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09" r:id="rId1"/>
  </p:sldMasterIdLst>
  <p:notesMasterIdLst>
    <p:notesMasterId r:id="rId42"/>
  </p:notesMasterIdLst>
  <p:sldIdLst>
    <p:sldId id="256" r:id="rId2"/>
    <p:sldId id="257" r:id="rId3"/>
    <p:sldId id="258" r:id="rId4"/>
    <p:sldId id="342" r:id="rId5"/>
    <p:sldId id="343" r:id="rId6"/>
    <p:sldId id="345" r:id="rId7"/>
    <p:sldId id="357" r:id="rId8"/>
    <p:sldId id="358" r:id="rId9"/>
    <p:sldId id="360" r:id="rId10"/>
    <p:sldId id="361" r:id="rId11"/>
    <p:sldId id="362" r:id="rId12"/>
    <p:sldId id="359" r:id="rId13"/>
    <p:sldId id="363" r:id="rId14"/>
    <p:sldId id="364" r:id="rId15"/>
    <p:sldId id="365" r:id="rId16"/>
    <p:sldId id="366" r:id="rId17"/>
    <p:sldId id="367" r:id="rId18"/>
    <p:sldId id="368" r:id="rId19"/>
    <p:sldId id="369" r:id="rId20"/>
    <p:sldId id="370" r:id="rId21"/>
    <p:sldId id="371" r:id="rId22"/>
    <p:sldId id="372" r:id="rId23"/>
    <p:sldId id="373" r:id="rId24"/>
    <p:sldId id="376" r:id="rId25"/>
    <p:sldId id="380" r:id="rId26"/>
    <p:sldId id="377" r:id="rId27"/>
    <p:sldId id="378" r:id="rId28"/>
    <p:sldId id="379" r:id="rId29"/>
    <p:sldId id="381" r:id="rId30"/>
    <p:sldId id="382" r:id="rId31"/>
    <p:sldId id="383" r:id="rId32"/>
    <p:sldId id="374" r:id="rId33"/>
    <p:sldId id="384" r:id="rId34"/>
    <p:sldId id="375" r:id="rId35"/>
    <p:sldId id="385" r:id="rId36"/>
    <p:sldId id="386" r:id="rId37"/>
    <p:sldId id="387" r:id="rId38"/>
    <p:sldId id="388" r:id="rId39"/>
    <p:sldId id="389" r:id="rId40"/>
    <p:sldId id="3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03E7"/>
    <a:srgbClr val="040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1024" autoAdjust="0"/>
  </p:normalViewPr>
  <p:slideViewPr>
    <p:cSldViewPr snapToGrid="0">
      <p:cViewPr>
        <p:scale>
          <a:sx n="87" d="100"/>
          <a:sy n="87" d="100"/>
        </p:scale>
        <p:origin x="-49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99851-DF1D-4725-8421-02629A9C7AAB}" type="datetimeFigureOut">
              <a:rPr lang="en-US" smtClean="0"/>
              <a:t>3/26/2015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1C32E-75D9-4EDC-A910-87637718544C}" type="slidenum">
              <a:rPr lang="en-US" smtClean="0"/>
              <a:t>‹#›</a:t>
            </a:fld>
            <a:endParaRPr lang="en-US"/>
          </a:p>
        </p:txBody>
      </p:sp>
    </p:spTree>
    <p:extLst>
      <p:ext uri="{BB962C8B-B14F-4D97-AF65-F5344CB8AC3E}">
        <p14:creationId xmlns:p14="http://schemas.microsoft.com/office/powerpoint/2010/main" val="317136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function</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6</a:t>
            </a:fld>
            <a:endParaRPr lang="en-US"/>
          </a:p>
        </p:txBody>
      </p:sp>
    </p:spTree>
    <p:extLst>
      <p:ext uri="{BB962C8B-B14F-4D97-AF65-F5344CB8AC3E}">
        <p14:creationId xmlns:p14="http://schemas.microsoft.com/office/powerpoint/2010/main" val="3526903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prints 100, because X is globally scoped</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17</a:t>
            </a:fld>
            <a:endParaRPr lang="en-US"/>
          </a:p>
        </p:txBody>
      </p:sp>
    </p:spTree>
    <p:extLst>
      <p:ext uri="{BB962C8B-B14F-4D97-AF65-F5344CB8AC3E}">
        <p14:creationId xmlns:p14="http://schemas.microsoft.com/office/powerpoint/2010/main" val="4052144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other words, </a:t>
            </a:r>
            <a:r>
              <a:rPr lang="en-US" dirty="0" smtClean="0"/>
              <a:t>global</a:t>
            </a:r>
            <a:r>
              <a:rPr lang="en-US" sz="1200" b="0" i="0" kern="1200" dirty="0" smtClean="0">
                <a:solidFill>
                  <a:schemeClr val="tx1"/>
                </a:solidFill>
                <a:effectLst/>
                <a:latin typeface="+mn-lt"/>
                <a:ea typeface="+mn-ea"/>
                <a:cs typeface="+mn-cs"/>
              </a:rPr>
              <a:t> allows us to </a:t>
            </a:r>
            <a:r>
              <a:rPr lang="en-US" sz="1200" b="0" i="1" kern="1200" dirty="0" smtClean="0">
                <a:solidFill>
                  <a:schemeClr val="tx1"/>
                </a:solidFill>
                <a:effectLst/>
                <a:latin typeface="+mn-lt"/>
                <a:ea typeface="+mn-ea"/>
                <a:cs typeface="+mn-cs"/>
              </a:rPr>
              <a:t>change</a:t>
            </a:r>
            <a:r>
              <a:rPr lang="en-US" sz="1200" b="0" i="0" kern="1200" dirty="0" smtClean="0">
                <a:solidFill>
                  <a:schemeClr val="tx1"/>
                </a:solidFill>
                <a:effectLst/>
                <a:latin typeface="+mn-lt"/>
                <a:ea typeface="+mn-ea"/>
                <a:cs typeface="+mn-cs"/>
              </a:rPr>
              <a:t> names that live outside a </a:t>
            </a:r>
            <a:r>
              <a:rPr lang="en-US" dirty="0" err="1" smtClean="0"/>
              <a:t>def</a:t>
            </a:r>
            <a:r>
              <a:rPr lang="en-US" sz="1200" b="0" i="0" kern="1200" dirty="0" smtClean="0">
                <a:solidFill>
                  <a:schemeClr val="tx1"/>
                </a:solidFill>
                <a:effectLst/>
                <a:latin typeface="+mn-lt"/>
                <a:ea typeface="+mn-ea"/>
                <a:cs typeface="+mn-cs"/>
              </a:rPr>
              <a:t> at the top level of a module file. As we’ll see later, the </a:t>
            </a:r>
            <a:r>
              <a:rPr lang="en-US" dirty="0" smtClean="0"/>
              <a:t>nonlocal</a:t>
            </a:r>
            <a:r>
              <a:rPr lang="en-US" sz="1200" b="0" i="0" kern="1200" dirty="0" smtClean="0">
                <a:solidFill>
                  <a:schemeClr val="tx1"/>
                </a:solidFill>
                <a:effectLst/>
                <a:latin typeface="+mn-lt"/>
                <a:ea typeface="+mn-ea"/>
                <a:cs typeface="+mn-cs"/>
              </a:rPr>
              <a:t> statement is almost identical but applies to names in the enclosing </a:t>
            </a:r>
            <a:r>
              <a:rPr lang="en-US" dirty="0" err="1" smtClean="0"/>
              <a:t>def</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local scope, rather than names in the enclosing module.</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18</a:t>
            </a:fld>
            <a:endParaRPr lang="en-US"/>
          </a:p>
        </p:txBody>
      </p:sp>
    </p:spTree>
    <p:extLst>
      <p:ext uri="{BB962C8B-B14F-4D97-AF65-F5344CB8AC3E}">
        <p14:creationId xmlns:p14="http://schemas.microsoft.com/office/powerpoint/2010/main" val="1593571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prints</a:t>
            </a:r>
            <a:r>
              <a:rPr lang="it-IT" dirty="0" smtClean="0"/>
              <a:t>Ham 0</a:t>
            </a:r>
          </a:p>
          <a:p>
            <a:r>
              <a:rPr lang="it-IT" dirty="0" smtClean="0"/>
              <a:t>None</a:t>
            </a:r>
          </a:p>
          <a:p>
            <a:r>
              <a:rPr lang="it-IT" dirty="0" smtClean="0"/>
              <a:t>Spam 1</a:t>
            </a:r>
          </a:p>
          <a:p>
            <a:r>
              <a:rPr lang="it-IT" dirty="0" smtClean="0"/>
              <a:t>None</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20</a:t>
            </a:fld>
            <a:endParaRPr lang="en-US"/>
          </a:p>
        </p:txBody>
      </p:sp>
    </p:spTree>
    <p:extLst>
      <p:ext uri="{BB962C8B-B14F-4D97-AF65-F5344CB8AC3E}">
        <p14:creationId xmlns:p14="http://schemas.microsoft.com/office/powerpoint/2010/main" val="1357171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err="1" smtClean="0"/>
              <a:t>func</a:t>
            </a:r>
            <a:r>
              <a:rPr lang="en-US" dirty="0" smtClean="0"/>
              <a:t>(1, 2) </a:t>
            </a:r>
            <a:r>
              <a:rPr lang="en-US" sz="1200" i="1" kern="1200" dirty="0" smtClean="0">
                <a:solidFill>
                  <a:schemeClr val="tx1"/>
                </a:solidFill>
                <a:effectLst/>
                <a:latin typeface="+mn-lt"/>
                <a:ea typeface="+mn-ea"/>
                <a:cs typeface="+mn-cs"/>
              </a:rPr>
              <a:t># Output: (1, 2, 0, 0)</a:t>
            </a:r>
            <a:r>
              <a:rPr lang="en-US" dirty="0" smtClean="0"/>
              <a:t> </a:t>
            </a:r>
          </a:p>
          <a:p>
            <a:r>
              <a:rPr lang="en-US" dirty="0" err="1" smtClean="0"/>
              <a:t>func</a:t>
            </a:r>
            <a:r>
              <a:rPr lang="en-US" dirty="0" smtClean="0"/>
              <a:t>(1, ham=1, eggs=0) </a:t>
            </a:r>
            <a:r>
              <a:rPr lang="en-US" sz="1200" i="1" kern="1200" dirty="0" smtClean="0">
                <a:solidFill>
                  <a:schemeClr val="tx1"/>
                </a:solidFill>
                <a:effectLst/>
                <a:latin typeface="+mn-lt"/>
                <a:ea typeface="+mn-ea"/>
                <a:cs typeface="+mn-cs"/>
              </a:rPr>
              <a:t># Output: (1, 0, 0, 1)</a:t>
            </a:r>
            <a:r>
              <a:rPr lang="en-US" dirty="0" smtClean="0"/>
              <a:t> </a:t>
            </a:r>
          </a:p>
          <a:p>
            <a:r>
              <a:rPr lang="en-US" dirty="0" err="1" smtClean="0"/>
              <a:t>func</a:t>
            </a:r>
            <a:r>
              <a:rPr lang="en-US" dirty="0" smtClean="0"/>
              <a:t>(spam=1, eggs=0) </a:t>
            </a:r>
            <a:r>
              <a:rPr lang="en-US" sz="1200" i="1" kern="1200" dirty="0" smtClean="0">
                <a:solidFill>
                  <a:schemeClr val="tx1"/>
                </a:solidFill>
                <a:effectLst/>
                <a:latin typeface="+mn-lt"/>
                <a:ea typeface="+mn-ea"/>
                <a:cs typeface="+mn-cs"/>
              </a:rPr>
              <a:t># Output: (1, 0, 0, 0)</a:t>
            </a:r>
            <a:r>
              <a:rPr lang="en-US" dirty="0" smtClean="0"/>
              <a:t> </a:t>
            </a:r>
          </a:p>
          <a:p>
            <a:r>
              <a:rPr lang="en-US" dirty="0" err="1" smtClean="0"/>
              <a:t>func</a:t>
            </a:r>
            <a:r>
              <a:rPr lang="en-US" dirty="0" smtClean="0"/>
              <a:t>(toast=1, eggs=2, spam=3) </a:t>
            </a:r>
            <a:r>
              <a:rPr lang="en-US" sz="1200" i="1" kern="1200" dirty="0" smtClean="0">
                <a:solidFill>
                  <a:schemeClr val="tx1"/>
                </a:solidFill>
                <a:effectLst/>
                <a:latin typeface="+mn-lt"/>
                <a:ea typeface="+mn-ea"/>
                <a:cs typeface="+mn-cs"/>
              </a:rPr>
              <a:t># Output: (3, 2, 1, 0)</a:t>
            </a:r>
            <a:r>
              <a:rPr lang="en-US" dirty="0" smtClean="0"/>
              <a:t> </a:t>
            </a:r>
          </a:p>
          <a:p>
            <a:r>
              <a:rPr lang="en-US" dirty="0" err="1" smtClean="0"/>
              <a:t>func</a:t>
            </a:r>
            <a:r>
              <a:rPr lang="en-US" dirty="0" smtClean="0"/>
              <a:t>(1, 2, 3, 4) </a:t>
            </a:r>
            <a:r>
              <a:rPr lang="en-US" sz="1200" i="1" kern="1200" dirty="0" smtClean="0">
                <a:solidFill>
                  <a:schemeClr val="tx1"/>
                </a:solidFill>
                <a:effectLst/>
                <a:latin typeface="+mn-lt"/>
                <a:ea typeface="+mn-ea"/>
                <a:cs typeface="+mn-cs"/>
              </a:rPr>
              <a:t># Output: (1, 2, 3, 4)</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26</a:t>
            </a:fld>
            <a:endParaRPr lang="en-US"/>
          </a:p>
        </p:txBody>
      </p:sp>
    </p:spTree>
    <p:extLst>
      <p:ext uri="{BB962C8B-B14F-4D97-AF65-F5344CB8AC3E}">
        <p14:creationId xmlns:p14="http://schemas.microsoft.com/office/powerpoint/2010/main" val="50334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7</a:t>
            </a:fld>
            <a:endParaRPr lang="en-US"/>
          </a:p>
        </p:txBody>
      </p:sp>
    </p:spTree>
    <p:extLst>
      <p:ext uri="{BB962C8B-B14F-4D97-AF65-F5344CB8AC3E}">
        <p14:creationId xmlns:p14="http://schemas.microsoft.com/office/powerpoint/2010/main" val="2091201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8</a:t>
            </a:fld>
            <a:endParaRPr lang="en-US"/>
          </a:p>
        </p:txBody>
      </p:sp>
    </p:spTree>
    <p:extLst>
      <p:ext uri="{BB962C8B-B14F-4D97-AF65-F5344CB8AC3E}">
        <p14:creationId xmlns:p14="http://schemas.microsoft.com/office/powerpoint/2010/main" val="1678272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9</a:t>
            </a:fld>
            <a:endParaRPr lang="en-US"/>
          </a:p>
        </p:txBody>
      </p:sp>
    </p:spTree>
    <p:extLst>
      <p:ext uri="{BB962C8B-B14F-4D97-AF65-F5344CB8AC3E}">
        <p14:creationId xmlns:p14="http://schemas.microsoft.com/office/powerpoint/2010/main" val="167827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10</a:t>
            </a:fld>
            <a:endParaRPr lang="en-US"/>
          </a:p>
        </p:txBody>
      </p:sp>
    </p:spTree>
    <p:extLst>
      <p:ext uri="{BB962C8B-B14F-4D97-AF65-F5344CB8AC3E}">
        <p14:creationId xmlns:p14="http://schemas.microsoft.com/office/powerpoint/2010/main" val="1678272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the code we wrote was at the top level of a module (i.e., not nested in a </a:t>
            </a:r>
            <a:r>
              <a:rPr lang="en-US" dirty="0" err="1" smtClean="0"/>
              <a:t>def</a:t>
            </a:r>
            <a:r>
              <a:rPr lang="en-US" sz="1200" b="0" i="0" kern="1200" dirty="0" smtClean="0">
                <a:solidFill>
                  <a:schemeClr val="tx1"/>
                </a:solidFill>
                <a:effectLst/>
                <a:latin typeface="+mn-lt"/>
                <a:ea typeface="+mn-ea"/>
                <a:cs typeface="+mn-cs"/>
              </a:rPr>
              <a:t>), so the names we used either lived in the module itself or were built-ins predefined by Python (e.g., </a:t>
            </a:r>
            <a:r>
              <a:rPr lang="en-US" dirty="0" smtClean="0"/>
              <a:t>open</a:t>
            </a:r>
            <a:r>
              <a:rPr lang="en-US" sz="1200" b="0" i="0" kern="1200" dirty="0" smtClean="0">
                <a:solidFill>
                  <a:schemeClr val="tx1"/>
                </a:solidFill>
                <a:effectLst/>
                <a:latin typeface="+mn-lt"/>
                <a:ea typeface="+mn-ea"/>
                <a:cs typeface="+mn-cs"/>
              </a:rPr>
              <a:t>). Technically, the interactive prompt is a module named </a:t>
            </a:r>
            <a:r>
              <a:rPr lang="en-US" dirty="0" smtClean="0"/>
              <a:t>__main__</a:t>
            </a:r>
            <a:r>
              <a:rPr lang="en-US" sz="1200" b="0" i="0" kern="1200" dirty="0" smtClean="0">
                <a:solidFill>
                  <a:schemeClr val="tx1"/>
                </a:solidFill>
                <a:effectLst/>
                <a:latin typeface="+mn-lt"/>
                <a:ea typeface="+mn-ea"/>
                <a:cs typeface="+mn-cs"/>
              </a:rPr>
              <a:t> that prints results</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13</a:t>
            </a:fld>
            <a:endParaRPr lang="en-US"/>
          </a:p>
        </p:txBody>
      </p:sp>
    </p:spTree>
    <p:extLst>
      <p:ext uri="{BB962C8B-B14F-4D97-AF65-F5344CB8AC3E}">
        <p14:creationId xmlns:p14="http://schemas.microsoft.com/office/powerpoint/2010/main" val="827235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the code we wrote was at the top level of a module (i.e., not nested in a </a:t>
            </a:r>
            <a:r>
              <a:rPr lang="en-US" dirty="0" err="1" smtClean="0"/>
              <a:t>def</a:t>
            </a:r>
            <a:r>
              <a:rPr lang="en-US" sz="1200" b="0" i="0" kern="1200" dirty="0" smtClean="0">
                <a:solidFill>
                  <a:schemeClr val="tx1"/>
                </a:solidFill>
                <a:effectLst/>
                <a:latin typeface="+mn-lt"/>
                <a:ea typeface="+mn-ea"/>
                <a:cs typeface="+mn-cs"/>
              </a:rPr>
              <a:t>), so the names we used either lived in the module itself or were built-ins predefined by Python (e.g., </a:t>
            </a:r>
            <a:r>
              <a:rPr lang="en-US" dirty="0" smtClean="0"/>
              <a:t>open</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Technically, the interactive prompt is a module named </a:t>
            </a:r>
            <a:r>
              <a:rPr lang="en-US" smtClean="0"/>
              <a:t>__main__</a:t>
            </a:r>
            <a:r>
              <a:rPr lang="en-US" sz="1200" b="0" i="0" kern="1200" smtClean="0">
                <a:solidFill>
                  <a:schemeClr val="tx1"/>
                </a:solidFill>
                <a:effectLst/>
                <a:latin typeface="+mn-lt"/>
                <a:ea typeface="+mn-ea"/>
                <a:cs typeface="+mn-cs"/>
              </a:rPr>
              <a:t> that prints results</a:t>
            </a:r>
            <a:endParaRPr lang="en-US"/>
          </a:p>
        </p:txBody>
      </p:sp>
      <p:sp>
        <p:nvSpPr>
          <p:cNvPr id="4" name="Slide Number Placeholder 3"/>
          <p:cNvSpPr>
            <a:spLocks noGrp="1"/>
          </p:cNvSpPr>
          <p:nvPr>
            <p:ph type="sldNum" sz="quarter" idx="10"/>
          </p:nvPr>
        </p:nvSpPr>
        <p:spPr/>
        <p:txBody>
          <a:bodyPr/>
          <a:lstStyle/>
          <a:p>
            <a:fld id="{DCE1C32E-75D9-4EDC-A910-87637718544C}" type="slidenum">
              <a:rPr lang="en-US" smtClean="0"/>
              <a:t>14</a:t>
            </a:fld>
            <a:endParaRPr lang="en-US"/>
          </a:p>
        </p:txBody>
      </p:sp>
    </p:spTree>
    <p:extLst>
      <p:ext uri="{BB962C8B-B14F-4D97-AF65-F5344CB8AC3E}">
        <p14:creationId xmlns:p14="http://schemas.microsoft.com/office/powerpoint/2010/main" val="827235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15</a:t>
            </a:fld>
            <a:endParaRPr lang="en-US"/>
          </a:p>
        </p:txBody>
      </p:sp>
    </p:spTree>
    <p:extLst>
      <p:ext uri="{BB962C8B-B14F-4D97-AF65-F5344CB8AC3E}">
        <p14:creationId xmlns:p14="http://schemas.microsoft.com/office/powerpoint/2010/main" val="827235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16</a:t>
            </a:fld>
            <a:endParaRPr lang="en-US"/>
          </a:p>
        </p:txBody>
      </p:sp>
    </p:spTree>
    <p:extLst>
      <p:ext uri="{BB962C8B-B14F-4D97-AF65-F5344CB8AC3E}">
        <p14:creationId xmlns:p14="http://schemas.microsoft.com/office/powerpoint/2010/main" val="82723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FAC246-714F-4444-9CF8-22B7F83C834A}" type="datetime1">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36146888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FCA705-F639-4A10-8453-9C4350C8CC22}" type="datetime1">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139649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DCA66A-3812-404C-8A37-F7FAD999D2A7}" type="datetime1">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958332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95524-A4E0-4D24-990F-30BDAB5EE751}" type="datetime1">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625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7E0D2-5230-4FCA-B7A0-5944EE804AC1}" type="datetime1">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3533638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88AAB91-D542-4F3B-AF60-AC4B33AE00F5}" type="datetime1">
              <a:rPr lang="en-US" smtClean="0"/>
              <a:t>3/26/2015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300916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7FF73CC-4A47-499D-9E56-A9E81188B77E}" type="datetime1">
              <a:rPr lang="en-US" smtClean="0"/>
              <a:t>3/26/2015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1110896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5B117-0FE3-4B33-95DD-135CAD24B533}" type="datetime1">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885488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09B983-56AA-439C-9089-FCA5F77A72AB}" type="datetime1">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382252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36390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11CF48-BE18-453B-88DB-39C4D8A6415E}" type="datetime1">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91584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72259B-B818-4C4D-A52C-3AC8C9AEBEC8}" type="datetime1">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415765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F973B6-28E2-4539-87CE-AF01B2775A32}" type="datetime1">
              <a:rPr lang="en-US" smtClean="0"/>
              <a:t>3/26/2015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11455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4F8D46-5D08-483E-9158-FA583E3F57EB}" type="datetime1">
              <a:rPr lang="en-US" smtClean="0"/>
              <a:t>3/26/2015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48988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DB1B3-2E08-4172-9F25-56286AAAF10E}" type="datetime1">
              <a:rPr lang="en-US" smtClean="0"/>
              <a:t>3/26/2015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6414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E16AD1-B442-45E0-BF13-CAC4B765D7CE}" type="datetime1">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45712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AD1518-3C09-416E-B93B-5D6EBE1DD17F}" type="datetime1">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417331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403E7"/>
            </a:gs>
            <a:gs pos="7000">
              <a:srgbClr val="002060"/>
            </a:gs>
            <a:gs pos="83000">
              <a:srgbClr val="040860"/>
            </a:gs>
            <a:gs pos="100000">
              <a:schemeClr val="bg1">
                <a:lumMod val="95000"/>
                <a:lumOff val="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5D47FE8-8A71-446A-A666-9474065EC662}" type="datetime1">
              <a:rPr lang="en-US" smtClean="0"/>
              <a:t>3/26/2015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D4AF09-FC35-4CC5-BC90-D84896D86520}" type="slidenum">
              <a:rPr lang="en-US" smtClean="0"/>
              <a:t>‹#›</a:t>
            </a:fld>
            <a:endParaRPr lang="en-US"/>
          </a:p>
        </p:txBody>
      </p:sp>
    </p:spTree>
    <p:extLst>
      <p:ext uri="{BB962C8B-B14F-4D97-AF65-F5344CB8AC3E}">
        <p14:creationId xmlns:p14="http://schemas.microsoft.com/office/powerpoint/2010/main" val="2654663551"/>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hf sldNum="0" hdr="0" ft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0693" y="1131586"/>
            <a:ext cx="9440034" cy="1828801"/>
          </a:xfrm>
        </p:spPr>
        <p:txBody>
          <a:bodyPr/>
          <a:lstStyle/>
          <a:p>
            <a:r>
              <a:rPr lang="en-US" dirty="0" smtClean="0"/>
              <a:t>CS 457</a:t>
            </a:r>
            <a:endParaRPr lang="en-US" dirty="0"/>
          </a:p>
        </p:txBody>
      </p:sp>
      <p:sp>
        <p:nvSpPr>
          <p:cNvPr id="5" name="Subtitle 4"/>
          <p:cNvSpPr>
            <a:spLocks noGrp="1"/>
          </p:cNvSpPr>
          <p:nvPr>
            <p:ph type="subTitle" idx="1"/>
          </p:nvPr>
        </p:nvSpPr>
        <p:spPr>
          <a:xfrm>
            <a:off x="1370693" y="5257018"/>
            <a:ext cx="9440034" cy="1049867"/>
          </a:xfrm>
        </p:spPr>
        <p:txBody>
          <a:bodyPr/>
          <a:lstStyle/>
          <a:p>
            <a:pPr marL="0" indent="0" algn="r">
              <a:buNone/>
            </a:pPr>
            <a:r>
              <a:rPr lang="en-US" dirty="0" smtClean="0"/>
              <a:t>Python Language </a:t>
            </a:r>
            <a:r>
              <a:rPr lang="en-US" dirty="0" smtClean="0"/>
              <a:t>Finish</a:t>
            </a:r>
            <a:endParaRPr lang="en-US" dirty="0" smtClean="0"/>
          </a:p>
          <a:p>
            <a:pPr marL="0" indent="0" algn="r">
              <a:buNone/>
            </a:pPr>
            <a:r>
              <a:rPr lang="en-US" dirty="0" smtClean="0"/>
              <a:t>Week </a:t>
            </a:r>
            <a:r>
              <a:rPr lang="en-US" dirty="0" smtClean="0"/>
              <a:t>10 </a:t>
            </a:r>
            <a:r>
              <a:rPr lang="en-US" dirty="0" smtClean="0"/>
              <a:t>Day 2</a:t>
            </a:r>
            <a:endParaRPr lang="en-US" dirty="0"/>
          </a:p>
        </p:txBody>
      </p:sp>
      <p:sp>
        <p:nvSpPr>
          <p:cNvPr id="2" name="Date Placeholder 1"/>
          <p:cNvSpPr>
            <a:spLocks noGrp="1"/>
          </p:cNvSpPr>
          <p:nvPr>
            <p:ph type="dt" sz="half" idx="10"/>
          </p:nvPr>
        </p:nvSpPr>
        <p:spPr/>
        <p:txBody>
          <a:bodyPr/>
          <a:lstStyle/>
          <a:p>
            <a:fld id="{50335E8D-EC63-484E-9083-A8050E048FB3}" type="datetime1">
              <a:rPr lang="en-US" smtClean="0"/>
              <a:t>3/26/2015</a:t>
            </a:fld>
            <a:endParaRPr lang="en-US"/>
          </a:p>
        </p:txBody>
      </p:sp>
    </p:spTree>
    <p:extLst>
      <p:ext uri="{BB962C8B-B14F-4D97-AF65-F5344CB8AC3E}">
        <p14:creationId xmlns:p14="http://schemas.microsoft.com/office/powerpoint/2010/main" val="575371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a:t>
            </a:r>
            <a:r>
              <a:rPr lang="en-US" dirty="0" smtClean="0"/>
              <a:t>Assignment Solution</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smtClean="0">
                <a:effectLst/>
              </a:rPr>
              <a:t>Use the </a:t>
            </a:r>
            <a:r>
              <a:rPr lang="en-US" dirty="0" err="1" smtClean="0">
                <a:effectLst/>
              </a:rPr>
              <a:t>def</a:t>
            </a:r>
            <a:r>
              <a:rPr lang="en-US" dirty="0" smtClean="0">
                <a:effectLst/>
              </a:rPr>
              <a:t> statement to define a function that converts Celsius to Fahrenheit</a:t>
            </a:r>
          </a:p>
          <a:p>
            <a:pPr marL="36900" indent="0" fontAlgn="base">
              <a:buNone/>
            </a:pPr>
            <a:r>
              <a:rPr lang="en-US" dirty="0" err="1">
                <a:effectLst/>
              </a:rPr>
              <a:t>def</a:t>
            </a:r>
            <a:r>
              <a:rPr lang="en-US" dirty="0">
                <a:effectLst/>
              </a:rPr>
              <a:t> C2F():</a:t>
            </a:r>
          </a:p>
          <a:p>
            <a:pPr marL="36900" indent="0" fontAlgn="base">
              <a:buNone/>
            </a:pPr>
            <a:r>
              <a:rPr lang="en-US" dirty="0">
                <a:effectLst/>
              </a:rPr>
              <a:t>        Celsius = </a:t>
            </a:r>
            <a:r>
              <a:rPr lang="en-US" dirty="0" err="1">
                <a:effectLst/>
              </a:rPr>
              <a:t>int</a:t>
            </a:r>
            <a:r>
              <a:rPr lang="en-US" dirty="0">
                <a:effectLst/>
              </a:rPr>
              <a:t>(input("Enter a temperature in Celsius: "))</a:t>
            </a:r>
          </a:p>
          <a:p>
            <a:pPr marL="36900" indent="0" fontAlgn="base">
              <a:buNone/>
            </a:pPr>
            <a:r>
              <a:rPr lang="en-US" dirty="0">
                <a:effectLst/>
              </a:rPr>
              <a:t>        Fahrenheit = 9.0/5.0 * Celsius + 32</a:t>
            </a:r>
          </a:p>
          <a:p>
            <a:pPr marL="36900" indent="0" fontAlgn="base">
              <a:buNone/>
            </a:pPr>
            <a:r>
              <a:rPr lang="en-US" dirty="0">
                <a:effectLst/>
              </a:rPr>
              <a:t>        print ("Temperature: " + </a:t>
            </a:r>
            <a:r>
              <a:rPr lang="en-US" dirty="0" err="1">
                <a:effectLst/>
              </a:rPr>
              <a:t>str</a:t>
            </a:r>
            <a:r>
              <a:rPr lang="en-US" dirty="0">
                <a:effectLst/>
              </a:rPr>
              <a:t>(Celsius) + " Celsius = " + </a:t>
            </a:r>
            <a:r>
              <a:rPr lang="en-US" dirty="0" err="1">
                <a:effectLst/>
              </a:rPr>
              <a:t>str</a:t>
            </a:r>
            <a:r>
              <a:rPr lang="en-US" dirty="0">
                <a:effectLst/>
              </a:rPr>
              <a:t>(Fahrenheit), " F")</a:t>
            </a:r>
          </a:p>
          <a:p>
            <a:pPr marL="36900" indent="0" fontAlgn="base">
              <a:buNone/>
            </a:pPr>
            <a:r>
              <a:rPr lang="en-US" dirty="0" smtClean="0">
                <a:effectLst/>
              </a:rPr>
              <a:t>C2F</a:t>
            </a:r>
            <a:r>
              <a:rPr lang="en-US" dirty="0">
                <a:effectLst/>
              </a:rPr>
              <a:t>()</a:t>
            </a:r>
          </a:p>
          <a:p>
            <a:pPr marL="36900" indent="0" fontAlgn="base">
              <a:buNone/>
            </a:pPr>
            <a:r>
              <a:rPr lang="en-US" dirty="0" smtClean="0">
                <a:effectLst/>
              </a:rPr>
              <a:t>print </a:t>
            </a:r>
            <a:r>
              <a:rPr lang="en-US" dirty="0">
                <a:effectLst/>
              </a:rPr>
              <a:t>("Done")</a:t>
            </a:r>
            <a:endParaRPr lang="en-US" dirty="0" smtClean="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2028245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Def is a Statement</a:t>
            </a:r>
            <a:endParaRPr lang="en-US" dirty="0"/>
          </a:p>
        </p:txBody>
      </p:sp>
      <p:sp>
        <p:nvSpPr>
          <p:cNvPr id="3" name="Content Placeholder 2"/>
          <p:cNvSpPr>
            <a:spLocks noGrp="1"/>
          </p:cNvSpPr>
          <p:nvPr>
            <p:ph idx="1"/>
          </p:nvPr>
        </p:nvSpPr>
        <p:spPr>
          <a:xfrm>
            <a:off x="913795" y="1732449"/>
            <a:ext cx="4845167" cy="4058751"/>
          </a:xfrm>
        </p:spPr>
        <p:txBody>
          <a:bodyPr/>
          <a:lstStyle/>
          <a:p>
            <a:pPr marL="36900" indent="0">
              <a:buNone/>
            </a:pPr>
            <a:r>
              <a:rPr lang="en-US" dirty="0" smtClean="0"/>
              <a:t>Def is a statement that executes at runtime.</a:t>
            </a:r>
          </a:p>
          <a:p>
            <a:pPr marL="36900" indent="0">
              <a:buNone/>
            </a:pPr>
            <a:r>
              <a:rPr lang="en-US" dirty="0" smtClean="0"/>
              <a:t>This is useful for code that needs to be evaluated after it is written, such as localization types of situations.</a:t>
            </a:r>
          </a:p>
          <a:p>
            <a:pPr marL="36900" indent="0">
              <a:buNone/>
            </a:pPr>
            <a:r>
              <a:rPr lang="en-US" dirty="0" smtClean="0"/>
              <a:t>What if you wanted to write a function that returned the local temperature?</a:t>
            </a:r>
          </a:p>
          <a:p>
            <a:pPr marL="36900" indent="0">
              <a:buNone/>
            </a:pP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
        <p:nvSpPr>
          <p:cNvPr id="5" name="TextBox 4"/>
          <p:cNvSpPr txBox="1"/>
          <p:nvPr/>
        </p:nvSpPr>
        <p:spPr>
          <a:xfrm>
            <a:off x="5820509" y="1380392"/>
            <a:ext cx="5776546" cy="4154984"/>
          </a:xfrm>
          <a:prstGeom prst="rect">
            <a:avLst/>
          </a:prstGeom>
          <a:noFill/>
        </p:spPr>
        <p:txBody>
          <a:bodyPr wrap="square" rtlCol="0">
            <a:spAutoFit/>
          </a:bodyPr>
          <a:lstStyle/>
          <a:p>
            <a:r>
              <a:rPr lang="en-US" sz="2400" dirty="0" err="1"/>
              <a:t>def</a:t>
            </a:r>
            <a:r>
              <a:rPr lang="en-US" sz="2400" dirty="0"/>
              <a:t> </a:t>
            </a:r>
            <a:r>
              <a:rPr lang="en-US" sz="2400" dirty="0" err="1"/>
              <a:t>defExample</a:t>
            </a:r>
            <a:r>
              <a:rPr lang="en-US" sz="2400" dirty="0"/>
              <a:t>( system, </a:t>
            </a:r>
            <a:r>
              <a:rPr lang="en-US" sz="2400" dirty="0" err="1"/>
              <a:t>tempIn</a:t>
            </a:r>
            <a:r>
              <a:rPr lang="en-US" sz="2400" dirty="0"/>
              <a:t>):</a:t>
            </a:r>
          </a:p>
          <a:p>
            <a:r>
              <a:rPr lang="en-US" sz="2400" dirty="0"/>
              <a:t>        if system=="Metric":</a:t>
            </a:r>
          </a:p>
          <a:p>
            <a:r>
              <a:rPr lang="en-US" sz="2400" dirty="0"/>
              <a:t>            </a:t>
            </a:r>
            <a:r>
              <a:rPr lang="en-US" sz="2400" dirty="0" err="1"/>
              <a:t>def</a:t>
            </a:r>
            <a:r>
              <a:rPr lang="en-US" sz="2400" dirty="0"/>
              <a:t> </a:t>
            </a:r>
            <a:r>
              <a:rPr lang="en-US" sz="2400" dirty="0" err="1"/>
              <a:t>getTemp</a:t>
            </a:r>
            <a:r>
              <a:rPr lang="en-US" sz="2400" dirty="0"/>
              <a:t>(</a:t>
            </a:r>
            <a:r>
              <a:rPr lang="en-US" sz="2400" dirty="0" err="1"/>
              <a:t>tempIn</a:t>
            </a:r>
            <a:r>
              <a:rPr lang="en-US" sz="2400" dirty="0"/>
              <a:t>):            </a:t>
            </a:r>
          </a:p>
          <a:p>
            <a:r>
              <a:rPr lang="en-US" sz="2400" dirty="0"/>
              <a:t>                return 9.0/5.0 * </a:t>
            </a:r>
            <a:r>
              <a:rPr lang="en-US" sz="2400" dirty="0" err="1"/>
              <a:t>tempIn</a:t>
            </a:r>
            <a:r>
              <a:rPr lang="en-US" sz="2400" dirty="0"/>
              <a:t> + 32</a:t>
            </a:r>
          </a:p>
          <a:p>
            <a:r>
              <a:rPr lang="en-US" sz="2400" dirty="0"/>
              <a:t>        else:</a:t>
            </a:r>
          </a:p>
          <a:p>
            <a:r>
              <a:rPr lang="en-US" sz="2400" dirty="0"/>
              <a:t>            </a:t>
            </a:r>
            <a:r>
              <a:rPr lang="en-US" sz="2400" dirty="0" err="1"/>
              <a:t>def</a:t>
            </a:r>
            <a:r>
              <a:rPr lang="en-US" sz="2400" dirty="0"/>
              <a:t> </a:t>
            </a:r>
            <a:r>
              <a:rPr lang="en-US" sz="2400" dirty="0" err="1"/>
              <a:t>getTemp</a:t>
            </a:r>
            <a:r>
              <a:rPr lang="en-US" sz="2400" dirty="0"/>
              <a:t>(</a:t>
            </a:r>
            <a:r>
              <a:rPr lang="en-US" sz="2400" dirty="0" err="1"/>
              <a:t>tempIn</a:t>
            </a:r>
            <a:r>
              <a:rPr lang="en-US" sz="2400" dirty="0"/>
              <a:t>):   </a:t>
            </a:r>
          </a:p>
          <a:p>
            <a:r>
              <a:rPr lang="en-US" sz="2400" dirty="0"/>
              <a:t>                return 5.0/9.0 * (</a:t>
            </a:r>
            <a:r>
              <a:rPr lang="en-US" sz="2400" dirty="0" err="1"/>
              <a:t>tempIn</a:t>
            </a:r>
            <a:r>
              <a:rPr lang="en-US" sz="2400" dirty="0"/>
              <a:t> - 32)</a:t>
            </a:r>
          </a:p>
          <a:p>
            <a:r>
              <a:rPr lang="en-US" sz="2400" dirty="0"/>
              <a:t>        return (</a:t>
            </a:r>
            <a:r>
              <a:rPr lang="en-US" sz="2400" dirty="0" err="1"/>
              <a:t>getTemp</a:t>
            </a:r>
            <a:r>
              <a:rPr lang="en-US" sz="2400" dirty="0"/>
              <a:t>(</a:t>
            </a:r>
            <a:r>
              <a:rPr lang="en-US" sz="2400" dirty="0" err="1"/>
              <a:t>tempIn</a:t>
            </a:r>
            <a:r>
              <a:rPr lang="en-US" sz="2400" dirty="0"/>
              <a:t>))</a:t>
            </a:r>
          </a:p>
          <a:p>
            <a:r>
              <a:rPr lang="en-US" sz="2400" dirty="0"/>
              <a:t>            </a:t>
            </a:r>
          </a:p>
          <a:p>
            <a:r>
              <a:rPr lang="en-US" sz="2400" dirty="0"/>
              <a:t>    </a:t>
            </a:r>
            <a:r>
              <a:rPr lang="en-US" sz="2400" dirty="0" err="1"/>
              <a:t>localTemp</a:t>
            </a:r>
            <a:r>
              <a:rPr lang="en-US" sz="2400" dirty="0"/>
              <a:t> = </a:t>
            </a:r>
            <a:r>
              <a:rPr lang="en-US" sz="2400" dirty="0" err="1"/>
              <a:t>defExample</a:t>
            </a:r>
            <a:r>
              <a:rPr lang="en-US" sz="2400" dirty="0"/>
              <a:t>("Metric", 100)                 </a:t>
            </a:r>
          </a:p>
          <a:p>
            <a:r>
              <a:rPr lang="en-US" sz="2400" dirty="0"/>
              <a:t>    print("Local Temp = " + </a:t>
            </a:r>
            <a:r>
              <a:rPr lang="en-US" sz="2400" dirty="0" err="1"/>
              <a:t>str</a:t>
            </a:r>
            <a:r>
              <a:rPr lang="en-US" sz="2400" dirty="0"/>
              <a:t>(</a:t>
            </a:r>
            <a:r>
              <a:rPr lang="en-US" sz="2400" dirty="0" err="1"/>
              <a:t>localTemp</a:t>
            </a:r>
            <a:r>
              <a:rPr lang="en-US" sz="2400" dirty="0"/>
              <a:t>))</a:t>
            </a:r>
          </a:p>
        </p:txBody>
      </p:sp>
    </p:spTree>
    <p:extLst>
      <p:ext uri="{BB962C8B-B14F-4D97-AF65-F5344CB8AC3E}">
        <p14:creationId xmlns:p14="http://schemas.microsoft.com/office/powerpoint/2010/main" val="89172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25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 in Python</a:t>
            </a:r>
            <a:endParaRPr lang="en-US" dirty="0"/>
          </a:p>
        </p:txBody>
      </p:sp>
      <p:sp>
        <p:nvSpPr>
          <p:cNvPr id="3" name="Content Placeholder 2"/>
          <p:cNvSpPr>
            <a:spLocks noGrp="1"/>
          </p:cNvSpPr>
          <p:nvPr>
            <p:ph idx="1"/>
          </p:nvPr>
        </p:nvSpPr>
        <p:spPr/>
        <p:txBody>
          <a:bodyPr/>
          <a:lstStyle/>
          <a:p>
            <a:pPr marL="36900" indent="0">
              <a:buNone/>
            </a:pPr>
            <a:r>
              <a:rPr lang="en-US" dirty="0" smtClean="0"/>
              <a:t>To effectively write functions in Python, one needs to be aware of how python handles variable scope and namespaces.</a:t>
            </a:r>
          </a:p>
          <a:p>
            <a:pPr marL="36900" indent="0" fontAlgn="base">
              <a:buNone/>
            </a:pPr>
            <a:r>
              <a:rPr lang="en-US" dirty="0" smtClean="0"/>
              <a:t>The </a:t>
            </a:r>
            <a:r>
              <a:rPr lang="en-US" dirty="0">
                <a:effectLst/>
              </a:rPr>
              <a:t>scope of a variable (where it can be used) is always determined by where it is assigned in your source code and has nothing to do with which functions call which</a:t>
            </a:r>
            <a:r>
              <a:rPr lang="en-US" dirty="0" smtClean="0">
                <a:effectLst/>
              </a:rPr>
              <a:t>. This is known as </a:t>
            </a:r>
            <a:r>
              <a:rPr lang="en-US" b="1" i="1" dirty="0" smtClean="0">
                <a:effectLst/>
              </a:rPr>
              <a:t>Lexical Scoping </a:t>
            </a:r>
            <a:r>
              <a:rPr lang="en-US" dirty="0">
                <a:effectLst/>
              </a:rPr>
              <a:t>variables may be assigned in three different places, corresponding to three different scopes:</a:t>
            </a:r>
          </a:p>
          <a:p>
            <a:pPr fontAlgn="base">
              <a:buFont typeface="Arial" panose="020B0604020202020204" pitchFamily="34" charset="0"/>
              <a:buChar char="•"/>
            </a:pPr>
            <a:r>
              <a:rPr lang="en-US" dirty="0">
                <a:effectLst/>
              </a:rPr>
              <a:t>If a variable is assigned inside a </a:t>
            </a:r>
            <a:r>
              <a:rPr lang="en-US" dirty="0" err="1">
                <a:effectLst/>
              </a:rPr>
              <a:t>def</a:t>
            </a:r>
            <a:r>
              <a:rPr lang="en-US" dirty="0">
                <a:effectLst/>
              </a:rPr>
              <a:t>, it is </a:t>
            </a:r>
            <a:r>
              <a:rPr lang="en-US" i="1" dirty="0">
                <a:effectLst/>
              </a:rPr>
              <a:t>local</a:t>
            </a:r>
            <a:r>
              <a:rPr lang="en-US" dirty="0">
                <a:effectLst/>
              </a:rPr>
              <a:t> to that function.</a:t>
            </a:r>
          </a:p>
          <a:p>
            <a:pPr fontAlgn="base">
              <a:buFont typeface="Arial" panose="020B0604020202020204" pitchFamily="34" charset="0"/>
              <a:buChar char="•"/>
            </a:pPr>
            <a:r>
              <a:rPr lang="en-US" dirty="0">
                <a:effectLst/>
              </a:rPr>
              <a:t>If a variable is assigned in an enclosing </a:t>
            </a:r>
            <a:r>
              <a:rPr lang="en-US" dirty="0" err="1">
                <a:effectLst/>
              </a:rPr>
              <a:t>def</a:t>
            </a:r>
            <a:r>
              <a:rPr lang="en-US" dirty="0">
                <a:effectLst/>
              </a:rPr>
              <a:t>, it is </a:t>
            </a:r>
            <a:r>
              <a:rPr lang="en-US" i="1" dirty="0">
                <a:effectLst/>
              </a:rPr>
              <a:t>nonlocal</a:t>
            </a:r>
            <a:r>
              <a:rPr lang="en-US" dirty="0">
                <a:effectLst/>
              </a:rPr>
              <a:t> to nested functions.</a:t>
            </a:r>
          </a:p>
          <a:p>
            <a:pPr fontAlgn="base">
              <a:buFont typeface="Arial" panose="020B0604020202020204" pitchFamily="34" charset="0"/>
              <a:buChar char="•"/>
            </a:pPr>
            <a:r>
              <a:rPr lang="en-US" dirty="0">
                <a:effectLst/>
              </a:rPr>
              <a:t>If a variable is assigned outside all </a:t>
            </a:r>
            <a:r>
              <a:rPr lang="en-US" dirty="0" err="1">
                <a:effectLst/>
              </a:rPr>
              <a:t>defs</a:t>
            </a:r>
            <a:r>
              <a:rPr lang="en-US" dirty="0">
                <a:effectLst/>
              </a:rPr>
              <a:t>, it is </a:t>
            </a:r>
            <a:r>
              <a:rPr lang="en-US" i="1" dirty="0">
                <a:effectLst/>
              </a:rPr>
              <a:t>global</a:t>
            </a:r>
            <a:r>
              <a:rPr lang="en-US" dirty="0">
                <a:effectLst/>
              </a:rPr>
              <a:t> to the entire file.</a:t>
            </a:r>
          </a:p>
          <a:p>
            <a:pPr marL="36900" indent="0">
              <a:buNone/>
            </a:pPr>
            <a:endParaRPr lang="en-US" b="1" i="1"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1533315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 Details</a:t>
            </a:r>
            <a:endParaRPr lang="en-US" dirty="0"/>
          </a:p>
        </p:txBody>
      </p:sp>
      <p:sp>
        <p:nvSpPr>
          <p:cNvPr id="3" name="Content Placeholder 2"/>
          <p:cNvSpPr>
            <a:spLocks noGrp="1"/>
          </p:cNvSpPr>
          <p:nvPr>
            <p:ph idx="1"/>
          </p:nvPr>
        </p:nvSpPr>
        <p:spPr/>
        <p:txBody>
          <a:bodyPr>
            <a:normAutofit fontScale="92500" lnSpcReduction="20000"/>
          </a:bodyPr>
          <a:lstStyle/>
          <a:p>
            <a:pPr fontAlgn="base">
              <a:buFont typeface="Arial" panose="020B0604020202020204" pitchFamily="34" charset="0"/>
              <a:buChar char="•"/>
            </a:pPr>
            <a:r>
              <a:rPr lang="en-US" b="1" dirty="0">
                <a:effectLst/>
              </a:rPr>
              <a:t>The enclosing module is a global scope</a:t>
            </a:r>
            <a:r>
              <a:rPr lang="en-US" dirty="0">
                <a:effectLst/>
              </a:rPr>
              <a:t>. Each module is a global scope—that is, a namespace in which variables created (assigned) at the top level of the module file live. Global variables become attributes of a module object to the outside world after imports but can also be used as simple variables within the module file itself.</a:t>
            </a:r>
          </a:p>
          <a:p>
            <a:pPr fontAlgn="base">
              <a:buFont typeface="Arial" panose="020B0604020202020204" pitchFamily="34" charset="0"/>
              <a:buChar char="•"/>
            </a:pPr>
            <a:r>
              <a:rPr lang="en-US" b="1" dirty="0">
                <a:effectLst/>
              </a:rPr>
              <a:t>The global scope spans a single file only</a:t>
            </a:r>
            <a:r>
              <a:rPr lang="en-US" dirty="0">
                <a:effectLst/>
              </a:rPr>
              <a:t>. Don’t be fooled by the word “global” here—names at the top level of a file are global to code within that single file only. There is really no notion of a single, all-encompassing global file-based scope in Python. Instead, names are partitioned into modules, and you must always import a module explicitly if you want to be able to use the names its file defines. When you hear “global” in Python, think “module.”</a:t>
            </a:r>
          </a:p>
          <a:p>
            <a:pPr fontAlgn="base">
              <a:buFont typeface="Arial" panose="020B0604020202020204" pitchFamily="34" charset="0"/>
              <a:buChar char="•"/>
            </a:pPr>
            <a:r>
              <a:rPr lang="en-US" b="1" dirty="0">
                <a:effectLst/>
              </a:rPr>
              <a:t>Assigned names are local unless declared global or nonlocal</a:t>
            </a:r>
            <a:r>
              <a:rPr lang="en-US" dirty="0">
                <a:effectLst/>
              </a:rPr>
              <a:t>. By default, all the names assigned inside a function definition are put in the local scope (the namespace associated with the function call). If you need to assign a name that lives at the top level of the module enclosing the function, you can do so by declaring it in a global statement inside the function. If you need to assign a name that lives in an enclosing </a:t>
            </a:r>
            <a:r>
              <a:rPr lang="en-US" dirty="0" err="1">
                <a:effectLst/>
              </a:rPr>
              <a:t>def</a:t>
            </a:r>
            <a:r>
              <a:rPr lang="en-US" dirty="0">
                <a:effectLst/>
              </a:rPr>
              <a:t>, as of Python 3.X you can do so by declaring it in a nonlocal statement</a:t>
            </a:r>
            <a:r>
              <a:rPr lang="en-US" dirty="0" smtClean="0">
                <a:effectLst/>
              </a:rPr>
              <a:t>.</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3949865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 Details</a:t>
            </a:r>
            <a:endParaRPr lang="en-US" dirty="0"/>
          </a:p>
        </p:txBody>
      </p:sp>
      <p:sp>
        <p:nvSpPr>
          <p:cNvPr id="3" name="Content Placeholder 2"/>
          <p:cNvSpPr>
            <a:spLocks noGrp="1"/>
          </p:cNvSpPr>
          <p:nvPr>
            <p:ph idx="1"/>
          </p:nvPr>
        </p:nvSpPr>
        <p:spPr/>
        <p:txBody>
          <a:bodyPr>
            <a:normAutofit/>
          </a:bodyPr>
          <a:lstStyle/>
          <a:p>
            <a:pPr fontAlgn="base">
              <a:buFont typeface="Arial" panose="020B0604020202020204" pitchFamily="34" charset="0"/>
              <a:buChar char="•"/>
            </a:pPr>
            <a:r>
              <a:rPr lang="en-US" b="1" dirty="0" smtClean="0">
                <a:effectLst/>
              </a:rPr>
              <a:t>All </a:t>
            </a:r>
            <a:r>
              <a:rPr lang="en-US" b="1" dirty="0">
                <a:effectLst/>
              </a:rPr>
              <a:t>other names are enclosing function locals, </a:t>
            </a:r>
            <a:r>
              <a:rPr lang="en-US" b="1" dirty="0" err="1">
                <a:effectLst/>
              </a:rPr>
              <a:t>globals</a:t>
            </a:r>
            <a:r>
              <a:rPr lang="en-US" b="1" dirty="0">
                <a:effectLst/>
              </a:rPr>
              <a:t>, or built-ins</a:t>
            </a:r>
            <a:r>
              <a:rPr lang="en-US" dirty="0">
                <a:effectLst/>
              </a:rPr>
              <a:t>. Names not assigned a value in the function definition are assumed to be </a:t>
            </a:r>
            <a:r>
              <a:rPr lang="en-US" i="1" dirty="0" err="1">
                <a:effectLst/>
              </a:rPr>
              <a:t>enclosing</a:t>
            </a:r>
            <a:r>
              <a:rPr lang="en-US" dirty="0" err="1">
                <a:effectLst/>
              </a:rPr>
              <a:t>scope</a:t>
            </a:r>
            <a:r>
              <a:rPr lang="en-US" dirty="0">
                <a:effectLst/>
              </a:rPr>
              <a:t> locals, defined in a physically surrounding </a:t>
            </a:r>
            <a:r>
              <a:rPr lang="en-US" dirty="0" err="1">
                <a:effectLst/>
              </a:rPr>
              <a:t>def</a:t>
            </a:r>
            <a:r>
              <a:rPr lang="en-US" dirty="0">
                <a:effectLst/>
              </a:rPr>
              <a:t> statement; </a:t>
            </a:r>
            <a:r>
              <a:rPr lang="en-US" i="1" dirty="0" err="1">
                <a:effectLst/>
              </a:rPr>
              <a:t>globals</a:t>
            </a:r>
            <a:r>
              <a:rPr lang="en-US" dirty="0">
                <a:effectLst/>
              </a:rPr>
              <a:t> that live in the enclosing module’s namespace; or </a:t>
            </a:r>
            <a:r>
              <a:rPr lang="en-US" i="1" dirty="0">
                <a:effectLst/>
              </a:rPr>
              <a:t>built-ins</a:t>
            </a:r>
            <a:r>
              <a:rPr lang="en-US" dirty="0">
                <a:effectLst/>
              </a:rPr>
              <a:t> in the predefined built-ins module Python provides.</a:t>
            </a:r>
          </a:p>
          <a:p>
            <a:pPr fontAlgn="base">
              <a:buFont typeface="Arial" panose="020B0604020202020204" pitchFamily="34" charset="0"/>
              <a:buChar char="•"/>
            </a:pPr>
            <a:r>
              <a:rPr lang="en-US" b="1" dirty="0">
                <a:effectLst/>
              </a:rPr>
              <a:t>Each call to a function creates a new local scope</a:t>
            </a:r>
            <a:r>
              <a:rPr lang="en-US" dirty="0">
                <a:effectLst/>
              </a:rPr>
              <a:t>. Every time you call a function, you create a new local scope—that is, a namespace in which the names created inside that function will usually live. You can think of each </a:t>
            </a:r>
            <a:r>
              <a:rPr lang="en-US" dirty="0" err="1">
                <a:effectLst/>
              </a:rPr>
              <a:t>defstatement</a:t>
            </a:r>
            <a:r>
              <a:rPr lang="en-US" dirty="0">
                <a:effectLst/>
              </a:rPr>
              <a:t> (and lambda expression) as defining a new local scope, but the local scope actually corresponds to a function </a:t>
            </a:r>
            <a:r>
              <a:rPr lang="en-US" i="1" dirty="0">
                <a:effectLst/>
              </a:rPr>
              <a:t>call</a:t>
            </a:r>
            <a:r>
              <a:rPr lang="en-US" dirty="0">
                <a:effectLst/>
              </a:rPr>
              <a:t>. Because Python allows functions to call themselves to loop—an advanced technique known as </a:t>
            </a:r>
            <a:r>
              <a:rPr lang="en-US" i="1" dirty="0">
                <a:effectLst/>
              </a:rPr>
              <a:t>recursion</a:t>
            </a:r>
            <a:endParaRPr lang="en-US" dirty="0">
              <a:effectLst/>
            </a:endParaRPr>
          </a:p>
          <a:p>
            <a:pPr>
              <a:buFont typeface="Arial" panose="020B0604020202020204" pitchFamily="34" charset="0"/>
              <a:buChar char="•"/>
            </a:pPr>
            <a:endParaRPr lang="en-US" b="1" i="1"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443894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 Summary</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a:effectLst/>
              </a:rPr>
              <a:t>Within a </a:t>
            </a:r>
            <a:r>
              <a:rPr lang="en-US" dirty="0" err="1">
                <a:effectLst/>
              </a:rPr>
              <a:t>def</a:t>
            </a:r>
            <a:r>
              <a:rPr lang="en-US" dirty="0">
                <a:effectLst/>
              </a:rPr>
              <a:t> statement:</a:t>
            </a:r>
          </a:p>
          <a:p>
            <a:pPr fontAlgn="base">
              <a:buFont typeface="Arial" panose="020B0604020202020204" pitchFamily="34" charset="0"/>
              <a:buChar char="•"/>
            </a:pPr>
            <a:r>
              <a:rPr lang="en-US" dirty="0">
                <a:effectLst/>
              </a:rPr>
              <a:t>Name </a:t>
            </a:r>
            <a:r>
              <a:rPr lang="en-US" i="1" dirty="0">
                <a:effectLst/>
              </a:rPr>
              <a:t>assignments</a:t>
            </a:r>
            <a:r>
              <a:rPr lang="en-US" dirty="0">
                <a:effectLst/>
              </a:rPr>
              <a:t> create or change local names by default.</a:t>
            </a:r>
          </a:p>
          <a:p>
            <a:pPr fontAlgn="base">
              <a:buFont typeface="Arial" panose="020B0604020202020204" pitchFamily="34" charset="0"/>
              <a:buChar char="•"/>
            </a:pPr>
            <a:r>
              <a:rPr lang="en-US" dirty="0">
                <a:effectLst/>
              </a:rPr>
              <a:t>Name </a:t>
            </a:r>
            <a:r>
              <a:rPr lang="en-US" i="1" dirty="0">
                <a:effectLst/>
              </a:rPr>
              <a:t>references</a:t>
            </a:r>
            <a:r>
              <a:rPr lang="en-US" dirty="0">
                <a:effectLst/>
              </a:rPr>
              <a:t> search at most four scopes: local, then enclosing functions (if any), then global, then built-in.</a:t>
            </a:r>
          </a:p>
          <a:p>
            <a:pPr fontAlgn="base">
              <a:buFont typeface="Arial" panose="020B0604020202020204" pitchFamily="34" charset="0"/>
              <a:buChar char="•"/>
            </a:pPr>
            <a:r>
              <a:rPr lang="en-US" dirty="0">
                <a:effectLst/>
              </a:rPr>
              <a:t>Names declared in global and nonlocal statements map assigned names to enclosing module and function scopes, respectively.</a:t>
            </a:r>
          </a:p>
          <a:p>
            <a:pPr>
              <a:buFont typeface="Arial" panose="020B0604020202020204" pitchFamily="34" charset="0"/>
              <a:buChar char="•"/>
            </a:pPr>
            <a:endParaRPr lang="en-US" b="1" i="1"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3321330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 Lookup Rule</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64452" y="1749548"/>
            <a:ext cx="5882771" cy="405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75946" y="1811215"/>
            <a:ext cx="4070839" cy="2585323"/>
          </a:xfrm>
          <a:prstGeom prst="rect">
            <a:avLst/>
          </a:prstGeom>
          <a:noFill/>
        </p:spPr>
        <p:txBody>
          <a:bodyPr wrap="square" rtlCol="0">
            <a:spAutoFit/>
          </a:bodyPr>
          <a:lstStyle/>
          <a:p>
            <a:r>
              <a:rPr lang="en-US" dirty="0" smtClean="0"/>
              <a:t>L E (N) G B  rule for simple (non Object) variables. </a:t>
            </a:r>
          </a:p>
          <a:p>
            <a:endParaRPr lang="en-US" dirty="0"/>
          </a:p>
          <a:p>
            <a:r>
              <a:rPr lang="en-US" dirty="0" smtClean="0"/>
              <a:t>E in 2.x and N in 3.x</a:t>
            </a:r>
          </a:p>
          <a:p>
            <a:endParaRPr lang="en-US" dirty="0"/>
          </a:p>
          <a:p>
            <a:r>
              <a:rPr lang="en-US" dirty="0" smtClean="0"/>
              <a:t>There are three other scopes:</a:t>
            </a:r>
          </a:p>
          <a:p>
            <a:pPr marL="285750" indent="-285750">
              <a:buFont typeface="Arial" panose="020B0604020202020204" pitchFamily="34" charset="0"/>
              <a:buChar char="•"/>
            </a:pPr>
            <a:r>
              <a:rPr lang="en-US" dirty="0" smtClean="0"/>
              <a:t>Temporary loop (Comprehension)</a:t>
            </a:r>
          </a:p>
          <a:p>
            <a:pPr marL="285750" indent="-285750">
              <a:buFont typeface="Arial" panose="020B0604020202020204" pitchFamily="34" charset="0"/>
              <a:buChar char="•"/>
            </a:pPr>
            <a:r>
              <a:rPr lang="en-US" dirty="0" smtClean="0"/>
              <a:t>Exception variables</a:t>
            </a:r>
          </a:p>
          <a:p>
            <a:pPr marL="285750" indent="-285750">
              <a:buFont typeface="Arial" panose="020B0604020202020204" pitchFamily="34" charset="0"/>
              <a:buChar char="•"/>
            </a:pPr>
            <a:r>
              <a:rPr lang="en-US" dirty="0" smtClean="0"/>
              <a:t>Class local variables</a:t>
            </a:r>
            <a:endParaRPr lang="en-US" dirty="0"/>
          </a:p>
        </p:txBody>
      </p:sp>
    </p:spTree>
    <p:extLst>
      <p:ext uri="{BB962C8B-B14F-4D97-AF65-F5344CB8AC3E}">
        <p14:creationId xmlns:p14="http://schemas.microsoft.com/office/powerpoint/2010/main" val="3650050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 Example</a:t>
            </a:r>
            <a:endParaRPr lang="en-US" dirty="0"/>
          </a:p>
        </p:txBody>
      </p:sp>
      <p:sp>
        <p:nvSpPr>
          <p:cNvPr id="3" name="Content Placeholder 2"/>
          <p:cNvSpPr>
            <a:spLocks noGrp="1"/>
          </p:cNvSpPr>
          <p:nvPr>
            <p:ph idx="1"/>
          </p:nvPr>
        </p:nvSpPr>
        <p:spPr/>
        <p:txBody>
          <a:bodyPr>
            <a:normAutofit fontScale="92500" lnSpcReduction="10000"/>
          </a:bodyPr>
          <a:lstStyle/>
          <a:p>
            <a:pPr marL="36900" indent="0">
              <a:buNone/>
            </a:pPr>
            <a:r>
              <a:rPr lang="en-US" dirty="0" smtClean="0"/>
              <a:t>What does this print? Why?</a:t>
            </a:r>
          </a:p>
          <a:p>
            <a:pPr marL="36900" indent="0">
              <a:buNone/>
            </a:pPr>
            <a:r>
              <a:rPr lang="en-US" dirty="0"/>
              <a:t>X = 99                </a:t>
            </a:r>
          </a:p>
          <a:p>
            <a:pPr marL="36900" indent="0">
              <a:buNone/>
            </a:pPr>
            <a:endParaRPr lang="en-US" dirty="0"/>
          </a:p>
          <a:p>
            <a:pPr marL="36900" indent="0">
              <a:buNone/>
            </a:pPr>
            <a:r>
              <a:rPr lang="en-US" dirty="0" err="1"/>
              <a:t>def</a:t>
            </a:r>
            <a:r>
              <a:rPr lang="en-US" dirty="0"/>
              <a:t> </a:t>
            </a:r>
            <a:r>
              <a:rPr lang="en-US" dirty="0" err="1"/>
              <a:t>func</a:t>
            </a:r>
            <a:r>
              <a:rPr lang="en-US" dirty="0"/>
              <a:t>(Y):          </a:t>
            </a:r>
          </a:p>
          <a:p>
            <a:pPr marL="36900" indent="0">
              <a:buNone/>
            </a:pPr>
            <a:r>
              <a:rPr lang="en-US" dirty="0"/>
              <a:t>    </a:t>
            </a:r>
          </a:p>
          <a:p>
            <a:pPr marL="36900" indent="0">
              <a:buNone/>
            </a:pPr>
            <a:r>
              <a:rPr lang="en-US" dirty="0"/>
              <a:t>    Z = X + Y        </a:t>
            </a:r>
          </a:p>
          <a:p>
            <a:pPr marL="36900" indent="0">
              <a:buNone/>
            </a:pPr>
            <a:r>
              <a:rPr lang="en-US" dirty="0"/>
              <a:t>    return Z</a:t>
            </a:r>
          </a:p>
          <a:p>
            <a:pPr marL="36900" indent="0">
              <a:buNone/>
            </a:pPr>
            <a:endParaRPr lang="en-US" dirty="0"/>
          </a:p>
          <a:p>
            <a:pPr marL="36900" indent="0">
              <a:buNone/>
            </a:pPr>
            <a:r>
              <a:rPr lang="en-US" dirty="0"/>
              <a:t>f = </a:t>
            </a:r>
            <a:r>
              <a:rPr lang="en-US" dirty="0" err="1"/>
              <a:t>func</a:t>
            </a:r>
            <a:r>
              <a:rPr lang="en-US" dirty="0"/>
              <a:t>(1)      </a:t>
            </a:r>
          </a:p>
          <a:p>
            <a:pPr marL="36900" indent="0">
              <a:buNone/>
            </a:pPr>
            <a:r>
              <a:rPr lang="en-US" dirty="0"/>
              <a:t>print ("f = " + </a:t>
            </a:r>
            <a:r>
              <a:rPr lang="en-US" dirty="0" err="1"/>
              <a:t>str</a:t>
            </a:r>
            <a:r>
              <a:rPr lang="en-US" dirty="0"/>
              <a:t>(f))</a:t>
            </a: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3014557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Global Statement</a:t>
            </a:r>
            <a:endParaRPr lang="en-US" dirty="0"/>
          </a:p>
        </p:txBody>
      </p:sp>
      <p:sp>
        <p:nvSpPr>
          <p:cNvPr id="3" name="Content Placeholder 2"/>
          <p:cNvSpPr>
            <a:spLocks noGrp="1"/>
          </p:cNvSpPr>
          <p:nvPr>
            <p:ph idx="1"/>
          </p:nvPr>
        </p:nvSpPr>
        <p:spPr/>
        <p:txBody>
          <a:bodyPr/>
          <a:lstStyle/>
          <a:p>
            <a:pPr marL="36900" indent="0">
              <a:buNone/>
            </a:pPr>
            <a:r>
              <a:rPr lang="en-US" dirty="0" smtClean="0"/>
              <a:t>Global statements are </a:t>
            </a:r>
            <a:r>
              <a:rPr lang="en-US" i="1" dirty="0">
                <a:effectLst/>
              </a:rPr>
              <a:t>namespace </a:t>
            </a:r>
            <a:r>
              <a:rPr lang="en-US" i="1" dirty="0" smtClean="0">
                <a:effectLst/>
              </a:rPr>
              <a:t>declarations,</a:t>
            </a:r>
            <a:r>
              <a:rPr lang="en-US" dirty="0">
                <a:effectLst/>
              </a:rPr>
              <a:t> not type or size </a:t>
            </a:r>
            <a:r>
              <a:rPr lang="en-US" dirty="0" smtClean="0">
                <a:effectLst/>
              </a:rPr>
              <a:t>declarations.</a:t>
            </a:r>
          </a:p>
          <a:p>
            <a:pPr marL="36900" indent="0">
              <a:buNone/>
            </a:pPr>
            <a:r>
              <a:rPr lang="en-US" dirty="0">
                <a:effectLst/>
              </a:rPr>
              <a:t>The </a:t>
            </a:r>
            <a:r>
              <a:rPr lang="en-US" dirty="0"/>
              <a:t>global</a:t>
            </a:r>
            <a:r>
              <a:rPr lang="en-US" dirty="0">
                <a:effectLst/>
              </a:rPr>
              <a:t> statement tells Python that a function plans to change one or more global </a:t>
            </a:r>
            <a:r>
              <a:rPr lang="en-US" dirty="0" smtClean="0">
                <a:effectLst/>
              </a:rPr>
              <a:t>names in </a:t>
            </a:r>
            <a:r>
              <a:rPr lang="en-US" dirty="0">
                <a:effectLst/>
              </a:rPr>
              <a:t>the enclosing module’s scope (namespace</a:t>
            </a:r>
            <a:r>
              <a:rPr lang="en-US" dirty="0" smtClean="0">
                <a:effectLst/>
              </a:rPr>
              <a:t>).</a:t>
            </a:r>
          </a:p>
          <a:p>
            <a:pPr marL="36900" indent="0">
              <a:buNone/>
            </a:pPr>
            <a:endParaRPr lang="en-US" dirty="0">
              <a:effectLst/>
            </a:endParaRPr>
          </a:p>
          <a:p>
            <a:pPr marL="36900" indent="0">
              <a:buNone/>
            </a:pPr>
            <a:r>
              <a:rPr lang="en-US" dirty="0" smtClean="0">
                <a:effectLst/>
              </a:rPr>
              <a:t>Note it is good programming practice to </a:t>
            </a:r>
            <a:r>
              <a:rPr lang="en-US" b="1" i="1" dirty="0" smtClean="0">
                <a:effectLst/>
              </a:rPr>
              <a:t>minimize</a:t>
            </a:r>
            <a:r>
              <a:rPr lang="en-US" dirty="0" smtClean="0">
                <a:effectLst/>
              </a:rPr>
              <a:t> use of Global Statements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3803141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NonLocal</a:t>
            </a:r>
            <a:r>
              <a:rPr lang="en-US" dirty="0" smtClean="0"/>
              <a:t> Scope</a:t>
            </a:r>
            <a:endParaRPr lang="en-US" dirty="0"/>
          </a:p>
        </p:txBody>
      </p:sp>
      <p:sp>
        <p:nvSpPr>
          <p:cNvPr id="3" name="Content Placeholder 2"/>
          <p:cNvSpPr>
            <a:spLocks noGrp="1"/>
          </p:cNvSpPr>
          <p:nvPr>
            <p:ph idx="1"/>
          </p:nvPr>
        </p:nvSpPr>
        <p:spPr/>
        <p:txBody>
          <a:bodyPr/>
          <a:lstStyle/>
          <a:p>
            <a:pPr marL="36900" indent="0">
              <a:buNone/>
            </a:pPr>
            <a:r>
              <a:rPr lang="en-US" b="1" dirty="0" smtClean="0"/>
              <a:t>Nonlocal</a:t>
            </a:r>
            <a:r>
              <a:rPr lang="en-US" dirty="0">
                <a:effectLst/>
              </a:rPr>
              <a:t> declares that a name will be changed in an enclosing scope. Unlike </a:t>
            </a:r>
            <a:r>
              <a:rPr lang="en-US" b="1" dirty="0"/>
              <a:t>global</a:t>
            </a:r>
            <a:r>
              <a:rPr lang="en-US" dirty="0">
                <a:effectLst/>
              </a:rPr>
              <a:t>, though, </a:t>
            </a:r>
            <a:r>
              <a:rPr lang="en-US" b="1" dirty="0"/>
              <a:t>nonlocal</a:t>
            </a:r>
            <a:r>
              <a:rPr lang="en-US" dirty="0">
                <a:effectLst/>
              </a:rPr>
              <a:t> applies to a name in an enclosing function’s scope, not the global module scope outside all </a:t>
            </a:r>
            <a:r>
              <a:rPr lang="en-US" dirty="0" err="1"/>
              <a:t>def</a:t>
            </a:r>
            <a:r>
              <a:rPr lang="en-US" dirty="0" err="1">
                <a:effectLst/>
              </a:rPr>
              <a:t>s</a:t>
            </a:r>
            <a:r>
              <a:rPr lang="en-US" dirty="0" smtClean="0">
                <a:effectLst/>
              </a:rPr>
              <a:t>.</a:t>
            </a:r>
          </a:p>
          <a:p>
            <a:pPr marL="36900" indent="0">
              <a:buNone/>
            </a:pPr>
            <a:r>
              <a:rPr lang="en-US" dirty="0" smtClean="0">
                <a:effectLst/>
              </a:rPr>
              <a:t>Nonlocal scope names must exist prior to using them.</a:t>
            </a:r>
          </a:p>
          <a:p>
            <a:pPr marL="36900" indent="0">
              <a:buNone/>
            </a:pP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1026557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Administration</a:t>
            </a:r>
          </a:p>
          <a:p>
            <a:pPr lvl="1"/>
            <a:r>
              <a:rPr lang="en-US" dirty="0" smtClean="0"/>
              <a:t>None</a:t>
            </a:r>
          </a:p>
          <a:p>
            <a:r>
              <a:rPr lang="en-US" dirty="0" smtClean="0"/>
              <a:t>Python Language </a:t>
            </a:r>
          </a:p>
          <a:p>
            <a:pPr lvl="1"/>
            <a:r>
              <a:rPr lang="en-US" smtClean="0"/>
              <a:t>Function Arguments</a:t>
            </a:r>
            <a:endParaRPr lang="en-US" dirty="0" smtClean="0"/>
          </a:p>
        </p:txBody>
      </p:sp>
      <p:sp>
        <p:nvSpPr>
          <p:cNvPr id="4" name="Date Placeholder 3"/>
          <p:cNvSpPr>
            <a:spLocks noGrp="1"/>
          </p:cNvSpPr>
          <p:nvPr>
            <p:ph type="dt" sz="half" idx="10"/>
          </p:nvPr>
        </p:nvSpPr>
        <p:spPr/>
        <p:txBody>
          <a:bodyPr/>
          <a:lstStyle/>
          <a:p>
            <a:fld id="{495805A5-778A-4C82-9D2F-2AED3BBAC516}" type="datetime1">
              <a:rPr lang="en-US" smtClean="0"/>
              <a:t>3/26/2015</a:t>
            </a:fld>
            <a:endParaRPr lang="en-US"/>
          </a:p>
        </p:txBody>
      </p:sp>
    </p:spTree>
    <p:extLst>
      <p:ext uri="{BB962C8B-B14F-4D97-AF65-F5344CB8AC3E}">
        <p14:creationId xmlns:p14="http://schemas.microsoft.com/office/powerpoint/2010/main" val="1306999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NonLocal</a:t>
            </a:r>
            <a:r>
              <a:rPr lang="en-US" dirty="0" smtClean="0"/>
              <a:t> Example</a:t>
            </a:r>
            <a:endParaRPr lang="en-US" dirty="0"/>
          </a:p>
        </p:txBody>
      </p:sp>
      <p:sp>
        <p:nvSpPr>
          <p:cNvPr id="3" name="Content Placeholder 2"/>
          <p:cNvSpPr>
            <a:spLocks noGrp="1"/>
          </p:cNvSpPr>
          <p:nvPr>
            <p:ph idx="1"/>
          </p:nvPr>
        </p:nvSpPr>
        <p:spPr/>
        <p:txBody>
          <a:bodyPr>
            <a:normAutofit/>
          </a:bodyPr>
          <a:lstStyle/>
          <a:p>
            <a:pPr marL="36900" indent="0">
              <a:buNone/>
            </a:pPr>
            <a:r>
              <a:rPr lang="en-US" b="1" dirty="0" smtClean="0"/>
              <a:t>What does the following print?</a:t>
            </a:r>
          </a:p>
          <a:p>
            <a:pPr marL="36900" indent="0">
              <a:spcBef>
                <a:spcPts val="0"/>
              </a:spcBef>
              <a:spcAft>
                <a:spcPts val="0"/>
              </a:spcAft>
              <a:buNone/>
            </a:pPr>
            <a:r>
              <a:rPr lang="en-US" dirty="0" err="1"/>
              <a:t>def</a:t>
            </a:r>
            <a:r>
              <a:rPr lang="en-US" dirty="0"/>
              <a:t> tester(start):</a:t>
            </a:r>
          </a:p>
          <a:p>
            <a:pPr marL="36900" indent="0">
              <a:spcBef>
                <a:spcPts val="0"/>
              </a:spcBef>
              <a:spcAft>
                <a:spcPts val="0"/>
              </a:spcAft>
              <a:buNone/>
            </a:pPr>
            <a:r>
              <a:rPr lang="en-US" dirty="0"/>
              <a:t>        state = start             # Referencing nonlocals works normally</a:t>
            </a:r>
          </a:p>
          <a:p>
            <a:pPr marL="36900" indent="0">
              <a:spcBef>
                <a:spcPts val="0"/>
              </a:spcBef>
              <a:spcAft>
                <a:spcPts val="0"/>
              </a:spcAft>
              <a:buNone/>
            </a:pPr>
            <a:r>
              <a:rPr lang="en-US" dirty="0"/>
              <a:t>        </a:t>
            </a:r>
            <a:r>
              <a:rPr lang="en-US" dirty="0" err="1"/>
              <a:t>def</a:t>
            </a:r>
            <a:r>
              <a:rPr lang="en-US" dirty="0"/>
              <a:t> nested(label):</a:t>
            </a:r>
          </a:p>
          <a:p>
            <a:pPr marL="36900" indent="0">
              <a:spcBef>
                <a:spcPts val="0"/>
              </a:spcBef>
              <a:spcAft>
                <a:spcPts val="0"/>
              </a:spcAft>
              <a:buNone/>
            </a:pPr>
            <a:r>
              <a:rPr lang="en-US" dirty="0"/>
              <a:t>            nonlocal </a:t>
            </a:r>
            <a:r>
              <a:rPr lang="en-US" dirty="0" smtClean="0"/>
              <a:t>state            </a:t>
            </a:r>
            <a:endParaRPr lang="en-US" dirty="0"/>
          </a:p>
          <a:p>
            <a:pPr marL="36900" indent="0">
              <a:spcBef>
                <a:spcPts val="0"/>
              </a:spcBef>
              <a:spcAft>
                <a:spcPts val="0"/>
              </a:spcAft>
              <a:buNone/>
            </a:pPr>
            <a:r>
              <a:rPr lang="en-US" dirty="0"/>
              <a:t>            print(label, state)   # Remembers state in enclosing scope</a:t>
            </a:r>
          </a:p>
          <a:p>
            <a:pPr marL="36900" indent="0">
              <a:spcBef>
                <a:spcPts val="0"/>
              </a:spcBef>
              <a:spcAft>
                <a:spcPts val="0"/>
              </a:spcAft>
              <a:buNone/>
            </a:pPr>
            <a:r>
              <a:rPr lang="en-US" dirty="0"/>
              <a:t>            state += 1 </a:t>
            </a:r>
          </a:p>
          <a:p>
            <a:pPr marL="36900" indent="0">
              <a:spcBef>
                <a:spcPts val="0"/>
              </a:spcBef>
              <a:spcAft>
                <a:spcPts val="0"/>
              </a:spcAft>
              <a:buNone/>
            </a:pPr>
            <a:r>
              <a:rPr lang="en-US" dirty="0"/>
              <a:t>        return nested</a:t>
            </a:r>
          </a:p>
          <a:p>
            <a:pPr marL="36900" indent="0">
              <a:spcBef>
                <a:spcPts val="0"/>
              </a:spcBef>
              <a:spcAft>
                <a:spcPts val="0"/>
              </a:spcAft>
              <a:buNone/>
            </a:pPr>
            <a:r>
              <a:rPr lang="en-US" dirty="0"/>
              <a:t>N = tester(0)</a:t>
            </a:r>
          </a:p>
          <a:p>
            <a:pPr marL="36900" indent="0">
              <a:spcBef>
                <a:spcPts val="0"/>
              </a:spcBef>
              <a:spcAft>
                <a:spcPts val="0"/>
              </a:spcAft>
              <a:buNone/>
            </a:pPr>
            <a:r>
              <a:rPr lang="en-US" dirty="0"/>
              <a:t>print( N("Ham") )</a:t>
            </a:r>
          </a:p>
          <a:p>
            <a:pPr marL="36900" indent="0">
              <a:spcBef>
                <a:spcPts val="0"/>
              </a:spcBef>
              <a:spcAft>
                <a:spcPts val="0"/>
              </a:spcAft>
              <a:buNone/>
            </a:pPr>
            <a:endParaRPr lang="en-US" dirty="0"/>
          </a:p>
          <a:p>
            <a:pPr marL="36900" indent="0">
              <a:spcBef>
                <a:spcPts val="0"/>
              </a:spcBef>
              <a:spcAft>
                <a:spcPts val="0"/>
              </a:spcAft>
              <a:buNone/>
            </a:pPr>
            <a:r>
              <a:rPr lang="en-US" dirty="0"/>
              <a:t>print( N("Spam") )</a:t>
            </a: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3333107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 Arguments</a:t>
            </a:r>
            <a:endParaRPr lang="en-US" dirty="0"/>
          </a:p>
        </p:txBody>
      </p:sp>
      <p:sp>
        <p:nvSpPr>
          <p:cNvPr id="3" name="Content Placeholder 2"/>
          <p:cNvSpPr>
            <a:spLocks noGrp="1"/>
          </p:cNvSpPr>
          <p:nvPr>
            <p:ph idx="1"/>
          </p:nvPr>
        </p:nvSpPr>
        <p:spPr/>
        <p:txBody>
          <a:bodyPr>
            <a:normAutofit fontScale="92500" lnSpcReduction="10000"/>
          </a:bodyPr>
          <a:lstStyle/>
          <a:p>
            <a:pPr marL="36900" indent="0">
              <a:buNone/>
            </a:pPr>
            <a:r>
              <a:rPr lang="en-US" dirty="0" smtClean="0"/>
              <a:t>We have seen and used arguments to functions earlier. Here ae some key point to keep in mind</a:t>
            </a:r>
          </a:p>
          <a:p>
            <a:pPr fontAlgn="base">
              <a:buFont typeface="Arial" panose="020B0604020202020204" pitchFamily="34" charset="0"/>
              <a:buChar char="•"/>
            </a:pPr>
            <a:r>
              <a:rPr lang="en-US" b="1" dirty="0" smtClean="0">
                <a:effectLst/>
              </a:rPr>
              <a:t>Arguments </a:t>
            </a:r>
            <a:r>
              <a:rPr lang="en-US" b="1" dirty="0">
                <a:effectLst/>
              </a:rPr>
              <a:t>are passed by automatically assigning objects to local variable names</a:t>
            </a:r>
            <a:r>
              <a:rPr lang="en-US" dirty="0">
                <a:effectLst/>
              </a:rPr>
              <a:t>. Function arguments—references to (possibly) shared objects sent by the caller—are just another instance </a:t>
            </a:r>
            <a:r>
              <a:rPr lang="en-US" dirty="0" smtClean="0">
                <a:effectLst/>
              </a:rPr>
              <a:t>of Python</a:t>
            </a:r>
            <a:r>
              <a:rPr lang="en-US" dirty="0">
                <a:effectLst/>
              </a:rPr>
              <a:t> assignment at work. Because references are implemented as pointers, all arguments are, in effect, passed by pointer. Objects passed as arguments are never automatically copied.</a:t>
            </a:r>
          </a:p>
          <a:p>
            <a:pPr fontAlgn="base">
              <a:buFont typeface="Arial" panose="020B0604020202020204" pitchFamily="34" charset="0"/>
              <a:buChar char="•"/>
            </a:pPr>
            <a:r>
              <a:rPr lang="en-US" b="1" dirty="0">
                <a:effectLst/>
              </a:rPr>
              <a:t>Assigning to argument names inside a function does not affect the caller</a:t>
            </a:r>
            <a:r>
              <a:rPr lang="en-US" dirty="0">
                <a:effectLst/>
              </a:rPr>
              <a:t>. Argument names in the function header become new, local names when the function runs, in the scope of the function. There is no aliasing between function argument names and variable names in the scope of the caller.</a:t>
            </a:r>
          </a:p>
          <a:p>
            <a:pPr fontAlgn="base">
              <a:buFont typeface="Arial" panose="020B0604020202020204" pitchFamily="34" charset="0"/>
              <a:buChar char="•"/>
            </a:pPr>
            <a:r>
              <a:rPr lang="en-US" b="1" dirty="0">
                <a:effectLst/>
              </a:rPr>
              <a:t>Changing a mutable object argument in a function may impact the caller</a:t>
            </a:r>
            <a:r>
              <a:rPr lang="en-US" dirty="0">
                <a:effectLst/>
              </a:rPr>
              <a:t>. On the other hand, as arguments are simply assigned to passed-in objects, functions can change passed-in mutable objects in place, and the results may affect the caller. Mutable arguments can be input and output for functions.</a:t>
            </a:r>
          </a:p>
          <a:p>
            <a:pPr marL="36900" indent="0">
              <a:buNone/>
            </a:pP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2104480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 Arguments</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smtClean="0">
                <a:effectLst/>
              </a:rPr>
              <a:t>Python is similar </a:t>
            </a:r>
            <a:r>
              <a:rPr lang="en-US" dirty="0">
                <a:effectLst/>
              </a:rPr>
              <a:t>to the argument-passing model of the C language (and others) in practice:</a:t>
            </a:r>
          </a:p>
          <a:p>
            <a:pPr fontAlgn="base">
              <a:buFont typeface="Arial" panose="020B0604020202020204" pitchFamily="34" charset="0"/>
              <a:buChar char="•"/>
            </a:pPr>
            <a:r>
              <a:rPr lang="en-US" b="1" dirty="0">
                <a:effectLst/>
              </a:rPr>
              <a:t>Immutable arguments are effectively passed “by value.”</a:t>
            </a:r>
            <a:r>
              <a:rPr lang="en-US" dirty="0">
                <a:effectLst/>
              </a:rPr>
              <a:t> Objects such as integers and strings are passed by object reference instead of by copying, but because you can’t change immutable objects in place anyhow, the effect is much like making a copy.</a:t>
            </a:r>
          </a:p>
          <a:p>
            <a:pPr fontAlgn="base">
              <a:buFont typeface="Arial" panose="020B0604020202020204" pitchFamily="34" charset="0"/>
              <a:buChar char="•"/>
            </a:pPr>
            <a:r>
              <a:rPr lang="en-US" b="1" dirty="0">
                <a:effectLst/>
              </a:rPr>
              <a:t>Mutable arguments are effectively passed “by pointer.”</a:t>
            </a:r>
            <a:r>
              <a:rPr lang="en-US" dirty="0">
                <a:effectLst/>
              </a:rPr>
              <a:t> Objects such as lists and dictionaries are also passed by object reference, which is similar to the way C passes arrays as pointers—mutable objects can be changed in place in the function, much like C arrays.</a:t>
            </a:r>
          </a:p>
          <a:p>
            <a:pPr>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2746443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Arguments </a:t>
            </a:r>
            <a:r>
              <a:rPr lang="en-US" dirty="0" smtClean="0">
                <a:effectLst/>
              </a:rPr>
              <a:t>Matching Basics</a:t>
            </a:r>
            <a:br>
              <a:rPr lang="en-US" dirty="0" smtClean="0">
                <a:effectLst/>
              </a:rPr>
            </a:b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smtClean="0">
                <a:effectLst/>
              </a:rPr>
              <a:t>Python </a:t>
            </a:r>
            <a:r>
              <a:rPr lang="en-US" dirty="0">
                <a:effectLst/>
              </a:rPr>
              <a:t>b</a:t>
            </a:r>
            <a:r>
              <a:rPr lang="en-US" dirty="0" smtClean="0">
                <a:effectLst/>
              </a:rPr>
              <a:t>y </a:t>
            </a:r>
            <a:r>
              <a:rPr lang="en-US" dirty="0">
                <a:effectLst/>
              </a:rPr>
              <a:t>default, arguments are matched by </a:t>
            </a:r>
            <a:r>
              <a:rPr lang="en-US" i="1" dirty="0">
                <a:effectLst/>
              </a:rPr>
              <a:t>position</a:t>
            </a:r>
            <a:r>
              <a:rPr lang="en-US" dirty="0">
                <a:effectLst/>
              </a:rPr>
              <a:t>, from left to right, and you must pass exactly as many arguments as there are argument names in the function header. However, you can also specify matching by name, provide default values, and use collectors for extra arguments</a:t>
            </a:r>
            <a:r>
              <a:rPr lang="en-US" dirty="0" smtClean="0">
                <a:effectLst/>
              </a:rPr>
              <a:t>.</a:t>
            </a:r>
          </a:p>
          <a:p>
            <a:pPr marL="36900" indent="0" fontAlgn="base">
              <a:buNone/>
            </a:pPr>
            <a:r>
              <a:rPr lang="en-US" dirty="0" smtClean="0">
                <a:effectLst/>
              </a:rPr>
              <a:t>But there are some sophisticated tools: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2177432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Arguments </a:t>
            </a:r>
            <a:r>
              <a:rPr lang="en-US" dirty="0" smtClean="0">
                <a:effectLst/>
              </a:rPr>
              <a:t>Matching Tools</a:t>
            </a:r>
            <a:endParaRPr lang="en-US" dirty="0"/>
          </a:p>
        </p:txBody>
      </p:sp>
      <p:sp>
        <p:nvSpPr>
          <p:cNvPr id="3" name="Content Placeholder 2"/>
          <p:cNvSpPr>
            <a:spLocks noGrp="1"/>
          </p:cNvSpPr>
          <p:nvPr>
            <p:ph idx="1"/>
          </p:nvPr>
        </p:nvSpPr>
        <p:spPr/>
        <p:txBody>
          <a:bodyPr>
            <a:normAutofit/>
          </a:bodyPr>
          <a:lstStyle/>
          <a:p>
            <a:pPr fontAlgn="base">
              <a:buFont typeface="Arial" panose="020B0604020202020204" pitchFamily="34" charset="0"/>
              <a:buChar char="•"/>
            </a:pPr>
            <a:r>
              <a:rPr lang="en-US" dirty="0" err="1" smtClean="0">
                <a:effectLst/>
              </a:rPr>
              <a:t>Positionals</a:t>
            </a:r>
            <a:endParaRPr lang="en-US" dirty="0" smtClean="0">
              <a:effectLst/>
            </a:endParaRPr>
          </a:p>
          <a:p>
            <a:pPr fontAlgn="base">
              <a:buFont typeface="Arial" panose="020B0604020202020204" pitchFamily="34" charset="0"/>
              <a:buChar char="•"/>
            </a:pPr>
            <a:r>
              <a:rPr lang="en-US" dirty="0" smtClean="0">
                <a:effectLst/>
              </a:rPr>
              <a:t>Keywords: </a:t>
            </a:r>
          </a:p>
          <a:p>
            <a:pPr fontAlgn="base">
              <a:buFont typeface="Arial" panose="020B0604020202020204" pitchFamily="34" charset="0"/>
              <a:buChar char="•"/>
            </a:pPr>
            <a:r>
              <a:rPr lang="en-US" dirty="0" smtClean="0">
                <a:effectLst/>
              </a:rPr>
              <a:t>Defaults:</a:t>
            </a:r>
          </a:p>
          <a:p>
            <a:pPr fontAlgn="base">
              <a:buFont typeface="Arial" panose="020B0604020202020204" pitchFamily="34" charset="0"/>
              <a:buChar char="•"/>
            </a:pPr>
            <a:r>
              <a:rPr lang="en-US" dirty="0" err="1" smtClean="0">
                <a:effectLst/>
              </a:rPr>
              <a:t>Varargs</a:t>
            </a:r>
            <a:r>
              <a:rPr lang="en-US" dirty="0" smtClean="0">
                <a:effectLst/>
              </a:rPr>
              <a:t> </a:t>
            </a:r>
            <a:r>
              <a:rPr lang="en-US" dirty="0">
                <a:effectLst/>
              </a:rPr>
              <a:t>collecting</a:t>
            </a:r>
            <a:r>
              <a:rPr lang="en-US" dirty="0" smtClean="0">
                <a:effectLst/>
              </a:rPr>
              <a:t>:</a:t>
            </a:r>
            <a:endParaRPr lang="en-US" dirty="0">
              <a:effectLst/>
            </a:endParaRPr>
          </a:p>
          <a:p>
            <a:pPr fontAlgn="base">
              <a:buFont typeface="Arial" panose="020B0604020202020204" pitchFamily="34" charset="0"/>
              <a:buChar char="•"/>
            </a:pPr>
            <a:r>
              <a:rPr lang="en-US" dirty="0" err="1">
                <a:effectLst/>
              </a:rPr>
              <a:t>Varargs</a:t>
            </a:r>
            <a:r>
              <a:rPr lang="en-US" dirty="0">
                <a:effectLst/>
              </a:rPr>
              <a:t> unpacking: </a:t>
            </a:r>
            <a:endParaRPr lang="en-US" dirty="0" smtClean="0">
              <a:effectLst/>
            </a:endParaRPr>
          </a:p>
          <a:p>
            <a:pPr fontAlgn="base">
              <a:buFont typeface="Arial" panose="020B0604020202020204" pitchFamily="34" charset="0"/>
              <a:buChar char="•"/>
            </a:pPr>
            <a:r>
              <a:rPr lang="en-US" dirty="0" smtClean="0">
                <a:effectLst/>
              </a:rPr>
              <a:t>Keyword-only arguments</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1054144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Arguments </a:t>
            </a:r>
            <a:r>
              <a:rPr lang="en-US" dirty="0" err="1" smtClean="0">
                <a:effectLst/>
              </a:rPr>
              <a:t>Positionals</a:t>
            </a:r>
            <a:endParaRPr lang="en-US" dirty="0"/>
          </a:p>
        </p:txBody>
      </p:sp>
      <p:sp>
        <p:nvSpPr>
          <p:cNvPr id="3" name="Content Placeholder 2"/>
          <p:cNvSpPr>
            <a:spLocks noGrp="1"/>
          </p:cNvSpPr>
          <p:nvPr>
            <p:ph idx="1"/>
          </p:nvPr>
        </p:nvSpPr>
        <p:spPr/>
        <p:txBody>
          <a:bodyPr>
            <a:normAutofit/>
          </a:bodyPr>
          <a:lstStyle/>
          <a:p>
            <a:pPr fontAlgn="base"/>
            <a:r>
              <a:rPr lang="en-US" dirty="0" err="1">
                <a:effectLst/>
              </a:rPr>
              <a:t>Positionals</a:t>
            </a:r>
            <a:r>
              <a:rPr lang="en-US" dirty="0">
                <a:effectLst/>
              </a:rPr>
              <a:t>: matched from left to </a:t>
            </a:r>
            <a:r>
              <a:rPr lang="en-US" dirty="0" smtClean="0">
                <a:effectLst/>
              </a:rPr>
              <a:t>right</a:t>
            </a:r>
          </a:p>
          <a:p>
            <a:pPr marL="36900" indent="0" fontAlgn="base">
              <a:buNone/>
            </a:pPr>
            <a:r>
              <a:rPr lang="en-US" dirty="0" smtClean="0">
                <a:effectLst/>
              </a:rPr>
              <a:t>The </a:t>
            </a:r>
            <a:r>
              <a:rPr lang="en-US" dirty="0">
                <a:effectLst/>
              </a:rPr>
              <a:t>normal case, which we’ve mostly been using so far, is to match passed argument values to argument names in a </a:t>
            </a:r>
            <a:r>
              <a:rPr lang="en-US" dirty="0" smtClean="0">
                <a:effectLst/>
              </a:rPr>
              <a:t>function </a:t>
            </a:r>
            <a:r>
              <a:rPr lang="en-US" dirty="0">
                <a:effectLst/>
              </a:rPr>
              <a:t>header by position, from left to right</a:t>
            </a:r>
            <a:r>
              <a:rPr lang="en-US" dirty="0" smtClean="0">
                <a:effectLst/>
              </a:rPr>
              <a:t>.</a:t>
            </a:r>
          </a:p>
          <a:p>
            <a:pPr marL="36900" indent="0" fontAlgn="base">
              <a:buNone/>
            </a:pPr>
            <a:r>
              <a:rPr lang="en-US" dirty="0" err="1" smtClean="0">
                <a:effectLst/>
              </a:rPr>
              <a:t>func</a:t>
            </a:r>
            <a:r>
              <a:rPr lang="en-US" dirty="0" smtClean="0">
                <a:effectLst/>
              </a:rPr>
              <a:t>(value1, value 2)</a:t>
            </a:r>
            <a:endParaRPr lang="en-US" b="0"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3411276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Arguments </a:t>
            </a:r>
            <a:r>
              <a:rPr lang="en-US" dirty="0" smtClean="0">
                <a:effectLst/>
              </a:rPr>
              <a:t>Keywords</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a:effectLst/>
              </a:rPr>
              <a:t>Keywords: matched by argument </a:t>
            </a:r>
            <a:r>
              <a:rPr lang="en-US" dirty="0" smtClean="0">
                <a:effectLst/>
              </a:rPr>
              <a:t>name</a:t>
            </a:r>
          </a:p>
          <a:p>
            <a:pPr marL="36900" indent="0" fontAlgn="base">
              <a:buNone/>
            </a:pPr>
            <a:r>
              <a:rPr lang="en-US" dirty="0" smtClean="0">
                <a:effectLst/>
              </a:rPr>
              <a:t>Alternatively</a:t>
            </a:r>
            <a:r>
              <a:rPr lang="en-US" dirty="0">
                <a:effectLst/>
              </a:rPr>
              <a:t>, callers can specify which argument in the function is to receive a value by using the argument’s name in the call, with the name=value syntax</a:t>
            </a:r>
            <a:r>
              <a:rPr lang="en-US" dirty="0" smtClean="0">
                <a:effectLst/>
              </a:rPr>
              <a:t>.</a:t>
            </a:r>
          </a:p>
          <a:p>
            <a:pPr marL="36900" indent="0" fontAlgn="base">
              <a:spcBef>
                <a:spcPts val="0"/>
              </a:spcBef>
              <a:spcAft>
                <a:spcPts val="0"/>
              </a:spcAft>
              <a:buNone/>
            </a:pPr>
            <a:r>
              <a:rPr lang="en-US" dirty="0" err="1"/>
              <a:t>def</a:t>
            </a:r>
            <a:r>
              <a:rPr lang="en-US" dirty="0"/>
              <a:t> </a:t>
            </a:r>
            <a:r>
              <a:rPr lang="en-US" dirty="0" err="1"/>
              <a:t>func</a:t>
            </a:r>
            <a:r>
              <a:rPr lang="en-US" dirty="0"/>
              <a:t>(spam, eggs, toast=0, ham=0): </a:t>
            </a:r>
            <a:r>
              <a:rPr lang="en-US" i="1" dirty="0">
                <a:effectLst/>
              </a:rPr>
              <a:t># First 2 required</a:t>
            </a:r>
            <a:r>
              <a:rPr lang="en-US" dirty="0"/>
              <a:t> </a:t>
            </a:r>
            <a:endParaRPr lang="en-US" dirty="0" smtClean="0"/>
          </a:p>
          <a:p>
            <a:pPr marL="36900" indent="0" fontAlgn="base">
              <a:spcBef>
                <a:spcPts val="0"/>
              </a:spcBef>
              <a:spcAft>
                <a:spcPts val="0"/>
              </a:spcAft>
              <a:buNone/>
            </a:pPr>
            <a:r>
              <a:rPr lang="en-US" dirty="0"/>
              <a:t> </a:t>
            </a:r>
            <a:r>
              <a:rPr lang="en-US" dirty="0" smtClean="0"/>
              <a:t>   print</a:t>
            </a:r>
            <a:r>
              <a:rPr lang="en-US" dirty="0"/>
              <a:t>((spam, eggs, toast, ham)) </a:t>
            </a:r>
            <a:endParaRPr lang="en-US" dirty="0" smtClean="0"/>
          </a:p>
          <a:p>
            <a:pPr marL="36900" indent="0" fontAlgn="base">
              <a:spcBef>
                <a:spcPts val="0"/>
              </a:spcBef>
              <a:spcAft>
                <a:spcPts val="0"/>
              </a:spcAft>
              <a:buNone/>
            </a:pPr>
            <a:r>
              <a:rPr lang="en-US" dirty="0" err="1" smtClean="0"/>
              <a:t>Assignemt</a:t>
            </a:r>
            <a:r>
              <a:rPr lang="en-US" dirty="0" smtClean="0"/>
              <a:t> What is the output of the following calls?</a:t>
            </a:r>
          </a:p>
          <a:p>
            <a:pPr marL="36900" indent="0" fontAlgn="base">
              <a:spcBef>
                <a:spcPts val="0"/>
              </a:spcBef>
              <a:spcAft>
                <a:spcPts val="0"/>
              </a:spcAft>
              <a:buNone/>
            </a:pPr>
            <a:r>
              <a:rPr lang="en-US" dirty="0" err="1"/>
              <a:t>func</a:t>
            </a:r>
            <a:r>
              <a:rPr lang="en-US" dirty="0"/>
              <a:t>(1, 2) </a:t>
            </a:r>
            <a:endParaRPr lang="en-US" i="1" dirty="0" smtClean="0">
              <a:effectLst/>
            </a:endParaRPr>
          </a:p>
          <a:p>
            <a:pPr marL="36900" indent="0" fontAlgn="base">
              <a:spcBef>
                <a:spcPts val="0"/>
              </a:spcBef>
              <a:spcAft>
                <a:spcPts val="0"/>
              </a:spcAft>
              <a:buNone/>
            </a:pPr>
            <a:r>
              <a:rPr lang="en-US" dirty="0" err="1" smtClean="0"/>
              <a:t>func</a:t>
            </a:r>
            <a:r>
              <a:rPr lang="en-US" dirty="0" smtClean="0"/>
              <a:t>(1</a:t>
            </a:r>
            <a:r>
              <a:rPr lang="en-US" dirty="0"/>
              <a:t>, ham=1, </a:t>
            </a:r>
            <a:r>
              <a:rPr lang="en-US" dirty="0" smtClean="0"/>
              <a:t>eggs=0)</a:t>
            </a:r>
          </a:p>
          <a:p>
            <a:pPr marL="36900" indent="0" fontAlgn="base">
              <a:spcBef>
                <a:spcPts val="0"/>
              </a:spcBef>
              <a:spcAft>
                <a:spcPts val="0"/>
              </a:spcAft>
              <a:buNone/>
            </a:pPr>
            <a:r>
              <a:rPr lang="en-US" dirty="0" err="1" smtClean="0"/>
              <a:t>func</a:t>
            </a:r>
            <a:r>
              <a:rPr lang="en-US" dirty="0" smtClean="0"/>
              <a:t>(spam=1</a:t>
            </a:r>
            <a:r>
              <a:rPr lang="en-US" dirty="0"/>
              <a:t>, eggs=0) </a:t>
            </a:r>
            <a:endParaRPr lang="en-US" dirty="0" smtClean="0"/>
          </a:p>
          <a:p>
            <a:pPr marL="36900" indent="0" fontAlgn="base">
              <a:spcBef>
                <a:spcPts val="0"/>
              </a:spcBef>
              <a:spcAft>
                <a:spcPts val="0"/>
              </a:spcAft>
              <a:buNone/>
            </a:pPr>
            <a:r>
              <a:rPr lang="en-US" dirty="0" err="1" smtClean="0"/>
              <a:t>func</a:t>
            </a:r>
            <a:r>
              <a:rPr lang="en-US" dirty="0" smtClean="0"/>
              <a:t>(toast=1</a:t>
            </a:r>
            <a:r>
              <a:rPr lang="en-US" dirty="0"/>
              <a:t>, eggs=2, spam=3) </a:t>
            </a:r>
            <a:endParaRPr lang="en-US" i="1" dirty="0" smtClean="0">
              <a:effectLst/>
            </a:endParaRPr>
          </a:p>
          <a:p>
            <a:pPr marL="36900" indent="0" fontAlgn="base">
              <a:spcBef>
                <a:spcPts val="0"/>
              </a:spcBef>
              <a:spcAft>
                <a:spcPts val="0"/>
              </a:spcAft>
              <a:buNone/>
            </a:pPr>
            <a:r>
              <a:rPr lang="en-US" dirty="0" err="1" smtClean="0"/>
              <a:t>func</a:t>
            </a:r>
            <a:r>
              <a:rPr lang="en-US" dirty="0" smtClean="0"/>
              <a:t>(1</a:t>
            </a:r>
            <a:r>
              <a:rPr lang="en-US" dirty="0"/>
              <a:t>, 2, 3, 4</a:t>
            </a:r>
            <a:r>
              <a:rPr lang="en-US" dirty="0" smtClean="0"/>
              <a:t>)</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6424173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Arguments </a:t>
            </a:r>
            <a:r>
              <a:rPr lang="en-US" dirty="0" smtClean="0">
                <a:effectLst/>
              </a:rPr>
              <a:t>Defaults</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a:effectLst/>
              </a:rPr>
              <a:t>Defaults: specify values for optional arguments that aren’t </a:t>
            </a:r>
            <a:r>
              <a:rPr lang="en-US" dirty="0" smtClean="0">
                <a:effectLst/>
              </a:rPr>
              <a:t>passed</a:t>
            </a:r>
          </a:p>
          <a:p>
            <a:pPr marL="36900" indent="0" fontAlgn="base">
              <a:buNone/>
            </a:pPr>
            <a:r>
              <a:rPr lang="en-US" dirty="0" smtClean="0">
                <a:effectLst/>
              </a:rPr>
              <a:t>Functions</a:t>
            </a:r>
            <a:r>
              <a:rPr lang="en-US" dirty="0">
                <a:effectLst/>
              </a:rPr>
              <a:t> themselves can specify default values for arguments to receive if the call passes too few values, again using the name=value syntax.</a:t>
            </a:r>
          </a:p>
          <a:p>
            <a:pPr marL="36900" indent="0" fontAlgn="base">
              <a:buNone/>
            </a:pPr>
            <a:r>
              <a:rPr lang="en-US" b="1" dirty="0" err="1">
                <a:effectLst/>
              </a:rPr>
              <a:t>def</a:t>
            </a:r>
            <a:r>
              <a:rPr lang="en-US" b="1" dirty="0">
                <a:effectLst/>
              </a:rPr>
              <a:t> f(a, b=2, c=3): </a:t>
            </a:r>
            <a:endParaRPr lang="en-US" b="1" dirty="0" smtClean="0">
              <a:effectLst/>
            </a:endParaRPr>
          </a:p>
          <a:p>
            <a:pPr marL="36900" indent="0" fontAlgn="base">
              <a:buNone/>
            </a:pPr>
            <a:r>
              <a:rPr lang="en-US" b="1" dirty="0">
                <a:effectLst/>
              </a:rPr>
              <a:t> </a:t>
            </a:r>
            <a:r>
              <a:rPr lang="en-US" b="1" dirty="0" smtClean="0">
                <a:effectLst/>
              </a:rPr>
              <a:t>   print(a</a:t>
            </a:r>
            <a:r>
              <a:rPr lang="en-US" b="1" dirty="0">
                <a:effectLst/>
              </a:rPr>
              <a:t>, b, c)</a:t>
            </a:r>
            <a:r>
              <a:rPr lang="en-US" dirty="0"/>
              <a:t> </a:t>
            </a:r>
            <a:endParaRPr lang="en-US" dirty="0" smtClean="0"/>
          </a:p>
          <a:p>
            <a:pPr marL="36900" indent="0" fontAlgn="base">
              <a:buNone/>
            </a:pPr>
            <a:endParaRPr lang="en-US" dirty="0">
              <a:effectLst/>
            </a:endParaRPr>
          </a:p>
          <a:p>
            <a:pPr marL="36900" indent="0" fontAlgn="base">
              <a:buNone/>
            </a:pPr>
            <a:r>
              <a:rPr lang="en-US" b="1" dirty="0">
                <a:effectLst/>
              </a:rPr>
              <a:t>f(1)</a:t>
            </a:r>
            <a:r>
              <a:rPr lang="en-US" dirty="0"/>
              <a:t> </a:t>
            </a:r>
            <a:r>
              <a:rPr lang="en-US" i="1" dirty="0">
                <a:effectLst/>
              </a:rPr>
              <a:t># Use defaults</a:t>
            </a:r>
            <a:r>
              <a:rPr lang="en-US" dirty="0"/>
              <a:t> 1 2 3 </a:t>
            </a:r>
            <a:endParaRPr lang="en-US" dirty="0" smtClean="0"/>
          </a:p>
          <a:p>
            <a:pPr marL="36900" indent="0" fontAlgn="base">
              <a:buNone/>
            </a:pPr>
            <a:r>
              <a:rPr lang="en-US" dirty="0" smtClean="0"/>
              <a:t>&gt;&gt;&gt; </a:t>
            </a:r>
            <a:r>
              <a:rPr lang="en-US" b="1" dirty="0">
                <a:effectLst/>
              </a:rPr>
              <a:t>f(a=1)</a:t>
            </a:r>
            <a:r>
              <a:rPr lang="en-US" dirty="0"/>
              <a:t> 1 2 3</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3532930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Arguments </a:t>
            </a:r>
            <a:r>
              <a:rPr lang="en-US" dirty="0" err="1">
                <a:effectLst/>
              </a:rPr>
              <a:t>Varargs</a:t>
            </a:r>
            <a:r>
              <a:rPr lang="en-US" dirty="0">
                <a:effectLst/>
              </a:rPr>
              <a:t> collecting</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err="1">
                <a:effectLst/>
              </a:rPr>
              <a:t>Varargs</a:t>
            </a:r>
            <a:r>
              <a:rPr lang="en-US" dirty="0">
                <a:effectLst/>
              </a:rPr>
              <a:t> collecting: collect arbitrarily many positional or keyword </a:t>
            </a:r>
            <a:r>
              <a:rPr lang="en-US" dirty="0" smtClean="0">
                <a:effectLst/>
              </a:rPr>
              <a:t>arguments</a:t>
            </a:r>
          </a:p>
          <a:p>
            <a:pPr marL="36900" indent="0" fontAlgn="base">
              <a:buNone/>
            </a:pPr>
            <a:r>
              <a:rPr lang="en-US" dirty="0" smtClean="0">
                <a:effectLst/>
              </a:rPr>
              <a:t>Functions </a:t>
            </a:r>
            <a:r>
              <a:rPr lang="en-US" dirty="0">
                <a:effectLst/>
              </a:rPr>
              <a:t>can use special arguments preceded with one or two * characters to collect an arbitrary number of possibly extra arguments. This feature is often referred to as </a:t>
            </a:r>
            <a:r>
              <a:rPr lang="en-US" i="1" dirty="0" err="1">
                <a:effectLst/>
              </a:rPr>
              <a:t>varargs</a:t>
            </a:r>
            <a:r>
              <a:rPr lang="en-US" dirty="0">
                <a:effectLst/>
              </a:rPr>
              <a:t>, after a variable-length argument list tool in the C language; in Python, the arguments are collected in a normal object.</a:t>
            </a:r>
          </a:p>
          <a:p>
            <a:pPr marL="36900" indent="0" fontAlgn="base">
              <a:buNone/>
            </a:pP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3333315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Arguments </a:t>
            </a:r>
            <a:r>
              <a:rPr lang="en-US" dirty="0" err="1">
                <a:effectLst/>
              </a:rPr>
              <a:t>Varargs</a:t>
            </a:r>
            <a:r>
              <a:rPr lang="en-US" dirty="0">
                <a:effectLst/>
              </a:rPr>
              <a:t> collecting</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a:effectLst/>
              </a:rPr>
              <a:t>The first use, in the function definition, collects unmatched </a:t>
            </a:r>
            <a:r>
              <a:rPr lang="en-US" i="1" dirty="0">
                <a:effectLst/>
              </a:rPr>
              <a:t>positional</a:t>
            </a:r>
            <a:r>
              <a:rPr lang="en-US" dirty="0">
                <a:effectLst/>
              </a:rPr>
              <a:t> arguments into a tuple:</a:t>
            </a:r>
          </a:p>
          <a:p>
            <a:pPr marL="36900" indent="0" fontAlgn="base">
              <a:buNone/>
            </a:pPr>
            <a:r>
              <a:rPr lang="en-US" dirty="0"/>
              <a:t>&gt;&gt;&gt; </a:t>
            </a:r>
            <a:r>
              <a:rPr lang="en-US" b="1" dirty="0" err="1">
                <a:effectLst/>
              </a:rPr>
              <a:t>def</a:t>
            </a:r>
            <a:r>
              <a:rPr lang="en-US" b="1" dirty="0">
                <a:effectLst/>
              </a:rPr>
              <a:t> f(*</a:t>
            </a:r>
            <a:r>
              <a:rPr lang="en-US" b="1" dirty="0" err="1">
                <a:effectLst/>
              </a:rPr>
              <a:t>args</a:t>
            </a:r>
            <a:r>
              <a:rPr lang="en-US" b="1" dirty="0">
                <a:effectLst/>
              </a:rPr>
              <a:t>): print(</a:t>
            </a:r>
            <a:r>
              <a:rPr lang="en-US" b="1" dirty="0" err="1">
                <a:effectLst/>
              </a:rPr>
              <a:t>args</a:t>
            </a:r>
            <a:r>
              <a:rPr lang="en-US" b="1" dirty="0" smtClean="0">
                <a:effectLst/>
              </a:rPr>
              <a:t>)</a:t>
            </a:r>
          </a:p>
          <a:p>
            <a:pPr marL="36900" indent="0" fontAlgn="base">
              <a:buNone/>
            </a:pPr>
            <a:r>
              <a:rPr lang="en-US" dirty="0" smtClean="0">
                <a:effectLst/>
              </a:rPr>
              <a:t>When </a:t>
            </a:r>
            <a:r>
              <a:rPr lang="en-US" dirty="0">
                <a:effectLst/>
              </a:rPr>
              <a:t>this function is called, Python collects all the positional arguments into a new </a:t>
            </a:r>
            <a:r>
              <a:rPr lang="en-US" i="1" dirty="0">
                <a:effectLst/>
              </a:rPr>
              <a:t>tuple</a:t>
            </a:r>
            <a:r>
              <a:rPr lang="en-US" dirty="0">
                <a:effectLst/>
              </a:rPr>
              <a:t> and assigns the variable </a:t>
            </a:r>
            <a:r>
              <a:rPr lang="en-US" dirty="0" err="1">
                <a:effectLst/>
              </a:rPr>
              <a:t>args</a:t>
            </a:r>
            <a:r>
              <a:rPr lang="en-US" dirty="0">
                <a:effectLst/>
              </a:rPr>
              <a:t> to that tuple. Because it is a normal tuple object, it can be indexed, stepped through with </a:t>
            </a:r>
            <a:r>
              <a:rPr lang="en-US" dirty="0" err="1">
                <a:effectLst/>
              </a:rPr>
              <a:t>afor</a:t>
            </a:r>
            <a:r>
              <a:rPr lang="en-US" dirty="0">
                <a:effectLst/>
              </a:rPr>
              <a:t> loop, and so on:</a:t>
            </a:r>
          </a:p>
          <a:p>
            <a:pPr marL="36900" indent="0">
              <a:spcBef>
                <a:spcPts val="0"/>
              </a:spcBef>
              <a:spcAft>
                <a:spcPts val="0"/>
              </a:spcAft>
              <a:buNone/>
            </a:pPr>
            <a:r>
              <a:rPr lang="en-US" dirty="0"/>
              <a:t>&gt;&gt;&gt; </a:t>
            </a:r>
            <a:r>
              <a:rPr lang="en-US" b="1" dirty="0">
                <a:effectLst/>
              </a:rPr>
              <a:t>f()</a:t>
            </a:r>
            <a:r>
              <a:rPr lang="en-US" dirty="0"/>
              <a:t> () </a:t>
            </a:r>
            <a:endParaRPr lang="en-US" dirty="0" smtClean="0"/>
          </a:p>
          <a:p>
            <a:pPr marL="36900" indent="0">
              <a:spcBef>
                <a:spcPts val="0"/>
              </a:spcBef>
              <a:spcAft>
                <a:spcPts val="0"/>
              </a:spcAft>
              <a:buNone/>
            </a:pPr>
            <a:r>
              <a:rPr lang="en-US" dirty="0" smtClean="0"/>
              <a:t>&gt;&gt;&gt; </a:t>
            </a:r>
            <a:r>
              <a:rPr lang="en-US" b="1" dirty="0">
                <a:effectLst/>
              </a:rPr>
              <a:t>f(1)</a:t>
            </a:r>
            <a:r>
              <a:rPr lang="en-US" dirty="0"/>
              <a:t> (1,) </a:t>
            </a:r>
            <a:endParaRPr lang="en-US" dirty="0" smtClean="0"/>
          </a:p>
          <a:p>
            <a:pPr marL="36900" indent="0">
              <a:spcBef>
                <a:spcPts val="0"/>
              </a:spcBef>
              <a:spcAft>
                <a:spcPts val="0"/>
              </a:spcAft>
              <a:buNone/>
            </a:pPr>
            <a:r>
              <a:rPr lang="en-US" dirty="0" smtClean="0"/>
              <a:t>&gt;&gt;&gt; </a:t>
            </a:r>
            <a:r>
              <a:rPr lang="en-US" b="1" dirty="0">
                <a:effectLst/>
              </a:rPr>
              <a:t>f(1, 2, 3, 4)</a:t>
            </a:r>
            <a:r>
              <a:rPr lang="en-US" dirty="0"/>
              <a:t> (1, 2, 3, 4)</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4275523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Administration</a:t>
            </a:r>
            <a:endParaRPr lang="en-US" dirty="0"/>
          </a:p>
        </p:txBody>
      </p:sp>
      <p:sp>
        <p:nvSpPr>
          <p:cNvPr id="3" name="Content Placeholder 2"/>
          <p:cNvSpPr>
            <a:spLocks noGrp="1"/>
          </p:cNvSpPr>
          <p:nvPr>
            <p:ph idx="1"/>
          </p:nvPr>
        </p:nvSpPr>
        <p:spPr/>
        <p:txBody>
          <a:bodyPr>
            <a:normAutofit/>
          </a:bodyPr>
          <a:lstStyle/>
          <a:p>
            <a:endParaRPr lang="en-US" sz="2000" dirty="0"/>
          </a:p>
        </p:txBody>
      </p:sp>
      <p:sp>
        <p:nvSpPr>
          <p:cNvPr id="4" name="Date Placeholder 3"/>
          <p:cNvSpPr>
            <a:spLocks noGrp="1"/>
          </p:cNvSpPr>
          <p:nvPr>
            <p:ph type="dt" sz="half" idx="10"/>
          </p:nvPr>
        </p:nvSpPr>
        <p:spPr/>
        <p:txBody>
          <a:bodyPr/>
          <a:lstStyle/>
          <a:p>
            <a:fld id="{9ACD6FA7-2238-44B1-B9DA-9F8F3242A167}" type="datetime1">
              <a:rPr lang="en-US" smtClean="0"/>
              <a:t>3/26/2015</a:t>
            </a:fld>
            <a:endParaRPr lang="en-US"/>
          </a:p>
        </p:txBody>
      </p:sp>
    </p:spTree>
    <p:extLst>
      <p:ext uri="{BB962C8B-B14F-4D97-AF65-F5344CB8AC3E}">
        <p14:creationId xmlns:p14="http://schemas.microsoft.com/office/powerpoint/2010/main" val="1350883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Arguments </a:t>
            </a:r>
            <a:r>
              <a:rPr lang="en-US" dirty="0" err="1">
                <a:effectLst/>
              </a:rPr>
              <a:t>Varargs</a:t>
            </a:r>
            <a:r>
              <a:rPr lang="en-US" dirty="0">
                <a:effectLst/>
              </a:rPr>
              <a:t> collecting</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a:effectLst/>
              </a:rPr>
              <a:t>The ** feature is similar, but it only works for </a:t>
            </a:r>
            <a:r>
              <a:rPr lang="en-US" i="1" dirty="0">
                <a:effectLst/>
              </a:rPr>
              <a:t>keyword</a:t>
            </a:r>
            <a:r>
              <a:rPr lang="en-US" dirty="0">
                <a:effectLst/>
              </a:rPr>
              <a:t> arguments—it collects them into a new </a:t>
            </a:r>
            <a:r>
              <a:rPr lang="en-US" i="1" dirty="0">
                <a:effectLst/>
              </a:rPr>
              <a:t>dictionary</a:t>
            </a:r>
            <a:r>
              <a:rPr lang="en-US" dirty="0">
                <a:effectLst/>
              </a:rPr>
              <a:t>, which can then be processed with normal dictionary tools. </a:t>
            </a:r>
            <a:endParaRPr lang="en-US" dirty="0" smtClean="0">
              <a:effectLst/>
            </a:endParaRPr>
          </a:p>
          <a:p>
            <a:pPr marL="36900" indent="0" fontAlgn="base">
              <a:buNone/>
            </a:pPr>
            <a:r>
              <a:rPr lang="en-US" dirty="0" smtClean="0">
                <a:effectLst/>
              </a:rPr>
              <a:t>In </a:t>
            </a:r>
            <a:r>
              <a:rPr lang="en-US" dirty="0">
                <a:effectLst/>
              </a:rPr>
              <a:t>a sense, the ** form allows you to convert from keywords to dictionaries, which you can then step through with keys calls, dictionary iterators, and the like (this is roughly what the </a:t>
            </a:r>
            <a:r>
              <a:rPr lang="en-US" dirty="0" err="1">
                <a:effectLst/>
              </a:rPr>
              <a:t>dict</a:t>
            </a:r>
            <a:r>
              <a:rPr lang="en-US" dirty="0">
                <a:effectLst/>
              </a:rPr>
              <a:t> call does when passed keywords, but it </a:t>
            </a:r>
            <a:r>
              <a:rPr lang="en-US" i="1" dirty="0">
                <a:effectLst/>
              </a:rPr>
              <a:t>returns</a:t>
            </a:r>
            <a:r>
              <a:rPr lang="en-US" dirty="0">
                <a:effectLst/>
              </a:rPr>
              <a:t> the new dictionary):</a:t>
            </a:r>
          </a:p>
          <a:p>
            <a:pPr marL="36900" indent="0">
              <a:spcBef>
                <a:spcPts val="0"/>
              </a:spcBef>
              <a:spcAft>
                <a:spcPts val="0"/>
              </a:spcAft>
              <a:buNone/>
            </a:pPr>
            <a:r>
              <a:rPr lang="en-US" dirty="0"/>
              <a:t>&gt;&gt;&gt; </a:t>
            </a:r>
            <a:r>
              <a:rPr lang="en-US" b="1" dirty="0" err="1">
                <a:effectLst/>
              </a:rPr>
              <a:t>def</a:t>
            </a:r>
            <a:r>
              <a:rPr lang="en-US" b="1" dirty="0">
                <a:effectLst/>
              </a:rPr>
              <a:t> f(**</a:t>
            </a:r>
            <a:r>
              <a:rPr lang="en-US" b="1" dirty="0" err="1">
                <a:effectLst/>
              </a:rPr>
              <a:t>args</a:t>
            </a:r>
            <a:r>
              <a:rPr lang="en-US" b="1" dirty="0">
                <a:effectLst/>
              </a:rPr>
              <a:t>): print(</a:t>
            </a:r>
            <a:r>
              <a:rPr lang="en-US" b="1" dirty="0" err="1">
                <a:effectLst/>
              </a:rPr>
              <a:t>args</a:t>
            </a:r>
            <a:r>
              <a:rPr lang="en-US" b="1" dirty="0">
                <a:effectLst/>
              </a:rPr>
              <a:t>)</a:t>
            </a:r>
            <a:r>
              <a:rPr lang="en-US" dirty="0"/>
              <a:t> </a:t>
            </a:r>
            <a:endParaRPr lang="en-US" dirty="0" smtClean="0"/>
          </a:p>
          <a:p>
            <a:pPr marL="36900" indent="0">
              <a:spcBef>
                <a:spcPts val="0"/>
              </a:spcBef>
              <a:spcAft>
                <a:spcPts val="0"/>
              </a:spcAft>
              <a:buNone/>
            </a:pPr>
            <a:r>
              <a:rPr lang="en-US" dirty="0" smtClean="0"/>
              <a:t>&gt;&gt;&gt; </a:t>
            </a:r>
            <a:r>
              <a:rPr lang="en-US" b="1" dirty="0">
                <a:effectLst/>
              </a:rPr>
              <a:t>f()</a:t>
            </a:r>
            <a:r>
              <a:rPr lang="en-US" dirty="0"/>
              <a:t> </a:t>
            </a:r>
            <a:endParaRPr lang="en-US" dirty="0" smtClean="0"/>
          </a:p>
          <a:p>
            <a:pPr marL="36900" indent="0">
              <a:spcBef>
                <a:spcPts val="0"/>
              </a:spcBef>
              <a:spcAft>
                <a:spcPts val="0"/>
              </a:spcAft>
              <a:buNone/>
            </a:pPr>
            <a:r>
              <a:rPr lang="en-US" dirty="0" smtClean="0"/>
              <a:t>{} </a:t>
            </a:r>
          </a:p>
          <a:p>
            <a:pPr marL="36900" indent="0">
              <a:spcBef>
                <a:spcPts val="0"/>
              </a:spcBef>
              <a:spcAft>
                <a:spcPts val="0"/>
              </a:spcAft>
              <a:buNone/>
            </a:pPr>
            <a:r>
              <a:rPr lang="en-US" dirty="0" smtClean="0"/>
              <a:t>&gt;&gt;&gt; </a:t>
            </a:r>
            <a:r>
              <a:rPr lang="en-US" b="1" dirty="0">
                <a:effectLst/>
              </a:rPr>
              <a:t>f(a=1, b=2)</a:t>
            </a:r>
            <a:r>
              <a:rPr lang="en-US" dirty="0"/>
              <a:t> </a:t>
            </a:r>
            <a:endParaRPr lang="en-US" dirty="0" smtClean="0"/>
          </a:p>
          <a:p>
            <a:pPr marL="36900" indent="0">
              <a:spcBef>
                <a:spcPts val="0"/>
              </a:spcBef>
              <a:spcAft>
                <a:spcPts val="0"/>
              </a:spcAft>
              <a:buNone/>
            </a:pPr>
            <a:r>
              <a:rPr lang="en-US" dirty="0" smtClean="0"/>
              <a:t>{</a:t>
            </a:r>
            <a:r>
              <a:rPr lang="en-US" dirty="0"/>
              <a:t>'a': 1, 'b': 2}</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436264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Arguments </a:t>
            </a:r>
            <a:r>
              <a:rPr lang="en-US" dirty="0" err="1">
                <a:effectLst/>
              </a:rPr>
              <a:t>Varargs</a:t>
            </a:r>
            <a:r>
              <a:rPr lang="en-US" dirty="0">
                <a:effectLst/>
              </a:rPr>
              <a:t> collecting</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a:effectLst/>
              </a:rPr>
              <a:t>Finally, function headers can combine normal arguments, the *, and the ** to implement wildly flexible call signatures. </a:t>
            </a:r>
            <a:endParaRPr lang="en-US" dirty="0" smtClean="0">
              <a:effectLst/>
            </a:endParaRPr>
          </a:p>
          <a:p>
            <a:pPr marL="36900" indent="0" fontAlgn="base">
              <a:buNone/>
            </a:pPr>
            <a:r>
              <a:rPr lang="en-US" dirty="0" smtClean="0">
                <a:effectLst/>
              </a:rPr>
              <a:t>For </a:t>
            </a:r>
            <a:r>
              <a:rPr lang="en-US" dirty="0">
                <a:effectLst/>
              </a:rPr>
              <a:t>instance, in the following, 1 is passed to a by position, 2 and 3 are collected into the </a:t>
            </a:r>
            <a:r>
              <a:rPr lang="en-US" dirty="0" err="1">
                <a:effectLst/>
              </a:rPr>
              <a:t>pargspositional</a:t>
            </a:r>
            <a:r>
              <a:rPr lang="en-US" dirty="0">
                <a:effectLst/>
              </a:rPr>
              <a:t> tuple, and x and y wind up in the </a:t>
            </a:r>
            <a:r>
              <a:rPr lang="en-US" dirty="0" err="1">
                <a:effectLst/>
              </a:rPr>
              <a:t>kargs</a:t>
            </a:r>
            <a:r>
              <a:rPr lang="en-US" dirty="0">
                <a:effectLst/>
              </a:rPr>
              <a:t> keyword dictionary:</a:t>
            </a:r>
          </a:p>
          <a:p>
            <a:pPr marL="36900" indent="0" fontAlgn="base">
              <a:spcBef>
                <a:spcPts val="0"/>
              </a:spcBef>
              <a:spcAft>
                <a:spcPts val="0"/>
              </a:spcAft>
              <a:buNone/>
            </a:pPr>
            <a:r>
              <a:rPr lang="en-US" dirty="0"/>
              <a:t>&gt;&gt;&gt; </a:t>
            </a:r>
            <a:r>
              <a:rPr lang="en-US" b="1" dirty="0" err="1">
                <a:effectLst/>
              </a:rPr>
              <a:t>def</a:t>
            </a:r>
            <a:r>
              <a:rPr lang="en-US" b="1" dirty="0">
                <a:effectLst/>
              </a:rPr>
              <a:t> f(a, *</a:t>
            </a:r>
            <a:r>
              <a:rPr lang="en-US" b="1" dirty="0" err="1">
                <a:effectLst/>
              </a:rPr>
              <a:t>pargs</a:t>
            </a:r>
            <a:r>
              <a:rPr lang="en-US" b="1" dirty="0">
                <a:effectLst/>
              </a:rPr>
              <a:t>, **</a:t>
            </a:r>
            <a:r>
              <a:rPr lang="en-US" b="1" dirty="0" err="1">
                <a:effectLst/>
              </a:rPr>
              <a:t>kargs</a:t>
            </a:r>
            <a:r>
              <a:rPr lang="en-US" b="1" dirty="0">
                <a:effectLst/>
              </a:rPr>
              <a:t>): print(a, </a:t>
            </a:r>
            <a:r>
              <a:rPr lang="en-US" b="1" dirty="0" err="1">
                <a:effectLst/>
              </a:rPr>
              <a:t>pargs</a:t>
            </a:r>
            <a:r>
              <a:rPr lang="en-US" b="1" dirty="0">
                <a:effectLst/>
              </a:rPr>
              <a:t>, </a:t>
            </a:r>
            <a:r>
              <a:rPr lang="en-US" b="1" dirty="0" err="1">
                <a:effectLst/>
              </a:rPr>
              <a:t>kargs</a:t>
            </a:r>
            <a:r>
              <a:rPr lang="en-US" b="1" dirty="0">
                <a:effectLst/>
              </a:rPr>
              <a:t>)</a:t>
            </a:r>
            <a:r>
              <a:rPr lang="en-US" dirty="0"/>
              <a:t> </a:t>
            </a:r>
            <a:endParaRPr lang="en-US" dirty="0" smtClean="0"/>
          </a:p>
          <a:p>
            <a:pPr marL="36900" indent="0" fontAlgn="base">
              <a:spcBef>
                <a:spcPts val="0"/>
              </a:spcBef>
              <a:spcAft>
                <a:spcPts val="0"/>
              </a:spcAft>
              <a:buNone/>
            </a:pPr>
            <a:r>
              <a:rPr lang="en-US" dirty="0" smtClean="0"/>
              <a:t>&gt;&gt;&gt; </a:t>
            </a:r>
            <a:r>
              <a:rPr lang="en-US" b="1" dirty="0">
                <a:effectLst/>
              </a:rPr>
              <a:t>f(1, 2, 3, x=1, y=2)</a:t>
            </a:r>
            <a:r>
              <a:rPr lang="en-US" dirty="0"/>
              <a:t> </a:t>
            </a:r>
            <a:endParaRPr lang="en-US" dirty="0" smtClean="0"/>
          </a:p>
          <a:p>
            <a:pPr marL="36900" indent="0" fontAlgn="base">
              <a:spcBef>
                <a:spcPts val="0"/>
              </a:spcBef>
              <a:spcAft>
                <a:spcPts val="0"/>
              </a:spcAft>
              <a:buNone/>
            </a:pPr>
            <a:r>
              <a:rPr lang="en-US" dirty="0" smtClean="0"/>
              <a:t>1 </a:t>
            </a:r>
            <a:r>
              <a:rPr lang="en-US" dirty="0"/>
              <a:t>(2, 3) {'y': 2, 'x': 1</a:t>
            </a:r>
            <a:r>
              <a:rPr lang="en-US" dirty="0" smtClean="0"/>
              <a:t>}</a:t>
            </a:r>
          </a:p>
          <a:p>
            <a:pPr marL="36900" indent="0" fontAlgn="base">
              <a:buNone/>
            </a:pPr>
            <a:r>
              <a:rPr lang="en-US" dirty="0" smtClean="0">
                <a:effectLst/>
              </a:rPr>
              <a:t>Such </a:t>
            </a:r>
            <a:r>
              <a:rPr lang="en-US" dirty="0">
                <a:effectLst/>
              </a:rPr>
              <a:t>code is rare, but shows up in functions that need to support multiple call patterns (for backward compatibility, for instance).</a:t>
            </a: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609620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Arguments </a:t>
            </a:r>
            <a:r>
              <a:rPr lang="en-US" dirty="0" err="1">
                <a:effectLst/>
              </a:rPr>
              <a:t>Varargs</a:t>
            </a:r>
            <a:r>
              <a:rPr lang="en-US" dirty="0">
                <a:effectLst/>
              </a:rPr>
              <a:t> unpacking</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a:effectLst/>
              </a:rPr>
              <a:t>T</a:t>
            </a:r>
            <a:r>
              <a:rPr lang="en-US" dirty="0" smtClean="0">
                <a:effectLst/>
              </a:rPr>
              <a:t>he</a:t>
            </a:r>
            <a:r>
              <a:rPr lang="en-US" dirty="0">
                <a:effectLst/>
              </a:rPr>
              <a:t> * syntax when we call a function, too. In this context, its meaning is the inverse of its meaning in the function definition—it unpacks a collection of arguments, rather than building a collection of arguments. For example, we can pass four arguments to a function in a tuple and let Python unpack them into individual arguments:</a:t>
            </a:r>
          </a:p>
          <a:p>
            <a:pPr marL="36900" indent="0">
              <a:spcBef>
                <a:spcPts val="0"/>
              </a:spcBef>
              <a:spcAft>
                <a:spcPts val="0"/>
              </a:spcAft>
              <a:buNone/>
            </a:pPr>
            <a:r>
              <a:rPr lang="en-US" dirty="0"/>
              <a:t>&gt;&gt;&gt; </a:t>
            </a:r>
            <a:r>
              <a:rPr lang="en-US" b="1" dirty="0" err="1">
                <a:effectLst/>
              </a:rPr>
              <a:t>def</a:t>
            </a:r>
            <a:r>
              <a:rPr lang="en-US" b="1" dirty="0">
                <a:effectLst/>
              </a:rPr>
              <a:t> </a:t>
            </a:r>
            <a:r>
              <a:rPr lang="en-US" b="1" dirty="0" err="1">
                <a:effectLst/>
              </a:rPr>
              <a:t>func</a:t>
            </a:r>
            <a:r>
              <a:rPr lang="en-US" b="1" dirty="0">
                <a:effectLst/>
              </a:rPr>
              <a:t>(a, b, c, d): print(a, b, c, d)</a:t>
            </a:r>
            <a:r>
              <a:rPr lang="en-US" dirty="0"/>
              <a:t> </a:t>
            </a:r>
            <a:endParaRPr lang="en-US" dirty="0" smtClean="0"/>
          </a:p>
          <a:p>
            <a:pPr marL="36900" indent="0">
              <a:spcBef>
                <a:spcPts val="0"/>
              </a:spcBef>
              <a:spcAft>
                <a:spcPts val="0"/>
              </a:spcAft>
              <a:buNone/>
            </a:pPr>
            <a:r>
              <a:rPr lang="en-US" dirty="0" smtClean="0"/>
              <a:t>&gt;&gt;&gt; </a:t>
            </a:r>
            <a:r>
              <a:rPr lang="en-US" b="1" dirty="0" err="1">
                <a:effectLst/>
              </a:rPr>
              <a:t>args</a:t>
            </a:r>
            <a:r>
              <a:rPr lang="en-US" b="1" dirty="0">
                <a:effectLst/>
              </a:rPr>
              <a:t> = (1, 2)</a:t>
            </a:r>
            <a:r>
              <a:rPr lang="en-US" dirty="0"/>
              <a:t> &gt;&gt;&gt; </a:t>
            </a:r>
            <a:r>
              <a:rPr lang="en-US" b="1" dirty="0" err="1">
                <a:effectLst/>
              </a:rPr>
              <a:t>args</a:t>
            </a:r>
            <a:r>
              <a:rPr lang="en-US" b="1" dirty="0">
                <a:effectLst/>
              </a:rPr>
              <a:t> += (3, 4)</a:t>
            </a:r>
            <a:r>
              <a:rPr lang="en-US" dirty="0"/>
              <a:t> </a:t>
            </a:r>
            <a:endParaRPr lang="en-US" dirty="0" smtClean="0"/>
          </a:p>
          <a:p>
            <a:pPr marL="36900" indent="0">
              <a:spcBef>
                <a:spcPts val="0"/>
              </a:spcBef>
              <a:spcAft>
                <a:spcPts val="0"/>
              </a:spcAft>
              <a:buNone/>
            </a:pPr>
            <a:r>
              <a:rPr lang="en-US" dirty="0" smtClean="0"/>
              <a:t>&gt;&gt;&gt; </a:t>
            </a:r>
            <a:r>
              <a:rPr lang="en-US" b="1" dirty="0" err="1">
                <a:effectLst/>
              </a:rPr>
              <a:t>func</a:t>
            </a:r>
            <a:r>
              <a:rPr lang="en-US" b="1" dirty="0">
                <a:effectLst/>
              </a:rPr>
              <a:t>(*</a:t>
            </a:r>
            <a:r>
              <a:rPr lang="en-US" b="1" dirty="0" err="1">
                <a:effectLst/>
              </a:rPr>
              <a:t>args</a:t>
            </a:r>
            <a:r>
              <a:rPr lang="en-US" b="1" dirty="0">
                <a:effectLst/>
              </a:rPr>
              <a:t>)</a:t>
            </a:r>
            <a:r>
              <a:rPr lang="en-US" dirty="0"/>
              <a:t> </a:t>
            </a:r>
            <a:r>
              <a:rPr lang="en-US" dirty="0" smtClean="0"/>
              <a:t>		</a:t>
            </a:r>
            <a:r>
              <a:rPr lang="en-US" i="1" dirty="0" smtClean="0">
                <a:effectLst/>
              </a:rPr>
              <a:t># </a:t>
            </a:r>
            <a:r>
              <a:rPr lang="en-US" i="1" dirty="0">
                <a:effectLst/>
              </a:rPr>
              <a:t>Same as </a:t>
            </a:r>
            <a:r>
              <a:rPr lang="en-US" i="1" dirty="0" err="1">
                <a:effectLst/>
              </a:rPr>
              <a:t>func</a:t>
            </a:r>
            <a:r>
              <a:rPr lang="en-US" i="1" dirty="0">
                <a:effectLst/>
              </a:rPr>
              <a:t>(1, 2, 3, 4)</a:t>
            </a:r>
            <a:r>
              <a:rPr lang="en-US" dirty="0"/>
              <a:t> </a:t>
            </a:r>
            <a:endParaRPr lang="en-US" dirty="0" smtClean="0"/>
          </a:p>
          <a:p>
            <a:pPr marL="36900" indent="0">
              <a:spcBef>
                <a:spcPts val="0"/>
              </a:spcBef>
              <a:spcAft>
                <a:spcPts val="0"/>
              </a:spcAft>
              <a:buNone/>
            </a:pPr>
            <a:r>
              <a:rPr lang="en-US" dirty="0" smtClean="0"/>
              <a:t>1 </a:t>
            </a:r>
            <a:r>
              <a:rPr lang="en-US" dirty="0"/>
              <a:t>2 3 4</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18379153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Arguments </a:t>
            </a:r>
            <a:r>
              <a:rPr lang="en-US" dirty="0" err="1">
                <a:effectLst/>
              </a:rPr>
              <a:t>Varargs</a:t>
            </a:r>
            <a:r>
              <a:rPr lang="en-US" dirty="0">
                <a:effectLst/>
              </a:rPr>
              <a:t> unpacking</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a:effectLst/>
              </a:rPr>
              <a:t>Similarly, the ** syntax in a function call unpacks a dictionary of key/value pairs into separate keyword arguments</a:t>
            </a:r>
            <a:r>
              <a:rPr lang="en-US" dirty="0" smtClean="0">
                <a:effectLst/>
              </a:rPr>
              <a:t>:</a:t>
            </a:r>
          </a:p>
          <a:p>
            <a:pPr marL="36900" indent="0" fontAlgn="base">
              <a:buNone/>
            </a:pPr>
            <a:endParaRPr lang="en-US" dirty="0">
              <a:effectLst/>
            </a:endParaRPr>
          </a:p>
          <a:p>
            <a:pPr marL="36900" indent="0">
              <a:spcBef>
                <a:spcPts val="0"/>
              </a:spcBef>
              <a:spcAft>
                <a:spcPts val="0"/>
              </a:spcAft>
              <a:buNone/>
            </a:pPr>
            <a:r>
              <a:rPr lang="en-US" dirty="0"/>
              <a:t>&gt;&gt;&gt; </a:t>
            </a:r>
            <a:r>
              <a:rPr lang="en-US" b="1" dirty="0" err="1">
                <a:effectLst/>
              </a:rPr>
              <a:t>args</a:t>
            </a:r>
            <a:r>
              <a:rPr lang="en-US" b="1" dirty="0">
                <a:effectLst/>
              </a:rPr>
              <a:t> = {'a': 1, 'b': 2, 'c': 3}</a:t>
            </a:r>
            <a:r>
              <a:rPr lang="en-US" dirty="0"/>
              <a:t> </a:t>
            </a:r>
            <a:endParaRPr lang="en-US" dirty="0" smtClean="0"/>
          </a:p>
          <a:p>
            <a:pPr marL="36900" indent="0">
              <a:spcBef>
                <a:spcPts val="0"/>
              </a:spcBef>
              <a:spcAft>
                <a:spcPts val="0"/>
              </a:spcAft>
              <a:buNone/>
            </a:pPr>
            <a:r>
              <a:rPr lang="en-US" dirty="0" smtClean="0"/>
              <a:t>&gt;&gt;&gt; </a:t>
            </a:r>
            <a:r>
              <a:rPr lang="en-US" b="1" dirty="0" err="1">
                <a:effectLst/>
              </a:rPr>
              <a:t>args</a:t>
            </a:r>
            <a:r>
              <a:rPr lang="en-US" b="1" dirty="0">
                <a:effectLst/>
              </a:rPr>
              <a:t>['d'] = 4</a:t>
            </a:r>
            <a:r>
              <a:rPr lang="en-US" dirty="0"/>
              <a:t> </a:t>
            </a:r>
            <a:endParaRPr lang="en-US" dirty="0" smtClean="0"/>
          </a:p>
          <a:p>
            <a:pPr marL="36900" indent="0">
              <a:spcBef>
                <a:spcPts val="0"/>
              </a:spcBef>
              <a:spcAft>
                <a:spcPts val="0"/>
              </a:spcAft>
              <a:buNone/>
            </a:pPr>
            <a:r>
              <a:rPr lang="en-US" dirty="0" smtClean="0"/>
              <a:t>&gt;&gt;&gt; </a:t>
            </a:r>
            <a:r>
              <a:rPr lang="en-US" b="1" dirty="0" err="1">
                <a:effectLst/>
              </a:rPr>
              <a:t>func</a:t>
            </a:r>
            <a:r>
              <a:rPr lang="en-US" b="1" dirty="0">
                <a:effectLst/>
              </a:rPr>
              <a:t>(**</a:t>
            </a:r>
            <a:r>
              <a:rPr lang="en-US" b="1" dirty="0" err="1">
                <a:effectLst/>
              </a:rPr>
              <a:t>args</a:t>
            </a:r>
            <a:r>
              <a:rPr lang="en-US" b="1" dirty="0">
                <a:effectLst/>
              </a:rPr>
              <a:t>)</a:t>
            </a:r>
            <a:r>
              <a:rPr lang="en-US" dirty="0"/>
              <a:t> </a:t>
            </a:r>
            <a:r>
              <a:rPr lang="en-US" dirty="0" smtClean="0"/>
              <a:t>		</a:t>
            </a:r>
            <a:r>
              <a:rPr lang="en-US" i="1" dirty="0" smtClean="0">
                <a:effectLst/>
              </a:rPr>
              <a:t># </a:t>
            </a:r>
            <a:r>
              <a:rPr lang="en-US" i="1" dirty="0">
                <a:effectLst/>
              </a:rPr>
              <a:t>Same as </a:t>
            </a:r>
            <a:r>
              <a:rPr lang="en-US" i="1" dirty="0" err="1">
                <a:effectLst/>
              </a:rPr>
              <a:t>func</a:t>
            </a:r>
            <a:r>
              <a:rPr lang="en-US" i="1" dirty="0">
                <a:effectLst/>
              </a:rPr>
              <a:t>(a=1, b=2, c=3, d=4)</a:t>
            </a:r>
            <a:r>
              <a:rPr lang="en-US" dirty="0"/>
              <a:t> </a:t>
            </a:r>
            <a:endParaRPr lang="en-US" dirty="0" smtClean="0"/>
          </a:p>
          <a:p>
            <a:pPr marL="36900" indent="0">
              <a:spcBef>
                <a:spcPts val="0"/>
              </a:spcBef>
              <a:spcAft>
                <a:spcPts val="0"/>
              </a:spcAft>
              <a:buNone/>
            </a:pPr>
            <a:r>
              <a:rPr lang="en-US" dirty="0" smtClean="0"/>
              <a:t>1 </a:t>
            </a:r>
            <a:r>
              <a:rPr lang="en-US" dirty="0"/>
              <a:t>2 3 4</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1961420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r>
              <a:rPr lang="en-US" dirty="0" smtClean="0"/>
              <a:t>Arguments </a:t>
            </a:r>
            <a:r>
              <a:rPr lang="en-US" dirty="0">
                <a:effectLst/>
              </a:rPr>
              <a:t>Keyword-only arguments</a:t>
            </a:r>
            <a:endParaRPr lang="en-US" dirty="0">
              <a:effectLst/>
            </a:endParaRPr>
          </a:p>
        </p:txBody>
      </p:sp>
      <p:sp>
        <p:nvSpPr>
          <p:cNvPr id="3" name="Content Placeholder 2"/>
          <p:cNvSpPr>
            <a:spLocks noGrp="1"/>
          </p:cNvSpPr>
          <p:nvPr>
            <p:ph idx="1"/>
          </p:nvPr>
        </p:nvSpPr>
        <p:spPr/>
        <p:txBody>
          <a:bodyPr>
            <a:normAutofit/>
          </a:bodyPr>
          <a:lstStyle/>
          <a:p>
            <a:pPr marL="36900" indent="0" fontAlgn="base">
              <a:buNone/>
            </a:pPr>
            <a:r>
              <a:rPr lang="en-US" dirty="0">
                <a:effectLst/>
              </a:rPr>
              <a:t>Python 3.X generalizes the ordering rules in function headers to allow us to specify </a:t>
            </a:r>
            <a:r>
              <a:rPr lang="en-US" i="1" dirty="0">
                <a:effectLst/>
              </a:rPr>
              <a:t>keyword-only arguments</a:t>
            </a:r>
            <a:r>
              <a:rPr lang="en-US" dirty="0">
                <a:effectLst/>
              </a:rPr>
              <a:t>—arguments that must be passed by keyword only and will never be filled in by a positional argument. This is useful if we want a function to both process any number of arguments and accept possibly optional configuration options</a:t>
            </a:r>
            <a:r>
              <a:rPr lang="en-US" dirty="0" smtClean="0">
                <a:effectLst/>
              </a:rPr>
              <a:t>.</a:t>
            </a:r>
          </a:p>
          <a:p>
            <a:pPr marL="36900" indent="0" fontAlgn="base">
              <a:buNone/>
            </a:pPr>
            <a:r>
              <a:rPr lang="en-US" dirty="0" smtClean="0">
                <a:effectLst/>
              </a:rPr>
              <a:t>Note that keyword-only </a:t>
            </a:r>
            <a:r>
              <a:rPr lang="en-US" dirty="0">
                <a:effectLst/>
              </a:rPr>
              <a:t>arguments with defaults are optional, but those without defaults effectively </a:t>
            </a:r>
            <a:r>
              <a:rPr lang="en-US" dirty="0" smtClean="0">
                <a:effectLst/>
              </a:rPr>
              <a:t>become </a:t>
            </a:r>
            <a:r>
              <a:rPr lang="en-US" b="1" i="1" dirty="0" smtClean="0">
                <a:effectLst/>
              </a:rPr>
              <a:t>required </a:t>
            </a:r>
            <a:r>
              <a:rPr lang="en-US" b="1" i="1" dirty="0">
                <a:effectLst/>
              </a:rPr>
              <a:t>keywords</a:t>
            </a:r>
            <a:r>
              <a:rPr lang="en-US" dirty="0">
                <a:effectLst/>
              </a:rPr>
              <a:t> for the function</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534663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r>
              <a:rPr lang="en-US" dirty="0" smtClean="0"/>
              <a:t>Arguments </a:t>
            </a:r>
            <a:r>
              <a:rPr lang="en-US" dirty="0">
                <a:effectLst/>
              </a:rPr>
              <a:t>Keyword-only arguments</a:t>
            </a:r>
            <a:endParaRPr lang="en-US" dirty="0">
              <a:effectLst/>
            </a:endParaRPr>
          </a:p>
        </p:txBody>
      </p:sp>
      <p:sp>
        <p:nvSpPr>
          <p:cNvPr id="3" name="Content Placeholder 2"/>
          <p:cNvSpPr>
            <a:spLocks noGrp="1"/>
          </p:cNvSpPr>
          <p:nvPr>
            <p:ph idx="1"/>
          </p:nvPr>
        </p:nvSpPr>
        <p:spPr/>
        <p:txBody>
          <a:bodyPr>
            <a:normAutofit/>
          </a:bodyPr>
          <a:lstStyle/>
          <a:p>
            <a:pPr marL="36900" indent="0" fontAlgn="base">
              <a:buNone/>
            </a:pPr>
            <a:r>
              <a:rPr lang="en-US" dirty="0">
                <a:effectLst/>
              </a:rPr>
              <a:t>For example, in the following, a may be passed by name or position, b collects any extra positional arguments, and c must be passed by keyword only. In 3.X:</a:t>
            </a:r>
          </a:p>
          <a:p>
            <a:pPr marL="36900" indent="0">
              <a:spcBef>
                <a:spcPts val="0"/>
              </a:spcBef>
              <a:spcAft>
                <a:spcPts val="0"/>
              </a:spcAft>
              <a:buNone/>
            </a:pPr>
            <a:r>
              <a:rPr lang="en-US" b="1" dirty="0" err="1" smtClean="0">
                <a:effectLst/>
              </a:rPr>
              <a:t>def</a:t>
            </a:r>
            <a:r>
              <a:rPr lang="en-US" b="1" dirty="0" smtClean="0">
                <a:effectLst/>
              </a:rPr>
              <a:t> </a:t>
            </a:r>
            <a:r>
              <a:rPr lang="en-US" b="1" dirty="0" err="1">
                <a:effectLst/>
              </a:rPr>
              <a:t>kwonly</a:t>
            </a:r>
            <a:r>
              <a:rPr lang="en-US" b="1" dirty="0">
                <a:effectLst/>
              </a:rPr>
              <a:t>(a, *b, c):</a:t>
            </a:r>
            <a:r>
              <a:rPr lang="en-US" dirty="0"/>
              <a:t> </a:t>
            </a:r>
            <a:endParaRPr lang="en-US" dirty="0" smtClean="0"/>
          </a:p>
          <a:p>
            <a:pPr marL="36900" indent="0">
              <a:spcBef>
                <a:spcPts val="0"/>
              </a:spcBef>
              <a:spcAft>
                <a:spcPts val="0"/>
              </a:spcAft>
              <a:buNone/>
            </a:pPr>
            <a:r>
              <a:rPr lang="en-US" b="1" dirty="0">
                <a:effectLst/>
              </a:rPr>
              <a:t>	</a:t>
            </a:r>
            <a:r>
              <a:rPr lang="en-US" b="1" dirty="0" smtClean="0">
                <a:effectLst/>
              </a:rPr>
              <a:t>print(a</a:t>
            </a:r>
            <a:r>
              <a:rPr lang="en-US" b="1" dirty="0">
                <a:effectLst/>
              </a:rPr>
              <a:t>, b, c)</a:t>
            </a:r>
            <a:r>
              <a:rPr lang="en-US" dirty="0"/>
              <a:t>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(1, 2, c=3)</a:t>
            </a:r>
            <a:r>
              <a:rPr lang="en-US" dirty="0"/>
              <a:t> </a:t>
            </a:r>
            <a:endParaRPr lang="en-US" dirty="0" smtClean="0"/>
          </a:p>
          <a:p>
            <a:pPr marL="36900" indent="0">
              <a:spcBef>
                <a:spcPts val="0"/>
              </a:spcBef>
              <a:spcAft>
                <a:spcPts val="0"/>
              </a:spcAft>
              <a:buNone/>
            </a:pPr>
            <a:r>
              <a:rPr lang="en-US" dirty="0" smtClean="0"/>
              <a:t>1 </a:t>
            </a:r>
            <a:r>
              <a:rPr lang="en-US" dirty="0"/>
              <a:t>(2,) 3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(a=1, c=3)</a:t>
            </a:r>
            <a:r>
              <a:rPr lang="en-US" dirty="0"/>
              <a:t> </a:t>
            </a:r>
            <a:endParaRPr lang="en-US" dirty="0" smtClean="0"/>
          </a:p>
          <a:p>
            <a:pPr marL="36900" indent="0">
              <a:spcBef>
                <a:spcPts val="0"/>
              </a:spcBef>
              <a:spcAft>
                <a:spcPts val="0"/>
              </a:spcAft>
              <a:buNone/>
            </a:pPr>
            <a:r>
              <a:rPr lang="en-US" dirty="0" smtClean="0"/>
              <a:t>1 </a:t>
            </a:r>
            <a:r>
              <a:rPr lang="en-US" dirty="0"/>
              <a:t>() 3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(1, 2, 3)</a:t>
            </a:r>
            <a:r>
              <a:rPr lang="en-US" dirty="0"/>
              <a:t> </a:t>
            </a:r>
            <a:endParaRPr lang="en-US" dirty="0" smtClean="0"/>
          </a:p>
          <a:p>
            <a:pPr marL="36900" indent="0">
              <a:spcBef>
                <a:spcPts val="0"/>
              </a:spcBef>
              <a:spcAft>
                <a:spcPts val="0"/>
              </a:spcAft>
              <a:buNone/>
            </a:pPr>
            <a:r>
              <a:rPr lang="en-US" dirty="0" err="1" smtClean="0"/>
              <a:t>TypeError</a:t>
            </a:r>
            <a:r>
              <a:rPr lang="en-US" dirty="0"/>
              <a:t>: </a:t>
            </a:r>
            <a:r>
              <a:rPr lang="en-US" dirty="0" err="1"/>
              <a:t>kwonly</a:t>
            </a:r>
            <a:r>
              <a:rPr lang="en-US" dirty="0"/>
              <a:t>() missing 1 required keyword-only argument: 'c'</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1478695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r>
              <a:rPr lang="en-US" dirty="0" smtClean="0"/>
              <a:t>Arguments </a:t>
            </a:r>
            <a:r>
              <a:rPr lang="en-US" dirty="0">
                <a:effectLst/>
              </a:rPr>
              <a:t>Keyword-only arguments</a:t>
            </a:r>
            <a:endParaRPr lang="en-US" dirty="0">
              <a:effectLst/>
            </a:endParaRPr>
          </a:p>
        </p:txBody>
      </p:sp>
      <p:sp>
        <p:nvSpPr>
          <p:cNvPr id="3" name="Content Placeholder 2"/>
          <p:cNvSpPr>
            <a:spLocks noGrp="1"/>
          </p:cNvSpPr>
          <p:nvPr>
            <p:ph idx="1"/>
          </p:nvPr>
        </p:nvSpPr>
        <p:spPr/>
        <p:txBody>
          <a:bodyPr>
            <a:normAutofit lnSpcReduction="10000"/>
          </a:bodyPr>
          <a:lstStyle/>
          <a:p>
            <a:pPr marL="36900" indent="0" fontAlgn="base">
              <a:buNone/>
            </a:pPr>
            <a:r>
              <a:rPr lang="en-US" dirty="0">
                <a:effectLst/>
              </a:rPr>
              <a:t>We can also use a </a:t>
            </a:r>
            <a:r>
              <a:rPr lang="en-US" dirty="0"/>
              <a:t>*</a:t>
            </a:r>
            <a:r>
              <a:rPr lang="en-US" dirty="0">
                <a:effectLst/>
              </a:rPr>
              <a:t> character by itself in the arguments list to indicate that a function does not accept a variable-length argument list but still expects all arguments following the </a:t>
            </a:r>
            <a:r>
              <a:rPr lang="en-US" dirty="0"/>
              <a:t>*</a:t>
            </a:r>
            <a:r>
              <a:rPr lang="en-US" dirty="0">
                <a:effectLst/>
              </a:rPr>
              <a:t> to be passed as keywords. In the next function, </a:t>
            </a:r>
            <a:r>
              <a:rPr lang="en-US" dirty="0"/>
              <a:t>a</a:t>
            </a:r>
            <a:r>
              <a:rPr lang="en-US" dirty="0">
                <a:effectLst/>
              </a:rPr>
              <a:t> may be passed by position or name again, but </a:t>
            </a:r>
            <a:r>
              <a:rPr lang="en-US" dirty="0"/>
              <a:t>b</a:t>
            </a:r>
            <a:r>
              <a:rPr lang="en-US" dirty="0">
                <a:effectLst/>
              </a:rPr>
              <a:t> and </a:t>
            </a:r>
            <a:r>
              <a:rPr lang="en-US" dirty="0"/>
              <a:t>c</a:t>
            </a:r>
            <a:r>
              <a:rPr lang="en-US" dirty="0">
                <a:effectLst/>
              </a:rPr>
              <a:t> must be keywords, and no extra </a:t>
            </a:r>
            <a:r>
              <a:rPr lang="en-US" dirty="0" err="1">
                <a:effectLst/>
              </a:rPr>
              <a:t>positionals</a:t>
            </a:r>
            <a:r>
              <a:rPr lang="en-US" dirty="0">
                <a:effectLst/>
              </a:rPr>
              <a:t> are allowed</a:t>
            </a:r>
            <a:r>
              <a:rPr lang="en-US" dirty="0" smtClean="0">
                <a:effectLst/>
              </a:rPr>
              <a:t>:</a:t>
            </a:r>
          </a:p>
          <a:p>
            <a:pPr marL="36900" indent="0" fontAlgn="base">
              <a:spcBef>
                <a:spcPts val="0"/>
              </a:spcBef>
              <a:spcAft>
                <a:spcPts val="0"/>
              </a:spcAft>
              <a:buNone/>
            </a:pPr>
            <a:r>
              <a:rPr lang="en-US" b="1" dirty="0" err="1" smtClean="0">
                <a:effectLst/>
              </a:rPr>
              <a:t>def</a:t>
            </a:r>
            <a:r>
              <a:rPr lang="en-US" b="1" dirty="0" smtClean="0">
                <a:effectLst/>
              </a:rPr>
              <a:t> </a:t>
            </a:r>
            <a:r>
              <a:rPr lang="en-US" b="1" dirty="0" err="1">
                <a:effectLst/>
              </a:rPr>
              <a:t>kwonly</a:t>
            </a:r>
            <a:r>
              <a:rPr lang="en-US" b="1" dirty="0">
                <a:effectLst/>
              </a:rPr>
              <a:t>(a, *, b, c):</a:t>
            </a:r>
            <a:r>
              <a:rPr lang="en-US" dirty="0"/>
              <a:t> </a:t>
            </a:r>
            <a:endParaRPr lang="en-US" dirty="0" smtClean="0"/>
          </a:p>
          <a:p>
            <a:pPr marL="36900" indent="0" fontAlgn="base">
              <a:spcBef>
                <a:spcPts val="0"/>
              </a:spcBef>
              <a:spcAft>
                <a:spcPts val="0"/>
              </a:spcAft>
              <a:buNone/>
            </a:pPr>
            <a:r>
              <a:rPr lang="en-US" b="1" dirty="0">
                <a:effectLst/>
              </a:rPr>
              <a:t> </a:t>
            </a:r>
            <a:r>
              <a:rPr lang="en-US" b="1" dirty="0" smtClean="0">
                <a:effectLst/>
              </a:rPr>
              <a:t>   print(a</a:t>
            </a:r>
            <a:r>
              <a:rPr lang="en-US" b="1" dirty="0">
                <a:effectLst/>
              </a:rPr>
              <a:t>, b, c)</a:t>
            </a:r>
            <a:r>
              <a:rPr lang="en-US" dirty="0"/>
              <a:t> </a:t>
            </a:r>
            <a:endParaRPr lang="en-US" dirty="0" smtClean="0"/>
          </a:p>
          <a:p>
            <a:pPr marL="36900" indent="0" fontAlgn="base">
              <a:spcBef>
                <a:spcPts val="0"/>
              </a:spcBef>
              <a:spcAft>
                <a:spcPts val="0"/>
              </a:spcAft>
              <a:buNone/>
            </a:pPr>
            <a:r>
              <a:rPr lang="en-US" dirty="0" smtClean="0"/>
              <a:t>&gt;&gt;&gt; </a:t>
            </a:r>
            <a:r>
              <a:rPr lang="en-US" b="1" dirty="0" err="1">
                <a:effectLst/>
              </a:rPr>
              <a:t>kwonly</a:t>
            </a:r>
            <a:r>
              <a:rPr lang="en-US" b="1" dirty="0">
                <a:effectLst/>
              </a:rPr>
              <a:t>(1, c=3, b=2)</a:t>
            </a:r>
            <a:r>
              <a:rPr lang="en-US" dirty="0"/>
              <a:t> </a:t>
            </a:r>
            <a:endParaRPr lang="en-US" dirty="0" smtClean="0"/>
          </a:p>
          <a:p>
            <a:pPr marL="36900" indent="0" fontAlgn="base">
              <a:spcBef>
                <a:spcPts val="0"/>
              </a:spcBef>
              <a:spcAft>
                <a:spcPts val="0"/>
              </a:spcAft>
              <a:buNone/>
            </a:pPr>
            <a:r>
              <a:rPr lang="en-US" dirty="0" smtClean="0"/>
              <a:t>1 </a:t>
            </a:r>
            <a:r>
              <a:rPr lang="en-US" dirty="0"/>
              <a:t>2 3 </a:t>
            </a:r>
            <a:endParaRPr lang="en-US" dirty="0" smtClean="0"/>
          </a:p>
          <a:p>
            <a:pPr marL="36900" indent="0" fontAlgn="base">
              <a:spcBef>
                <a:spcPts val="0"/>
              </a:spcBef>
              <a:spcAft>
                <a:spcPts val="0"/>
              </a:spcAft>
              <a:buNone/>
            </a:pPr>
            <a:r>
              <a:rPr lang="en-US" dirty="0" smtClean="0"/>
              <a:t>&gt;&gt;&gt; </a:t>
            </a:r>
            <a:r>
              <a:rPr lang="en-US" b="1" dirty="0" err="1">
                <a:effectLst/>
              </a:rPr>
              <a:t>kwonly</a:t>
            </a:r>
            <a:r>
              <a:rPr lang="en-US" b="1" dirty="0">
                <a:effectLst/>
              </a:rPr>
              <a:t>(c=3, b=2, a=1)</a:t>
            </a:r>
            <a:r>
              <a:rPr lang="en-US" dirty="0"/>
              <a:t> </a:t>
            </a:r>
            <a:endParaRPr lang="en-US" dirty="0" smtClean="0"/>
          </a:p>
          <a:p>
            <a:pPr marL="36900" indent="0" fontAlgn="base">
              <a:spcBef>
                <a:spcPts val="0"/>
              </a:spcBef>
              <a:spcAft>
                <a:spcPts val="0"/>
              </a:spcAft>
              <a:buNone/>
            </a:pPr>
            <a:r>
              <a:rPr lang="en-US" dirty="0" smtClean="0"/>
              <a:t>1 </a:t>
            </a:r>
            <a:r>
              <a:rPr lang="en-US" dirty="0"/>
              <a:t>2 3 &gt;&gt;&gt; </a:t>
            </a:r>
            <a:r>
              <a:rPr lang="en-US" b="1" dirty="0" err="1">
                <a:effectLst/>
              </a:rPr>
              <a:t>kwonly</a:t>
            </a:r>
            <a:r>
              <a:rPr lang="en-US" b="1" dirty="0">
                <a:effectLst/>
              </a:rPr>
              <a:t>(1, 2, 3)</a:t>
            </a:r>
            <a:r>
              <a:rPr lang="en-US" dirty="0"/>
              <a:t> </a:t>
            </a:r>
            <a:endParaRPr lang="en-US" dirty="0" smtClean="0"/>
          </a:p>
          <a:p>
            <a:pPr marL="36900" indent="0" fontAlgn="base">
              <a:spcBef>
                <a:spcPts val="0"/>
              </a:spcBef>
              <a:spcAft>
                <a:spcPts val="0"/>
              </a:spcAft>
              <a:buNone/>
            </a:pPr>
            <a:r>
              <a:rPr lang="en-US" dirty="0" err="1" smtClean="0"/>
              <a:t>TypeError</a:t>
            </a:r>
            <a:r>
              <a:rPr lang="en-US" dirty="0"/>
              <a:t>: </a:t>
            </a:r>
            <a:r>
              <a:rPr lang="en-US" dirty="0" err="1"/>
              <a:t>kwonly</a:t>
            </a:r>
            <a:r>
              <a:rPr lang="en-US" dirty="0"/>
              <a:t>() takes 1 positional argument but 3 were given </a:t>
            </a:r>
            <a:endParaRPr lang="en-US" dirty="0" smtClean="0"/>
          </a:p>
          <a:p>
            <a:pPr marL="36900" indent="0" fontAlgn="base">
              <a:spcBef>
                <a:spcPts val="0"/>
              </a:spcBef>
              <a:spcAft>
                <a:spcPts val="0"/>
              </a:spcAft>
              <a:buNone/>
            </a:pPr>
            <a:r>
              <a:rPr lang="en-US" dirty="0" smtClean="0"/>
              <a:t>&gt;&gt;&gt; </a:t>
            </a:r>
            <a:r>
              <a:rPr lang="en-US" b="1" dirty="0" err="1">
                <a:effectLst/>
              </a:rPr>
              <a:t>kwonly</a:t>
            </a:r>
            <a:r>
              <a:rPr lang="en-US" b="1" dirty="0">
                <a:effectLst/>
              </a:rPr>
              <a:t>(1)</a:t>
            </a:r>
            <a:r>
              <a:rPr lang="en-US" dirty="0"/>
              <a:t> </a:t>
            </a:r>
            <a:endParaRPr lang="en-US" dirty="0" smtClean="0"/>
          </a:p>
          <a:p>
            <a:pPr marL="36900" indent="0" fontAlgn="base">
              <a:spcBef>
                <a:spcPts val="0"/>
              </a:spcBef>
              <a:spcAft>
                <a:spcPts val="0"/>
              </a:spcAft>
              <a:buNone/>
            </a:pPr>
            <a:r>
              <a:rPr lang="en-US" dirty="0" err="1" smtClean="0"/>
              <a:t>TypeError</a:t>
            </a:r>
            <a:r>
              <a:rPr lang="en-US" dirty="0"/>
              <a:t>: </a:t>
            </a:r>
            <a:r>
              <a:rPr lang="en-US" dirty="0" err="1"/>
              <a:t>kwonly</a:t>
            </a:r>
            <a:r>
              <a:rPr lang="en-US" dirty="0"/>
              <a:t>() missing 2 required keyword-only arguments: 'b' and 'c'</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743093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r>
              <a:rPr lang="en-US" dirty="0" smtClean="0"/>
              <a:t>Arguments </a:t>
            </a:r>
            <a:r>
              <a:rPr lang="en-US" dirty="0">
                <a:effectLst/>
              </a:rPr>
              <a:t>Keyword-only arguments</a:t>
            </a:r>
            <a:endParaRPr lang="en-US" dirty="0">
              <a:effectLst/>
            </a:endParaRPr>
          </a:p>
        </p:txBody>
      </p:sp>
      <p:sp>
        <p:nvSpPr>
          <p:cNvPr id="3" name="Content Placeholder 2"/>
          <p:cNvSpPr>
            <a:spLocks noGrp="1"/>
          </p:cNvSpPr>
          <p:nvPr>
            <p:ph idx="1"/>
          </p:nvPr>
        </p:nvSpPr>
        <p:spPr/>
        <p:txBody>
          <a:bodyPr>
            <a:normAutofit fontScale="92500" lnSpcReduction="20000"/>
          </a:bodyPr>
          <a:lstStyle/>
          <a:p>
            <a:pPr marL="36900" indent="0" fontAlgn="base">
              <a:buNone/>
            </a:pPr>
            <a:r>
              <a:rPr lang="en-US" dirty="0" smtClean="0">
                <a:effectLst/>
              </a:rPr>
              <a:t>You can </a:t>
            </a:r>
            <a:r>
              <a:rPr lang="en-US" dirty="0">
                <a:effectLst/>
              </a:rPr>
              <a:t>still use defaults for keyword-only arguments, even though they appear after the * in the function header. In the following code, a may be passed by name or position, and b and c are optional but must be passed by keyword if used:</a:t>
            </a:r>
          </a:p>
          <a:p>
            <a:pPr marL="36900" indent="0">
              <a:spcBef>
                <a:spcPts val="0"/>
              </a:spcBef>
              <a:spcAft>
                <a:spcPts val="0"/>
              </a:spcAft>
              <a:buNone/>
            </a:pPr>
            <a:r>
              <a:rPr lang="en-US" b="1" dirty="0" err="1" smtClean="0">
                <a:effectLst/>
              </a:rPr>
              <a:t>def</a:t>
            </a:r>
            <a:r>
              <a:rPr lang="en-US" b="1" dirty="0" smtClean="0">
                <a:effectLst/>
              </a:rPr>
              <a:t> </a:t>
            </a:r>
            <a:r>
              <a:rPr lang="en-US" b="1" dirty="0" err="1">
                <a:effectLst/>
              </a:rPr>
              <a:t>kwonly</a:t>
            </a:r>
            <a:r>
              <a:rPr lang="en-US" b="1" dirty="0">
                <a:effectLst/>
              </a:rPr>
              <a:t>(a, *, b='spam', c='ham'):</a:t>
            </a:r>
            <a:r>
              <a:rPr lang="en-US" dirty="0"/>
              <a:t> </a:t>
            </a:r>
            <a:endParaRPr lang="en-US" dirty="0" smtClean="0"/>
          </a:p>
          <a:p>
            <a:pPr marL="36900" indent="0">
              <a:spcBef>
                <a:spcPts val="0"/>
              </a:spcBef>
              <a:spcAft>
                <a:spcPts val="0"/>
              </a:spcAft>
              <a:buNone/>
            </a:pPr>
            <a:r>
              <a:rPr lang="en-US" b="1" dirty="0">
                <a:effectLst/>
              </a:rPr>
              <a:t> </a:t>
            </a:r>
            <a:r>
              <a:rPr lang="en-US" b="1" dirty="0" smtClean="0">
                <a:effectLst/>
              </a:rPr>
              <a:t>   print(a</a:t>
            </a:r>
            <a:r>
              <a:rPr lang="en-US" b="1" dirty="0">
                <a:effectLst/>
              </a:rPr>
              <a:t>, b, c)</a:t>
            </a:r>
            <a:r>
              <a:rPr lang="en-US" dirty="0"/>
              <a:t>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(1)</a:t>
            </a:r>
            <a:r>
              <a:rPr lang="en-US" dirty="0"/>
              <a:t> </a:t>
            </a:r>
            <a:endParaRPr lang="en-US" dirty="0" smtClean="0"/>
          </a:p>
          <a:p>
            <a:pPr marL="36900" indent="0">
              <a:spcBef>
                <a:spcPts val="0"/>
              </a:spcBef>
              <a:spcAft>
                <a:spcPts val="0"/>
              </a:spcAft>
              <a:buNone/>
            </a:pPr>
            <a:r>
              <a:rPr lang="en-US" dirty="0" smtClean="0"/>
              <a:t>1 </a:t>
            </a:r>
            <a:r>
              <a:rPr lang="en-US" dirty="0"/>
              <a:t>spam ham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(1, c=3)</a:t>
            </a:r>
            <a:r>
              <a:rPr lang="en-US" dirty="0"/>
              <a:t> </a:t>
            </a:r>
            <a:endParaRPr lang="en-US" dirty="0" smtClean="0"/>
          </a:p>
          <a:p>
            <a:pPr marL="36900" indent="0">
              <a:spcBef>
                <a:spcPts val="0"/>
              </a:spcBef>
              <a:spcAft>
                <a:spcPts val="0"/>
              </a:spcAft>
              <a:buNone/>
            </a:pPr>
            <a:r>
              <a:rPr lang="en-US" dirty="0" smtClean="0"/>
              <a:t>1 </a:t>
            </a:r>
            <a:r>
              <a:rPr lang="en-US" dirty="0"/>
              <a:t>spam 3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(a=1)</a:t>
            </a:r>
            <a:r>
              <a:rPr lang="en-US" dirty="0"/>
              <a:t> </a:t>
            </a:r>
            <a:endParaRPr lang="en-US" dirty="0" smtClean="0"/>
          </a:p>
          <a:p>
            <a:pPr marL="36900" indent="0">
              <a:spcBef>
                <a:spcPts val="0"/>
              </a:spcBef>
              <a:spcAft>
                <a:spcPts val="0"/>
              </a:spcAft>
              <a:buNone/>
            </a:pPr>
            <a:r>
              <a:rPr lang="en-US" dirty="0" smtClean="0"/>
              <a:t>1 </a:t>
            </a:r>
            <a:r>
              <a:rPr lang="en-US" dirty="0"/>
              <a:t>spam ham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(c=3, b=2, a=1)</a:t>
            </a:r>
            <a:r>
              <a:rPr lang="en-US" dirty="0"/>
              <a:t> </a:t>
            </a:r>
            <a:endParaRPr lang="en-US" dirty="0" smtClean="0"/>
          </a:p>
          <a:p>
            <a:pPr marL="36900" indent="0">
              <a:spcBef>
                <a:spcPts val="0"/>
              </a:spcBef>
              <a:spcAft>
                <a:spcPts val="0"/>
              </a:spcAft>
              <a:buNone/>
            </a:pPr>
            <a:r>
              <a:rPr lang="en-US" dirty="0" smtClean="0"/>
              <a:t>1 </a:t>
            </a:r>
            <a:r>
              <a:rPr lang="en-US" dirty="0"/>
              <a:t>2 3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(1, 2)</a:t>
            </a:r>
            <a:r>
              <a:rPr lang="en-US" dirty="0"/>
              <a:t> </a:t>
            </a:r>
            <a:endParaRPr lang="en-US" dirty="0" smtClean="0"/>
          </a:p>
          <a:p>
            <a:pPr marL="36900" indent="0">
              <a:spcBef>
                <a:spcPts val="0"/>
              </a:spcBef>
              <a:spcAft>
                <a:spcPts val="0"/>
              </a:spcAft>
              <a:buNone/>
            </a:pPr>
            <a:r>
              <a:rPr lang="en-US" dirty="0" err="1" smtClean="0"/>
              <a:t>TypeError</a:t>
            </a:r>
            <a:r>
              <a:rPr lang="en-US" dirty="0"/>
              <a:t>: </a:t>
            </a:r>
            <a:r>
              <a:rPr lang="en-US" dirty="0" err="1"/>
              <a:t>kwonly</a:t>
            </a:r>
            <a:r>
              <a:rPr lang="en-US" dirty="0"/>
              <a:t>() takes 1 positional argument but 2 were given</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7128992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r>
              <a:rPr lang="en-US" dirty="0" smtClean="0"/>
              <a:t>Arguments </a:t>
            </a:r>
            <a:r>
              <a:rPr lang="en-US" dirty="0">
                <a:effectLst/>
              </a:rPr>
              <a:t>Keyword-only arguments</a:t>
            </a:r>
            <a:endParaRPr lang="en-US" dirty="0">
              <a:effectLst/>
            </a:endParaRPr>
          </a:p>
        </p:txBody>
      </p:sp>
      <p:sp>
        <p:nvSpPr>
          <p:cNvPr id="3" name="Content Placeholder 2"/>
          <p:cNvSpPr>
            <a:spLocks noGrp="1"/>
          </p:cNvSpPr>
          <p:nvPr>
            <p:ph idx="1"/>
          </p:nvPr>
        </p:nvSpPr>
        <p:spPr/>
        <p:txBody>
          <a:bodyPr>
            <a:normAutofit/>
          </a:bodyPr>
          <a:lstStyle/>
          <a:p>
            <a:pPr marL="36900" indent="0" fontAlgn="base">
              <a:buNone/>
            </a:pPr>
            <a:r>
              <a:rPr lang="en-US" dirty="0">
                <a:effectLst/>
              </a:rPr>
              <a:t>In fact, keyword-only arguments with defaults are optional, but those without defaults effectively </a:t>
            </a:r>
            <a:r>
              <a:rPr lang="en-US" dirty="0" smtClean="0">
                <a:effectLst/>
              </a:rPr>
              <a:t>become </a:t>
            </a:r>
            <a:r>
              <a:rPr lang="en-US" i="1" dirty="0" smtClean="0">
                <a:effectLst/>
              </a:rPr>
              <a:t>required </a:t>
            </a:r>
            <a:r>
              <a:rPr lang="en-US" i="1" dirty="0">
                <a:effectLst/>
              </a:rPr>
              <a:t>keywords</a:t>
            </a:r>
            <a:r>
              <a:rPr lang="en-US" dirty="0">
                <a:effectLst/>
              </a:rPr>
              <a:t> for the function:</a:t>
            </a:r>
          </a:p>
          <a:p>
            <a:pPr marL="36900" indent="0">
              <a:spcBef>
                <a:spcPts val="0"/>
              </a:spcBef>
              <a:spcAft>
                <a:spcPts val="0"/>
              </a:spcAft>
              <a:buNone/>
            </a:pPr>
            <a:r>
              <a:rPr lang="en-US" dirty="0"/>
              <a:t>&gt;&gt;&gt; </a:t>
            </a:r>
            <a:r>
              <a:rPr lang="en-US" b="1" dirty="0" err="1">
                <a:effectLst/>
              </a:rPr>
              <a:t>def</a:t>
            </a:r>
            <a:r>
              <a:rPr lang="en-US" b="1" dirty="0">
                <a:effectLst/>
              </a:rPr>
              <a:t> </a:t>
            </a:r>
            <a:r>
              <a:rPr lang="en-US" b="1" dirty="0" err="1">
                <a:effectLst/>
              </a:rPr>
              <a:t>kwonly</a:t>
            </a:r>
            <a:r>
              <a:rPr lang="en-US" b="1" dirty="0">
                <a:effectLst/>
              </a:rPr>
              <a:t>(a, *, b, c='spam'):</a:t>
            </a:r>
            <a:r>
              <a:rPr lang="en-US" dirty="0"/>
              <a:t> </a:t>
            </a:r>
            <a:endParaRPr lang="en-US" dirty="0" smtClean="0"/>
          </a:p>
          <a:p>
            <a:pPr marL="36900" indent="0">
              <a:spcBef>
                <a:spcPts val="0"/>
              </a:spcBef>
              <a:spcAft>
                <a:spcPts val="0"/>
              </a:spcAft>
              <a:buNone/>
            </a:pPr>
            <a:r>
              <a:rPr lang="en-US" b="1" dirty="0">
                <a:effectLst/>
              </a:rPr>
              <a:t> </a:t>
            </a:r>
            <a:r>
              <a:rPr lang="en-US" b="1" dirty="0" smtClean="0">
                <a:effectLst/>
              </a:rPr>
              <a:t>    print(a</a:t>
            </a:r>
            <a:r>
              <a:rPr lang="en-US" b="1" dirty="0">
                <a:effectLst/>
              </a:rPr>
              <a:t>, b, c)</a:t>
            </a:r>
            <a:r>
              <a:rPr lang="en-US" dirty="0"/>
              <a:t>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(1, b='eggs')</a:t>
            </a:r>
            <a:r>
              <a:rPr lang="en-US" dirty="0"/>
              <a:t> </a:t>
            </a:r>
            <a:endParaRPr lang="en-US" dirty="0" smtClean="0"/>
          </a:p>
          <a:p>
            <a:pPr marL="36900" indent="0">
              <a:spcBef>
                <a:spcPts val="0"/>
              </a:spcBef>
              <a:spcAft>
                <a:spcPts val="0"/>
              </a:spcAft>
              <a:buNone/>
            </a:pPr>
            <a:r>
              <a:rPr lang="en-US" dirty="0" smtClean="0"/>
              <a:t>1 </a:t>
            </a:r>
            <a:r>
              <a:rPr lang="en-US" dirty="0"/>
              <a:t>eggs spam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(1, c='eggs')</a:t>
            </a:r>
            <a:r>
              <a:rPr lang="en-US" dirty="0"/>
              <a:t> </a:t>
            </a:r>
            <a:endParaRPr lang="en-US" dirty="0" smtClean="0"/>
          </a:p>
          <a:p>
            <a:pPr marL="36900" indent="0">
              <a:spcBef>
                <a:spcPts val="0"/>
              </a:spcBef>
              <a:spcAft>
                <a:spcPts val="0"/>
              </a:spcAft>
              <a:buNone/>
            </a:pPr>
            <a:r>
              <a:rPr lang="en-US" dirty="0" err="1" smtClean="0"/>
              <a:t>TypeError</a:t>
            </a:r>
            <a:r>
              <a:rPr lang="en-US" dirty="0"/>
              <a:t>: </a:t>
            </a:r>
            <a:r>
              <a:rPr lang="en-US" dirty="0" err="1"/>
              <a:t>kwonly</a:t>
            </a:r>
            <a:r>
              <a:rPr lang="en-US" dirty="0"/>
              <a:t>() missing 1 required keyword-only argument: 'b'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(1, 2)</a:t>
            </a:r>
            <a:r>
              <a:rPr lang="en-US" dirty="0"/>
              <a:t> </a:t>
            </a:r>
            <a:endParaRPr lang="en-US" dirty="0" smtClean="0"/>
          </a:p>
          <a:p>
            <a:pPr marL="36900" indent="0">
              <a:spcBef>
                <a:spcPts val="0"/>
              </a:spcBef>
              <a:spcAft>
                <a:spcPts val="0"/>
              </a:spcAft>
              <a:buNone/>
            </a:pPr>
            <a:r>
              <a:rPr lang="en-US" dirty="0" err="1" smtClean="0"/>
              <a:t>TypeError</a:t>
            </a:r>
            <a:r>
              <a:rPr lang="en-US" dirty="0"/>
              <a:t>: </a:t>
            </a:r>
            <a:r>
              <a:rPr lang="en-US" dirty="0" err="1"/>
              <a:t>kwonly</a:t>
            </a:r>
            <a:r>
              <a:rPr lang="en-US" dirty="0"/>
              <a:t>() takes 1 positional argument but 2 were given </a:t>
            </a:r>
            <a:endParaRPr lang="en-US" dirty="0" smtClean="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21988260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r>
              <a:rPr lang="en-US" dirty="0" smtClean="0"/>
              <a:t>Arguments </a:t>
            </a:r>
            <a:r>
              <a:rPr lang="en-US" dirty="0">
                <a:effectLst/>
              </a:rPr>
              <a:t>Keyword-only arguments</a:t>
            </a:r>
            <a:endParaRPr lang="en-US" dirty="0">
              <a:effectLst/>
            </a:endParaRPr>
          </a:p>
        </p:txBody>
      </p:sp>
      <p:sp>
        <p:nvSpPr>
          <p:cNvPr id="3" name="Content Placeholder 2"/>
          <p:cNvSpPr>
            <a:spLocks noGrp="1"/>
          </p:cNvSpPr>
          <p:nvPr>
            <p:ph idx="1"/>
          </p:nvPr>
        </p:nvSpPr>
        <p:spPr/>
        <p:txBody>
          <a:bodyPr>
            <a:normAutofit/>
          </a:bodyPr>
          <a:lstStyle/>
          <a:p>
            <a:pPr marL="36900" indent="0">
              <a:spcBef>
                <a:spcPts val="0"/>
              </a:spcBef>
              <a:spcAft>
                <a:spcPts val="0"/>
              </a:spcAft>
              <a:buNone/>
            </a:pPr>
            <a:r>
              <a:rPr lang="en-US" dirty="0" smtClean="0"/>
              <a:t>&gt;&gt;&gt; </a:t>
            </a:r>
            <a:r>
              <a:rPr lang="en-US" b="1" dirty="0" err="1">
                <a:effectLst/>
              </a:rPr>
              <a:t>def</a:t>
            </a:r>
            <a:r>
              <a:rPr lang="en-US" b="1" dirty="0">
                <a:effectLst/>
              </a:rPr>
              <a:t> </a:t>
            </a:r>
            <a:r>
              <a:rPr lang="en-US" b="1" dirty="0" err="1">
                <a:effectLst/>
              </a:rPr>
              <a:t>kwonly</a:t>
            </a:r>
            <a:r>
              <a:rPr lang="en-US" b="1" dirty="0">
                <a:effectLst/>
              </a:rPr>
              <a:t>(a, *, b=1, c, d=2):</a:t>
            </a:r>
            <a:r>
              <a:rPr lang="en-US" dirty="0"/>
              <a:t> </a:t>
            </a:r>
            <a:endParaRPr lang="en-US" dirty="0" smtClean="0"/>
          </a:p>
          <a:p>
            <a:pPr marL="36900" indent="0">
              <a:spcBef>
                <a:spcPts val="0"/>
              </a:spcBef>
              <a:spcAft>
                <a:spcPts val="0"/>
              </a:spcAft>
              <a:buNone/>
            </a:pPr>
            <a:r>
              <a:rPr lang="en-US" b="1" dirty="0">
                <a:effectLst/>
              </a:rPr>
              <a:t> </a:t>
            </a:r>
            <a:r>
              <a:rPr lang="en-US" b="1" dirty="0" smtClean="0">
                <a:effectLst/>
              </a:rPr>
              <a:t>  print(a</a:t>
            </a:r>
            <a:r>
              <a:rPr lang="en-US" b="1" dirty="0">
                <a:effectLst/>
              </a:rPr>
              <a:t>, b, c, d)</a:t>
            </a:r>
            <a:r>
              <a:rPr lang="en-US" dirty="0"/>
              <a:t>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(3, c=4)</a:t>
            </a:r>
            <a:r>
              <a:rPr lang="en-US" dirty="0"/>
              <a:t> </a:t>
            </a:r>
            <a:endParaRPr lang="en-US" dirty="0" smtClean="0"/>
          </a:p>
          <a:p>
            <a:pPr marL="36900" indent="0">
              <a:spcBef>
                <a:spcPts val="0"/>
              </a:spcBef>
              <a:spcAft>
                <a:spcPts val="0"/>
              </a:spcAft>
              <a:buNone/>
            </a:pPr>
            <a:r>
              <a:rPr lang="en-US" dirty="0" smtClean="0"/>
              <a:t>3 </a:t>
            </a:r>
            <a:r>
              <a:rPr lang="en-US" dirty="0"/>
              <a:t>1 4 2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(3, c=4, b=5)</a:t>
            </a:r>
            <a:r>
              <a:rPr lang="en-US" dirty="0"/>
              <a:t> </a:t>
            </a:r>
            <a:endParaRPr lang="en-US" dirty="0" smtClean="0"/>
          </a:p>
          <a:p>
            <a:pPr marL="36900" indent="0">
              <a:spcBef>
                <a:spcPts val="0"/>
              </a:spcBef>
              <a:spcAft>
                <a:spcPts val="0"/>
              </a:spcAft>
              <a:buNone/>
            </a:pPr>
            <a:r>
              <a:rPr lang="en-US" dirty="0" smtClean="0"/>
              <a:t>3 </a:t>
            </a:r>
            <a:r>
              <a:rPr lang="en-US" dirty="0"/>
              <a:t>5 4 2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(3)</a:t>
            </a:r>
            <a:r>
              <a:rPr lang="en-US" dirty="0"/>
              <a:t> </a:t>
            </a:r>
            <a:endParaRPr lang="en-US" dirty="0" smtClean="0"/>
          </a:p>
          <a:p>
            <a:pPr marL="36900" indent="0">
              <a:spcBef>
                <a:spcPts val="0"/>
              </a:spcBef>
              <a:spcAft>
                <a:spcPts val="0"/>
              </a:spcAft>
              <a:buNone/>
            </a:pPr>
            <a:r>
              <a:rPr lang="en-US" dirty="0" err="1" smtClean="0"/>
              <a:t>TypeError</a:t>
            </a:r>
            <a:r>
              <a:rPr lang="en-US" dirty="0"/>
              <a:t>: </a:t>
            </a:r>
            <a:r>
              <a:rPr lang="en-US" dirty="0" err="1"/>
              <a:t>kwonly</a:t>
            </a:r>
            <a:r>
              <a:rPr lang="en-US" dirty="0"/>
              <a:t>() missing 1 required keyword-only argument: 'c' </a:t>
            </a:r>
            <a:endParaRPr lang="en-US" dirty="0" smtClean="0"/>
          </a:p>
          <a:p>
            <a:pPr marL="36900" indent="0">
              <a:spcBef>
                <a:spcPts val="0"/>
              </a:spcBef>
              <a:spcAft>
                <a:spcPts val="0"/>
              </a:spcAft>
              <a:buNone/>
            </a:pPr>
            <a:r>
              <a:rPr lang="en-US" dirty="0" smtClean="0"/>
              <a:t>&gt;&gt;&gt; </a:t>
            </a:r>
            <a:r>
              <a:rPr lang="en-US" b="1" dirty="0" err="1">
                <a:effectLst/>
              </a:rPr>
              <a:t>kwonly</a:t>
            </a:r>
            <a:r>
              <a:rPr lang="en-US" b="1" dirty="0">
                <a:effectLst/>
              </a:rPr>
              <a:t>(1, 2, 3)</a:t>
            </a:r>
            <a:r>
              <a:rPr lang="en-US" dirty="0"/>
              <a:t> </a:t>
            </a:r>
            <a:endParaRPr lang="en-US" dirty="0" smtClean="0"/>
          </a:p>
          <a:p>
            <a:pPr marL="36900" indent="0">
              <a:spcBef>
                <a:spcPts val="0"/>
              </a:spcBef>
              <a:spcAft>
                <a:spcPts val="0"/>
              </a:spcAft>
              <a:buNone/>
            </a:pPr>
            <a:r>
              <a:rPr lang="en-US" dirty="0" err="1" smtClean="0"/>
              <a:t>TypeError</a:t>
            </a:r>
            <a:r>
              <a:rPr lang="en-US" dirty="0"/>
              <a:t>: </a:t>
            </a:r>
            <a:r>
              <a:rPr lang="en-US" dirty="0" err="1"/>
              <a:t>kwonly</a:t>
            </a:r>
            <a:r>
              <a:rPr lang="en-US" dirty="0"/>
              <a:t>() takes 1 positional argument but 3 were given</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3248600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Python: Language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8324047"/>
              </p:ext>
            </p:extLst>
          </p:nvPr>
        </p:nvGraphicFramePr>
        <p:xfrm>
          <a:off x="913795" y="1775755"/>
          <a:ext cx="10441560" cy="3580016"/>
        </p:xfrm>
        <a:graphic>
          <a:graphicData uri="http://schemas.openxmlformats.org/drawingml/2006/table">
            <a:tbl>
              <a:tblPr>
                <a:tableStyleId>{0E3FDE45-AF77-4B5C-9715-49D594BDF05E}</a:tableStyleId>
              </a:tblPr>
              <a:tblGrid>
                <a:gridCol w="467135"/>
                <a:gridCol w="4960253"/>
                <a:gridCol w="5014172"/>
              </a:tblGrid>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nchor="b"/>
                </a:tc>
                <a:tc>
                  <a:txBody>
                    <a:bodyPr/>
                    <a:lstStyle/>
                    <a:p>
                      <a:pPr algn="l" fontAlgn="base"/>
                      <a:r>
                        <a:rPr lang="en-US" sz="1700" dirty="0">
                          <a:effectLst/>
                        </a:rPr>
                        <a:t>Object type</a:t>
                      </a:r>
                      <a:endParaRPr lang="en-US" sz="1700" b="0" dirty="0">
                        <a:solidFill>
                          <a:srgbClr val="000000"/>
                        </a:solidFill>
                        <a:effectLst/>
                        <a:latin typeface="Arial" panose="020B0604020202020204" pitchFamily="34" charset="0"/>
                      </a:endParaRPr>
                    </a:p>
                  </a:txBody>
                  <a:tcPr marL="86367" marR="86367" marT="43183" marB="43183" anchor="b"/>
                </a:tc>
                <a:tc>
                  <a:txBody>
                    <a:bodyPr/>
                    <a:lstStyle/>
                    <a:p>
                      <a:pPr algn="l" fontAlgn="base"/>
                      <a:r>
                        <a:rPr lang="en-US" sz="1700" dirty="0">
                          <a:effectLst/>
                        </a:rPr>
                        <a:t>Example literals/creation</a:t>
                      </a:r>
                      <a:endParaRPr lang="en-US" sz="1700" b="0" dirty="0">
                        <a:solidFill>
                          <a:srgbClr val="000000"/>
                        </a:solidFill>
                        <a:effectLst/>
                        <a:latin typeface="Arial" panose="020B0604020202020204" pitchFamily="34" charset="0"/>
                      </a:endParaRPr>
                    </a:p>
                  </a:txBody>
                  <a:tcPr marL="86367" marR="86367" marT="43183" marB="43183" anchor="b"/>
                </a:tc>
              </a:tr>
              <a:tr h="329185">
                <a:tc>
                  <a:txBody>
                    <a:bodyPr/>
                    <a:lstStyle/>
                    <a:p>
                      <a:pPr algn="ctr" fontAlgn="base"/>
                      <a:r>
                        <a:rPr lang="en-US" sz="1700" b="0" dirty="0" smtClean="0">
                          <a:effectLst/>
                        </a:rPr>
                        <a:t>√</a:t>
                      </a:r>
                      <a:endParaRPr lang="en-US" sz="1700" b="0" dirty="0">
                        <a:effectLst/>
                      </a:endParaRPr>
                    </a:p>
                  </a:txBody>
                  <a:tcPr marL="86367" marR="86367" marT="43183" marB="43183"/>
                </a:tc>
                <a:tc>
                  <a:txBody>
                    <a:bodyPr/>
                    <a:lstStyle/>
                    <a:p>
                      <a:pPr algn="l" fontAlgn="base"/>
                      <a:r>
                        <a:rPr lang="en-US" sz="1700" dirty="0">
                          <a:effectLst/>
                        </a:rPr>
                        <a:t>Numbers</a:t>
                      </a:r>
                      <a:endParaRPr lang="en-US" sz="1700" b="0" dirty="0">
                        <a:effectLst/>
                      </a:endParaRPr>
                    </a:p>
                  </a:txBody>
                  <a:tcPr marL="86367" marR="86367" marT="43183" marB="43183"/>
                </a:tc>
                <a:tc>
                  <a:txBody>
                    <a:bodyPr/>
                    <a:lstStyle/>
                    <a:p>
                      <a:pPr algn="l" fontAlgn="base"/>
                      <a:r>
                        <a:rPr lang="en-US" sz="1700">
                          <a:effectLst/>
                        </a:rPr>
                        <a:t>1234, 3.1415, 3+4j, 0b111, Decimal(), Fraction()</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Strings</a:t>
                      </a:r>
                      <a:endParaRPr lang="en-US" sz="1700" b="0" dirty="0">
                        <a:effectLst/>
                      </a:endParaRPr>
                    </a:p>
                  </a:txBody>
                  <a:tcPr marL="86367" marR="86367" marT="43183" marB="43183"/>
                </a:tc>
                <a:tc>
                  <a:txBody>
                    <a:bodyPr/>
                    <a:lstStyle/>
                    <a:p>
                      <a:pPr algn="l" fontAlgn="base"/>
                      <a:r>
                        <a:rPr lang="en-US" sz="1700">
                          <a:effectLst/>
                        </a:rPr>
                        <a:t>'spam', "Bob's", b'a\x01c', u'sp\xc4m'</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a:effectLst/>
                        </a:rPr>
                        <a:t>Lists</a:t>
                      </a:r>
                      <a:endParaRPr lang="en-US" sz="1700" b="0">
                        <a:effectLst/>
                      </a:endParaRPr>
                    </a:p>
                  </a:txBody>
                  <a:tcPr marL="86367" marR="86367" marT="43183" marB="43183"/>
                </a:tc>
                <a:tc>
                  <a:txBody>
                    <a:bodyPr/>
                    <a:lstStyle/>
                    <a:p>
                      <a:pPr algn="l" fontAlgn="base"/>
                      <a:r>
                        <a:rPr lang="en-US" sz="1700">
                          <a:effectLst/>
                        </a:rPr>
                        <a:t>[1, [2, 'three'], 4.5], list(range(10))</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Dictionaries</a:t>
                      </a:r>
                      <a:endParaRPr lang="en-US" sz="1700" b="0" dirty="0">
                        <a:effectLst/>
                      </a:endParaRPr>
                    </a:p>
                  </a:txBody>
                  <a:tcPr marL="86367" marR="86367" marT="43183" marB="43183"/>
                </a:tc>
                <a:tc>
                  <a:txBody>
                    <a:bodyPr/>
                    <a:lstStyle/>
                    <a:p>
                      <a:pPr algn="l" fontAlgn="base"/>
                      <a:r>
                        <a:rPr lang="en-US" sz="1700">
                          <a:effectLst/>
                        </a:rPr>
                        <a:t>{'food': 'spam', 'taste': 'yum'}, dict(hours=10)</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Tuples</a:t>
                      </a:r>
                      <a:endParaRPr lang="en-US" sz="1700" b="0" dirty="0">
                        <a:effectLst/>
                      </a:endParaRPr>
                    </a:p>
                  </a:txBody>
                  <a:tcPr marL="86367" marR="86367" marT="43183" marB="43183"/>
                </a:tc>
                <a:tc>
                  <a:txBody>
                    <a:bodyPr/>
                    <a:lstStyle/>
                    <a:p>
                      <a:pPr algn="l" fontAlgn="base"/>
                      <a:r>
                        <a:rPr lang="en-US" sz="1700">
                          <a:effectLst/>
                        </a:rPr>
                        <a:t>(1, 'spam', 4, 'U'), tuple('spam'), namedtuple</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Files</a:t>
                      </a:r>
                      <a:endParaRPr lang="en-US" sz="1700" b="0" dirty="0">
                        <a:effectLst/>
                      </a:endParaRPr>
                    </a:p>
                  </a:txBody>
                  <a:tcPr marL="86367" marR="86367" marT="43183" marB="43183"/>
                </a:tc>
                <a:tc>
                  <a:txBody>
                    <a:bodyPr/>
                    <a:lstStyle/>
                    <a:p>
                      <a:pPr algn="l" fontAlgn="base"/>
                      <a:r>
                        <a:rPr lang="en-US" sz="1700">
                          <a:effectLst/>
                        </a:rPr>
                        <a:t>open('eggs.txt'), open(r'C:\ham.bin', 'wb')</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Sets</a:t>
                      </a:r>
                      <a:endParaRPr lang="en-US" sz="1700" b="0" dirty="0">
                        <a:effectLst/>
                      </a:endParaRPr>
                    </a:p>
                  </a:txBody>
                  <a:tcPr marL="86367" marR="86367" marT="43183" marB="43183"/>
                </a:tc>
                <a:tc>
                  <a:txBody>
                    <a:bodyPr/>
                    <a:lstStyle/>
                    <a:p>
                      <a:pPr algn="l" fontAlgn="base"/>
                      <a:r>
                        <a:rPr lang="en-US" sz="1700">
                          <a:effectLst/>
                        </a:rPr>
                        <a:t>set('abc'), {'a', 'b', 'c'}</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Other core types</a:t>
                      </a:r>
                      <a:endParaRPr lang="en-US" sz="1700" b="0" dirty="0">
                        <a:effectLst/>
                      </a:endParaRPr>
                    </a:p>
                  </a:txBody>
                  <a:tcPr marL="86367" marR="86367" marT="43183" marB="43183"/>
                </a:tc>
                <a:tc>
                  <a:txBody>
                    <a:bodyPr/>
                    <a:lstStyle/>
                    <a:p>
                      <a:pPr algn="l" fontAlgn="base"/>
                      <a:r>
                        <a:rPr lang="en-US" sz="1700">
                          <a:effectLst/>
                        </a:rPr>
                        <a:t>Booleans, types, None</a:t>
                      </a:r>
                      <a:endParaRPr lang="en-US" sz="1700" b="0">
                        <a:effectLst/>
                      </a:endParaRPr>
                    </a:p>
                  </a:txBody>
                  <a:tcPr marL="86367" marR="86367" marT="43183" marB="43183"/>
                </a:tc>
              </a:tr>
              <a:tr h="471002">
                <a:tc>
                  <a:txBody>
                    <a:bodyPr/>
                    <a:lstStyle/>
                    <a:p>
                      <a:pPr algn="ctr" fontAlgn="base"/>
                      <a:endParaRPr lang="en-US" sz="1700" b="0" dirty="0">
                        <a:effectLst/>
                      </a:endParaRPr>
                    </a:p>
                  </a:txBody>
                  <a:tcPr marL="86367" marR="86367" marT="43183" marB="43183"/>
                </a:tc>
                <a:tc>
                  <a:txBody>
                    <a:bodyPr/>
                    <a:lstStyle/>
                    <a:p>
                      <a:pPr algn="l" fontAlgn="base"/>
                      <a:r>
                        <a:rPr lang="en-US" sz="1700" dirty="0">
                          <a:effectLst/>
                        </a:rPr>
                        <a:t>Program unit types</a:t>
                      </a:r>
                      <a:endParaRPr lang="en-US" sz="1700" b="0" dirty="0">
                        <a:effectLst/>
                      </a:endParaRPr>
                    </a:p>
                  </a:txBody>
                  <a:tcPr marL="86367" marR="86367" marT="43183" marB="43183"/>
                </a:tc>
                <a:tc>
                  <a:txBody>
                    <a:bodyPr/>
                    <a:lstStyle/>
                    <a:p>
                      <a:pPr algn="l" fontAlgn="base"/>
                      <a:r>
                        <a:rPr lang="fr-FR" sz="1700" dirty="0" err="1">
                          <a:effectLst/>
                        </a:rPr>
                        <a:t>Functions</a:t>
                      </a:r>
                      <a:r>
                        <a:rPr lang="fr-FR" sz="1700" dirty="0">
                          <a:effectLst/>
                        </a:rPr>
                        <a:t>, modules, </a:t>
                      </a:r>
                      <a:r>
                        <a:rPr lang="fr-FR" sz="1700" dirty="0" smtClean="0">
                          <a:effectLst/>
                        </a:rPr>
                        <a:t>classes</a:t>
                      </a:r>
                      <a:endParaRPr lang="fr-FR" sz="1700" b="0" dirty="0">
                        <a:effectLst/>
                      </a:endParaRPr>
                    </a:p>
                  </a:txBody>
                  <a:tcPr marL="86367" marR="86367" marT="43183" marB="43183"/>
                </a:tc>
              </a:tr>
            </a:tbl>
          </a:graphicData>
        </a:graphic>
      </p:graphicFrame>
      <p:sp>
        <p:nvSpPr>
          <p:cNvPr id="5" name="Date Placeholder 4"/>
          <p:cNvSpPr>
            <a:spLocks noGrp="1"/>
          </p:cNvSpPr>
          <p:nvPr>
            <p:ph type="dt" sz="half" idx="10"/>
          </p:nvPr>
        </p:nvSpPr>
        <p:spPr/>
        <p:txBody>
          <a:bodyPr/>
          <a:lstStyle/>
          <a:p>
            <a:fld id="{47EE380B-4EFF-4CA4-AB81-2DEFAD7EB21E}" type="datetime1">
              <a:rPr lang="en-US" smtClean="0"/>
              <a:t>3/26/2015</a:t>
            </a:fld>
            <a:endParaRPr lang="en-US"/>
          </a:p>
        </p:txBody>
      </p:sp>
    </p:spTree>
    <p:extLst>
      <p:ext uri="{BB962C8B-B14F-4D97-AF65-F5344CB8AC3E}">
        <p14:creationId xmlns:p14="http://schemas.microsoft.com/office/powerpoint/2010/main" val="11025411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Note About Second Assignment</a:t>
            </a:r>
            <a:endParaRPr lang="en-US" dirty="0"/>
          </a:p>
        </p:txBody>
      </p:sp>
      <p:sp>
        <p:nvSpPr>
          <p:cNvPr id="3" name="Content Placeholder 2"/>
          <p:cNvSpPr>
            <a:spLocks noGrp="1"/>
          </p:cNvSpPr>
          <p:nvPr>
            <p:ph idx="1"/>
          </p:nvPr>
        </p:nvSpPr>
        <p:spPr/>
        <p:txBody>
          <a:bodyPr/>
          <a:lstStyle/>
          <a:p>
            <a:pPr marL="36900" indent="0">
              <a:buNone/>
            </a:pPr>
            <a:r>
              <a:rPr lang="en-US" dirty="0" smtClean="0"/>
              <a:t>This weekend I will post the second assignment details</a:t>
            </a:r>
          </a:p>
          <a:p>
            <a:pPr marL="36900" indent="0">
              <a:buNone/>
            </a:pPr>
            <a:r>
              <a:rPr lang="en-US" dirty="0" smtClean="0"/>
              <a:t>We will implement a book cover graphic editing system for Azteca Books.</a:t>
            </a:r>
          </a:p>
          <a:p>
            <a:pPr marL="36900" indent="0">
              <a:buNone/>
            </a:pPr>
            <a:r>
              <a:rPr lang="en-US" dirty="0" smtClean="0"/>
              <a:t>Stay tuned.</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1519070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Python Functions</a:t>
            </a:r>
            <a:endParaRPr lang="en-US" dirty="0"/>
          </a:p>
        </p:txBody>
      </p:sp>
      <p:sp>
        <p:nvSpPr>
          <p:cNvPr id="3" name="Content Placeholder 2"/>
          <p:cNvSpPr>
            <a:spLocks noGrp="1"/>
          </p:cNvSpPr>
          <p:nvPr>
            <p:ph idx="1"/>
          </p:nvPr>
        </p:nvSpPr>
        <p:spPr/>
        <p:txBody>
          <a:bodyPr/>
          <a:lstStyle/>
          <a:p>
            <a:pPr marL="36900" indent="0">
              <a:buNone/>
            </a:pPr>
            <a:r>
              <a:rPr lang="en-US" dirty="0">
                <a:effectLst/>
              </a:rPr>
              <a:t>In simple terms, a </a:t>
            </a:r>
            <a:r>
              <a:rPr lang="en-US" i="1" dirty="0">
                <a:effectLst/>
              </a:rPr>
              <a:t>function</a:t>
            </a:r>
            <a:r>
              <a:rPr lang="en-US" dirty="0">
                <a:effectLst/>
              </a:rPr>
              <a:t> is a device that groups a set of statements so they can be run more than once in a program—a packaged procedure invoked by name. </a:t>
            </a:r>
            <a:endParaRPr lang="en-US" dirty="0" smtClean="0">
              <a:effectLst/>
            </a:endParaRPr>
          </a:p>
          <a:p>
            <a:pPr marL="36900" indent="0">
              <a:buNone/>
            </a:pPr>
            <a:r>
              <a:rPr lang="en-US" dirty="0" smtClean="0">
                <a:effectLst/>
              </a:rPr>
              <a:t>In Python </a:t>
            </a:r>
            <a:r>
              <a:rPr lang="en-US" dirty="0">
                <a:effectLst/>
              </a:rPr>
              <a:t> functions behave very differently in Python than they do in compiled languages like C. </a:t>
            </a:r>
            <a:r>
              <a:rPr lang="en-US" dirty="0" smtClean="0">
                <a:effectLst/>
              </a:rPr>
              <a:t>What follows is </a:t>
            </a:r>
            <a:r>
              <a:rPr lang="en-US" dirty="0">
                <a:effectLst/>
              </a:rPr>
              <a:t>a brief introduction to the main concepts behind Python 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1380755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err="1"/>
              <a:t>def</a:t>
            </a:r>
            <a:r>
              <a:rPr lang="en-US" dirty="0"/>
              <a:t> </a:t>
            </a:r>
            <a:r>
              <a:rPr lang="en-US" dirty="0"/>
              <a:t>creates an object and assigns it to a name </a:t>
            </a:r>
            <a:r>
              <a:rPr lang="en-US" dirty="0" smtClean="0"/>
              <a:t>and is </a:t>
            </a:r>
            <a:r>
              <a:rPr lang="en-US" dirty="0"/>
              <a:t>executable code</a:t>
            </a:r>
            <a:r>
              <a:rPr lang="en-US" dirty="0" smtClean="0"/>
              <a:t>.</a:t>
            </a:r>
          </a:p>
          <a:p>
            <a:pPr>
              <a:buFont typeface="Arial" panose="020B0604020202020204" pitchFamily="34" charset="0"/>
              <a:buChar char="•"/>
            </a:pPr>
            <a:r>
              <a:rPr lang="en-US" b="1" dirty="0"/>
              <a:t>lambda</a:t>
            </a:r>
            <a:r>
              <a:rPr lang="en-US" dirty="0"/>
              <a:t> creates an object but returns it as a result </a:t>
            </a:r>
            <a:endParaRPr lang="en-US" dirty="0" smtClean="0"/>
          </a:p>
          <a:p>
            <a:pPr>
              <a:buFont typeface="Arial" panose="020B0604020202020204" pitchFamily="34" charset="0"/>
              <a:buChar char="•"/>
            </a:pPr>
            <a:r>
              <a:rPr lang="en-US" b="1" dirty="0"/>
              <a:t>return</a:t>
            </a:r>
            <a:r>
              <a:rPr lang="en-US" dirty="0"/>
              <a:t> sends a result object back to the </a:t>
            </a:r>
            <a:r>
              <a:rPr lang="en-US" dirty="0" smtClean="0"/>
              <a:t>caller</a:t>
            </a:r>
          </a:p>
          <a:p>
            <a:pPr>
              <a:buFont typeface="Arial" panose="020B0604020202020204" pitchFamily="34" charset="0"/>
              <a:buChar char="•"/>
            </a:pPr>
            <a:r>
              <a:rPr lang="en-US" b="1" dirty="0"/>
              <a:t>yield</a:t>
            </a:r>
            <a:r>
              <a:rPr lang="en-US" dirty="0"/>
              <a:t> sends a result object back to the caller, but remembers where it left </a:t>
            </a:r>
            <a:r>
              <a:rPr lang="en-US" dirty="0" smtClean="0"/>
              <a:t>off</a:t>
            </a:r>
          </a:p>
          <a:p>
            <a:pPr>
              <a:buFont typeface="Arial" panose="020B0604020202020204" pitchFamily="34" charset="0"/>
              <a:buChar char="•"/>
            </a:pPr>
            <a:r>
              <a:rPr lang="en-US" b="1" dirty="0"/>
              <a:t>global</a:t>
            </a:r>
            <a:r>
              <a:rPr lang="en-US" dirty="0"/>
              <a:t> declares module-level variables that are to be </a:t>
            </a:r>
            <a:r>
              <a:rPr lang="en-US" dirty="0" smtClean="0"/>
              <a:t>assigned</a:t>
            </a:r>
          </a:p>
          <a:p>
            <a:pPr>
              <a:buFont typeface="Arial" panose="020B0604020202020204" pitchFamily="34" charset="0"/>
              <a:buChar char="•"/>
            </a:pPr>
            <a:r>
              <a:rPr lang="en-US" b="1" dirty="0"/>
              <a:t>nonlocal</a:t>
            </a:r>
            <a:r>
              <a:rPr lang="en-US" dirty="0"/>
              <a:t> </a:t>
            </a:r>
            <a:r>
              <a:rPr lang="en-US" dirty="0" smtClean="0"/>
              <a:t>(3.x) declares </a:t>
            </a:r>
            <a:r>
              <a:rPr lang="en-US" dirty="0"/>
              <a:t>enclosing function variables that are to be </a:t>
            </a:r>
            <a:r>
              <a:rPr lang="en-US" dirty="0" smtClean="0"/>
              <a:t>assigned- Saves state</a:t>
            </a:r>
          </a:p>
          <a:p>
            <a:pPr>
              <a:buFont typeface="Arial" panose="020B0604020202020204" pitchFamily="34" charset="0"/>
              <a:buChar char="•"/>
            </a:pPr>
            <a:r>
              <a:rPr lang="en-US" b="1" dirty="0">
                <a:effectLst/>
              </a:rPr>
              <a:t>Arguments </a:t>
            </a:r>
            <a:r>
              <a:rPr lang="en-US" dirty="0">
                <a:effectLst/>
              </a:rPr>
              <a:t>are passed by assignment (object reference</a:t>
            </a:r>
            <a:r>
              <a:rPr lang="en-US" dirty="0" smtClean="0">
                <a:effectLst/>
              </a:rPr>
              <a:t>)</a:t>
            </a:r>
          </a:p>
          <a:p>
            <a:pPr>
              <a:buFont typeface="Arial" panose="020B0604020202020204" pitchFamily="34" charset="0"/>
              <a:buChar char="•"/>
            </a:pPr>
            <a:r>
              <a:rPr lang="en-US" b="1" dirty="0">
                <a:effectLst/>
              </a:rPr>
              <a:t>Arguments </a:t>
            </a:r>
            <a:r>
              <a:rPr lang="en-US" dirty="0">
                <a:effectLst/>
              </a:rPr>
              <a:t>are passed by position, unless you say </a:t>
            </a:r>
            <a:r>
              <a:rPr lang="en-US" dirty="0" smtClean="0">
                <a:effectLst/>
              </a:rPr>
              <a:t>otherwise</a:t>
            </a:r>
          </a:p>
          <a:p>
            <a:pPr>
              <a:buFont typeface="Arial" panose="020B0604020202020204" pitchFamily="34" charset="0"/>
              <a:buChar char="•"/>
            </a:pPr>
            <a:r>
              <a:rPr lang="en-US" b="1" dirty="0">
                <a:effectLst/>
              </a:rPr>
              <a:t>Arguments </a:t>
            </a:r>
            <a:r>
              <a:rPr lang="en-US" dirty="0">
                <a:effectLst/>
              </a:rPr>
              <a:t>are passed by position, unless you say </a:t>
            </a:r>
            <a:r>
              <a:rPr lang="en-US" dirty="0" smtClean="0">
                <a:effectLst/>
              </a:rPr>
              <a:t>otherwise –operate on any type</a:t>
            </a:r>
            <a:endParaRPr lang="en-US" dirty="0" smtClean="0"/>
          </a:p>
          <a:p>
            <a:pPr marL="36900" indent="0">
              <a:buNone/>
            </a:pP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3063159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Example</a:t>
            </a:r>
            <a:endParaRPr lang="en-US" dirty="0"/>
          </a:p>
        </p:txBody>
      </p:sp>
      <p:sp>
        <p:nvSpPr>
          <p:cNvPr id="3" name="Content Placeholder 2"/>
          <p:cNvSpPr>
            <a:spLocks noGrp="1"/>
          </p:cNvSpPr>
          <p:nvPr>
            <p:ph idx="1"/>
          </p:nvPr>
        </p:nvSpPr>
        <p:spPr/>
        <p:txBody>
          <a:bodyPr/>
          <a:lstStyle/>
          <a:p>
            <a:pPr marL="36900" indent="0" fontAlgn="base">
              <a:buNone/>
            </a:pPr>
            <a:r>
              <a:rPr lang="en-US" dirty="0">
                <a:effectLst/>
              </a:rPr>
              <a:t>The </a:t>
            </a:r>
            <a:r>
              <a:rPr lang="en-US" dirty="0" err="1">
                <a:effectLst/>
              </a:rPr>
              <a:t>def</a:t>
            </a:r>
            <a:r>
              <a:rPr lang="en-US" dirty="0">
                <a:effectLst/>
              </a:rPr>
              <a:t> statement creates a function object and assigns it to a name. Its general format is as follows:</a:t>
            </a:r>
          </a:p>
          <a:p>
            <a:pPr marL="36900" indent="0" fontAlgn="base">
              <a:buNone/>
            </a:pPr>
            <a:r>
              <a:rPr lang="en-US" dirty="0" err="1">
                <a:effectLst/>
              </a:rPr>
              <a:t>def</a:t>
            </a:r>
            <a:r>
              <a:rPr lang="en-US" dirty="0">
                <a:effectLst/>
              </a:rPr>
              <a:t> name(arg1, arg2,... </a:t>
            </a:r>
            <a:r>
              <a:rPr lang="en-US" dirty="0" err="1">
                <a:effectLst/>
              </a:rPr>
              <a:t>argN</a:t>
            </a:r>
            <a:r>
              <a:rPr lang="en-US" dirty="0">
                <a:effectLst/>
              </a:rPr>
              <a:t>):</a:t>
            </a:r>
          </a:p>
          <a:p>
            <a:pPr marL="36900" indent="0" fontAlgn="base">
              <a:buNone/>
            </a:pPr>
            <a:r>
              <a:rPr lang="en-US" dirty="0">
                <a:effectLst/>
              </a:rPr>
              <a:t>    </a:t>
            </a:r>
            <a:r>
              <a:rPr lang="en-US" dirty="0" smtClean="0">
                <a:effectLst/>
              </a:rPr>
              <a:t>statements</a:t>
            </a:r>
            <a:endParaRPr lang="en-US" dirty="0">
              <a:effectLst/>
            </a:endParaRPr>
          </a:p>
          <a:p>
            <a:pPr marL="36900" indent="0" fontAlgn="base">
              <a:buNone/>
            </a:pPr>
            <a:r>
              <a:rPr lang="en-US" dirty="0">
                <a:effectLst/>
              </a:rPr>
              <a:t> </a:t>
            </a:r>
            <a:r>
              <a:rPr lang="en-US" dirty="0" smtClean="0">
                <a:effectLst/>
              </a:rPr>
              <a:t>   return value</a:t>
            </a: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2666403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Assignment</a:t>
            </a:r>
            <a:endParaRPr lang="en-US" dirty="0"/>
          </a:p>
        </p:txBody>
      </p:sp>
      <p:sp>
        <p:nvSpPr>
          <p:cNvPr id="3" name="Content Placeholder 2"/>
          <p:cNvSpPr>
            <a:spLocks noGrp="1"/>
          </p:cNvSpPr>
          <p:nvPr>
            <p:ph idx="1"/>
          </p:nvPr>
        </p:nvSpPr>
        <p:spPr/>
        <p:txBody>
          <a:bodyPr/>
          <a:lstStyle/>
          <a:p>
            <a:pPr marL="36900" indent="0" fontAlgn="base">
              <a:buNone/>
            </a:pPr>
            <a:r>
              <a:rPr lang="en-US" dirty="0" smtClean="0">
                <a:effectLst/>
              </a:rPr>
              <a:t>Use the </a:t>
            </a:r>
            <a:r>
              <a:rPr lang="en-US" dirty="0" err="1" smtClean="0">
                <a:effectLst/>
              </a:rPr>
              <a:t>def</a:t>
            </a:r>
            <a:r>
              <a:rPr lang="en-US" dirty="0" smtClean="0">
                <a:effectLst/>
              </a:rPr>
              <a:t> statement to define a function that converts Celsius to Fahrenheit</a:t>
            </a:r>
          </a:p>
          <a:p>
            <a:pPr marL="36900" indent="0" fontAlgn="base">
              <a:buNone/>
            </a:pPr>
            <a:endParaRPr lang="en-US" dirty="0">
              <a:effectLst/>
            </a:endParaRPr>
          </a:p>
          <a:p>
            <a:pPr marL="36900" indent="0" fontAlgn="base">
              <a:buNone/>
            </a:pPr>
            <a:r>
              <a:rPr lang="en-US" dirty="0" smtClean="0">
                <a:effectLst/>
              </a:rPr>
              <a:t>hint   F = 9/5 </a:t>
            </a:r>
            <a:r>
              <a:rPr lang="en-US" smtClean="0">
                <a:effectLst/>
              </a:rPr>
              <a:t>* C + 32</a:t>
            </a:r>
            <a:endParaRPr lang="en-US" dirty="0" smtClean="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2028263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a:t>
            </a:r>
            <a:r>
              <a:rPr lang="en-US" dirty="0" smtClean="0"/>
              <a:t>Assignment Solution</a:t>
            </a:r>
            <a:endParaRPr lang="en-US" dirty="0"/>
          </a:p>
        </p:txBody>
      </p:sp>
      <p:sp>
        <p:nvSpPr>
          <p:cNvPr id="3" name="Content Placeholder 2"/>
          <p:cNvSpPr>
            <a:spLocks noGrp="1"/>
          </p:cNvSpPr>
          <p:nvPr>
            <p:ph idx="1"/>
          </p:nvPr>
        </p:nvSpPr>
        <p:spPr/>
        <p:txBody>
          <a:bodyPr>
            <a:normAutofit/>
          </a:bodyPr>
          <a:lstStyle/>
          <a:p>
            <a:pPr marL="36900" indent="0" fontAlgn="base">
              <a:buNone/>
            </a:pPr>
            <a:r>
              <a:rPr lang="en-US" dirty="0" smtClean="0">
                <a:effectLst/>
              </a:rPr>
              <a:t>Use the </a:t>
            </a:r>
            <a:r>
              <a:rPr lang="en-US" dirty="0" err="1" smtClean="0">
                <a:effectLst/>
              </a:rPr>
              <a:t>def</a:t>
            </a:r>
            <a:r>
              <a:rPr lang="en-US" dirty="0" smtClean="0">
                <a:effectLst/>
              </a:rPr>
              <a:t> statement to define a function that converts Celsius to Fahrenheit</a:t>
            </a:r>
          </a:p>
          <a:p>
            <a:pPr marL="36900" indent="0" fontAlgn="base">
              <a:buNone/>
            </a:pPr>
            <a:r>
              <a:rPr lang="en-US" dirty="0" err="1">
                <a:effectLst/>
              </a:rPr>
              <a:t>def</a:t>
            </a:r>
            <a:r>
              <a:rPr lang="en-US" dirty="0">
                <a:effectLst/>
              </a:rPr>
              <a:t> C2F():</a:t>
            </a:r>
          </a:p>
          <a:p>
            <a:pPr marL="36900" indent="0" fontAlgn="base">
              <a:buNone/>
            </a:pPr>
            <a:r>
              <a:rPr lang="en-US" dirty="0">
                <a:effectLst/>
              </a:rPr>
              <a:t>        Celsius = </a:t>
            </a:r>
            <a:r>
              <a:rPr lang="en-US" dirty="0" err="1">
                <a:effectLst/>
              </a:rPr>
              <a:t>int</a:t>
            </a:r>
            <a:r>
              <a:rPr lang="en-US" dirty="0">
                <a:effectLst/>
              </a:rPr>
              <a:t>(input("Enter a temperature in Celsius: "))</a:t>
            </a:r>
          </a:p>
          <a:p>
            <a:pPr marL="36900" indent="0" fontAlgn="base">
              <a:buNone/>
            </a:pPr>
            <a:r>
              <a:rPr lang="en-US" dirty="0">
                <a:effectLst/>
              </a:rPr>
              <a:t>        Fahrenheit = 9.0/5.0 * Celsius + 32</a:t>
            </a:r>
          </a:p>
          <a:p>
            <a:pPr marL="36900" indent="0" fontAlgn="base">
              <a:buNone/>
            </a:pPr>
            <a:r>
              <a:rPr lang="en-US" dirty="0">
                <a:effectLst/>
              </a:rPr>
              <a:t>        print ("Temperature: " + </a:t>
            </a:r>
            <a:r>
              <a:rPr lang="en-US" dirty="0" err="1">
                <a:effectLst/>
              </a:rPr>
              <a:t>str</a:t>
            </a:r>
            <a:r>
              <a:rPr lang="en-US" dirty="0">
                <a:effectLst/>
              </a:rPr>
              <a:t>(Celsius) + " Celsius = " + </a:t>
            </a:r>
            <a:r>
              <a:rPr lang="en-US" dirty="0" err="1">
                <a:effectLst/>
              </a:rPr>
              <a:t>str</a:t>
            </a:r>
            <a:r>
              <a:rPr lang="en-US" dirty="0">
                <a:effectLst/>
              </a:rPr>
              <a:t>(Fahrenheit), " F")</a:t>
            </a:r>
          </a:p>
          <a:p>
            <a:pPr marL="36900" indent="0" fontAlgn="base">
              <a:buNone/>
            </a:pPr>
            <a:r>
              <a:rPr lang="en-US" dirty="0" smtClean="0">
                <a:effectLst/>
              </a:rPr>
              <a:t>C2F</a:t>
            </a:r>
            <a:r>
              <a:rPr lang="en-US" dirty="0">
                <a:effectLst/>
              </a:rPr>
              <a:t>()</a:t>
            </a:r>
          </a:p>
          <a:p>
            <a:pPr marL="36900" indent="0" fontAlgn="base">
              <a:buNone/>
            </a:pPr>
            <a:r>
              <a:rPr lang="en-US" dirty="0" smtClean="0">
                <a:effectLst/>
              </a:rPr>
              <a:t>print </a:t>
            </a:r>
            <a:r>
              <a:rPr lang="en-US" dirty="0">
                <a:effectLst/>
              </a:rPr>
              <a:t>("Done")</a:t>
            </a:r>
            <a:endParaRPr lang="en-US" dirty="0" smtClean="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3/26/2015</a:t>
            </a:fld>
            <a:endParaRPr lang="en-US"/>
          </a:p>
        </p:txBody>
      </p:sp>
    </p:spTree>
    <p:extLst>
      <p:ext uri="{BB962C8B-B14F-4D97-AF65-F5344CB8AC3E}">
        <p14:creationId xmlns:p14="http://schemas.microsoft.com/office/powerpoint/2010/main" val="26275546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1147</TotalTime>
  <Words>1357</Words>
  <Application>Microsoft Office PowerPoint</Application>
  <PresentationFormat>Custom</PresentationFormat>
  <Paragraphs>362</Paragraphs>
  <Slides>40</Slides>
  <Notes>13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Slate</vt:lpstr>
      <vt:lpstr>CS 457</vt:lpstr>
      <vt:lpstr>Agenda</vt:lpstr>
      <vt:lpstr>Administration</vt:lpstr>
      <vt:lpstr>Python: Language types</vt:lpstr>
      <vt:lpstr>Python Functions</vt:lpstr>
      <vt:lpstr>Functions concepts</vt:lpstr>
      <vt:lpstr>Functions Example</vt:lpstr>
      <vt:lpstr>Functions Assignment</vt:lpstr>
      <vt:lpstr>Functions Assignment Solution</vt:lpstr>
      <vt:lpstr>Functions Assignment Solution</vt:lpstr>
      <vt:lpstr>Def is a Statement</vt:lpstr>
      <vt:lpstr>Scope in Python</vt:lpstr>
      <vt:lpstr>Scope Details</vt:lpstr>
      <vt:lpstr>Scope Details</vt:lpstr>
      <vt:lpstr>Scope Summary</vt:lpstr>
      <vt:lpstr>Scope Lookup Rule</vt:lpstr>
      <vt:lpstr>Scope Example</vt:lpstr>
      <vt:lpstr>Global Statement</vt:lpstr>
      <vt:lpstr>NonLocal Scope</vt:lpstr>
      <vt:lpstr>NonLocal Example</vt:lpstr>
      <vt:lpstr>Function Arguments</vt:lpstr>
      <vt:lpstr>Function Arguments</vt:lpstr>
      <vt:lpstr>Arguments Matching Basics </vt:lpstr>
      <vt:lpstr>Arguments Matching Tools</vt:lpstr>
      <vt:lpstr>Arguments Positionals</vt:lpstr>
      <vt:lpstr>Arguments Keywords</vt:lpstr>
      <vt:lpstr>Arguments Defaults</vt:lpstr>
      <vt:lpstr>Arguments Varargs collecting</vt:lpstr>
      <vt:lpstr>Arguments Varargs collecting</vt:lpstr>
      <vt:lpstr>Arguments Varargs collecting</vt:lpstr>
      <vt:lpstr>Arguments Varargs collecting</vt:lpstr>
      <vt:lpstr>Arguments Varargs unpacking</vt:lpstr>
      <vt:lpstr>Arguments Varargs unpacking</vt:lpstr>
      <vt:lpstr>Arguments Keyword-only arguments</vt:lpstr>
      <vt:lpstr>Arguments Keyword-only arguments</vt:lpstr>
      <vt:lpstr>Arguments Keyword-only arguments</vt:lpstr>
      <vt:lpstr>Arguments Keyword-only arguments</vt:lpstr>
      <vt:lpstr>Arguments Keyword-only arguments</vt:lpstr>
      <vt:lpstr>Arguments Keyword-only arguments</vt:lpstr>
      <vt:lpstr>Note About Second 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457</dc:title>
  <dc:creator>Steve Price</dc:creator>
  <cp:lastModifiedBy>Instructor</cp:lastModifiedBy>
  <cp:revision>97</cp:revision>
  <dcterms:created xsi:type="dcterms:W3CDTF">2015-03-10T23:15:51Z</dcterms:created>
  <dcterms:modified xsi:type="dcterms:W3CDTF">2015-03-27T00:19:39Z</dcterms:modified>
</cp:coreProperties>
</file>