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709" r:id="rId1"/>
  </p:sldMasterIdLst>
  <p:notesMasterIdLst>
    <p:notesMasterId r:id="rId46"/>
  </p:notesMasterIdLst>
  <p:sldIdLst>
    <p:sldId id="256" r:id="rId2"/>
    <p:sldId id="257" r:id="rId3"/>
    <p:sldId id="258" r:id="rId4"/>
    <p:sldId id="269" r:id="rId5"/>
    <p:sldId id="270" r:id="rId6"/>
    <p:sldId id="259" r:id="rId7"/>
    <p:sldId id="261" r:id="rId8"/>
    <p:sldId id="262" r:id="rId9"/>
    <p:sldId id="267" r:id="rId10"/>
    <p:sldId id="268" r:id="rId11"/>
    <p:sldId id="263" r:id="rId12"/>
    <p:sldId id="264" r:id="rId13"/>
    <p:sldId id="265" r:id="rId14"/>
    <p:sldId id="266" r:id="rId15"/>
    <p:sldId id="271" r:id="rId16"/>
    <p:sldId id="272" r:id="rId17"/>
    <p:sldId id="273" r:id="rId18"/>
    <p:sldId id="275" r:id="rId19"/>
    <p:sldId id="286" r:id="rId20"/>
    <p:sldId id="276" r:id="rId21"/>
    <p:sldId id="274" r:id="rId22"/>
    <p:sldId id="277" r:id="rId23"/>
    <p:sldId id="280" r:id="rId24"/>
    <p:sldId id="281" r:id="rId25"/>
    <p:sldId id="282" r:id="rId26"/>
    <p:sldId id="284" r:id="rId27"/>
    <p:sldId id="279" r:id="rId28"/>
    <p:sldId id="283" r:id="rId29"/>
    <p:sldId id="285" r:id="rId30"/>
    <p:sldId id="287" r:id="rId31"/>
    <p:sldId id="278" r:id="rId32"/>
    <p:sldId id="288" r:id="rId33"/>
    <p:sldId id="289" r:id="rId34"/>
    <p:sldId id="293" r:id="rId35"/>
    <p:sldId id="294" r:id="rId36"/>
    <p:sldId id="295" r:id="rId37"/>
    <p:sldId id="290" r:id="rId38"/>
    <p:sldId id="298" r:id="rId39"/>
    <p:sldId id="296" r:id="rId40"/>
    <p:sldId id="299" r:id="rId41"/>
    <p:sldId id="297" r:id="rId42"/>
    <p:sldId id="291" r:id="rId43"/>
    <p:sldId id="292" r:id="rId44"/>
    <p:sldId id="26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03E7"/>
    <a:srgbClr val="040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8828" autoAdjust="0"/>
  </p:normalViewPr>
  <p:slideViewPr>
    <p:cSldViewPr snapToGrid="0">
      <p:cViewPr varScale="1">
        <p:scale>
          <a:sx n="91" d="100"/>
          <a:sy n="91" d="100"/>
        </p:scale>
        <p:origin x="2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99851-DF1D-4725-8421-02629A9C7AAB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1C32E-75D9-4EDC-A910-876377185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6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3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before we get into those,</a:t>
            </a:r>
            <a:r>
              <a:rPr lang="en-US" baseline="0" dirty="0" smtClean="0"/>
              <a:t> let’s look at some of the fundamentals of 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7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before we get into those,</a:t>
            </a:r>
            <a:r>
              <a:rPr lang="en-US" baseline="0" dirty="0" smtClean="0"/>
              <a:t> let’s look at some of </a:t>
            </a:r>
            <a:r>
              <a:rPr lang="en-US" baseline="0" smtClean="0"/>
              <a:t>the fundamentals of JS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65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Arrays are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16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Arrays are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9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Arrays are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5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C246-714F-4444-9CF8-22B7F83C834A}" type="datetime1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88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A705-F639-4A10-8453-9C4350C8CC22}" type="datetime1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9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A66A-3812-404C-8A37-F7FAD999D2A7}" type="datetime1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32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5524-A4E0-4D24-990F-30BDAB5EE751}" type="datetime1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6254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E0D2-5230-4FCA-B7A0-5944EE804AC1}" type="datetime1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3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AB91-D542-4F3B-AF60-AC4B33AE00F5}" type="datetime1">
              <a:rPr lang="en-US" smtClean="0"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16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73CC-4A47-499D-9E56-A9E81188B77E}" type="datetime1">
              <a:rPr lang="en-US" smtClean="0"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96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B117-0FE3-4B33-95DD-135CAD24B533}" type="datetime1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B983-56AA-439C-9089-FCA5F77A72AB}" type="datetime1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2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CF48-BE18-453B-88DB-39C4D8A6415E}" type="datetime1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259B-B818-4C4D-A52C-3AC8C9AEBEC8}" type="datetime1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5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73B6-28E2-4539-87CE-AF01B2775A32}" type="datetime1">
              <a:rPr lang="en-US" smtClean="0"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5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8D46-5D08-483E-9158-FA583E3F57EB}" type="datetime1">
              <a:rPr lang="en-US" smtClean="0"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8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1B3-2E08-4172-9F25-56286AAAF10E}" type="datetime1">
              <a:rPr lang="en-US" smtClean="0"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6AD1-B442-45E0-BF13-CAC4B765D7CE}" type="datetime1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2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1518-3C09-416E-B93B-5D6EBE1DD17F}" type="datetime1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1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403E7"/>
            </a:gs>
            <a:gs pos="7000">
              <a:srgbClr val="002060"/>
            </a:gs>
            <a:gs pos="83000">
              <a:srgbClr val="040860"/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D47FE8-8A71-446A-A666-9474065EC662}" type="datetime1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63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O1Wnu-xKoY" TargetMode="External"/><Relationship Id="rId2" Type="http://schemas.openxmlformats.org/officeDocument/2006/relationships/hyperlink" Target="https://www.youtube.com/watch?v=JxAXlJEmNM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0693" y="1131586"/>
            <a:ext cx="9440034" cy="1828801"/>
          </a:xfrm>
        </p:spPr>
        <p:txBody>
          <a:bodyPr/>
          <a:lstStyle/>
          <a:p>
            <a:r>
              <a:rPr lang="en-US" smtClean="0"/>
              <a:t>CS 547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0693" y="5257018"/>
            <a:ext cx="9440034" cy="1049867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smtClean="0"/>
              <a:t>JavaScript</a:t>
            </a: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Week </a:t>
            </a:r>
            <a:r>
              <a:rPr lang="en-US" dirty="0" smtClean="0"/>
              <a:t>13 </a:t>
            </a:r>
            <a:r>
              <a:rPr lang="en-US" dirty="0" smtClean="0"/>
              <a:t>Day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5E8D-EC63-484E-9083-A8050E048FB3}" type="datetime1">
              <a:rPr lang="en-US" smtClean="0"/>
              <a:t>4/21/2015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JS: Things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013285" cy="1071711"/>
          </a:xfrm>
        </p:spPr>
        <p:txBody>
          <a:bodyPr/>
          <a:lstStyle/>
          <a:p>
            <a:pPr marL="36900" indent="0">
              <a:buNone/>
            </a:pPr>
            <a:r>
              <a:rPr lang="en-US" sz="2400" dirty="0" smtClean="0"/>
              <a:t>runs in a hosted environment.. implies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42" y="1890194"/>
            <a:ext cx="9041853" cy="38804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058" y="2341031"/>
            <a:ext cx="422483" cy="4224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326" y="3752870"/>
            <a:ext cx="324329" cy="3243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061" y="4975089"/>
            <a:ext cx="324329" cy="3243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291" y="2982239"/>
            <a:ext cx="324329" cy="32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4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Object Orientated 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800" dirty="0" smtClean="0"/>
              <a:t>In JS an </a:t>
            </a:r>
            <a:r>
              <a:rPr lang="en-US" sz="2800" b="1" dirty="0" smtClean="0"/>
              <a:t>object</a:t>
            </a:r>
            <a:r>
              <a:rPr lang="en-US" sz="2800" dirty="0" smtClean="0"/>
              <a:t> is a dynamic collection of </a:t>
            </a:r>
            <a:r>
              <a:rPr lang="en-US" sz="2800" b="1" dirty="0" smtClean="0"/>
              <a:t>properties.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	Every property has a key string that is unique within that object,</a:t>
            </a:r>
          </a:p>
          <a:p>
            <a:pPr marL="36900" indent="0">
              <a:buNone/>
            </a:pPr>
            <a:r>
              <a:rPr lang="en-US" dirty="0" smtClean="0"/>
              <a:t>	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* An object in JS is not an instance of a class. *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800" dirty="0" smtClean="0"/>
              <a:t>A property is a named collection of attributes.</a:t>
            </a:r>
          </a:p>
          <a:p>
            <a:r>
              <a:rPr lang="en-US" sz="2800" dirty="0" smtClean="0"/>
              <a:t>value:				any JavaScript value</a:t>
            </a:r>
          </a:p>
          <a:p>
            <a:r>
              <a:rPr lang="en-US" sz="2800" dirty="0" smtClean="0"/>
              <a:t>writeable:			Boolean</a:t>
            </a:r>
          </a:p>
          <a:p>
            <a:r>
              <a:rPr lang="en-US" sz="2800" dirty="0" smtClean="0"/>
              <a:t>enumerable:		Boolean</a:t>
            </a:r>
          </a:p>
          <a:p>
            <a:r>
              <a:rPr lang="en-US" sz="2800" dirty="0" smtClean="0"/>
              <a:t>Configurable:	Boolean	</a:t>
            </a:r>
          </a:p>
          <a:p>
            <a:r>
              <a:rPr lang="en-US" sz="2800" dirty="0" smtClean="0"/>
              <a:t>get:					function () {…return value}</a:t>
            </a:r>
          </a:p>
          <a:p>
            <a:r>
              <a:rPr lang="en-US" sz="2800" dirty="0" smtClean="0"/>
              <a:t>set:					function (value) { … 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800" dirty="0" smtClean="0"/>
              <a:t>Two types of properties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 smtClean="0"/>
              <a:t>			Data properties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 smtClean="0"/>
              <a:t>			</a:t>
            </a:r>
            <a:r>
              <a:rPr lang="en-US" sz="2800" dirty="0" err="1" smtClean="0"/>
              <a:t>Accessor</a:t>
            </a:r>
            <a:r>
              <a:rPr lang="en-US" sz="2800" dirty="0" smtClean="0"/>
              <a:t> properties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Language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Syntax, </a:t>
            </a:r>
            <a:r>
              <a:rPr lang="en-US" sz="2400" dirty="0" smtClean="0">
                <a:effectLst/>
              </a:rPr>
              <a:t>Values</a:t>
            </a:r>
            <a:r>
              <a:rPr lang="en-US" sz="2400" dirty="0">
                <a:effectLst/>
              </a:rPr>
              <a:t>, Operators, Expressions, Keywords, and </a:t>
            </a:r>
            <a:r>
              <a:rPr lang="en-US" sz="2400" dirty="0" smtClean="0">
                <a:effectLst/>
              </a:rPr>
              <a:t>Comments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effectLst/>
              </a:rPr>
              <a:t>Literals, Variables, Operators, and Key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effectLst/>
              </a:rPr>
              <a:t>Statements, Expressions and Semi colons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effectLst/>
              </a:rPr>
              <a:t>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effectLst/>
              </a:rPr>
              <a:t>Numbers, Strings, Arrays,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effectLst/>
              </a:rPr>
              <a:t>Objects and Functions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8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Syntax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 smtClean="0"/>
              <a:t>Values: JS defines two types: Fixed and Variables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Fixed: (literals)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Numbers    101   0.0003	 32Bit integers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	Strings-	“Jane Doe”  	‘John Smith’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	Expressions-		12 + 21 		6 * 2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	Variables: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Variables: used to hold stuff.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x;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	x = 6;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more in a bit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Two broad types, assignment and arithmetic operators</a:t>
            </a:r>
          </a:p>
          <a:p>
            <a:pPr marL="36900" indent="0">
              <a:buNone/>
            </a:pPr>
            <a:r>
              <a:rPr lang="en-US" dirty="0" smtClean="0"/>
              <a:t>	Equal sign ( = ) to assign values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	X = 6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Arithmetic ( + - * / % ) are used to compute values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	( 5 + 6 ) * 2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	Decrement </a:t>
            </a:r>
            <a:r>
              <a:rPr lang="en-US" dirty="0" smtClean="0"/>
              <a:t>operators ( ++  -- )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			X++     --Y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	Decrement </a:t>
            </a:r>
            <a:r>
              <a:rPr lang="en-US" dirty="0" smtClean="0"/>
              <a:t>Assignment operators ( =+ =- =* =/ )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			x += 1;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Operators Comparison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209445"/>
              </p:ext>
            </p:extLst>
          </p:nvPr>
        </p:nvGraphicFramePr>
        <p:xfrm>
          <a:off x="472967" y="1558522"/>
          <a:ext cx="10541874" cy="4409879"/>
        </p:xfrm>
        <a:graphic>
          <a:graphicData uri="http://schemas.openxmlformats.org/drawingml/2006/table">
            <a:tbl>
              <a:tblPr/>
              <a:tblGrid>
                <a:gridCol w="2784646"/>
                <a:gridCol w="3348430"/>
                <a:gridCol w="2204399"/>
                <a:gridCol w="2204399"/>
              </a:tblGrid>
              <a:tr h="3233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Operator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Comparing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Returns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2405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==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equal to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x == 8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2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x == 5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346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===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equal value and equal type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x === "5"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7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x === 5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3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!=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not equal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x != 8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346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!==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not equal value or not equal type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x !== "5"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5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x !== 5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3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&gt;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greater than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x &gt; 8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2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&lt;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less than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x &lt; 8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61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&gt;=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greater than or equal to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x &gt;= 8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52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&lt;=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less than or equal to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x &lt;= 8</a:t>
                      </a: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i="1" dirty="0">
                          <a:effectLst/>
                        </a:rPr>
                        <a:t>true</a:t>
                      </a:r>
                      <a:endParaRPr lang="en-US" sz="1400" dirty="0">
                        <a:effectLst/>
                      </a:endParaRPr>
                    </a:p>
                  </a:txBody>
                  <a:tcPr marL="23710" marR="23710" marT="23710" marB="237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</a:p>
          <a:p>
            <a:pPr lvl="1"/>
            <a:r>
              <a:rPr lang="en-US" dirty="0" smtClean="0"/>
              <a:t>Pillow on mac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A5-778A-4C82-9D2F-2AED3BBAC516}" type="datetime1">
              <a:rPr lang="en-US" smtClean="0"/>
              <a:t>4/21/2015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Unary + and -   . This operator </a:t>
            </a:r>
            <a:r>
              <a:rPr lang="en-US" dirty="0" smtClean="0">
                <a:effectLst/>
              </a:rPr>
              <a:t>precedes </a:t>
            </a:r>
            <a:r>
              <a:rPr lang="en-US" dirty="0">
                <a:effectLst/>
              </a:rPr>
              <a:t>its operand and evaluates to its operand but attempts to converts it into a number, if it isn't already</a:t>
            </a:r>
            <a:r>
              <a:rPr lang="en-US" dirty="0" smtClean="0">
                <a:effectLst/>
              </a:rPr>
              <a:t>. Will return </a:t>
            </a:r>
            <a:r>
              <a:rPr lang="en-US" dirty="0" err="1" smtClean="0">
                <a:effectLst/>
              </a:rPr>
              <a:t>NaN</a:t>
            </a:r>
            <a:r>
              <a:rPr lang="en-US" dirty="0" smtClean="0">
                <a:effectLst/>
              </a:rPr>
              <a:t> (not a number) if it can not make the conversion.</a:t>
            </a:r>
          </a:p>
          <a:p>
            <a:pPr marL="36900" indent="0">
              <a:buNone/>
            </a:pPr>
            <a:endParaRPr lang="en-US" dirty="0" smtClean="0">
              <a:effectLst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+3     // 3</a:t>
            </a: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+"3"   // 3</a:t>
            </a: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+true  // 1</a:t>
            </a: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+false // 0</a:t>
            </a: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+null  // 0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2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Keywords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5004"/>
              </p:ext>
            </p:extLst>
          </p:nvPr>
        </p:nvGraphicFramePr>
        <p:xfrm>
          <a:off x="2303127" y="1731963"/>
          <a:ext cx="7576220" cy="4059237"/>
        </p:xfrm>
        <a:graphic>
          <a:graphicData uri="http://schemas.openxmlformats.org/drawingml/2006/table">
            <a:tbl>
              <a:tblPr/>
              <a:tblGrid>
                <a:gridCol w="1515244"/>
                <a:gridCol w="1515244"/>
                <a:gridCol w="1515244"/>
                <a:gridCol w="1515244"/>
                <a:gridCol w="1515244"/>
              </a:tblGrid>
              <a:tr h="31224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abstract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arguments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boolean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break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byte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24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case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catch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class*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const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24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continue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debugger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default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delete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do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24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else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enum*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eval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export*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24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extends*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false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final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finally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24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for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function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goto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if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implements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24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import*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in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instanceof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interface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24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let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native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new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null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24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package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private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protected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public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return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24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static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super*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switch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synchronized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24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this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throw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throws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transient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true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24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try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typeof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var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void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volatile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24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while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with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yield</a:t>
                      </a: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300">
                        <a:effectLst/>
                      </a:endParaRP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300" dirty="0">
                        <a:effectLst/>
                      </a:endParaRPr>
                    </a:p>
                  </a:txBody>
                  <a:tcPr marL="55759" marR="55759" marT="55759" marB="5575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6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Statements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JS has a set of familiar statements: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Expression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Disruptive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Conditionals- Try, If, and Switch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Loops- While, For, and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Statements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Expression statements use the </a:t>
            </a:r>
            <a:r>
              <a:rPr lang="en-US" b="1" i="1" dirty="0" err="1" smtClean="0"/>
              <a:t>var</a:t>
            </a:r>
            <a:r>
              <a:rPr lang="en-US" dirty="0" smtClean="0"/>
              <a:t> keyword. Also be aware that by default JS puts everything into a </a:t>
            </a:r>
            <a:r>
              <a:rPr lang="en-US" b="1" dirty="0" smtClean="0"/>
              <a:t>Global</a:t>
            </a:r>
            <a:r>
              <a:rPr lang="en-US" dirty="0" smtClean="0"/>
              <a:t> namespace.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  foo = “bar”;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Blocks of statements us curly brackets { }  but the do not create a new scope</a:t>
            </a:r>
          </a:p>
          <a:p>
            <a:pPr marL="36900" indent="0">
              <a:buNone/>
            </a:pPr>
            <a:r>
              <a:rPr lang="en-US" dirty="0" smtClean="0"/>
              <a:t>{ </a:t>
            </a:r>
          </a:p>
          <a:p>
            <a:pPr marL="3690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foo = “</a:t>
            </a:r>
            <a:r>
              <a:rPr lang="en-US" dirty="0" err="1" smtClean="0"/>
              <a:t>bazz</a:t>
            </a:r>
            <a:r>
              <a:rPr lang="en-US" dirty="0" smtClean="0"/>
              <a:t>”; // this overwrites the above</a:t>
            </a:r>
          </a:p>
          <a:p>
            <a:pPr marL="3690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21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Statements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Disruptive include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break – to break out of a loop or block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return – to exit a function and return control back to the calling function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		throw – to raise an error</a:t>
            </a:r>
          </a:p>
          <a:p>
            <a:pPr marL="3690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031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Semi Colons;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A note about semi colons ( ; ). In JS semicolons are optional. The interpreter will fill them in for you. Because of this you should always use them to denote the end of a statement. Consider</a:t>
            </a:r>
          </a:p>
          <a:p>
            <a:pPr marL="36900" indent="0">
              <a:buNone/>
            </a:pPr>
            <a:r>
              <a:rPr lang="en-US" dirty="0" smtClean="0"/>
              <a:t>function foo(x) {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return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true</a:t>
            </a:r>
          </a:p>
          <a:p>
            <a:pPr marL="369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0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Semi Colons;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3815860" cy="3501703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Did you mean????</a:t>
            </a:r>
          </a:p>
          <a:p>
            <a:pPr marL="36900" indent="0">
              <a:buNone/>
            </a:pPr>
            <a:r>
              <a:rPr lang="en-US" dirty="0" smtClean="0"/>
              <a:t>function foo(x) {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return;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true;</a:t>
            </a:r>
          </a:p>
          <a:p>
            <a:pPr marL="3690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1" y="1573038"/>
            <a:ext cx="6327228" cy="44423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OR???</a:t>
            </a:r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function foo(x) {</a:t>
            </a:r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	…</a:t>
            </a:r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	return</a:t>
            </a:r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	true;</a:t>
            </a:r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1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Comments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uses C or java style comments: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Single line comments start with // and go to the end of the line</a:t>
            </a:r>
          </a:p>
          <a:p>
            <a:pPr marL="3690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 = 12; // set x = 12</a:t>
            </a:r>
          </a:p>
          <a:p>
            <a:pPr marL="36900" indent="0">
              <a:buNone/>
            </a:pPr>
            <a:r>
              <a:rPr lang="en-US" dirty="0" smtClean="0"/>
              <a:t>Block comments are denoted within /*   …     */ pairs</a:t>
            </a:r>
          </a:p>
          <a:p>
            <a:pPr marL="36900" indent="0">
              <a:buNone/>
            </a:pPr>
            <a:r>
              <a:rPr lang="en-US" dirty="0" smtClean="0"/>
              <a:t>/*  This  is 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a block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Comment 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Statements Conditionals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JS has the regular if else and else if conditional statements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if ( something == true ) {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// do some thing 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else {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// do something else </a:t>
            </a:r>
          </a:p>
          <a:p>
            <a:pPr marL="3690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Statements Conditionals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Else If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if (time &lt; 10)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    greeting = "Good morning";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} else if (time &lt; 20) 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    greeting = "Good day";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} else 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    greeting = "Good evening";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Pillow on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If you are using a mac to develop your code you will need to use pip3 to install pillow on a Mac with python 3.x</a:t>
            </a:r>
          </a:p>
          <a:p>
            <a:pPr marL="36900" indent="0">
              <a:buNone/>
            </a:pPr>
            <a:r>
              <a:rPr lang="en-US" dirty="0" smtClean="0"/>
              <a:t>pip3 should be located in /</a:t>
            </a:r>
            <a:r>
              <a:rPr lang="en-US" dirty="0" err="1" smtClean="0"/>
              <a:t>usr</a:t>
            </a:r>
            <a:r>
              <a:rPr lang="en-US" dirty="0" smtClean="0"/>
              <a:t>/bin directory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Statements Conditionals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80051"/>
            <a:ext cx="4099639" cy="4211150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JS Switch Statement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switch(</a:t>
            </a:r>
            <a:r>
              <a:rPr lang="en-US" i="1" dirty="0">
                <a:effectLst/>
              </a:rPr>
              <a:t>expression</a:t>
            </a:r>
            <a:r>
              <a:rPr lang="en-US" dirty="0">
                <a:effectLst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    case </a:t>
            </a:r>
            <a:r>
              <a:rPr lang="en-US" i="1" dirty="0">
                <a:effectLst/>
              </a:rPr>
              <a:t>n</a:t>
            </a:r>
            <a:r>
              <a:rPr lang="en-US" dirty="0">
                <a:effectLst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effectLst/>
              </a:rPr>
              <a:t>        code block</a:t>
            </a:r>
            <a:br>
              <a:rPr lang="en-US" i="1" dirty="0">
                <a:effectLst/>
              </a:rPr>
            </a:br>
            <a:r>
              <a:rPr lang="en-US" dirty="0">
                <a:effectLst/>
              </a:rPr>
              <a:t>        break;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    case </a:t>
            </a:r>
            <a:r>
              <a:rPr lang="en-US" i="1" dirty="0">
                <a:effectLst/>
              </a:rPr>
              <a:t>n</a:t>
            </a:r>
            <a:r>
              <a:rPr lang="en-US" dirty="0">
                <a:effectLst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effectLst/>
              </a:rPr>
              <a:t>        code block</a:t>
            </a:r>
            <a:br>
              <a:rPr lang="en-US" i="1" dirty="0">
                <a:effectLst/>
              </a:rPr>
            </a:br>
            <a:r>
              <a:rPr lang="en-US" dirty="0">
                <a:effectLst/>
              </a:rPr>
              <a:t>        break;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    default: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        </a:t>
            </a:r>
            <a:r>
              <a:rPr lang="en-US" i="1" dirty="0">
                <a:effectLst/>
              </a:rPr>
              <a:t>default code block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49392" y="1580050"/>
            <a:ext cx="5170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 (new Date().</a:t>
            </a:r>
            <a:r>
              <a:rPr lang="en-US" dirty="0" err="1"/>
              <a:t>getDay</a:t>
            </a:r>
            <a:r>
              <a:rPr lang="en-US" dirty="0"/>
              <a:t>())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case 1: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case 2: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case 3: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default: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 text = "Looking forward to the Weekend";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break;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case 4: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case 5: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 text = "Soon it </a:t>
            </a:r>
            <a:r>
              <a:rPr lang="en-US" dirty="0" smtClean="0"/>
              <a:t>be </a:t>
            </a:r>
            <a:r>
              <a:rPr lang="en-US" dirty="0"/>
              <a:t>Weekend";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break;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case 0: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case 6: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 text = </a:t>
            </a:r>
            <a:r>
              <a:rPr lang="en-US" dirty="0" smtClean="0"/>
              <a:t>"Weekend!!!";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JS Loops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JS has four loop constructs similar to Java</a:t>
            </a:r>
          </a:p>
          <a:p>
            <a:pPr marL="36900" indent="0">
              <a:buNone/>
            </a:pPr>
            <a:r>
              <a:rPr lang="en-US" dirty="0"/>
              <a:t>	for - loops through a block of code a </a:t>
            </a:r>
            <a:r>
              <a:rPr lang="en-US" dirty="0" smtClean="0"/>
              <a:t>fixed number </a:t>
            </a:r>
            <a:r>
              <a:rPr lang="en-US" dirty="0"/>
              <a:t>of </a:t>
            </a:r>
            <a:r>
              <a:rPr lang="en-US" dirty="0" smtClean="0"/>
              <a:t>times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	while - loops through a block of code while a </a:t>
            </a:r>
            <a:r>
              <a:rPr lang="en-US" dirty="0" smtClean="0"/>
              <a:t>condition </a:t>
            </a:r>
            <a:r>
              <a:rPr lang="en-US" dirty="0"/>
              <a:t>is true</a:t>
            </a:r>
          </a:p>
          <a:p>
            <a:pPr marL="36900" indent="0">
              <a:buNone/>
            </a:pPr>
            <a:r>
              <a:rPr lang="en-US" dirty="0" smtClean="0"/>
              <a:t>	for/in </a:t>
            </a:r>
            <a:r>
              <a:rPr lang="en-US" dirty="0"/>
              <a:t>- loops through the properties of an </a:t>
            </a:r>
            <a:r>
              <a:rPr lang="en-US" dirty="0" smtClean="0"/>
              <a:t>object	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do/while </a:t>
            </a:r>
            <a:r>
              <a:rPr lang="en-US" dirty="0"/>
              <a:t>- </a:t>
            </a:r>
            <a:r>
              <a:rPr lang="en-US" dirty="0" smtClean="0"/>
              <a:t>loops while </a:t>
            </a:r>
            <a:r>
              <a:rPr lang="en-US" dirty="0"/>
              <a:t>a specified condition is true	</a:t>
            </a:r>
            <a:r>
              <a:rPr lang="en-US" dirty="0" smtClean="0"/>
              <a:t>tests after block is executed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JS 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effectLst/>
              </a:rPr>
              <a:t>Numbers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effectLst/>
              </a:rPr>
              <a:t>Strings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effectLst/>
              </a:rPr>
              <a:t>Arrays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effectLst/>
              </a:rPr>
              <a:t>Objects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416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JS Variables Arrays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400" dirty="0" smtClean="0">
                <a:effectLst/>
              </a:rPr>
              <a:t>JS Arrays are declared with  [  ] brackets</a:t>
            </a:r>
          </a:p>
          <a:p>
            <a:pPr marL="36900" indent="0">
              <a:buNone/>
            </a:pPr>
            <a:r>
              <a:rPr lang="en-US" sz="2400" dirty="0" smtClean="0">
                <a:effectLst/>
              </a:rPr>
              <a:t>	</a:t>
            </a:r>
            <a:r>
              <a:rPr lang="en-US" sz="2400" dirty="0" err="1" smtClean="0">
                <a:effectLst/>
              </a:rPr>
              <a:t>var</a:t>
            </a:r>
            <a:r>
              <a:rPr lang="en-US" sz="2400" dirty="0" smtClean="0">
                <a:effectLst/>
              </a:rPr>
              <a:t> cars = [ ‘Honda’, “</a:t>
            </a:r>
            <a:r>
              <a:rPr lang="en-US" sz="2400" dirty="0" err="1" smtClean="0">
                <a:effectLst/>
              </a:rPr>
              <a:t>Toyta</a:t>
            </a:r>
            <a:r>
              <a:rPr lang="en-US" sz="2400" dirty="0" smtClean="0">
                <a:effectLst/>
              </a:rPr>
              <a:t>” ];    // aka array literal</a:t>
            </a:r>
          </a:p>
          <a:p>
            <a:pPr marL="36900" indent="0">
              <a:buNone/>
            </a:pPr>
            <a:r>
              <a:rPr lang="en-US" sz="2400" dirty="0" smtClean="0">
                <a:effectLst/>
              </a:rPr>
              <a:t>you can also use the new keyword to declare the array</a:t>
            </a:r>
          </a:p>
          <a:p>
            <a:pPr marL="36900" indent="0">
              <a:buNone/>
            </a:pPr>
            <a:r>
              <a:rPr lang="en-US" sz="2400" dirty="0">
                <a:effectLst/>
              </a:rPr>
              <a:t>	 </a:t>
            </a:r>
            <a:r>
              <a:rPr lang="en-US" sz="2400" dirty="0" err="1">
                <a:effectLst/>
              </a:rPr>
              <a:t>var</a:t>
            </a:r>
            <a:r>
              <a:rPr lang="en-US" sz="2400" dirty="0">
                <a:effectLst/>
              </a:rPr>
              <a:t> cars = </a:t>
            </a:r>
            <a:r>
              <a:rPr lang="en-US" sz="2400" dirty="0" smtClean="0">
                <a:effectLst/>
              </a:rPr>
              <a:t>new Array[ </a:t>
            </a:r>
            <a:r>
              <a:rPr lang="en-US" sz="2400" dirty="0">
                <a:effectLst/>
              </a:rPr>
              <a:t>‘Honda’, “</a:t>
            </a:r>
            <a:r>
              <a:rPr lang="en-US" sz="2400" dirty="0" err="1">
                <a:effectLst/>
              </a:rPr>
              <a:t>Toyta</a:t>
            </a:r>
            <a:r>
              <a:rPr lang="en-US" sz="2400" dirty="0">
                <a:effectLst/>
              </a:rPr>
              <a:t>” ];    // </a:t>
            </a:r>
            <a:r>
              <a:rPr lang="en-US" sz="2400" dirty="0" smtClean="0">
                <a:effectLst/>
              </a:rPr>
              <a:t>works but not </a:t>
            </a:r>
            <a:r>
              <a:rPr lang="en-US" sz="2400" dirty="0" err="1" smtClean="0">
                <a:effectLst/>
              </a:rPr>
              <a:t>prefered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41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JS Variables Arrays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400" dirty="0" smtClean="0">
                <a:effectLst/>
              </a:rPr>
              <a:t>JS Arrays can contain mixed types</a:t>
            </a:r>
          </a:p>
          <a:p>
            <a:pPr marL="36900" indent="0">
              <a:buNone/>
            </a:pPr>
            <a:r>
              <a:rPr lang="en-US" sz="2400" dirty="0">
                <a:effectLst/>
              </a:rPr>
              <a:t>	 </a:t>
            </a:r>
            <a:r>
              <a:rPr lang="en-US" sz="2400" dirty="0" err="1">
                <a:effectLst/>
              </a:rPr>
              <a:t>var</a:t>
            </a:r>
            <a:r>
              <a:rPr lang="en-US" sz="2400" dirty="0">
                <a:effectLst/>
              </a:rPr>
              <a:t> </a:t>
            </a:r>
            <a:r>
              <a:rPr lang="en-US" sz="2400" dirty="0" smtClean="0">
                <a:effectLst/>
              </a:rPr>
              <a:t>Stuff= [ </a:t>
            </a:r>
            <a:r>
              <a:rPr lang="en-US" sz="2400" dirty="0">
                <a:effectLst/>
              </a:rPr>
              <a:t>‘Honda’, </a:t>
            </a:r>
            <a:r>
              <a:rPr lang="en-US" sz="2400" dirty="0" err="1" smtClean="0">
                <a:effectLst/>
              </a:rPr>
              <a:t>Date.now</a:t>
            </a:r>
            <a:r>
              <a:rPr lang="en-US" sz="2400" dirty="0" smtClean="0">
                <a:effectLst/>
              </a:rPr>
              <a:t>(), 23];    </a:t>
            </a:r>
          </a:p>
          <a:p>
            <a:pPr marL="36900" indent="0">
              <a:buNone/>
            </a:pPr>
            <a:endParaRPr lang="en-US" sz="2400" dirty="0">
              <a:effectLst/>
            </a:endParaRPr>
          </a:p>
          <a:p>
            <a:pPr marL="36900" indent="0">
              <a:buNone/>
            </a:pPr>
            <a:r>
              <a:rPr lang="en-US" sz="2400" dirty="0" smtClean="0">
                <a:effectLst/>
              </a:rPr>
              <a:t>and you can </a:t>
            </a:r>
            <a:r>
              <a:rPr lang="en-US" sz="2400" dirty="0" err="1" smtClean="0">
                <a:effectLst/>
              </a:rPr>
              <a:t>acess</a:t>
            </a:r>
            <a:r>
              <a:rPr lang="en-US" sz="2400" dirty="0" smtClean="0">
                <a:effectLst/>
              </a:rPr>
              <a:t> it by index</a:t>
            </a:r>
          </a:p>
          <a:p>
            <a:pPr marL="36900" indent="0">
              <a:buNone/>
            </a:pPr>
            <a:r>
              <a:rPr lang="en-US" sz="2400" dirty="0">
                <a:effectLst/>
              </a:rPr>
              <a:t>	</a:t>
            </a:r>
            <a:r>
              <a:rPr lang="en-US" sz="2400" dirty="0" smtClean="0">
                <a:effectLst/>
              </a:rPr>
              <a:t>Stuff[0];  // Honda</a:t>
            </a:r>
          </a:p>
          <a:p>
            <a:pPr marL="36900" indent="0">
              <a:buNone/>
            </a:pPr>
            <a:r>
              <a:rPr lang="en-US" sz="2400" dirty="0">
                <a:effectLst/>
              </a:rPr>
              <a:t>	</a:t>
            </a:r>
            <a:r>
              <a:rPr lang="en-US" sz="2400" dirty="0" smtClean="0">
                <a:effectLst/>
              </a:rPr>
              <a:t>Stuff[1];</a:t>
            </a:r>
          </a:p>
          <a:p>
            <a:pPr marL="36900" indent="0">
              <a:buNone/>
            </a:pPr>
            <a:r>
              <a:rPr lang="en-US" sz="2400" dirty="0">
                <a:effectLst/>
              </a:rPr>
              <a:t>	</a:t>
            </a:r>
            <a:r>
              <a:rPr lang="en-US" sz="2400" dirty="0" smtClean="0">
                <a:effectLst/>
              </a:rPr>
              <a:t>Stuff [2] ; //23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543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JS Variables Arrays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400" dirty="0" smtClean="0">
                <a:effectLst/>
              </a:rPr>
              <a:t>JS arrays use </a:t>
            </a:r>
            <a:r>
              <a:rPr lang="en-US" sz="2400" dirty="0" err="1" smtClean="0">
                <a:effectLst/>
              </a:rPr>
              <a:t>array.length</a:t>
            </a:r>
            <a:r>
              <a:rPr lang="en-US" sz="2400" dirty="0" smtClean="0">
                <a:effectLst/>
              </a:rPr>
              <a:t> to get the length of the array</a:t>
            </a:r>
          </a:p>
          <a:p>
            <a:pPr marL="36900" indent="0">
              <a:buNone/>
            </a:pPr>
            <a:r>
              <a:rPr lang="en-US" sz="2400" dirty="0">
                <a:effectLst/>
              </a:rPr>
              <a:t> </a:t>
            </a:r>
            <a:r>
              <a:rPr lang="en-US" sz="2400" dirty="0" err="1" smtClean="0">
                <a:effectLst/>
              </a:rPr>
              <a:t>Stuff.length</a:t>
            </a:r>
            <a:r>
              <a:rPr lang="en-US" sz="2400" dirty="0" smtClean="0">
                <a:effectLst/>
              </a:rPr>
              <a:t>; // returns 3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15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JS Variables Arrays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400" dirty="0" smtClean="0">
                <a:effectLst/>
              </a:rPr>
              <a:t>JS arrays are not associative like in PHP, use objects for that instead</a:t>
            </a:r>
          </a:p>
          <a:p>
            <a:pPr marL="36900" indent="0">
              <a:buNone/>
            </a:pPr>
            <a:r>
              <a:rPr lang="en-US" sz="2400" dirty="0" err="1">
                <a:effectLst/>
              </a:rPr>
              <a:t>var</a:t>
            </a:r>
            <a:r>
              <a:rPr lang="en-US" sz="2400" dirty="0">
                <a:effectLst/>
              </a:rPr>
              <a:t> person = [];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effectLst/>
              </a:rPr>
              <a:t>person["</a:t>
            </a:r>
            <a:r>
              <a:rPr lang="en-US" sz="2400" dirty="0" err="1">
                <a:effectLst/>
              </a:rPr>
              <a:t>firstName</a:t>
            </a:r>
            <a:r>
              <a:rPr lang="en-US" sz="2400" dirty="0">
                <a:effectLst/>
              </a:rPr>
              <a:t>"] = "John";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effectLst/>
              </a:rPr>
              <a:t>person["</a:t>
            </a:r>
            <a:r>
              <a:rPr lang="en-US" sz="2400" dirty="0" err="1">
                <a:effectLst/>
              </a:rPr>
              <a:t>lastName</a:t>
            </a:r>
            <a:r>
              <a:rPr lang="en-US" sz="2400" dirty="0">
                <a:effectLst/>
              </a:rPr>
              <a:t>"] = "Doe";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effectLst/>
              </a:rPr>
              <a:t>person["age"] = 46;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>
                <a:effectLst/>
              </a:rPr>
              <a:t>var</a:t>
            </a:r>
            <a:r>
              <a:rPr lang="en-US" sz="2400" dirty="0">
                <a:effectLst/>
              </a:rPr>
              <a:t> x = </a:t>
            </a:r>
            <a:r>
              <a:rPr lang="en-US" sz="2400" dirty="0" err="1">
                <a:effectLst/>
              </a:rPr>
              <a:t>person.length</a:t>
            </a:r>
            <a:r>
              <a:rPr lang="en-US" sz="2400" dirty="0">
                <a:effectLst/>
              </a:rPr>
              <a:t>;         // </a:t>
            </a:r>
            <a:r>
              <a:rPr lang="en-US" sz="2400" dirty="0" err="1">
                <a:effectLst/>
              </a:rPr>
              <a:t>person.length</a:t>
            </a:r>
            <a:r>
              <a:rPr lang="en-US" sz="2400" dirty="0">
                <a:effectLst/>
              </a:rPr>
              <a:t> will return 0</a:t>
            </a:r>
            <a:br>
              <a:rPr lang="en-US" sz="2400" dirty="0">
                <a:effectLst/>
              </a:rPr>
            </a:br>
            <a:r>
              <a:rPr lang="en-US" sz="2400" dirty="0" err="1">
                <a:effectLst/>
              </a:rPr>
              <a:t>var</a:t>
            </a:r>
            <a:r>
              <a:rPr lang="en-US" sz="2400" dirty="0">
                <a:effectLst/>
              </a:rPr>
              <a:t> y = person[0];             // person[0] will return undefined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039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JS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400" dirty="0" smtClean="0">
                <a:effectLst/>
              </a:rPr>
              <a:t>In JS everything is an object. </a:t>
            </a:r>
          </a:p>
          <a:p>
            <a:pPr marL="36900" indent="0">
              <a:buNone/>
            </a:pPr>
            <a:r>
              <a:rPr lang="en-US" sz="2400" dirty="0" smtClean="0">
                <a:effectLst/>
              </a:rPr>
              <a:t>But objects are not like they are in Java.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56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Object Orientated 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800" dirty="0" smtClean="0"/>
              <a:t>In JS an </a:t>
            </a:r>
            <a:r>
              <a:rPr lang="en-US" sz="2800" b="1" dirty="0" smtClean="0"/>
              <a:t>object</a:t>
            </a:r>
            <a:r>
              <a:rPr lang="en-US" sz="2800" dirty="0" smtClean="0"/>
              <a:t> is a dynamic collection of </a:t>
            </a:r>
            <a:r>
              <a:rPr lang="en-US" sz="2800" b="1" dirty="0" smtClean="0"/>
              <a:t>properties.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	Every property has a key string that is unique within that object,</a:t>
            </a:r>
          </a:p>
          <a:p>
            <a:pPr marL="36900" indent="0">
              <a:buNone/>
            </a:pPr>
            <a:r>
              <a:rPr lang="en-US" dirty="0" smtClean="0"/>
              <a:t>	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* An object in JS is not an instance of a class. *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JS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400" dirty="0" smtClean="0">
                <a:effectLst/>
              </a:rPr>
              <a:t>to create an object use curly brackets</a:t>
            </a:r>
          </a:p>
          <a:p>
            <a:pPr marL="36900" indent="0">
              <a:buNone/>
            </a:pPr>
            <a:r>
              <a:rPr lang="en-US" sz="2400" dirty="0">
                <a:effectLst/>
              </a:rPr>
              <a:t>	</a:t>
            </a:r>
            <a:r>
              <a:rPr lang="en-US" sz="2400" dirty="0" err="1" smtClean="0">
                <a:effectLst/>
              </a:rPr>
              <a:t>var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empty_object</a:t>
            </a:r>
            <a:r>
              <a:rPr lang="en-US" sz="2400" dirty="0" smtClean="0">
                <a:effectLst/>
              </a:rPr>
              <a:t> = { };</a:t>
            </a:r>
          </a:p>
          <a:p>
            <a:pPr marL="36900" indent="0">
              <a:buNone/>
            </a:pPr>
            <a:endParaRPr lang="en-US" sz="2400" dirty="0">
              <a:effectLst/>
            </a:endParaRPr>
          </a:p>
          <a:p>
            <a:pPr marL="36900" indent="0">
              <a:buNone/>
            </a:pPr>
            <a:r>
              <a:rPr lang="en-US" sz="2400" dirty="0" smtClean="0">
                <a:effectLst/>
              </a:rPr>
              <a:t>	</a:t>
            </a:r>
            <a:r>
              <a:rPr lang="en-US" sz="2400" dirty="0" err="1" smtClean="0">
                <a:effectLst/>
              </a:rPr>
              <a:t>var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rockStar</a:t>
            </a:r>
            <a:r>
              <a:rPr lang="en-US" sz="2400" dirty="0" smtClean="0">
                <a:effectLst/>
              </a:rPr>
              <a:t>= {</a:t>
            </a:r>
          </a:p>
          <a:p>
            <a:pPr marL="36900" indent="0">
              <a:buNone/>
            </a:pPr>
            <a:r>
              <a:rPr lang="en-US" sz="2400" dirty="0">
                <a:effectLst/>
              </a:rPr>
              <a:t>	</a:t>
            </a:r>
            <a:r>
              <a:rPr lang="en-US" sz="2400" dirty="0" smtClean="0">
                <a:effectLst/>
              </a:rPr>
              <a:t>		</a:t>
            </a:r>
            <a:r>
              <a:rPr lang="en-US" sz="2400" dirty="0" err="1" smtClean="0">
                <a:effectLst/>
              </a:rPr>
              <a:t>firstName</a:t>
            </a:r>
            <a:r>
              <a:rPr lang="en-US" sz="2400" dirty="0" smtClean="0">
                <a:effectLst/>
              </a:rPr>
              <a:t> :  “Freddy”,</a:t>
            </a:r>
          </a:p>
          <a:p>
            <a:pPr marL="36900" indent="0">
              <a:buNone/>
            </a:pPr>
            <a:r>
              <a:rPr lang="en-US" sz="2400" dirty="0">
                <a:effectLst/>
              </a:rPr>
              <a:t>	</a:t>
            </a:r>
            <a:r>
              <a:rPr lang="en-US" sz="2400" dirty="0" smtClean="0">
                <a:effectLst/>
              </a:rPr>
              <a:t>		</a:t>
            </a:r>
            <a:r>
              <a:rPr lang="en-US" sz="2400" dirty="0" err="1" smtClean="0">
                <a:effectLst/>
              </a:rPr>
              <a:t>lastName</a:t>
            </a:r>
            <a:r>
              <a:rPr lang="en-US" sz="2400" dirty="0" smtClean="0">
                <a:effectLst/>
              </a:rPr>
              <a:t> : “Mercury”</a:t>
            </a:r>
          </a:p>
          <a:p>
            <a:pPr marL="36900" indent="0">
              <a:buNone/>
            </a:pPr>
            <a:r>
              <a:rPr lang="en-US" sz="2400" dirty="0">
                <a:effectLst/>
              </a:rPr>
              <a:t>	</a:t>
            </a:r>
            <a:r>
              <a:rPr lang="en-US" sz="2400" dirty="0" smtClean="0">
                <a:effectLst/>
              </a:rPr>
              <a:t>}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75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1.gstatic.com/images?q=tbn:ANd9GcRmUWMzzRPQW2nFxTt562jLl5pwQwwv7cjr6d9T4_OvvKX4flf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48" y="3439982"/>
            <a:ext cx="3726625" cy="325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544" y="1694388"/>
            <a:ext cx="2190750" cy="18478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643" y="952846"/>
            <a:ext cx="2487136" cy="2487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1791" y="1172456"/>
            <a:ext cx="2484120" cy="2484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2733" y="5264886"/>
            <a:ext cx="652955" cy="351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5911" y="4779102"/>
            <a:ext cx="836901" cy="8369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8393" y="4323655"/>
            <a:ext cx="1008679" cy="33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8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JS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400" dirty="0" smtClean="0">
                <a:effectLst/>
              </a:rPr>
              <a:t>Retrieval: values can be retired in two ways:  obj.[“string”] or  </a:t>
            </a:r>
            <a:r>
              <a:rPr lang="en-US" sz="2400" dirty="0" err="1" smtClean="0">
                <a:effectLst/>
              </a:rPr>
              <a:t>obj.string</a:t>
            </a:r>
            <a:endParaRPr lang="en-US" sz="2400" dirty="0" smtClean="0">
              <a:effectLst/>
            </a:endParaRPr>
          </a:p>
          <a:p>
            <a:pPr marL="36900" indent="0">
              <a:buNone/>
            </a:pPr>
            <a:r>
              <a:rPr lang="en-US" sz="2400" dirty="0">
                <a:effectLst/>
              </a:rPr>
              <a:t>	</a:t>
            </a:r>
            <a:r>
              <a:rPr lang="en-US" sz="2400" dirty="0" err="1" smtClean="0">
                <a:effectLst/>
              </a:rPr>
              <a:t>rockstar</a:t>
            </a:r>
            <a:r>
              <a:rPr lang="en-US" sz="2400" dirty="0" smtClean="0">
                <a:effectLst/>
              </a:rPr>
              <a:t>[“</a:t>
            </a:r>
            <a:r>
              <a:rPr lang="en-US" sz="2400" dirty="0" err="1" smtClean="0">
                <a:effectLst/>
              </a:rPr>
              <a:t>firstName</a:t>
            </a:r>
            <a:r>
              <a:rPr lang="en-US" sz="2400" dirty="0" smtClean="0">
                <a:effectLst/>
              </a:rPr>
              <a:t>”] // returns  “Freddy”</a:t>
            </a:r>
          </a:p>
          <a:p>
            <a:pPr marL="36900" indent="0">
              <a:buNone/>
            </a:pPr>
            <a:endParaRPr lang="en-US" sz="2400" dirty="0">
              <a:effectLst/>
            </a:endParaRPr>
          </a:p>
          <a:p>
            <a:pPr marL="36900" indent="0">
              <a:buNone/>
            </a:pPr>
            <a:r>
              <a:rPr lang="en-US" sz="2400" dirty="0" smtClean="0">
                <a:effectLst/>
              </a:rPr>
              <a:t>	</a:t>
            </a:r>
            <a:r>
              <a:rPr lang="en-US" sz="2400" dirty="0" err="1" smtClean="0">
                <a:effectLst/>
              </a:rPr>
              <a:t>rockstar.lastName</a:t>
            </a:r>
            <a:r>
              <a:rPr lang="en-US" sz="2400" dirty="0" smtClean="0">
                <a:effectLst/>
              </a:rPr>
              <a:t>;  // returns  “Mercury”</a:t>
            </a:r>
          </a:p>
          <a:p>
            <a:pPr marL="36900" indent="0">
              <a:buNone/>
            </a:pPr>
            <a:r>
              <a:rPr lang="en-US" sz="2400" dirty="0">
                <a:effectLst/>
              </a:rPr>
              <a:t>	</a:t>
            </a:r>
            <a:r>
              <a:rPr lang="en-US" sz="2400" dirty="0" smtClean="0">
                <a:effectLst/>
              </a:rPr>
              <a:t>}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15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JS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400" dirty="0" smtClean="0">
                <a:effectLst/>
              </a:rPr>
              <a:t>Objects can also contain functions. we will get into that next time.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74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JS 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effectLst/>
              </a:rPr>
              <a:t>Numbers</a:t>
            </a:r>
            <a:r>
              <a:rPr lang="en-US" sz="2400" dirty="0">
                <a:effectLst/>
              </a:rPr>
              <a:t>, Strings, Arrays, Objects</a:t>
            </a:r>
          </a:p>
        </p:txBody>
      </p:sp>
    </p:spTree>
    <p:extLst>
      <p:ext uri="{BB962C8B-B14F-4D97-AF65-F5344CB8AC3E}">
        <p14:creationId xmlns:p14="http://schemas.microsoft.com/office/powerpoint/2010/main" val="18968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JS 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81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Videos: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err="1" smtClean="0"/>
              <a:t>Dougleas</a:t>
            </a:r>
            <a:r>
              <a:rPr lang="en-US" dirty="0" smtClean="0"/>
              <a:t> </a:t>
            </a:r>
            <a:r>
              <a:rPr lang="en-US" dirty="0" err="1" smtClean="0"/>
              <a:t>Crockford</a:t>
            </a:r>
            <a:r>
              <a:rPr lang="en-US" dirty="0" smtClean="0"/>
              <a:t> on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www.youtube.com/watch?v=JxAXlJEmNMg</a:t>
            </a:r>
            <a:r>
              <a:rPr lang="en-US" dirty="0" smtClean="0"/>
              <a:t> 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This video series provides context and history on the development of JS at 1:37:00 he describes the history computing and what led to the creation of JavaScript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And then there </a:t>
            </a:r>
            <a:r>
              <a:rPr lang="en-US" dirty="0"/>
              <a:t>was JavaScript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www.youtube.com/watch?v=RO1Wnu-xKoY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708" y="1713465"/>
            <a:ext cx="8871936" cy="416981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JavaScript: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Origins:		Java 	Scheme		Self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					JavaScript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Influenced by others including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		C	 Java 	</a:t>
            </a:r>
            <a:r>
              <a:rPr lang="en-US" dirty="0" err="1" smtClean="0"/>
              <a:t>HyperText</a:t>
            </a:r>
            <a:r>
              <a:rPr lang="en-US" dirty="0" smtClean="0"/>
              <a:t> 	Python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Important to understand the Industry Context </a:t>
            </a:r>
            <a:r>
              <a:rPr lang="en-US" dirty="0" smtClean="0"/>
              <a:t>see the video at the end of the slides</a:t>
            </a: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25262" y="2145323"/>
            <a:ext cx="445476" cy="480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16216" y="2145323"/>
            <a:ext cx="35169" cy="445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454769" y="2145323"/>
            <a:ext cx="339969" cy="463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JavaScript also called ECMAScript is a dynamic language originally know as </a:t>
            </a:r>
            <a:r>
              <a:rPr lang="en-US" dirty="0" err="1" smtClean="0"/>
              <a:t>LiveScript</a:t>
            </a:r>
            <a:endParaRPr lang="en-US" dirty="0" smtClean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Emerged from the browser wars of the mid 1990’s . Sponsored by </a:t>
            </a:r>
            <a:r>
              <a:rPr lang="en-US" dirty="0"/>
              <a:t>N</a:t>
            </a:r>
            <a:r>
              <a:rPr lang="en-US" dirty="0" smtClean="0"/>
              <a:t>etscape and Sun.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See the second Video for more context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Current version JS is </a:t>
            </a:r>
            <a:r>
              <a:rPr lang="en-US" dirty="0" err="1" smtClean="0"/>
              <a:t>ECAMAScript</a:t>
            </a:r>
            <a:r>
              <a:rPr lang="en-US" dirty="0" smtClean="0"/>
              <a:t> 5, (ES5) but ES6 is due out this summer.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JS: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JavaScript was originally developed by Brendan </a:t>
            </a:r>
            <a:r>
              <a:rPr lang="en-US" dirty="0" err="1"/>
              <a:t>Eich</a:t>
            </a:r>
            <a:r>
              <a:rPr lang="en-US" dirty="0"/>
              <a:t>, while he was working for Netscape Communications </a:t>
            </a:r>
            <a:r>
              <a:rPr lang="en-US" dirty="0" smtClean="0"/>
              <a:t>Corporation</a:t>
            </a:r>
            <a:r>
              <a:rPr lang="en-US" dirty="0"/>
              <a:t> </a:t>
            </a:r>
            <a:r>
              <a:rPr lang="en-US" dirty="0" smtClean="0"/>
              <a:t>in about a week and a half.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JS is classified as a prototype based scripting language with dynamic typing and first class functions.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JS is object oriented, but in a slightly different way than in Java.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JS: Things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400" dirty="0" smtClean="0"/>
              <a:t>JavaScript is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 full fledged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an interpreted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has no native input out functions – is meant to run in a hosted environment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4/21/2015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1917</TotalTime>
  <Words>873</Words>
  <Application>Microsoft Office PowerPoint</Application>
  <PresentationFormat>Widescreen</PresentationFormat>
  <Paragraphs>401</Paragraphs>
  <Slides>44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Calisto MT</vt:lpstr>
      <vt:lpstr>Trebuchet MS</vt:lpstr>
      <vt:lpstr>Wingdings</vt:lpstr>
      <vt:lpstr>Wingdings 2</vt:lpstr>
      <vt:lpstr>Slate</vt:lpstr>
      <vt:lpstr>CS 547</vt:lpstr>
      <vt:lpstr>Agenda</vt:lpstr>
      <vt:lpstr>Pillow on Mac</vt:lpstr>
      <vt:lpstr>JavaScript</vt:lpstr>
      <vt:lpstr>JavaScript</vt:lpstr>
      <vt:lpstr>JavaScript: Origins</vt:lpstr>
      <vt:lpstr>JavaScript</vt:lpstr>
      <vt:lpstr>JS: Origins</vt:lpstr>
      <vt:lpstr>JS: Things to note</vt:lpstr>
      <vt:lpstr>JS: Things to note</vt:lpstr>
      <vt:lpstr>JS Object Orientated Nature</vt:lpstr>
      <vt:lpstr>JS Properties</vt:lpstr>
      <vt:lpstr>JS Properties</vt:lpstr>
      <vt:lpstr>JS Language Basics</vt:lpstr>
      <vt:lpstr>JS Syntax Values</vt:lpstr>
      <vt:lpstr>JS Variables</vt:lpstr>
      <vt:lpstr>JS Operators</vt:lpstr>
      <vt:lpstr>JS Operators</vt:lpstr>
      <vt:lpstr>JS Operators Comparison</vt:lpstr>
      <vt:lpstr>JS Operators</vt:lpstr>
      <vt:lpstr>JS Keywords</vt:lpstr>
      <vt:lpstr>JS Statements</vt:lpstr>
      <vt:lpstr>JS Statements</vt:lpstr>
      <vt:lpstr>JS Statements</vt:lpstr>
      <vt:lpstr>JS Semi Colons;</vt:lpstr>
      <vt:lpstr>JS Semi Colons;</vt:lpstr>
      <vt:lpstr>JS Comments</vt:lpstr>
      <vt:lpstr>JS Statements Conditionals</vt:lpstr>
      <vt:lpstr>JS Statements Conditionals</vt:lpstr>
      <vt:lpstr>JS Statements Conditionals</vt:lpstr>
      <vt:lpstr>JS Loops </vt:lpstr>
      <vt:lpstr>JS Variables</vt:lpstr>
      <vt:lpstr>JS Variables Arrays</vt:lpstr>
      <vt:lpstr>JS Variables Arrays</vt:lpstr>
      <vt:lpstr>JS Variables Arrays</vt:lpstr>
      <vt:lpstr>JS Variables Arrays</vt:lpstr>
      <vt:lpstr>JS Objects</vt:lpstr>
      <vt:lpstr>JS Object Orientated Nature</vt:lpstr>
      <vt:lpstr>JS Objects</vt:lpstr>
      <vt:lpstr>JS Objects</vt:lpstr>
      <vt:lpstr>JS Objects</vt:lpstr>
      <vt:lpstr>JS Variables</vt:lpstr>
      <vt:lpstr>JS Variables</vt:lpstr>
      <vt:lpstr>JS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457</dc:title>
  <dc:creator>Steve Price</dc:creator>
  <cp:lastModifiedBy>Steve Price</cp:lastModifiedBy>
  <cp:revision>136</cp:revision>
  <dcterms:created xsi:type="dcterms:W3CDTF">2015-03-10T23:15:51Z</dcterms:created>
  <dcterms:modified xsi:type="dcterms:W3CDTF">2015-04-22T00:37:11Z</dcterms:modified>
</cp:coreProperties>
</file>