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8">
  <p:sldMasterIdLst>
    <p:sldMasterId id="2147483709" r:id="rId1"/>
  </p:sldMasterIdLst>
  <p:notesMasterIdLst>
    <p:notesMasterId r:id="rId71"/>
  </p:notesMasterIdLst>
  <p:sldIdLst>
    <p:sldId id="256" r:id="rId2"/>
    <p:sldId id="257" r:id="rId3"/>
    <p:sldId id="266" r:id="rId4"/>
    <p:sldId id="258" r:id="rId5"/>
    <p:sldId id="349" r:id="rId6"/>
    <p:sldId id="270" r:id="rId7"/>
    <p:sldId id="268" r:id="rId8"/>
    <p:sldId id="263" r:id="rId9"/>
    <p:sldId id="290" r:id="rId10"/>
    <p:sldId id="300" r:id="rId11"/>
    <p:sldId id="301" r:id="rId12"/>
    <p:sldId id="296" r:id="rId13"/>
    <p:sldId id="299" r:id="rId14"/>
    <p:sldId id="302" r:id="rId15"/>
    <p:sldId id="303" r:id="rId16"/>
    <p:sldId id="304" r:id="rId17"/>
    <p:sldId id="305" r:id="rId18"/>
    <p:sldId id="306" r:id="rId19"/>
    <p:sldId id="307" r:id="rId20"/>
    <p:sldId id="308" r:id="rId21"/>
    <p:sldId id="309" r:id="rId22"/>
    <p:sldId id="310" r:id="rId23"/>
    <p:sldId id="311" r:id="rId24"/>
    <p:sldId id="312" r:id="rId25"/>
    <p:sldId id="313" r:id="rId26"/>
    <p:sldId id="314" r:id="rId27"/>
    <p:sldId id="297" r:id="rId28"/>
    <p:sldId id="315" r:id="rId29"/>
    <p:sldId id="316" r:id="rId30"/>
    <p:sldId id="317" r:id="rId31"/>
    <p:sldId id="318" r:id="rId32"/>
    <p:sldId id="320" r:id="rId33"/>
    <p:sldId id="321" r:id="rId34"/>
    <p:sldId id="319" r:id="rId35"/>
    <p:sldId id="322" r:id="rId36"/>
    <p:sldId id="323" r:id="rId37"/>
    <p:sldId id="327" r:id="rId38"/>
    <p:sldId id="325" r:id="rId39"/>
    <p:sldId id="328" r:id="rId40"/>
    <p:sldId id="326" r:id="rId41"/>
    <p:sldId id="329" r:id="rId42"/>
    <p:sldId id="330" r:id="rId43"/>
    <p:sldId id="324" r:id="rId44"/>
    <p:sldId id="331" r:id="rId45"/>
    <p:sldId id="332" r:id="rId46"/>
    <p:sldId id="333" r:id="rId47"/>
    <p:sldId id="334" r:id="rId48"/>
    <p:sldId id="335" r:id="rId49"/>
    <p:sldId id="336" r:id="rId50"/>
    <p:sldId id="337" r:id="rId51"/>
    <p:sldId id="338" r:id="rId52"/>
    <p:sldId id="339" r:id="rId53"/>
    <p:sldId id="340" r:id="rId54"/>
    <p:sldId id="341" r:id="rId55"/>
    <p:sldId id="342" r:id="rId56"/>
    <p:sldId id="343" r:id="rId57"/>
    <p:sldId id="344" r:id="rId58"/>
    <p:sldId id="345" r:id="rId59"/>
    <p:sldId id="346" r:id="rId60"/>
    <p:sldId id="348" r:id="rId61"/>
    <p:sldId id="347" r:id="rId62"/>
    <p:sldId id="354" r:id="rId63"/>
    <p:sldId id="355" r:id="rId64"/>
    <p:sldId id="356" r:id="rId65"/>
    <p:sldId id="357" r:id="rId66"/>
    <p:sldId id="350" r:id="rId67"/>
    <p:sldId id="352" r:id="rId68"/>
    <p:sldId id="351" r:id="rId69"/>
    <p:sldId id="353"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03E7"/>
    <a:srgbClr val="0408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88828" autoAdjust="0"/>
  </p:normalViewPr>
  <p:slideViewPr>
    <p:cSldViewPr snapToGrid="0">
      <p:cViewPr varScale="1">
        <p:scale>
          <a:sx n="91" d="100"/>
          <a:sy n="91" d="100"/>
        </p:scale>
        <p:origin x="174"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399851-DF1D-4725-8421-02629A9C7AAB}" type="datetimeFigureOut">
              <a:rPr lang="en-US" smtClean="0"/>
              <a:t>4/23/2015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E1C32E-75D9-4EDC-A910-87637718544C}" type="slidenum">
              <a:rPr lang="en-US" smtClean="0"/>
              <a:t>‹#›</a:t>
            </a:fld>
            <a:endParaRPr lang="en-US"/>
          </a:p>
        </p:txBody>
      </p:sp>
    </p:spTree>
    <p:extLst>
      <p:ext uri="{BB962C8B-B14F-4D97-AF65-F5344CB8AC3E}">
        <p14:creationId xmlns:p14="http://schemas.microsoft.com/office/powerpoint/2010/main" val="3171361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1</a:t>
            </a:fld>
            <a:endParaRPr lang="en-US"/>
          </a:p>
        </p:txBody>
      </p:sp>
    </p:spTree>
    <p:extLst>
      <p:ext uri="{BB962C8B-B14F-4D97-AF65-F5344CB8AC3E}">
        <p14:creationId xmlns:p14="http://schemas.microsoft.com/office/powerpoint/2010/main" val="3060038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33</a:t>
            </a:fld>
            <a:endParaRPr lang="en-US"/>
          </a:p>
        </p:txBody>
      </p:sp>
    </p:spTree>
    <p:extLst>
      <p:ext uri="{BB962C8B-B14F-4D97-AF65-F5344CB8AC3E}">
        <p14:creationId xmlns:p14="http://schemas.microsoft.com/office/powerpoint/2010/main" val="1660137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key to understanding how to write code in JS</a:t>
            </a:r>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34</a:t>
            </a:fld>
            <a:endParaRPr lang="en-US"/>
          </a:p>
        </p:txBody>
      </p:sp>
    </p:spTree>
    <p:extLst>
      <p:ext uri="{BB962C8B-B14F-4D97-AF65-F5344CB8AC3E}">
        <p14:creationId xmlns:p14="http://schemas.microsoft.com/office/powerpoint/2010/main" val="1753073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key to understanding how to write </a:t>
            </a:r>
            <a:r>
              <a:rPr lang="en-US" smtClean="0"/>
              <a:t>code in JS</a:t>
            </a:r>
            <a:endParaRPr lang="en-US"/>
          </a:p>
        </p:txBody>
      </p:sp>
      <p:sp>
        <p:nvSpPr>
          <p:cNvPr id="4" name="Slide Number Placeholder 3"/>
          <p:cNvSpPr>
            <a:spLocks noGrp="1"/>
          </p:cNvSpPr>
          <p:nvPr>
            <p:ph type="sldNum" sz="quarter" idx="10"/>
          </p:nvPr>
        </p:nvSpPr>
        <p:spPr/>
        <p:txBody>
          <a:bodyPr/>
          <a:lstStyle/>
          <a:p>
            <a:fld id="{DCE1C32E-75D9-4EDC-A910-87637718544C}" type="slidenum">
              <a:rPr lang="en-US" smtClean="0"/>
              <a:t>35</a:t>
            </a:fld>
            <a:endParaRPr lang="en-US"/>
          </a:p>
        </p:txBody>
      </p:sp>
    </p:spTree>
    <p:extLst>
      <p:ext uri="{BB962C8B-B14F-4D97-AF65-F5344CB8AC3E}">
        <p14:creationId xmlns:p14="http://schemas.microsoft.com/office/powerpoint/2010/main" val="50657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key to understanding how to write </a:t>
            </a:r>
            <a:r>
              <a:rPr lang="en-US" smtClean="0"/>
              <a:t>code in JS</a:t>
            </a:r>
            <a:endParaRPr lang="en-US"/>
          </a:p>
        </p:txBody>
      </p:sp>
      <p:sp>
        <p:nvSpPr>
          <p:cNvPr id="4" name="Slide Number Placeholder 3"/>
          <p:cNvSpPr>
            <a:spLocks noGrp="1"/>
          </p:cNvSpPr>
          <p:nvPr>
            <p:ph type="sldNum" sz="quarter" idx="10"/>
          </p:nvPr>
        </p:nvSpPr>
        <p:spPr/>
        <p:txBody>
          <a:bodyPr/>
          <a:lstStyle/>
          <a:p>
            <a:fld id="{DCE1C32E-75D9-4EDC-A910-87637718544C}" type="slidenum">
              <a:rPr lang="en-US" smtClean="0"/>
              <a:t>36</a:t>
            </a:fld>
            <a:endParaRPr lang="en-US"/>
          </a:p>
        </p:txBody>
      </p:sp>
    </p:spTree>
    <p:extLst>
      <p:ext uri="{BB962C8B-B14F-4D97-AF65-F5344CB8AC3E}">
        <p14:creationId xmlns:p14="http://schemas.microsoft.com/office/powerpoint/2010/main" val="3763490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method can use this to access the object so that it can retrieve values from the object or modify the object. The binding of this to the object happens at invocation time. This very late binding makes functions that use this highly reusable. Methods that get their object context from this are called public methods.</a:t>
            </a:r>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37</a:t>
            </a:fld>
            <a:endParaRPr lang="en-US"/>
          </a:p>
        </p:txBody>
      </p:sp>
    </p:spTree>
    <p:extLst>
      <p:ext uri="{BB962C8B-B14F-4D97-AF65-F5344CB8AC3E}">
        <p14:creationId xmlns:p14="http://schemas.microsoft.com/office/powerpoint/2010/main" val="40810959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key to understanding how to write </a:t>
            </a:r>
            <a:r>
              <a:rPr lang="en-US" smtClean="0"/>
              <a:t>code in JS</a:t>
            </a:r>
            <a:endParaRPr lang="en-US"/>
          </a:p>
        </p:txBody>
      </p:sp>
      <p:sp>
        <p:nvSpPr>
          <p:cNvPr id="4" name="Slide Number Placeholder 3"/>
          <p:cNvSpPr>
            <a:spLocks noGrp="1"/>
          </p:cNvSpPr>
          <p:nvPr>
            <p:ph type="sldNum" sz="quarter" idx="10"/>
          </p:nvPr>
        </p:nvSpPr>
        <p:spPr/>
        <p:txBody>
          <a:bodyPr/>
          <a:lstStyle/>
          <a:p>
            <a:fld id="{DCE1C32E-75D9-4EDC-A910-87637718544C}" type="slidenum">
              <a:rPr lang="en-US" smtClean="0"/>
              <a:t>38</a:t>
            </a:fld>
            <a:endParaRPr lang="en-US"/>
          </a:p>
        </p:txBody>
      </p:sp>
    </p:spTree>
    <p:extLst>
      <p:ext uri="{BB962C8B-B14F-4D97-AF65-F5344CB8AC3E}">
        <p14:creationId xmlns:p14="http://schemas.microsoft.com/office/powerpoint/2010/main" val="2444188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key to understanding how to write </a:t>
            </a:r>
            <a:r>
              <a:rPr lang="en-US" smtClean="0"/>
              <a:t>code in JS</a:t>
            </a:r>
            <a:endParaRPr lang="en-US"/>
          </a:p>
        </p:txBody>
      </p:sp>
      <p:sp>
        <p:nvSpPr>
          <p:cNvPr id="4" name="Slide Number Placeholder 3"/>
          <p:cNvSpPr>
            <a:spLocks noGrp="1"/>
          </p:cNvSpPr>
          <p:nvPr>
            <p:ph type="sldNum" sz="quarter" idx="10"/>
          </p:nvPr>
        </p:nvSpPr>
        <p:spPr/>
        <p:txBody>
          <a:bodyPr/>
          <a:lstStyle/>
          <a:p>
            <a:fld id="{DCE1C32E-75D9-4EDC-A910-87637718544C}" type="slidenum">
              <a:rPr lang="en-US" smtClean="0"/>
              <a:t>39</a:t>
            </a:fld>
            <a:endParaRPr lang="en-US"/>
          </a:p>
        </p:txBody>
      </p:sp>
    </p:spTree>
    <p:extLst>
      <p:ext uri="{BB962C8B-B14F-4D97-AF65-F5344CB8AC3E}">
        <p14:creationId xmlns:p14="http://schemas.microsoft.com/office/powerpoint/2010/main" val="1909896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key to understanding how to write </a:t>
            </a:r>
            <a:r>
              <a:rPr lang="en-US" smtClean="0"/>
              <a:t>code in JS</a:t>
            </a:r>
            <a:endParaRPr lang="en-US"/>
          </a:p>
        </p:txBody>
      </p:sp>
      <p:sp>
        <p:nvSpPr>
          <p:cNvPr id="4" name="Slide Number Placeholder 3"/>
          <p:cNvSpPr>
            <a:spLocks noGrp="1"/>
          </p:cNvSpPr>
          <p:nvPr>
            <p:ph type="sldNum" sz="quarter" idx="10"/>
          </p:nvPr>
        </p:nvSpPr>
        <p:spPr/>
        <p:txBody>
          <a:bodyPr/>
          <a:lstStyle/>
          <a:p>
            <a:fld id="{DCE1C32E-75D9-4EDC-A910-87637718544C}" type="slidenum">
              <a:rPr lang="en-US" smtClean="0"/>
              <a:t>40</a:t>
            </a:fld>
            <a:endParaRPr lang="en-US"/>
          </a:p>
        </p:txBody>
      </p:sp>
    </p:spTree>
    <p:extLst>
      <p:ext uri="{BB962C8B-B14F-4D97-AF65-F5344CB8AC3E}">
        <p14:creationId xmlns:p14="http://schemas.microsoft.com/office/powerpoint/2010/main" val="20481302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key to understanding how to write </a:t>
            </a:r>
            <a:r>
              <a:rPr lang="en-US" smtClean="0"/>
              <a:t>code in JS</a:t>
            </a:r>
            <a:endParaRPr lang="en-US"/>
          </a:p>
        </p:txBody>
      </p:sp>
      <p:sp>
        <p:nvSpPr>
          <p:cNvPr id="4" name="Slide Number Placeholder 3"/>
          <p:cNvSpPr>
            <a:spLocks noGrp="1"/>
          </p:cNvSpPr>
          <p:nvPr>
            <p:ph type="sldNum" sz="quarter" idx="10"/>
          </p:nvPr>
        </p:nvSpPr>
        <p:spPr/>
        <p:txBody>
          <a:bodyPr/>
          <a:lstStyle/>
          <a:p>
            <a:fld id="{DCE1C32E-75D9-4EDC-A910-87637718544C}" type="slidenum">
              <a:rPr lang="en-US" smtClean="0"/>
              <a:t>41</a:t>
            </a:fld>
            <a:endParaRPr lang="en-US"/>
          </a:p>
        </p:txBody>
      </p:sp>
    </p:spTree>
    <p:extLst>
      <p:ext uri="{BB962C8B-B14F-4D97-AF65-F5344CB8AC3E}">
        <p14:creationId xmlns:p14="http://schemas.microsoft.com/office/powerpoint/2010/main" val="27873323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Functions that are intended to be used with the new prefix are called constructors. By convention, they are kept in variables with a capitalized name. If a constructor is called without the new prefix, very bad things can happen without a compile-time or runtime warning, so the capitalization convention is really important. Use of this style of constructor functions is not recommended. We will see better alternatives in the next chapter.</a:t>
            </a:r>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42</a:t>
            </a:fld>
            <a:endParaRPr lang="en-US"/>
          </a:p>
        </p:txBody>
      </p:sp>
    </p:spTree>
    <p:extLst>
      <p:ext uri="{BB962C8B-B14F-4D97-AF65-F5344CB8AC3E}">
        <p14:creationId xmlns:p14="http://schemas.microsoft.com/office/powerpoint/2010/main" val="1344790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before we get into those,</a:t>
            </a:r>
            <a:r>
              <a:rPr lang="en-US" baseline="0" dirty="0" smtClean="0"/>
              <a:t> let’s look at some of </a:t>
            </a:r>
            <a:r>
              <a:rPr lang="en-US" baseline="0" smtClean="0"/>
              <a:t>the fundamentals of JS</a:t>
            </a:r>
            <a:endParaRPr lang="en-US"/>
          </a:p>
        </p:txBody>
      </p:sp>
      <p:sp>
        <p:nvSpPr>
          <p:cNvPr id="4" name="Slide Number Placeholder 3"/>
          <p:cNvSpPr>
            <a:spLocks noGrp="1"/>
          </p:cNvSpPr>
          <p:nvPr>
            <p:ph type="sldNum" sz="quarter" idx="10"/>
          </p:nvPr>
        </p:nvSpPr>
        <p:spPr/>
        <p:txBody>
          <a:bodyPr/>
          <a:lstStyle/>
          <a:p>
            <a:fld id="{DCE1C32E-75D9-4EDC-A910-87637718544C}" type="slidenum">
              <a:rPr lang="en-US" smtClean="0"/>
              <a:t>3</a:t>
            </a:fld>
            <a:endParaRPr lang="en-US"/>
          </a:p>
        </p:txBody>
      </p:sp>
    </p:spTree>
    <p:extLst>
      <p:ext uri="{BB962C8B-B14F-4D97-AF65-F5344CB8AC3E}">
        <p14:creationId xmlns:p14="http://schemas.microsoft.com/office/powerpoint/2010/main" val="26484653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43</a:t>
            </a:fld>
            <a:endParaRPr lang="en-US"/>
          </a:p>
        </p:txBody>
      </p:sp>
    </p:spTree>
    <p:extLst>
      <p:ext uri="{BB962C8B-B14F-4D97-AF65-F5344CB8AC3E}">
        <p14:creationId xmlns:p14="http://schemas.microsoft.com/office/powerpoint/2010/main" val="3426478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44</a:t>
            </a:fld>
            <a:endParaRPr lang="en-US"/>
          </a:p>
        </p:txBody>
      </p:sp>
    </p:spTree>
    <p:extLst>
      <p:ext uri="{BB962C8B-B14F-4D97-AF65-F5344CB8AC3E}">
        <p14:creationId xmlns:p14="http://schemas.microsoft.com/office/powerpoint/2010/main" val="6716650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45</a:t>
            </a:fld>
            <a:endParaRPr lang="en-US"/>
          </a:p>
        </p:txBody>
      </p:sp>
    </p:spTree>
    <p:extLst>
      <p:ext uri="{BB962C8B-B14F-4D97-AF65-F5344CB8AC3E}">
        <p14:creationId xmlns:p14="http://schemas.microsoft.com/office/powerpoint/2010/main" val="11358664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46</a:t>
            </a:fld>
            <a:endParaRPr lang="en-US"/>
          </a:p>
        </p:txBody>
      </p:sp>
    </p:spTree>
    <p:extLst>
      <p:ext uri="{BB962C8B-B14F-4D97-AF65-F5344CB8AC3E}">
        <p14:creationId xmlns:p14="http://schemas.microsoft.com/office/powerpoint/2010/main" val="22571133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0">
              <a:spcBef>
                <a:spcPts val="0"/>
              </a:spcBef>
              <a:spcAft>
                <a:spcPts val="0"/>
              </a:spcAft>
              <a:buNone/>
            </a:pPr>
            <a:r>
              <a:rPr lang="en-US" sz="1200" b="1" dirty="0" smtClean="0">
                <a:effectLst/>
              </a:rPr>
              <a:t>// Note that defining the variable sum inside of</a:t>
            </a:r>
          </a:p>
          <a:p>
            <a:pPr marL="457200" indent="0">
              <a:spcBef>
                <a:spcPts val="0"/>
              </a:spcBef>
              <a:spcAft>
                <a:spcPts val="0"/>
              </a:spcAft>
              <a:buNone/>
            </a:pPr>
            <a:r>
              <a:rPr lang="en-US" sz="1200" b="1" dirty="0" smtClean="0">
                <a:effectLst/>
              </a:rPr>
              <a:t>// the function does not interfere with the sum</a:t>
            </a:r>
          </a:p>
          <a:p>
            <a:pPr marL="457200" indent="0">
              <a:spcBef>
                <a:spcPts val="0"/>
              </a:spcBef>
              <a:spcAft>
                <a:spcPts val="0"/>
              </a:spcAft>
              <a:buNone/>
            </a:pPr>
            <a:r>
              <a:rPr lang="en-US" sz="1200" b="1" dirty="0" smtClean="0">
                <a:effectLst/>
              </a:rPr>
              <a:t>// defined outside of the function. The function</a:t>
            </a:r>
          </a:p>
          <a:p>
            <a:pPr marL="457200" indent="0">
              <a:spcBef>
                <a:spcPts val="0"/>
              </a:spcBef>
              <a:spcAft>
                <a:spcPts val="0"/>
              </a:spcAft>
              <a:buNone/>
            </a:pPr>
            <a:r>
              <a:rPr lang="en-US" sz="1200" b="1" dirty="0" smtClean="0">
                <a:effectLst/>
              </a:rPr>
              <a:t>// only sees the inner one.</a:t>
            </a:r>
          </a:p>
          <a:p>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47</a:t>
            </a:fld>
            <a:endParaRPr lang="en-US"/>
          </a:p>
        </p:txBody>
      </p:sp>
    </p:spTree>
    <p:extLst>
      <p:ext uri="{BB962C8B-B14F-4D97-AF65-F5344CB8AC3E}">
        <p14:creationId xmlns:p14="http://schemas.microsoft.com/office/powerpoint/2010/main" val="12790705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48</a:t>
            </a:fld>
            <a:endParaRPr lang="en-US"/>
          </a:p>
        </p:txBody>
      </p:sp>
    </p:spTree>
    <p:extLst>
      <p:ext uri="{BB962C8B-B14F-4D97-AF65-F5344CB8AC3E}">
        <p14:creationId xmlns:p14="http://schemas.microsoft.com/office/powerpoint/2010/main" val="5209293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49</a:t>
            </a:fld>
            <a:endParaRPr lang="en-US"/>
          </a:p>
        </p:txBody>
      </p:sp>
    </p:spTree>
    <p:extLst>
      <p:ext uri="{BB962C8B-B14F-4D97-AF65-F5344CB8AC3E}">
        <p14:creationId xmlns:p14="http://schemas.microsoft.com/office/powerpoint/2010/main" val="23298087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50</a:t>
            </a:fld>
            <a:endParaRPr lang="en-US"/>
          </a:p>
        </p:txBody>
      </p:sp>
    </p:spTree>
    <p:extLst>
      <p:ext uri="{BB962C8B-B14F-4D97-AF65-F5344CB8AC3E}">
        <p14:creationId xmlns:p14="http://schemas.microsoft.com/office/powerpoint/2010/main" val="11209001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51</a:t>
            </a:fld>
            <a:endParaRPr lang="en-US"/>
          </a:p>
        </p:txBody>
      </p:sp>
    </p:spTree>
    <p:extLst>
      <p:ext uri="{BB962C8B-B14F-4D97-AF65-F5344CB8AC3E}">
        <p14:creationId xmlns:p14="http://schemas.microsoft.com/office/powerpoint/2010/main" val="27071354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52</a:t>
            </a:fld>
            <a:endParaRPr lang="en-US"/>
          </a:p>
        </p:txBody>
      </p:sp>
    </p:spTree>
    <p:extLst>
      <p:ext uri="{BB962C8B-B14F-4D97-AF65-F5344CB8AC3E}">
        <p14:creationId xmlns:p14="http://schemas.microsoft.com/office/powerpoint/2010/main" val="544001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When used well, prototypes can reduce object initialization time and memory consumption.</a:t>
            </a:r>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11</a:t>
            </a:fld>
            <a:endParaRPr lang="en-US"/>
          </a:p>
        </p:txBody>
      </p:sp>
    </p:spTree>
    <p:extLst>
      <p:ext uri="{BB962C8B-B14F-4D97-AF65-F5344CB8AC3E}">
        <p14:creationId xmlns:p14="http://schemas.microsoft.com/office/powerpoint/2010/main" val="32791169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53</a:t>
            </a:fld>
            <a:endParaRPr lang="en-US"/>
          </a:p>
        </p:txBody>
      </p:sp>
    </p:spTree>
    <p:extLst>
      <p:ext uri="{BB962C8B-B14F-4D97-AF65-F5344CB8AC3E}">
        <p14:creationId xmlns:p14="http://schemas.microsoft.com/office/powerpoint/2010/main" val="14166412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54</a:t>
            </a:fld>
            <a:endParaRPr lang="en-US"/>
          </a:p>
        </p:txBody>
      </p:sp>
    </p:spTree>
    <p:extLst>
      <p:ext uri="{BB962C8B-B14F-4D97-AF65-F5344CB8AC3E}">
        <p14:creationId xmlns:p14="http://schemas.microsoft.com/office/powerpoint/2010/main" val="35364888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55</a:t>
            </a:fld>
            <a:endParaRPr lang="en-US"/>
          </a:p>
        </p:txBody>
      </p:sp>
    </p:spTree>
    <p:extLst>
      <p:ext uri="{BB962C8B-B14F-4D97-AF65-F5344CB8AC3E}">
        <p14:creationId xmlns:p14="http://schemas.microsoft.com/office/powerpoint/2010/main" val="14261322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Unlike</a:t>
            </a:r>
            <a:r>
              <a:rPr lang="en-US" baseline="0" dirty="0" smtClean="0"/>
              <a:t> </a:t>
            </a:r>
            <a:r>
              <a:rPr lang="en-US" baseline="0" dirty="0" err="1" smtClean="0"/>
              <a:t>php</a:t>
            </a:r>
            <a:r>
              <a:rPr lang="en-US" baseline="0" dirty="0" smtClean="0"/>
              <a:t> and python there is no reserved module keyword or file </a:t>
            </a:r>
            <a:r>
              <a:rPr lang="en-US" baseline="0" dirty="0" err="1" smtClean="0"/>
              <a:t>dir</a:t>
            </a:r>
            <a:r>
              <a:rPr lang="en-US" baseline="0" dirty="0" smtClean="0"/>
              <a:t> structure. </a:t>
            </a:r>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56</a:t>
            </a:fld>
            <a:endParaRPr lang="en-US"/>
          </a:p>
        </p:txBody>
      </p:sp>
    </p:spTree>
    <p:extLst>
      <p:ext uri="{BB962C8B-B14F-4D97-AF65-F5344CB8AC3E}">
        <p14:creationId xmlns:p14="http://schemas.microsoft.com/office/powerpoint/2010/main" val="34303248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Cascades are fun</a:t>
            </a:r>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57</a:t>
            </a:fld>
            <a:endParaRPr lang="en-US"/>
          </a:p>
        </p:txBody>
      </p:sp>
    </p:spTree>
    <p:extLst>
      <p:ext uri="{BB962C8B-B14F-4D97-AF65-F5344CB8AC3E}">
        <p14:creationId xmlns:p14="http://schemas.microsoft.com/office/powerpoint/2010/main" val="831797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Cascades </a:t>
            </a:r>
            <a:r>
              <a:rPr lang="en-US" smtClean="0"/>
              <a:t>are fun</a:t>
            </a:r>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58</a:t>
            </a:fld>
            <a:endParaRPr lang="en-US"/>
          </a:p>
        </p:txBody>
      </p:sp>
    </p:spTree>
    <p:extLst>
      <p:ext uri="{BB962C8B-B14F-4D97-AF65-F5344CB8AC3E}">
        <p14:creationId xmlns:p14="http://schemas.microsoft.com/office/powerpoint/2010/main" val="36474098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Cascades </a:t>
            </a:r>
            <a:r>
              <a:rPr lang="en-US" smtClean="0"/>
              <a:t>are fun</a:t>
            </a:r>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59</a:t>
            </a:fld>
            <a:endParaRPr lang="en-US"/>
          </a:p>
        </p:txBody>
      </p:sp>
    </p:spTree>
    <p:extLst>
      <p:ext uri="{BB962C8B-B14F-4D97-AF65-F5344CB8AC3E}">
        <p14:creationId xmlns:p14="http://schemas.microsoft.com/office/powerpoint/2010/main" val="22048598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Cascades </a:t>
            </a:r>
            <a:r>
              <a:rPr lang="en-US" smtClean="0"/>
              <a:t>are fun</a:t>
            </a:r>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60</a:t>
            </a:fld>
            <a:endParaRPr lang="en-US"/>
          </a:p>
        </p:txBody>
      </p:sp>
    </p:spTree>
    <p:extLst>
      <p:ext uri="{BB962C8B-B14F-4D97-AF65-F5344CB8AC3E}">
        <p14:creationId xmlns:p14="http://schemas.microsoft.com/office/powerpoint/2010/main" val="35795781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Cascades </a:t>
            </a:r>
            <a:r>
              <a:rPr lang="en-US" smtClean="0"/>
              <a:t>are fun</a:t>
            </a:r>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61</a:t>
            </a:fld>
            <a:endParaRPr lang="en-US"/>
          </a:p>
        </p:txBody>
      </p:sp>
    </p:spTree>
    <p:extLst>
      <p:ext uri="{BB962C8B-B14F-4D97-AF65-F5344CB8AC3E}">
        <p14:creationId xmlns:p14="http://schemas.microsoft.com/office/powerpoint/2010/main" val="11991478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Cascades </a:t>
            </a:r>
            <a:r>
              <a:rPr lang="en-US" smtClean="0"/>
              <a:t>are fun</a:t>
            </a:r>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62</a:t>
            </a:fld>
            <a:endParaRPr lang="en-US"/>
          </a:p>
        </p:txBody>
      </p:sp>
    </p:spTree>
    <p:extLst>
      <p:ext uri="{BB962C8B-B14F-4D97-AF65-F5344CB8AC3E}">
        <p14:creationId xmlns:p14="http://schemas.microsoft.com/office/powerpoint/2010/main" val="3944417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errors thrown!</a:t>
            </a:r>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14</a:t>
            </a:fld>
            <a:endParaRPr lang="en-US"/>
          </a:p>
        </p:txBody>
      </p:sp>
    </p:spTree>
    <p:extLst>
      <p:ext uri="{BB962C8B-B14F-4D97-AF65-F5344CB8AC3E}">
        <p14:creationId xmlns:p14="http://schemas.microsoft.com/office/powerpoint/2010/main" val="20348913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Cascades </a:t>
            </a:r>
            <a:r>
              <a:rPr lang="en-US" smtClean="0"/>
              <a:t>are fun</a:t>
            </a:r>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63</a:t>
            </a:fld>
            <a:endParaRPr lang="en-US"/>
          </a:p>
        </p:txBody>
      </p:sp>
    </p:spTree>
    <p:extLst>
      <p:ext uri="{BB962C8B-B14F-4D97-AF65-F5344CB8AC3E}">
        <p14:creationId xmlns:p14="http://schemas.microsoft.com/office/powerpoint/2010/main" val="936614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try to retrieve a property value from an object, and if the object lacks the property name, then JavaScript attempts to retrieve the property value from the prototype object. And if that object is lacking the property, then it goes to its prototype, and so on until the process finally bottoms out with </a:t>
            </a:r>
            <a:r>
              <a:rPr lang="en-US" dirty="0" err="1" smtClean="0"/>
              <a:t>Object.prototype</a:t>
            </a:r>
            <a:r>
              <a:rPr lang="en-US" dirty="0" smtClean="0"/>
              <a:t>. If the desired property exists nowhere in the prototype chain, then the result is the undefined value. T</a:t>
            </a:r>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17</a:t>
            </a:fld>
            <a:endParaRPr lang="en-US"/>
          </a:p>
        </p:txBody>
      </p:sp>
    </p:spTree>
    <p:extLst>
      <p:ext uri="{BB962C8B-B14F-4D97-AF65-F5344CB8AC3E}">
        <p14:creationId xmlns:p14="http://schemas.microsoft.com/office/powerpoint/2010/main" val="3277048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important!</a:t>
            </a:r>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24</a:t>
            </a:fld>
            <a:endParaRPr lang="en-US"/>
          </a:p>
        </p:txBody>
      </p:sp>
    </p:spTree>
    <p:extLst>
      <p:ext uri="{BB962C8B-B14F-4D97-AF65-F5344CB8AC3E}">
        <p14:creationId xmlns:p14="http://schemas.microsoft.com/office/powerpoint/2010/main" val="2999607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t>
            </a:r>
            <a:r>
              <a:rPr lang="en-US" smtClean="0"/>
              <a:t>is important!</a:t>
            </a:r>
            <a:endParaRPr lang="en-US"/>
          </a:p>
        </p:txBody>
      </p:sp>
      <p:sp>
        <p:nvSpPr>
          <p:cNvPr id="4" name="Slide Number Placeholder 3"/>
          <p:cNvSpPr>
            <a:spLocks noGrp="1"/>
          </p:cNvSpPr>
          <p:nvPr>
            <p:ph type="sldNum" sz="quarter" idx="10"/>
          </p:nvPr>
        </p:nvSpPr>
        <p:spPr/>
        <p:txBody>
          <a:bodyPr/>
          <a:lstStyle/>
          <a:p>
            <a:fld id="{DCE1C32E-75D9-4EDC-A910-87637718544C}" type="slidenum">
              <a:rPr lang="en-US" smtClean="0"/>
              <a:t>25</a:t>
            </a:fld>
            <a:endParaRPr lang="en-US"/>
          </a:p>
        </p:txBody>
      </p:sp>
    </p:spTree>
    <p:extLst>
      <p:ext uri="{BB962C8B-B14F-4D97-AF65-F5344CB8AC3E}">
        <p14:creationId xmlns:p14="http://schemas.microsoft.com/office/powerpoint/2010/main" val="1681257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t>
            </a:r>
            <a:r>
              <a:rPr lang="en-US" smtClean="0"/>
              <a:t>is important!</a:t>
            </a:r>
            <a:endParaRPr lang="en-US"/>
          </a:p>
        </p:txBody>
      </p:sp>
      <p:sp>
        <p:nvSpPr>
          <p:cNvPr id="4" name="Slide Number Placeholder 3"/>
          <p:cNvSpPr>
            <a:spLocks noGrp="1"/>
          </p:cNvSpPr>
          <p:nvPr>
            <p:ph type="sldNum" sz="quarter" idx="10"/>
          </p:nvPr>
        </p:nvSpPr>
        <p:spPr/>
        <p:txBody>
          <a:bodyPr/>
          <a:lstStyle/>
          <a:p>
            <a:fld id="{DCE1C32E-75D9-4EDC-A910-87637718544C}" type="slidenum">
              <a:rPr lang="en-US" smtClean="0"/>
              <a:t>26</a:t>
            </a:fld>
            <a:endParaRPr lang="en-US"/>
          </a:p>
        </p:txBody>
      </p:sp>
    </p:spTree>
    <p:extLst>
      <p:ext uri="{BB962C8B-B14F-4D97-AF65-F5344CB8AC3E}">
        <p14:creationId xmlns:p14="http://schemas.microsoft.com/office/powerpoint/2010/main" val="654377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 anonymous function assigned to a variable add.</a:t>
            </a:r>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32</a:t>
            </a:fld>
            <a:endParaRPr lang="en-US"/>
          </a:p>
        </p:txBody>
      </p:sp>
    </p:spTree>
    <p:extLst>
      <p:ext uri="{BB962C8B-B14F-4D97-AF65-F5344CB8AC3E}">
        <p14:creationId xmlns:p14="http://schemas.microsoft.com/office/powerpoint/2010/main" val="941927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2FAC246-714F-4444-9CF8-22B7F83C834A}" type="datetime1">
              <a:rPr lang="en-US" smtClean="0"/>
              <a:t>4/23/2015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D4AF09-FC35-4CC5-BC90-D84896D86520}" type="slidenum">
              <a:rPr lang="en-US" smtClean="0"/>
              <a:t>‹#›</a:t>
            </a:fld>
            <a:endParaRPr lang="en-US"/>
          </a:p>
        </p:txBody>
      </p:sp>
    </p:spTree>
    <p:extLst>
      <p:ext uri="{BB962C8B-B14F-4D97-AF65-F5344CB8AC3E}">
        <p14:creationId xmlns:p14="http://schemas.microsoft.com/office/powerpoint/2010/main" val="361468884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FCA705-F639-4A10-8453-9C4350C8CC22}" type="datetime1">
              <a:rPr lang="en-US" smtClean="0"/>
              <a:t>4/23/2015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D4AF09-FC35-4CC5-BC90-D84896D86520}" type="slidenum">
              <a:rPr lang="en-US" smtClean="0"/>
              <a:t>‹#›</a:t>
            </a:fld>
            <a:endParaRPr lang="en-US"/>
          </a:p>
        </p:txBody>
      </p:sp>
    </p:spTree>
    <p:extLst>
      <p:ext uri="{BB962C8B-B14F-4D97-AF65-F5344CB8AC3E}">
        <p14:creationId xmlns:p14="http://schemas.microsoft.com/office/powerpoint/2010/main" val="1396492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DCA66A-3812-404C-8A37-F7FAD999D2A7}" type="datetime1">
              <a:rPr lang="en-US" smtClean="0"/>
              <a:t>4/23/2015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D4AF09-FC35-4CC5-BC90-D84896D86520}" type="slidenum">
              <a:rPr lang="en-US" smtClean="0"/>
              <a:t>‹#›</a:t>
            </a:fld>
            <a:endParaRPr lang="en-US"/>
          </a:p>
        </p:txBody>
      </p:sp>
    </p:spTree>
    <p:extLst>
      <p:ext uri="{BB962C8B-B14F-4D97-AF65-F5344CB8AC3E}">
        <p14:creationId xmlns:p14="http://schemas.microsoft.com/office/powerpoint/2010/main" val="2958332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B95524-A4E0-4D24-990F-30BDAB5EE751}" type="datetime1">
              <a:rPr lang="en-US" smtClean="0"/>
              <a:t>4/23/2015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D4AF09-FC35-4CC5-BC90-D84896D86520}"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86254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97E0D2-5230-4FCA-B7A0-5944EE804AC1}" type="datetime1">
              <a:rPr lang="en-US" smtClean="0"/>
              <a:t>4/23/2015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D4AF09-FC35-4CC5-BC90-D84896D86520}" type="slidenum">
              <a:rPr lang="en-US" smtClean="0"/>
              <a:t>‹#›</a:t>
            </a:fld>
            <a:endParaRPr lang="en-US"/>
          </a:p>
        </p:txBody>
      </p:sp>
    </p:spTree>
    <p:extLst>
      <p:ext uri="{BB962C8B-B14F-4D97-AF65-F5344CB8AC3E}">
        <p14:creationId xmlns:p14="http://schemas.microsoft.com/office/powerpoint/2010/main" val="3533638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88AAB91-D542-4F3B-AF60-AC4B33AE00F5}" type="datetime1">
              <a:rPr lang="en-US" smtClean="0"/>
              <a:t>4/23/2015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D4AF09-FC35-4CC5-BC90-D84896D86520}" type="slidenum">
              <a:rPr lang="en-US" smtClean="0"/>
              <a:t>‹#›</a:t>
            </a:fld>
            <a:endParaRPr lang="en-US"/>
          </a:p>
        </p:txBody>
      </p:sp>
    </p:spTree>
    <p:extLst>
      <p:ext uri="{BB962C8B-B14F-4D97-AF65-F5344CB8AC3E}">
        <p14:creationId xmlns:p14="http://schemas.microsoft.com/office/powerpoint/2010/main" val="2300916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77FF73CC-4A47-499D-9E56-A9E81188B77E}" type="datetime1">
              <a:rPr lang="en-US" smtClean="0"/>
              <a:t>4/23/2015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D4AF09-FC35-4CC5-BC90-D84896D86520}" type="slidenum">
              <a:rPr lang="en-US" smtClean="0"/>
              <a:t>‹#›</a:t>
            </a:fld>
            <a:endParaRPr lang="en-US"/>
          </a:p>
        </p:txBody>
      </p:sp>
    </p:spTree>
    <p:extLst>
      <p:ext uri="{BB962C8B-B14F-4D97-AF65-F5344CB8AC3E}">
        <p14:creationId xmlns:p14="http://schemas.microsoft.com/office/powerpoint/2010/main" val="1110896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E5B117-0FE3-4B33-95DD-135CAD24B533}" type="datetime1">
              <a:rPr lang="en-US" smtClean="0"/>
              <a:t>4/23/2015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D4AF09-FC35-4CC5-BC90-D84896D86520}" type="slidenum">
              <a:rPr lang="en-US" smtClean="0"/>
              <a:t>‹#›</a:t>
            </a:fld>
            <a:endParaRPr lang="en-US"/>
          </a:p>
        </p:txBody>
      </p:sp>
    </p:spTree>
    <p:extLst>
      <p:ext uri="{BB962C8B-B14F-4D97-AF65-F5344CB8AC3E}">
        <p14:creationId xmlns:p14="http://schemas.microsoft.com/office/powerpoint/2010/main" val="2885488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09B983-56AA-439C-9089-FCA5F77A72AB}" type="datetime1">
              <a:rPr lang="en-US" smtClean="0"/>
              <a:t>4/23/2015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D4AF09-FC35-4CC5-BC90-D84896D86520}" type="slidenum">
              <a:rPr lang="en-US" smtClean="0"/>
              <a:t>‹#›</a:t>
            </a:fld>
            <a:endParaRPr lang="en-US"/>
          </a:p>
        </p:txBody>
      </p:sp>
    </p:spTree>
    <p:extLst>
      <p:ext uri="{BB962C8B-B14F-4D97-AF65-F5344CB8AC3E}">
        <p14:creationId xmlns:p14="http://schemas.microsoft.com/office/powerpoint/2010/main" val="3822522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D4AF09-FC35-4CC5-BC90-D84896D86520}" type="slidenum">
              <a:rPr lang="en-US" smtClean="0"/>
              <a:t>‹#›</a:t>
            </a:fld>
            <a:endParaRPr lang="en-US"/>
          </a:p>
        </p:txBody>
      </p:sp>
    </p:spTree>
    <p:extLst>
      <p:ext uri="{BB962C8B-B14F-4D97-AF65-F5344CB8AC3E}">
        <p14:creationId xmlns:p14="http://schemas.microsoft.com/office/powerpoint/2010/main" val="2363900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11CF48-BE18-453B-88DB-39C4D8A6415E}" type="datetime1">
              <a:rPr lang="en-US" smtClean="0"/>
              <a:t>4/23/2015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D4AF09-FC35-4CC5-BC90-D84896D86520}" type="slidenum">
              <a:rPr lang="en-US" smtClean="0"/>
              <a:t>‹#›</a:t>
            </a:fld>
            <a:endParaRPr lang="en-US"/>
          </a:p>
        </p:txBody>
      </p:sp>
    </p:spTree>
    <p:extLst>
      <p:ext uri="{BB962C8B-B14F-4D97-AF65-F5344CB8AC3E}">
        <p14:creationId xmlns:p14="http://schemas.microsoft.com/office/powerpoint/2010/main" val="915844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D72259B-B818-4C4D-A52C-3AC8C9AEBEC8}" type="datetime1">
              <a:rPr lang="en-US" smtClean="0"/>
              <a:t>4/23/2015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D4AF09-FC35-4CC5-BC90-D84896D86520}" type="slidenum">
              <a:rPr lang="en-US" smtClean="0"/>
              <a:t>‹#›</a:t>
            </a:fld>
            <a:endParaRPr lang="en-US"/>
          </a:p>
        </p:txBody>
      </p:sp>
    </p:spTree>
    <p:extLst>
      <p:ext uri="{BB962C8B-B14F-4D97-AF65-F5344CB8AC3E}">
        <p14:creationId xmlns:p14="http://schemas.microsoft.com/office/powerpoint/2010/main" val="4157652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F973B6-28E2-4539-87CE-AF01B2775A32}" type="datetime1">
              <a:rPr lang="en-US" smtClean="0"/>
              <a:t>4/23/2015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D4AF09-FC35-4CC5-BC90-D84896D86520}" type="slidenum">
              <a:rPr lang="en-US" smtClean="0"/>
              <a:t>‹#›</a:t>
            </a:fld>
            <a:endParaRPr lang="en-US"/>
          </a:p>
        </p:txBody>
      </p:sp>
    </p:spTree>
    <p:extLst>
      <p:ext uri="{BB962C8B-B14F-4D97-AF65-F5344CB8AC3E}">
        <p14:creationId xmlns:p14="http://schemas.microsoft.com/office/powerpoint/2010/main" val="2114551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C4F8D46-5D08-483E-9158-FA583E3F57EB}" type="datetime1">
              <a:rPr lang="en-US" smtClean="0"/>
              <a:t>4/23/2015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D4AF09-FC35-4CC5-BC90-D84896D86520}" type="slidenum">
              <a:rPr lang="en-US" smtClean="0"/>
              <a:t>‹#›</a:t>
            </a:fld>
            <a:endParaRPr lang="en-US"/>
          </a:p>
        </p:txBody>
      </p:sp>
    </p:spTree>
    <p:extLst>
      <p:ext uri="{BB962C8B-B14F-4D97-AF65-F5344CB8AC3E}">
        <p14:creationId xmlns:p14="http://schemas.microsoft.com/office/powerpoint/2010/main" val="2489880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4DB1B3-2E08-4172-9F25-56286AAAF10E}" type="datetime1">
              <a:rPr lang="en-US" smtClean="0"/>
              <a:t>4/23/2015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D4AF09-FC35-4CC5-BC90-D84896D86520}" type="slidenum">
              <a:rPr lang="en-US" smtClean="0"/>
              <a:t>‹#›</a:t>
            </a:fld>
            <a:endParaRPr lang="en-US"/>
          </a:p>
        </p:txBody>
      </p:sp>
    </p:spTree>
    <p:extLst>
      <p:ext uri="{BB962C8B-B14F-4D97-AF65-F5344CB8AC3E}">
        <p14:creationId xmlns:p14="http://schemas.microsoft.com/office/powerpoint/2010/main" val="264145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E16AD1-B442-45E0-BF13-CAC4B765D7CE}" type="datetime1">
              <a:rPr lang="en-US" smtClean="0"/>
              <a:t>4/23/2015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D4AF09-FC35-4CC5-BC90-D84896D86520}" type="slidenum">
              <a:rPr lang="en-US" smtClean="0"/>
              <a:t>‹#›</a:t>
            </a:fld>
            <a:endParaRPr lang="en-US"/>
          </a:p>
        </p:txBody>
      </p:sp>
    </p:spTree>
    <p:extLst>
      <p:ext uri="{BB962C8B-B14F-4D97-AF65-F5344CB8AC3E}">
        <p14:creationId xmlns:p14="http://schemas.microsoft.com/office/powerpoint/2010/main" val="457125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AD1518-3C09-416E-B93B-5D6EBE1DD17F}" type="datetime1">
              <a:rPr lang="en-US" smtClean="0"/>
              <a:t>4/23/2015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D4AF09-FC35-4CC5-BC90-D84896D86520}" type="slidenum">
              <a:rPr lang="en-US" smtClean="0"/>
              <a:t>‹#›</a:t>
            </a:fld>
            <a:endParaRPr lang="en-US"/>
          </a:p>
        </p:txBody>
      </p:sp>
    </p:spTree>
    <p:extLst>
      <p:ext uri="{BB962C8B-B14F-4D97-AF65-F5344CB8AC3E}">
        <p14:creationId xmlns:p14="http://schemas.microsoft.com/office/powerpoint/2010/main" val="4173310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2403E7"/>
            </a:gs>
            <a:gs pos="7000">
              <a:srgbClr val="002060"/>
            </a:gs>
            <a:gs pos="83000">
              <a:srgbClr val="040860"/>
            </a:gs>
            <a:gs pos="100000">
              <a:schemeClr val="bg1">
                <a:lumMod val="95000"/>
                <a:lumOff val="5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5D47FE8-8A71-446A-A666-9474065EC662}" type="datetime1">
              <a:rPr lang="en-US" smtClean="0"/>
              <a:t>4/23/2015</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CD4AF09-FC35-4CC5-BC90-D84896D86520}" type="slidenum">
              <a:rPr lang="en-US" smtClean="0"/>
              <a:t>‹#›</a:t>
            </a:fld>
            <a:endParaRPr lang="en-US"/>
          </a:p>
        </p:txBody>
      </p:sp>
    </p:spTree>
    <p:extLst>
      <p:ext uri="{BB962C8B-B14F-4D97-AF65-F5344CB8AC3E}">
        <p14:creationId xmlns:p14="http://schemas.microsoft.com/office/powerpoint/2010/main" val="2654663551"/>
      </p:ext>
    </p:extLst>
  </p:cSld>
  <p:clrMap bg1="dk1" tx1="lt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Lst>
  <p:hf sldNum="0" hdr="0" ftr="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brackets.io/" TargetMode="External"/><Relationship Id="rId2" Type="http://schemas.openxmlformats.org/officeDocument/2006/relationships/hyperlink" Target="http://www.sublimetext.com/" TargetMode="External"/><Relationship Id="rId1" Type="http://schemas.openxmlformats.org/officeDocument/2006/relationships/slideLayout" Target="../slideLayouts/slideLayout2.xml"/><Relationship Id="rId5" Type="http://schemas.openxmlformats.org/officeDocument/2006/relationships/hyperlink" Target="https://netbeans.org/features/html5/" TargetMode="External"/><Relationship Id="rId4" Type="http://schemas.openxmlformats.org/officeDocument/2006/relationships/hyperlink" Target="https://www.jetbrains.com/webstorm/" TargetMode="Externa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json.org/"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70693" y="1131586"/>
            <a:ext cx="9440034" cy="1828801"/>
          </a:xfrm>
        </p:spPr>
        <p:txBody>
          <a:bodyPr/>
          <a:lstStyle/>
          <a:p>
            <a:r>
              <a:rPr lang="en-US" smtClean="0"/>
              <a:t>CS 547</a:t>
            </a:r>
            <a:endParaRPr lang="en-US" dirty="0"/>
          </a:p>
        </p:txBody>
      </p:sp>
      <p:sp>
        <p:nvSpPr>
          <p:cNvPr id="5" name="Subtitle 4"/>
          <p:cNvSpPr>
            <a:spLocks noGrp="1"/>
          </p:cNvSpPr>
          <p:nvPr>
            <p:ph type="subTitle" idx="1"/>
          </p:nvPr>
        </p:nvSpPr>
        <p:spPr>
          <a:xfrm>
            <a:off x="1370693" y="5257018"/>
            <a:ext cx="9440034" cy="1049867"/>
          </a:xfrm>
        </p:spPr>
        <p:txBody>
          <a:bodyPr/>
          <a:lstStyle/>
          <a:p>
            <a:pPr marL="0" indent="0" algn="r">
              <a:buNone/>
            </a:pPr>
            <a:r>
              <a:rPr lang="en-US" dirty="0" smtClean="0"/>
              <a:t>JavaScript</a:t>
            </a:r>
          </a:p>
          <a:p>
            <a:pPr marL="0" indent="0" algn="r">
              <a:buNone/>
            </a:pPr>
            <a:r>
              <a:rPr lang="en-US" dirty="0" smtClean="0"/>
              <a:t>Week 13 Day </a:t>
            </a:r>
            <a:r>
              <a:rPr lang="en-US" dirty="0" smtClean="0"/>
              <a:t>2</a:t>
            </a:r>
            <a:endParaRPr lang="en-US" dirty="0"/>
          </a:p>
        </p:txBody>
      </p:sp>
      <p:sp>
        <p:nvSpPr>
          <p:cNvPr id="2" name="Date Placeholder 1"/>
          <p:cNvSpPr>
            <a:spLocks noGrp="1"/>
          </p:cNvSpPr>
          <p:nvPr>
            <p:ph type="dt" sz="half" idx="10"/>
          </p:nvPr>
        </p:nvSpPr>
        <p:spPr/>
        <p:txBody>
          <a:bodyPr/>
          <a:lstStyle/>
          <a:p>
            <a:fld id="{50335E8D-EC63-484E-9083-A8050E048FB3}" type="datetime1">
              <a:rPr lang="en-US" smtClean="0"/>
              <a:t>4/23/2015</a:t>
            </a:fld>
            <a:endParaRPr lang="en-US"/>
          </a:p>
        </p:txBody>
      </p:sp>
    </p:spTree>
    <p:extLst>
      <p:ext uri="{BB962C8B-B14F-4D97-AF65-F5344CB8AC3E}">
        <p14:creationId xmlns:p14="http://schemas.microsoft.com/office/powerpoint/2010/main" val="5753713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ultiply 4"/>
          <p:cNvSpPr/>
          <p:nvPr/>
        </p:nvSpPr>
        <p:spPr>
          <a:xfrm>
            <a:off x="7701920" y="4120056"/>
            <a:ext cx="1348416" cy="1671144"/>
          </a:xfrm>
          <a:prstGeom prst="mathMultiply">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pPr algn="l"/>
            <a:r>
              <a:rPr lang="en-US" dirty="0" smtClean="0"/>
              <a:t>JS Objects</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
        <p:nvSpPr>
          <p:cNvPr id="3" name="Content Placeholder 2"/>
          <p:cNvSpPr>
            <a:spLocks noGrp="1"/>
          </p:cNvSpPr>
          <p:nvPr>
            <p:ph idx="1"/>
          </p:nvPr>
        </p:nvSpPr>
        <p:spPr/>
        <p:txBody>
          <a:bodyPr/>
          <a:lstStyle/>
          <a:p>
            <a:pPr marL="36900" indent="0">
              <a:buNone/>
            </a:pPr>
            <a:r>
              <a:rPr lang="en-US" sz="2400" dirty="0" smtClean="0">
                <a:effectLst/>
              </a:rPr>
              <a:t>An Object is a container of Properties</a:t>
            </a:r>
          </a:p>
          <a:p>
            <a:pPr marL="36900" indent="0">
              <a:buNone/>
            </a:pPr>
            <a:r>
              <a:rPr lang="en-US" sz="2400" dirty="0">
                <a:effectLst/>
              </a:rPr>
              <a:t>	</a:t>
            </a:r>
            <a:r>
              <a:rPr lang="en-US" sz="2400" dirty="0" smtClean="0">
                <a:effectLst/>
              </a:rPr>
              <a:t>Properties have a Name and a Value</a:t>
            </a:r>
          </a:p>
          <a:p>
            <a:pPr marL="36900" indent="0">
              <a:buNone/>
            </a:pPr>
            <a:r>
              <a:rPr lang="en-US" sz="2400" dirty="0">
                <a:effectLst/>
              </a:rPr>
              <a:t>	</a:t>
            </a:r>
            <a:r>
              <a:rPr lang="en-US" sz="2400" dirty="0" smtClean="0">
                <a:effectLst/>
              </a:rPr>
              <a:t>		“</a:t>
            </a:r>
            <a:r>
              <a:rPr lang="en-US" sz="2400" dirty="0" err="1" smtClean="0">
                <a:effectLst/>
              </a:rPr>
              <a:t>first_name</a:t>
            </a:r>
            <a:r>
              <a:rPr lang="en-US" sz="2400" dirty="0" smtClean="0">
                <a:effectLst/>
              </a:rPr>
              <a:t>” : “Freddie”</a:t>
            </a:r>
          </a:p>
          <a:p>
            <a:pPr marL="36900" indent="0">
              <a:buNone/>
            </a:pPr>
            <a:r>
              <a:rPr lang="en-US" sz="2400" dirty="0" smtClean="0"/>
              <a:t>A </a:t>
            </a:r>
            <a:r>
              <a:rPr lang="en-US" sz="2400" dirty="0"/>
              <a:t>property name can be any string, including the empty string. A property value can be </a:t>
            </a:r>
            <a:r>
              <a:rPr lang="en-US" sz="2400" dirty="0" smtClean="0"/>
              <a:t>any </a:t>
            </a:r>
            <a:r>
              <a:rPr lang="en-US" sz="2400" dirty="0"/>
              <a:t>JavaScript value except for undefined</a:t>
            </a:r>
            <a:r>
              <a:rPr lang="en-US" sz="2400" dirty="0" smtClean="0"/>
              <a:t>.</a:t>
            </a:r>
          </a:p>
          <a:p>
            <a:pPr marL="36900" indent="0">
              <a:buNone/>
            </a:pPr>
            <a:endParaRPr lang="en-US" sz="2400" dirty="0">
              <a:effectLst/>
            </a:endParaRPr>
          </a:p>
          <a:p>
            <a:pPr marL="36900" indent="0">
              <a:buNone/>
            </a:pPr>
            <a:r>
              <a:rPr lang="en-US" sz="2400" dirty="0" smtClean="0">
                <a:effectLst/>
              </a:rPr>
              <a:t>	“” : “something” ; 						“</a:t>
            </a:r>
            <a:r>
              <a:rPr lang="en-US" sz="2400" dirty="0" err="1" smtClean="0">
                <a:effectLst/>
              </a:rPr>
              <a:t>fname</a:t>
            </a:r>
            <a:r>
              <a:rPr lang="en-US" sz="2400" dirty="0" smtClean="0">
                <a:effectLst/>
              </a:rPr>
              <a:t>” : undefined; </a:t>
            </a:r>
            <a:endParaRPr lang="en-US" sz="2400" dirty="0">
              <a:effectLst/>
            </a:endParaRPr>
          </a:p>
        </p:txBody>
      </p:sp>
    </p:spTree>
    <p:extLst>
      <p:ext uri="{BB962C8B-B14F-4D97-AF65-F5344CB8AC3E}">
        <p14:creationId xmlns:p14="http://schemas.microsoft.com/office/powerpoint/2010/main" val="33579773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JS Objects</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dirty="0"/>
          </a:p>
        </p:txBody>
      </p:sp>
      <p:sp>
        <p:nvSpPr>
          <p:cNvPr id="3" name="Content Placeholder 2"/>
          <p:cNvSpPr>
            <a:spLocks noGrp="1"/>
          </p:cNvSpPr>
          <p:nvPr>
            <p:ph idx="1"/>
          </p:nvPr>
        </p:nvSpPr>
        <p:spPr>
          <a:xfrm>
            <a:off x="913794" y="1732450"/>
            <a:ext cx="10805239" cy="3943136"/>
          </a:xfrm>
        </p:spPr>
        <p:txBody>
          <a:bodyPr/>
          <a:lstStyle/>
          <a:p>
            <a:pPr marL="36900" indent="0">
              <a:buNone/>
            </a:pPr>
            <a:r>
              <a:rPr lang="en-US" sz="2400" dirty="0"/>
              <a:t>Objects in JavaScript are class-free</a:t>
            </a:r>
            <a:r>
              <a:rPr lang="en-US" sz="2400" dirty="0" smtClean="0"/>
              <a:t>.</a:t>
            </a:r>
          </a:p>
          <a:p>
            <a:pPr marL="36900" indent="0">
              <a:buNone/>
            </a:pPr>
            <a:r>
              <a:rPr lang="en-US" sz="2400" dirty="0">
                <a:effectLst/>
              </a:rPr>
              <a:t>	</a:t>
            </a:r>
            <a:r>
              <a:rPr lang="en-US" sz="2400" dirty="0" smtClean="0">
                <a:effectLst/>
              </a:rPr>
              <a:t>N</a:t>
            </a:r>
            <a:r>
              <a:rPr lang="en-US" sz="2400" dirty="0" smtClean="0"/>
              <a:t>o </a:t>
            </a:r>
            <a:r>
              <a:rPr lang="en-US" sz="2400" dirty="0"/>
              <a:t>constraint on the names of new properties or on the values of properties. </a:t>
            </a:r>
            <a:endParaRPr lang="en-US" sz="2400" dirty="0" smtClean="0"/>
          </a:p>
          <a:p>
            <a:pPr marL="36900" indent="0">
              <a:buNone/>
            </a:pPr>
            <a:r>
              <a:rPr lang="en-US" sz="2400" dirty="0"/>
              <a:t>	</a:t>
            </a:r>
            <a:r>
              <a:rPr lang="en-US" sz="2400" dirty="0" smtClean="0"/>
              <a:t>Objects </a:t>
            </a:r>
            <a:r>
              <a:rPr lang="en-US" sz="2400" dirty="0"/>
              <a:t>are useful for collecting and organizing data. </a:t>
            </a:r>
            <a:endParaRPr lang="en-US" sz="2400" dirty="0" smtClean="0"/>
          </a:p>
          <a:p>
            <a:pPr marL="36900" indent="0">
              <a:buNone/>
            </a:pPr>
            <a:r>
              <a:rPr lang="en-US" sz="2400" dirty="0"/>
              <a:t>	</a:t>
            </a:r>
            <a:r>
              <a:rPr lang="en-US" sz="2400" dirty="0" smtClean="0"/>
              <a:t>Objects </a:t>
            </a:r>
            <a:r>
              <a:rPr lang="en-US" sz="2400" dirty="0"/>
              <a:t>can contain other </a:t>
            </a:r>
            <a:r>
              <a:rPr lang="en-US" sz="2400" dirty="0" smtClean="0"/>
              <a:t>objects.</a:t>
            </a:r>
            <a:r>
              <a:rPr lang="en-US" sz="2400" dirty="0" smtClean="0">
                <a:effectLst/>
              </a:rPr>
              <a:t> </a:t>
            </a:r>
          </a:p>
          <a:p>
            <a:pPr marL="36900" indent="0">
              <a:buNone/>
            </a:pPr>
            <a:r>
              <a:rPr lang="en-US" sz="2400" dirty="0"/>
              <a:t>JavaScript includes a </a:t>
            </a:r>
            <a:r>
              <a:rPr lang="en-US" sz="2400" b="1" i="1" dirty="0"/>
              <a:t>prototype</a:t>
            </a:r>
            <a:r>
              <a:rPr lang="en-US" sz="2400" dirty="0"/>
              <a:t> linkage feature that allows one object to inherit the properties of another. </a:t>
            </a:r>
            <a:endParaRPr lang="en-US" sz="2400" dirty="0">
              <a:effectLst/>
            </a:endParaRPr>
          </a:p>
        </p:txBody>
      </p:sp>
    </p:spTree>
    <p:extLst>
      <p:ext uri="{BB962C8B-B14F-4D97-AF65-F5344CB8AC3E}">
        <p14:creationId xmlns:p14="http://schemas.microsoft.com/office/powerpoint/2010/main" val="2958314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JS </a:t>
            </a:r>
            <a:r>
              <a:rPr lang="en-US" dirty="0" smtClean="0"/>
              <a:t>Objects Creation</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
        <p:nvSpPr>
          <p:cNvPr id="3" name="Content Placeholder 2"/>
          <p:cNvSpPr>
            <a:spLocks noGrp="1"/>
          </p:cNvSpPr>
          <p:nvPr>
            <p:ph idx="1"/>
          </p:nvPr>
        </p:nvSpPr>
        <p:spPr/>
        <p:txBody>
          <a:bodyPr/>
          <a:lstStyle/>
          <a:p>
            <a:pPr marL="36900" indent="0">
              <a:buNone/>
            </a:pPr>
            <a:r>
              <a:rPr lang="en-US" sz="2400" dirty="0" smtClean="0">
                <a:effectLst/>
              </a:rPr>
              <a:t>to create an object use curly brackets</a:t>
            </a:r>
          </a:p>
          <a:p>
            <a:pPr marL="36900" indent="0">
              <a:buNone/>
            </a:pPr>
            <a:r>
              <a:rPr lang="en-US" sz="2400" dirty="0">
                <a:effectLst/>
              </a:rPr>
              <a:t>	</a:t>
            </a:r>
            <a:r>
              <a:rPr lang="en-US" sz="2400" dirty="0" err="1" smtClean="0">
                <a:effectLst/>
              </a:rPr>
              <a:t>var</a:t>
            </a:r>
            <a:r>
              <a:rPr lang="en-US" sz="2400" dirty="0" smtClean="0">
                <a:effectLst/>
              </a:rPr>
              <a:t> </a:t>
            </a:r>
            <a:r>
              <a:rPr lang="en-US" sz="2400" dirty="0" err="1" smtClean="0">
                <a:effectLst/>
              </a:rPr>
              <a:t>empty_object</a:t>
            </a:r>
            <a:r>
              <a:rPr lang="en-US" sz="2400" dirty="0" smtClean="0">
                <a:effectLst/>
              </a:rPr>
              <a:t> = { </a:t>
            </a:r>
            <a:r>
              <a:rPr lang="en-US" sz="2400" dirty="0" smtClean="0">
                <a:effectLst/>
              </a:rPr>
              <a:t>};    //object literal</a:t>
            </a:r>
            <a:endParaRPr lang="en-US" sz="2400" dirty="0" smtClean="0">
              <a:effectLst/>
            </a:endParaRPr>
          </a:p>
          <a:p>
            <a:pPr marL="36900" indent="0">
              <a:buNone/>
            </a:pPr>
            <a:endParaRPr lang="en-US" sz="2400" dirty="0">
              <a:effectLst/>
            </a:endParaRPr>
          </a:p>
          <a:p>
            <a:pPr marL="36900" indent="0">
              <a:buNone/>
            </a:pPr>
            <a:r>
              <a:rPr lang="en-US" sz="2400" dirty="0" smtClean="0">
                <a:effectLst/>
              </a:rPr>
              <a:t>	</a:t>
            </a:r>
            <a:r>
              <a:rPr lang="en-US" sz="2400" dirty="0" err="1" smtClean="0">
                <a:effectLst/>
              </a:rPr>
              <a:t>var</a:t>
            </a:r>
            <a:r>
              <a:rPr lang="en-US" sz="2400" dirty="0" smtClean="0">
                <a:effectLst/>
              </a:rPr>
              <a:t> </a:t>
            </a:r>
            <a:r>
              <a:rPr lang="en-US" sz="2400" dirty="0" err="1" smtClean="0">
                <a:effectLst/>
              </a:rPr>
              <a:t>rockStar</a:t>
            </a:r>
            <a:r>
              <a:rPr lang="en-US" sz="2400" dirty="0" smtClean="0">
                <a:effectLst/>
              </a:rPr>
              <a:t>= {</a:t>
            </a:r>
          </a:p>
          <a:p>
            <a:pPr marL="36900" indent="0">
              <a:buNone/>
            </a:pPr>
            <a:r>
              <a:rPr lang="en-US" sz="2400" dirty="0">
                <a:effectLst/>
              </a:rPr>
              <a:t>	</a:t>
            </a:r>
            <a:r>
              <a:rPr lang="en-US" sz="2400" dirty="0" smtClean="0">
                <a:effectLst/>
              </a:rPr>
              <a:t>		</a:t>
            </a:r>
            <a:r>
              <a:rPr lang="en-US" sz="2400" dirty="0" err="1" smtClean="0">
                <a:effectLst/>
              </a:rPr>
              <a:t>firstName</a:t>
            </a:r>
            <a:r>
              <a:rPr lang="en-US" sz="2400" dirty="0" smtClean="0">
                <a:effectLst/>
              </a:rPr>
              <a:t> :  “Freddy”,</a:t>
            </a:r>
          </a:p>
          <a:p>
            <a:pPr marL="36900" indent="0">
              <a:buNone/>
            </a:pPr>
            <a:r>
              <a:rPr lang="en-US" sz="2400" dirty="0">
                <a:effectLst/>
              </a:rPr>
              <a:t>	</a:t>
            </a:r>
            <a:r>
              <a:rPr lang="en-US" sz="2400" dirty="0" smtClean="0">
                <a:effectLst/>
              </a:rPr>
              <a:t>		</a:t>
            </a:r>
            <a:r>
              <a:rPr lang="en-US" sz="2400" dirty="0" err="1" smtClean="0">
                <a:effectLst/>
              </a:rPr>
              <a:t>lastName</a:t>
            </a:r>
            <a:r>
              <a:rPr lang="en-US" sz="2400" dirty="0" smtClean="0">
                <a:effectLst/>
              </a:rPr>
              <a:t> : “Mercury”</a:t>
            </a:r>
          </a:p>
          <a:p>
            <a:pPr marL="36900" indent="0">
              <a:buNone/>
            </a:pPr>
            <a:r>
              <a:rPr lang="en-US" sz="2400" dirty="0">
                <a:effectLst/>
              </a:rPr>
              <a:t>	</a:t>
            </a:r>
            <a:r>
              <a:rPr lang="en-US" sz="2400" dirty="0" smtClean="0">
                <a:effectLst/>
              </a:rPr>
              <a:t>}</a:t>
            </a:r>
            <a:endParaRPr lang="en-US" sz="2400" dirty="0">
              <a:effectLst/>
            </a:endParaRPr>
          </a:p>
        </p:txBody>
      </p:sp>
    </p:spTree>
    <p:extLst>
      <p:ext uri="{BB962C8B-B14F-4D97-AF65-F5344CB8AC3E}">
        <p14:creationId xmlns:p14="http://schemas.microsoft.com/office/powerpoint/2010/main" val="37075231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JS </a:t>
            </a:r>
            <a:r>
              <a:rPr lang="en-US" dirty="0" smtClean="0"/>
              <a:t>Objects Retrieval</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
        <p:nvSpPr>
          <p:cNvPr id="3" name="Content Placeholder 2"/>
          <p:cNvSpPr>
            <a:spLocks noGrp="1"/>
          </p:cNvSpPr>
          <p:nvPr>
            <p:ph idx="1"/>
          </p:nvPr>
        </p:nvSpPr>
        <p:spPr/>
        <p:txBody>
          <a:bodyPr/>
          <a:lstStyle/>
          <a:p>
            <a:pPr marL="36900" indent="0">
              <a:buNone/>
            </a:pPr>
            <a:r>
              <a:rPr lang="en-US" sz="2400" dirty="0" smtClean="0">
                <a:effectLst/>
              </a:rPr>
              <a:t>Retrieval: values can be retired in two ways:  obj.[“string”] or  </a:t>
            </a:r>
            <a:r>
              <a:rPr lang="en-US" sz="2400" dirty="0" err="1" smtClean="0">
                <a:effectLst/>
              </a:rPr>
              <a:t>obj.string</a:t>
            </a:r>
            <a:endParaRPr lang="en-US" sz="2400" dirty="0" smtClean="0">
              <a:effectLst/>
            </a:endParaRPr>
          </a:p>
          <a:p>
            <a:pPr marL="36900" indent="0">
              <a:buNone/>
            </a:pPr>
            <a:r>
              <a:rPr lang="en-US" sz="2400" dirty="0">
                <a:effectLst/>
              </a:rPr>
              <a:t>	</a:t>
            </a:r>
            <a:r>
              <a:rPr lang="en-US" sz="2400" dirty="0" err="1" smtClean="0">
                <a:effectLst/>
              </a:rPr>
              <a:t>rockstar</a:t>
            </a:r>
            <a:r>
              <a:rPr lang="en-US" sz="2400" dirty="0" smtClean="0">
                <a:effectLst/>
              </a:rPr>
              <a:t>[“</a:t>
            </a:r>
            <a:r>
              <a:rPr lang="en-US" sz="2400" dirty="0" err="1" smtClean="0">
                <a:effectLst/>
              </a:rPr>
              <a:t>firstName</a:t>
            </a:r>
            <a:r>
              <a:rPr lang="en-US" sz="2400" dirty="0" smtClean="0">
                <a:effectLst/>
              </a:rPr>
              <a:t>”] // returns  “Freddy”</a:t>
            </a:r>
          </a:p>
          <a:p>
            <a:pPr marL="36900" indent="0">
              <a:buNone/>
            </a:pPr>
            <a:endParaRPr lang="en-US" sz="2400" dirty="0">
              <a:effectLst/>
            </a:endParaRPr>
          </a:p>
          <a:p>
            <a:pPr marL="36900" indent="0">
              <a:buNone/>
            </a:pPr>
            <a:r>
              <a:rPr lang="en-US" sz="2400" dirty="0" smtClean="0">
                <a:effectLst/>
              </a:rPr>
              <a:t>	</a:t>
            </a:r>
            <a:r>
              <a:rPr lang="en-US" sz="2400" dirty="0" err="1" smtClean="0">
                <a:effectLst/>
              </a:rPr>
              <a:t>rockstar.firstName</a:t>
            </a:r>
            <a:r>
              <a:rPr lang="en-US" sz="2400" dirty="0" smtClean="0">
                <a:effectLst/>
              </a:rPr>
              <a:t>;  // returns  </a:t>
            </a:r>
            <a:r>
              <a:rPr lang="en-US" sz="2400" dirty="0" smtClean="0">
                <a:effectLst/>
              </a:rPr>
              <a:t>“Freddy”</a:t>
            </a:r>
            <a:endParaRPr lang="en-US" sz="2400" dirty="0" smtClean="0">
              <a:effectLst/>
            </a:endParaRPr>
          </a:p>
          <a:p>
            <a:pPr marL="36900" indent="0">
              <a:buNone/>
            </a:pPr>
            <a:r>
              <a:rPr lang="en-US" sz="2400" dirty="0">
                <a:effectLst/>
              </a:rPr>
              <a:t>	</a:t>
            </a:r>
            <a:r>
              <a:rPr lang="en-US" sz="2400" dirty="0" smtClean="0">
                <a:effectLst/>
              </a:rPr>
              <a:t>}</a:t>
            </a:r>
            <a:endParaRPr lang="en-US" sz="2400" dirty="0">
              <a:effectLst/>
            </a:endParaRPr>
          </a:p>
        </p:txBody>
      </p:sp>
    </p:spTree>
    <p:extLst>
      <p:ext uri="{BB962C8B-B14F-4D97-AF65-F5344CB8AC3E}">
        <p14:creationId xmlns:p14="http://schemas.microsoft.com/office/powerpoint/2010/main" val="10415133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JS </a:t>
            </a:r>
            <a:r>
              <a:rPr lang="en-US" dirty="0" smtClean="0"/>
              <a:t>Objects Update</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
        <p:nvSpPr>
          <p:cNvPr id="3" name="Content Placeholder 2"/>
          <p:cNvSpPr>
            <a:spLocks noGrp="1"/>
          </p:cNvSpPr>
          <p:nvPr>
            <p:ph idx="1"/>
          </p:nvPr>
        </p:nvSpPr>
        <p:spPr/>
        <p:txBody>
          <a:bodyPr/>
          <a:lstStyle/>
          <a:p>
            <a:pPr marL="36900" indent="0">
              <a:buNone/>
            </a:pPr>
            <a:r>
              <a:rPr lang="en-US" sz="2400" dirty="0"/>
              <a:t>A value in an object can be updated by assignment. If the property name already exists in the object, the property value is replaced </a:t>
            </a:r>
            <a:endParaRPr lang="en-US" sz="2400" dirty="0" smtClean="0"/>
          </a:p>
          <a:p>
            <a:pPr marL="36900" indent="0">
              <a:buNone/>
            </a:pPr>
            <a:r>
              <a:rPr lang="en-US" sz="2400" dirty="0">
                <a:effectLst/>
              </a:rPr>
              <a:t>	</a:t>
            </a:r>
            <a:r>
              <a:rPr lang="en-US" sz="2400" dirty="0" err="1" smtClean="0">
                <a:effectLst/>
              </a:rPr>
              <a:t>rockstar</a:t>
            </a:r>
            <a:r>
              <a:rPr lang="en-US" sz="2400" dirty="0" smtClean="0">
                <a:effectLst/>
              </a:rPr>
              <a:t>[“</a:t>
            </a:r>
            <a:r>
              <a:rPr lang="en-US" sz="2400" dirty="0" err="1" smtClean="0">
                <a:effectLst/>
              </a:rPr>
              <a:t>firstName</a:t>
            </a:r>
            <a:r>
              <a:rPr lang="en-US" sz="2400" dirty="0" smtClean="0">
                <a:effectLst/>
              </a:rPr>
              <a:t>”] </a:t>
            </a:r>
            <a:r>
              <a:rPr lang="en-US" sz="2400" dirty="0" smtClean="0">
                <a:effectLst/>
              </a:rPr>
              <a:t>= “Frederick”;</a:t>
            </a:r>
            <a:endParaRPr lang="en-US" sz="2400" dirty="0" smtClean="0">
              <a:effectLst/>
            </a:endParaRPr>
          </a:p>
          <a:p>
            <a:pPr marL="36900" indent="0">
              <a:buNone/>
            </a:pPr>
            <a:r>
              <a:rPr lang="en-US" sz="2400" dirty="0"/>
              <a:t>If the object does not already have that property name, the object is augmented:</a:t>
            </a:r>
            <a:endParaRPr lang="en-US" sz="2400" dirty="0">
              <a:effectLst/>
            </a:endParaRPr>
          </a:p>
          <a:p>
            <a:pPr marL="36900" indent="0">
              <a:buNone/>
            </a:pPr>
            <a:r>
              <a:rPr lang="en-US" sz="2400" dirty="0" smtClean="0">
                <a:effectLst/>
              </a:rPr>
              <a:t>	</a:t>
            </a:r>
            <a:r>
              <a:rPr lang="en-US" sz="2400" dirty="0" err="1" smtClean="0">
                <a:effectLst/>
              </a:rPr>
              <a:t>rockstar.realName</a:t>
            </a:r>
            <a:r>
              <a:rPr lang="en-US" sz="2400" dirty="0">
                <a:effectLst/>
              </a:rPr>
              <a:t> = “</a:t>
            </a:r>
            <a:r>
              <a:rPr lang="en-US" sz="2400" dirty="0" smtClean="0">
                <a:effectLst/>
              </a:rPr>
              <a:t>Farrokh Bulsara”; </a:t>
            </a:r>
            <a:endParaRPr lang="en-US" sz="2400" dirty="0">
              <a:effectLst/>
            </a:endParaRPr>
          </a:p>
        </p:txBody>
      </p:sp>
    </p:spTree>
    <p:extLst>
      <p:ext uri="{BB962C8B-B14F-4D97-AF65-F5344CB8AC3E}">
        <p14:creationId xmlns:p14="http://schemas.microsoft.com/office/powerpoint/2010/main" val="40211462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JS </a:t>
            </a:r>
            <a:r>
              <a:rPr lang="en-US" dirty="0" smtClean="0"/>
              <a:t>Objects Reference</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
        <p:nvSpPr>
          <p:cNvPr id="3" name="Content Placeholder 2"/>
          <p:cNvSpPr>
            <a:spLocks noGrp="1"/>
          </p:cNvSpPr>
          <p:nvPr>
            <p:ph idx="1"/>
          </p:nvPr>
        </p:nvSpPr>
        <p:spPr/>
        <p:txBody>
          <a:bodyPr>
            <a:normAutofit/>
          </a:bodyPr>
          <a:lstStyle/>
          <a:p>
            <a:pPr marL="36900" indent="0">
              <a:buNone/>
            </a:pPr>
            <a:r>
              <a:rPr lang="en-US" sz="2400" dirty="0">
                <a:effectLst/>
              </a:rPr>
              <a:t>Objects are passed around by </a:t>
            </a:r>
            <a:r>
              <a:rPr lang="en-US" sz="2400" b="1" dirty="0">
                <a:effectLst/>
              </a:rPr>
              <a:t>reference</a:t>
            </a:r>
            <a:r>
              <a:rPr lang="en-US" sz="2400" dirty="0">
                <a:effectLst/>
              </a:rPr>
              <a:t>. They are never copied</a:t>
            </a:r>
            <a:r>
              <a:rPr lang="en-US" sz="2400" dirty="0" smtClean="0">
                <a:effectLst/>
              </a:rPr>
              <a:t>:</a:t>
            </a:r>
          </a:p>
          <a:p>
            <a:pPr marL="36900" indent="0">
              <a:buNone/>
            </a:pPr>
            <a:endParaRPr lang="en-US" sz="2400" dirty="0">
              <a:effectLst/>
            </a:endParaRPr>
          </a:p>
          <a:p>
            <a:pPr marL="36900" indent="0">
              <a:spcBef>
                <a:spcPts val="0"/>
              </a:spcBef>
              <a:spcAft>
                <a:spcPts val="0"/>
              </a:spcAft>
              <a:buNone/>
            </a:pPr>
            <a:r>
              <a:rPr lang="en-US" sz="2400" dirty="0" err="1" smtClean="0">
                <a:effectLst/>
              </a:rPr>
              <a:t>var</a:t>
            </a:r>
            <a:r>
              <a:rPr lang="en-US" sz="2400" dirty="0" smtClean="0">
                <a:effectLst/>
              </a:rPr>
              <a:t> </a:t>
            </a:r>
            <a:r>
              <a:rPr lang="en-US" sz="2400" dirty="0">
                <a:effectLst/>
              </a:rPr>
              <a:t>a = {}, b = {}, c = {};</a:t>
            </a:r>
          </a:p>
          <a:p>
            <a:pPr marL="36900" indent="0">
              <a:spcBef>
                <a:spcPts val="0"/>
              </a:spcBef>
              <a:spcAft>
                <a:spcPts val="0"/>
              </a:spcAft>
              <a:buNone/>
            </a:pPr>
            <a:r>
              <a:rPr lang="en-US" sz="2400" dirty="0">
                <a:effectLst/>
              </a:rPr>
              <a:t> </a:t>
            </a:r>
            <a:r>
              <a:rPr lang="en-US" sz="2400" dirty="0" smtClean="0">
                <a:effectLst/>
              </a:rPr>
              <a:t>	// </a:t>
            </a:r>
            <a:r>
              <a:rPr lang="en-US" sz="2400" dirty="0">
                <a:effectLst/>
              </a:rPr>
              <a:t>a, b, and c each refer to a</a:t>
            </a:r>
          </a:p>
          <a:p>
            <a:pPr marL="36900" indent="0">
              <a:spcBef>
                <a:spcPts val="0"/>
              </a:spcBef>
              <a:spcAft>
                <a:spcPts val="0"/>
              </a:spcAft>
              <a:buNone/>
            </a:pPr>
            <a:r>
              <a:rPr lang="en-US" sz="2400" dirty="0">
                <a:effectLst/>
              </a:rPr>
              <a:t> </a:t>
            </a:r>
            <a:r>
              <a:rPr lang="en-US" sz="2400" dirty="0" smtClean="0">
                <a:effectLst/>
              </a:rPr>
              <a:t>	// </a:t>
            </a:r>
            <a:r>
              <a:rPr lang="en-US" sz="2400" dirty="0">
                <a:effectLst/>
              </a:rPr>
              <a:t>different empty </a:t>
            </a:r>
            <a:r>
              <a:rPr lang="en-US" sz="2400" dirty="0" smtClean="0">
                <a:effectLst/>
              </a:rPr>
              <a:t>object</a:t>
            </a:r>
          </a:p>
          <a:p>
            <a:pPr marL="36900" indent="0">
              <a:spcBef>
                <a:spcPts val="0"/>
              </a:spcBef>
              <a:spcAft>
                <a:spcPts val="0"/>
              </a:spcAft>
              <a:buNone/>
            </a:pPr>
            <a:endParaRPr lang="en-US" sz="2400" dirty="0">
              <a:effectLst/>
            </a:endParaRPr>
          </a:p>
          <a:p>
            <a:pPr marL="36900" indent="0">
              <a:spcBef>
                <a:spcPts val="0"/>
              </a:spcBef>
              <a:spcAft>
                <a:spcPts val="0"/>
              </a:spcAft>
              <a:buNone/>
            </a:pPr>
            <a:r>
              <a:rPr lang="en-US" sz="2400" dirty="0">
                <a:effectLst/>
              </a:rPr>
              <a:t>a = b = c = {};</a:t>
            </a:r>
          </a:p>
          <a:p>
            <a:pPr marL="36900" indent="0">
              <a:spcBef>
                <a:spcPts val="0"/>
              </a:spcBef>
              <a:spcAft>
                <a:spcPts val="0"/>
              </a:spcAft>
              <a:buNone/>
            </a:pPr>
            <a:r>
              <a:rPr lang="en-US" sz="2400" dirty="0">
                <a:effectLst/>
              </a:rPr>
              <a:t> </a:t>
            </a:r>
            <a:r>
              <a:rPr lang="en-US" sz="2400" dirty="0" smtClean="0">
                <a:effectLst/>
              </a:rPr>
              <a:t>	// </a:t>
            </a:r>
            <a:r>
              <a:rPr lang="en-US" sz="2400" dirty="0">
                <a:effectLst/>
              </a:rPr>
              <a:t>a, b, and c all refer to</a:t>
            </a:r>
          </a:p>
          <a:p>
            <a:pPr marL="36900" indent="0">
              <a:spcBef>
                <a:spcPts val="0"/>
              </a:spcBef>
              <a:spcAft>
                <a:spcPts val="0"/>
              </a:spcAft>
              <a:buNone/>
            </a:pPr>
            <a:r>
              <a:rPr lang="en-US" sz="2400" dirty="0">
                <a:effectLst/>
              </a:rPr>
              <a:t> </a:t>
            </a:r>
            <a:r>
              <a:rPr lang="en-US" sz="2400" dirty="0" smtClean="0">
                <a:effectLst/>
              </a:rPr>
              <a:t>	// </a:t>
            </a:r>
            <a:r>
              <a:rPr lang="en-US" sz="2400" dirty="0">
                <a:effectLst/>
              </a:rPr>
              <a:t>the same empty object</a:t>
            </a:r>
            <a:endParaRPr lang="en-US" sz="2400" dirty="0">
              <a:effectLst/>
            </a:endParaRPr>
          </a:p>
        </p:txBody>
      </p:sp>
    </p:spTree>
    <p:extLst>
      <p:ext uri="{BB962C8B-B14F-4D97-AF65-F5344CB8AC3E}">
        <p14:creationId xmlns:p14="http://schemas.microsoft.com/office/powerpoint/2010/main" val="1901558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JS </a:t>
            </a:r>
            <a:r>
              <a:rPr lang="en-US" dirty="0" smtClean="0"/>
              <a:t>Objects Prototype</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
        <p:nvSpPr>
          <p:cNvPr id="3" name="Content Placeholder 2"/>
          <p:cNvSpPr>
            <a:spLocks noGrp="1"/>
          </p:cNvSpPr>
          <p:nvPr>
            <p:ph idx="1"/>
          </p:nvPr>
        </p:nvSpPr>
        <p:spPr/>
        <p:txBody>
          <a:bodyPr>
            <a:normAutofit/>
          </a:bodyPr>
          <a:lstStyle/>
          <a:p>
            <a:pPr marL="36900" indent="0">
              <a:buNone/>
            </a:pPr>
            <a:r>
              <a:rPr lang="en-US" sz="2400" dirty="0"/>
              <a:t>Every object is linked to a prototype object from which it can inherit properties. </a:t>
            </a:r>
            <a:endParaRPr lang="en-US" sz="2400" dirty="0" smtClean="0"/>
          </a:p>
          <a:p>
            <a:pPr marL="36900" indent="0">
              <a:buNone/>
            </a:pPr>
            <a:r>
              <a:rPr lang="en-US" sz="2400" dirty="0" smtClean="0"/>
              <a:t>All </a:t>
            </a:r>
            <a:r>
              <a:rPr lang="en-US" sz="2400" dirty="0"/>
              <a:t>objects created from object literals are linked to </a:t>
            </a:r>
            <a:r>
              <a:rPr lang="en-US" sz="2400" b="1" dirty="0" err="1"/>
              <a:t>Object.prototype</a:t>
            </a:r>
            <a:r>
              <a:rPr lang="en-US" sz="2400" dirty="0"/>
              <a:t>, an object that comes standard with JavaScript.</a:t>
            </a:r>
            <a:endParaRPr lang="en-US" sz="2400" dirty="0">
              <a:effectLst/>
            </a:endParaRPr>
          </a:p>
        </p:txBody>
      </p:sp>
    </p:spTree>
    <p:extLst>
      <p:ext uri="{BB962C8B-B14F-4D97-AF65-F5344CB8AC3E}">
        <p14:creationId xmlns:p14="http://schemas.microsoft.com/office/powerpoint/2010/main" val="22432904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JS </a:t>
            </a:r>
            <a:r>
              <a:rPr lang="en-US" dirty="0" smtClean="0"/>
              <a:t>Objects Prototype</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
        <p:nvSpPr>
          <p:cNvPr id="3" name="Content Placeholder 2"/>
          <p:cNvSpPr>
            <a:spLocks noGrp="1"/>
          </p:cNvSpPr>
          <p:nvPr>
            <p:ph idx="1"/>
          </p:nvPr>
        </p:nvSpPr>
        <p:spPr>
          <a:xfrm>
            <a:off x="913795" y="1580051"/>
            <a:ext cx="10353762" cy="4211150"/>
          </a:xfrm>
        </p:spPr>
        <p:txBody>
          <a:bodyPr>
            <a:normAutofit/>
          </a:bodyPr>
          <a:lstStyle/>
          <a:p>
            <a:pPr marL="36900" indent="0">
              <a:spcBef>
                <a:spcPts val="0"/>
              </a:spcBef>
              <a:spcAft>
                <a:spcPts val="0"/>
              </a:spcAft>
              <a:buNone/>
            </a:pPr>
            <a:r>
              <a:rPr lang="en-US" sz="1800" dirty="0"/>
              <a:t>if (</a:t>
            </a:r>
            <a:r>
              <a:rPr lang="en-US" sz="1800" dirty="0" err="1"/>
              <a:t>typeof</a:t>
            </a:r>
            <a:r>
              <a:rPr lang="en-US" sz="1800" dirty="0"/>
              <a:t> </a:t>
            </a:r>
            <a:r>
              <a:rPr lang="en-US" sz="1800" dirty="0" err="1"/>
              <a:t>Object.create</a:t>
            </a:r>
            <a:r>
              <a:rPr lang="en-US" sz="1800" dirty="0"/>
              <a:t> !== 'function') {</a:t>
            </a:r>
          </a:p>
          <a:p>
            <a:pPr marL="36900" indent="0">
              <a:spcBef>
                <a:spcPts val="0"/>
              </a:spcBef>
              <a:spcAft>
                <a:spcPts val="0"/>
              </a:spcAft>
              <a:buNone/>
            </a:pPr>
            <a:r>
              <a:rPr lang="en-US" sz="1800" dirty="0" smtClean="0"/>
              <a:t>	</a:t>
            </a:r>
            <a:r>
              <a:rPr lang="en-US" sz="1800" dirty="0" err="1" smtClean="0"/>
              <a:t>Object.create</a:t>
            </a:r>
            <a:r>
              <a:rPr lang="en-US" sz="1800" dirty="0" smtClean="0"/>
              <a:t> </a:t>
            </a:r>
            <a:r>
              <a:rPr lang="en-US" sz="1800" dirty="0"/>
              <a:t>= function (o) {</a:t>
            </a:r>
          </a:p>
          <a:p>
            <a:pPr marL="36900" indent="0">
              <a:spcBef>
                <a:spcPts val="0"/>
              </a:spcBef>
              <a:spcAft>
                <a:spcPts val="0"/>
              </a:spcAft>
              <a:buNone/>
            </a:pPr>
            <a:r>
              <a:rPr lang="en-US" sz="1800" dirty="0"/>
              <a:t> </a:t>
            </a:r>
            <a:r>
              <a:rPr lang="en-US" sz="1800" dirty="0" smtClean="0"/>
              <a:t>		</a:t>
            </a:r>
            <a:r>
              <a:rPr lang="en-US" sz="1800" dirty="0" err="1" smtClean="0"/>
              <a:t>var</a:t>
            </a:r>
            <a:r>
              <a:rPr lang="en-US" sz="1800" dirty="0" smtClean="0"/>
              <a:t> </a:t>
            </a:r>
            <a:r>
              <a:rPr lang="en-US" sz="1800" dirty="0"/>
              <a:t>F = function () {};</a:t>
            </a:r>
          </a:p>
          <a:p>
            <a:pPr marL="36900" indent="0">
              <a:spcBef>
                <a:spcPts val="0"/>
              </a:spcBef>
              <a:spcAft>
                <a:spcPts val="0"/>
              </a:spcAft>
              <a:buNone/>
            </a:pPr>
            <a:r>
              <a:rPr lang="en-US" sz="1800" dirty="0"/>
              <a:t> </a:t>
            </a:r>
            <a:r>
              <a:rPr lang="en-US" sz="1800" dirty="0" smtClean="0"/>
              <a:t>		</a:t>
            </a:r>
            <a:r>
              <a:rPr lang="en-US" sz="1800" dirty="0" err="1" smtClean="0"/>
              <a:t>F.prototype</a:t>
            </a:r>
            <a:r>
              <a:rPr lang="en-US" sz="1800" dirty="0" smtClean="0"/>
              <a:t> </a:t>
            </a:r>
            <a:r>
              <a:rPr lang="en-US" sz="1800" dirty="0"/>
              <a:t>= o;</a:t>
            </a:r>
          </a:p>
          <a:p>
            <a:pPr marL="36900" indent="0">
              <a:spcBef>
                <a:spcPts val="0"/>
              </a:spcBef>
              <a:spcAft>
                <a:spcPts val="0"/>
              </a:spcAft>
              <a:buNone/>
            </a:pPr>
            <a:r>
              <a:rPr lang="en-US" sz="1800" dirty="0"/>
              <a:t> </a:t>
            </a:r>
            <a:r>
              <a:rPr lang="en-US" sz="1800" dirty="0" smtClean="0"/>
              <a:t>		return </a:t>
            </a:r>
            <a:r>
              <a:rPr lang="en-US" sz="1800" dirty="0"/>
              <a:t>new F();</a:t>
            </a:r>
          </a:p>
          <a:p>
            <a:pPr marL="36900" indent="0">
              <a:spcBef>
                <a:spcPts val="0"/>
              </a:spcBef>
              <a:spcAft>
                <a:spcPts val="0"/>
              </a:spcAft>
              <a:buNone/>
            </a:pPr>
            <a:r>
              <a:rPr lang="en-US" sz="1800" dirty="0"/>
              <a:t> 	}; </a:t>
            </a:r>
            <a:endParaRPr lang="en-US" sz="1800" dirty="0" smtClean="0"/>
          </a:p>
          <a:p>
            <a:pPr marL="36900" indent="0">
              <a:spcBef>
                <a:spcPts val="0"/>
              </a:spcBef>
              <a:spcAft>
                <a:spcPts val="0"/>
              </a:spcAft>
              <a:buNone/>
            </a:pPr>
            <a:r>
              <a:rPr lang="en-US" sz="1800" dirty="0" smtClean="0"/>
              <a:t>} </a:t>
            </a:r>
          </a:p>
          <a:p>
            <a:pPr marL="36900" indent="0">
              <a:spcBef>
                <a:spcPts val="0"/>
              </a:spcBef>
              <a:spcAft>
                <a:spcPts val="0"/>
              </a:spcAft>
              <a:buNone/>
            </a:pPr>
            <a:r>
              <a:rPr lang="en-US" sz="1800" dirty="0" err="1" smtClean="0"/>
              <a:t>var</a:t>
            </a:r>
            <a:r>
              <a:rPr lang="en-US" sz="1800" dirty="0" smtClean="0"/>
              <a:t> </a:t>
            </a:r>
            <a:r>
              <a:rPr lang="en-US" sz="1800" dirty="0" err="1" smtClean="0"/>
              <a:t>another_rockStar</a:t>
            </a:r>
            <a:r>
              <a:rPr lang="en-US" sz="1800" dirty="0" smtClean="0"/>
              <a:t> </a:t>
            </a:r>
            <a:r>
              <a:rPr lang="en-US" sz="1800" dirty="0"/>
              <a:t>= </a:t>
            </a:r>
            <a:r>
              <a:rPr lang="en-US" sz="1800" dirty="0" err="1" smtClean="0"/>
              <a:t>Object.create</a:t>
            </a:r>
            <a:r>
              <a:rPr lang="en-US" sz="1800" dirty="0" smtClean="0"/>
              <a:t>(</a:t>
            </a:r>
            <a:r>
              <a:rPr lang="en-US" sz="1800" dirty="0" err="1" smtClean="0"/>
              <a:t>rockStar</a:t>
            </a:r>
            <a:r>
              <a:rPr lang="en-US" sz="1800" dirty="0" smtClean="0"/>
              <a:t>);</a:t>
            </a:r>
          </a:p>
          <a:p>
            <a:pPr marL="36900" indent="0">
              <a:spcBef>
                <a:spcPts val="0"/>
              </a:spcBef>
              <a:spcAft>
                <a:spcPts val="0"/>
              </a:spcAft>
              <a:buNone/>
            </a:pPr>
            <a:endParaRPr lang="en-US" sz="2400" dirty="0">
              <a:effectLst/>
            </a:endParaRPr>
          </a:p>
          <a:p>
            <a:pPr marL="36900" indent="0">
              <a:spcBef>
                <a:spcPts val="0"/>
              </a:spcBef>
              <a:spcAft>
                <a:spcPts val="0"/>
              </a:spcAft>
              <a:buNone/>
            </a:pPr>
            <a:r>
              <a:rPr lang="en-US" sz="2400" dirty="0"/>
              <a:t>The prototype link has no effect on updating. The prototype link is used only in retrieval</a:t>
            </a:r>
            <a:r>
              <a:rPr lang="en-US" sz="2400" dirty="0" smtClean="0"/>
              <a:t>. JS will look up the chain till it finds </a:t>
            </a:r>
            <a:r>
              <a:rPr lang="en-US" sz="2400" dirty="0" err="1" smtClean="0"/>
              <a:t>Object.prototype.This</a:t>
            </a:r>
            <a:r>
              <a:rPr lang="en-US" sz="2400" dirty="0" smtClean="0"/>
              <a:t> is called delegation, it is dynamic and if we add a new property to the prototype </a:t>
            </a:r>
            <a:endParaRPr lang="en-US" sz="2400" dirty="0">
              <a:effectLst/>
            </a:endParaRPr>
          </a:p>
        </p:txBody>
      </p:sp>
    </p:spTree>
    <p:extLst>
      <p:ext uri="{BB962C8B-B14F-4D97-AF65-F5344CB8AC3E}">
        <p14:creationId xmlns:p14="http://schemas.microsoft.com/office/powerpoint/2010/main" val="17088370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JS </a:t>
            </a:r>
            <a:r>
              <a:rPr lang="en-US" dirty="0" smtClean="0"/>
              <a:t>Objects Prototype</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
        <p:nvSpPr>
          <p:cNvPr id="3" name="Content Placeholder 2"/>
          <p:cNvSpPr>
            <a:spLocks noGrp="1"/>
          </p:cNvSpPr>
          <p:nvPr>
            <p:ph idx="1"/>
          </p:nvPr>
        </p:nvSpPr>
        <p:spPr/>
        <p:txBody>
          <a:bodyPr>
            <a:normAutofit/>
          </a:bodyPr>
          <a:lstStyle/>
          <a:p>
            <a:pPr marL="36900" indent="0">
              <a:spcBef>
                <a:spcPts val="0"/>
              </a:spcBef>
              <a:spcAft>
                <a:spcPts val="0"/>
              </a:spcAft>
              <a:buNone/>
            </a:pPr>
            <a:r>
              <a:rPr lang="en-US" sz="2400" dirty="0" smtClean="0"/>
              <a:t>Delegation is </a:t>
            </a:r>
            <a:r>
              <a:rPr lang="en-US" sz="2400" dirty="0"/>
              <a:t>dynamic and if we add a new property to the prototype that property will immediately be visible in all of the objects that are based on that prototype: </a:t>
            </a:r>
            <a:endParaRPr lang="en-US" sz="2400" dirty="0" smtClean="0"/>
          </a:p>
          <a:p>
            <a:pPr marL="36900" indent="0">
              <a:spcBef>
                <a:spcPts val="0"/>
              </a:spcBef>
              <a:spcAft>
                <a:spcPts val="0"/>
              </a:spcAft>
              <a:buNone/>
            </a:pPr>
            <a:endParaRPr lang="en-US" sz="2400" dirty="0" smtClean="0"/>
          </a:p>
          <a:p>
            <a:pPr marL="36900" indent="0">
              <a:spcBef>
                <a:spcPts val="0"/>
              </a:spcBef>
              <a:spcAft>
                <a:spcPts val="0"/>
              </a:spcAft>
              <a:buNone/>
            </a:pPr>
            <a:r>
              <a:rPr lang="en-US" sz="2400" dirty="0" err="1" smtClean="0"/>
              <a:t>rockStar.profession</a:t>
            </a:r>
            <a:r>
              <a:rPr lang="en-US" sz="2400" dirty="0" smtClean="0"/>
              <a:t> </a:t>
            </a:r>
            <a:r>
              <a:rPr lang="en-US" sz="2400" dirty="0"/>
              <a:t>= </a:t>
            </a:r>
            <a:r>
              <a:rPr lang="en-US" sz="2400" dirty="0" smtClean="0"/>
              <a:t>‘singer'; </a:t>
            </a:r>
          </a:p>
          <a:p>
            <a:pPr marL="36900" indent="0">
              <a:spcBef>
                <a:spcPts val="0"/>
              </a:spcBef>
              <a:spcAft>
                <a:spcPts val="0"/>
              </a:spcAft>
              <a:buNone/>
            </a:pPr>
            <a:r>
              <a:rPr lang="en-US" sz="2400" dirty="0" err="1" smtClean="0"/>
              <a:t>another_rockStar.profession</a:t>
            </a:r>
            <a:r>
              <a:rPr lang="en-US" sz="2400" dirty="0" smtClean="0"/>
              <a:t> </a:t>
            </a:r>
            <a:r>
              <a:rPr lang="en-US" sz="2400" dirty="0"/>
              <a:t>// </a:t>
            </a:r>
            <a:r>
              <a:rPr lang="en-US" sz="2400" dirty="0" smtClean="0"/>
              <a:t>‘singer</a:t>
            </a:r>
            <a:r>
              <a:rPr lang="en-US" sz="2400" dirty="0"/>
              <a:t>'</a:t>
            </a:r>
            <a:endParaRPr lang="en-US" sz="2400" dirty="0">
              <a:effectLst/>
            </a:endParaRPr>
          </a:p>
        </p:txBody>
      </p:sp>
    </p:spTree>
    <p:extLst>
      <p:ext uri="{BB962C8B-B14F-4D97-AF65-F5344CB8AC3E}">
        <p14:creationId xmlns:p14="http://schemas.microsoft.com/office/powerpoint/2010/main" val="31953702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JS </a:t>
            </a:r>
            <a:r>
              <a:rPr lang="en-US" dirty="0" smtClean="0"/>
              <a:t>Objects Reflection</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
        <p:nvSpPr>
          <p:cNvPr id="3" name="Content Placeholder 2"/>
          <p:cNvSpPr>
            <a:spLocks noGrp="1"/>
          </p:cNvSpPr>
          <p:nvPr>
            <p:ph idx="1"/>
          </p:nvPr>
        </p:nvSpPr>
        <p:spPr/>
        <p:txBody>
          <a:bodyPr>
            <a:normAutofit/>
          </a:bodyPr>
          <a:lstStyle/>
          <a:p>
            <a:pPr marL="36900" indent="0">
              <a:spcBef>
                <a:spcPts val="0"/>
              </a:spcBef>
              <a:spcAft>
                <a:spcPts val="0"/>
              </a:spcAft>
              <a:buNone/>
            </a:pPr>
            <a:r>
              <a:rPr lang="en-US" sz="2400" dirty="0"/>
              <a:t>Reflection is </a:t>
            </a:r>
            <a:r>
              <a:rPr lang="en-US" sz="2400" dirty="0" smtClean="0"/>
              <a:t>a way of inspecting </a:t>
            </a:r>
            <a:r>
              <a:rPr lang="en-US" sz="2400" dirty="0"/>
              <a:t>an object to determine what properties it has by attempting to retrieve the properties and examining the values </a:t>
            </a:r>
            <a:r>
              <a:rPr lang="en-US" sz="2400" dirty="0" smtClean="0"/>
              <a:t>obtained. Two methods to use reflection:</a:t>
            </a:r>
          </a:p>
          <a:p>
            <a:pPr marL="36900" indent="0">
              <a:spcBef>
                <a:spcPts val="0"/>
              </a:spcBef>
              <a:spcAft>
                <a:spcPts val="0"/>
              </a:spcAft>
              <a:buNone/>
            </a:pPr>
            <a:r>
              <a:rPr lang="en-US" sz="2400" dirty="0">
                <a:effectLst/>
              </a:rPr>
              <a:t>	</a:t>
            </a:r>
            <a:r>
              <a:rPr lang="en-US" sz="2400" b="1" i="1" dirty="0" err="1" smtClean="0">
                <a:effectLst/>
              </a:rPr>
              <a:t>typeof</a:t>
            </a:r>
            <a:r>
              <a:rPr lang="en-US" sz="2400" b="1" i="1" dirty="0" smtClean="0">
                <a:effectLst/>
              </a:rPr>
              <a:t>	</a:t>
            </a:r>
            <a:r>
              <a:rPr lang="en-US" sz="2400" dirty="0" smtClean="0">
                <a:effectLst/>
              </a:rPr>
              <a:t>    </a:t>
            </a:r>
          </a:p>
          <a:p>
            <a:pPr marL="36900" indent="0">
              <a:spcBef>
                <a:spcPts val="0"/>
              </a:spcBef>
              <a:spcAft>
                <a:spcPts val="0"/>
              </a:spcAft>
              <a:buNone/>
            </a:pPr>
            <a:r>
              <a:rPr lang="en-US" sz="2400" dirty="0">
                <a:effectLst/>
              </a:rPr>
              <a:t>	</a:t>
            </a:r>
            <a:r>
              <a:rPr lang="en-US" sz="2400" dirty="0" smtClean="0">
                <a:effectLst/>
              </a:rPr>
              <a:t>	</a:t>
            </a:r>
            <a:r>
              <a:rPr lang="en-US" sz="2400" dirty="0" err="1" smtClean="0">
                <a:effectLst/>
              </a:rPr>
              <a:t>typeof</a:t>
            </a:r>
            <a:r>
              <a:rPr lang="en-US" sz="2400" dirty="0" smtClean="0">
                <a:effectLst/>
              </a:rPr>
              <a:t> </a:t>
            </a:r>
            <a:r>
              <a:rPr lang="en-US" sz="2400" dirty="0" err="1" smtClean="0">
                <a:effectLst/>
              </a:rPr>
              <a:t>rockStar.firstName</a:t>
            </a:r>
            <a:r>
              <a:rPr lang="en-US" sz="2400" dirty="0" smtClean="0">
                <a:effectLst/>
              </a:rPr>
              <a:t> ;  // string</a:t>
            </a:r>
          </a:p>
          <a:p>
            <a:pPr marL="36900" indent="0">
              <a:spcBef>
                <a:spcPts val="0"/>
              </a:spcBef>
              <a:spcAft>
                <a:spcPts val="0"/>
              </a:spcAft>
              <a:buNone/>
            </a:pPr>
            <a:endParaRPr lang="en-US" sz="2400" dirty="0">
              <a:effectLst/>
            </a:endParaRPr>
          </a:p>
          <a:p>
            <a:pPr marL="36900" indent="0">
              <a:spcBef>
                <a:spcPts val="0"/>
              </a:spcBef>
              <a:spcAft>
                <a:spcPts val="0"/>
              </a:spcAft>
              <a:buNone/>
            </a:pPr>
            <a:r>
              <a:rPr lang="en-US" sz="2400" dirty="0" smtClean="0">
                <a:effectLst/>
              </a:rPr>
              <a:t>	</a:t>
            </a:r>
            <a:r>
              <a:rPr lang="en-US" sz="2400" b="1" i="1" dirty="0" err="1" smtClean="0">
                <a:effectLst/>
              </a:rPr>
              <a:t>hasOwnProperty</a:t>
            </a:r>
            <a:endParaRPr lang="en-US" sz="2400" b="1" i="1" dirty="0" smtClean="0">
              <a:effectLst/>
            </a:endParaRPr>
          </a:p>
          <a:p>
            <a:pPr marL="36900" indent="0">
              <a:spcBef>
                <a:spcPts val="0"/>
              </a:spcBef>
              <a:spcAft>
                <a:spcPts val="0"/>
              </a:spcAft>
              <a:buNone/>
            </a:pPr>
            <a:r>
              <a:rPr lang="en-US" sz="2400" dirty="0">
                <a:effectLst/>
              </a:rPr>
              <a:t>	</a:t>
            </a:r>
            <a:r>
              <a:rPr lang="en-US" sz="2400" dirty="0" smtClean="0">
                <a:effectLst/>
              </a:rPr>
              <a:t>	</a:t>
            </a:r>
            <a:r>
              <a:rPr lang="en-US" sz="2400" dirty="0" err="1" smtClean="0">
                <a:effectLst/>
              </a:rPr>
              <a:t>rockStar.hasOwnProperty</a:t>
            </a:r>
            <a:r>
              <a:rPr lang="en-US" sz="2400" dirty="0" smtClean="0">
                <a:effectLst/>
              </a:rPr>
              <a:t>(“profession”);	// true</a:t>
            </a:r>
            <a:endParaRPr lang="en-US" sz="2400" dirty="0">
              <a:effectLst/>
            </a:endParaRPr>
          </a:p>
        </p:txBody>
      </p:sp>
    </p:spTree>
    <p:extLst>
      <p:ext uri="{BB962C8B-B14F-4D97-AF65-F5344CB8AC3E}">
        <p14:creationId xmlns:p14="http://schemas.microsoft.com/office/powerpoint/2010/main" val="33874429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Administration</a:t>
            </a:r>
          </a:p>
          <a:p>
            <a:pPr lvl="1"/>
            <a:r>
              <a:rPr lang="en-US" dirty="0" smtClean="0"/>
              <a:t>Pillow on </a:t>
            </a:r>
            <a:r>
              <a:rPr lang="en-US" dirty="0" smtClean="0"/>
              <a:t>mac</a:t>
            </a:r>
          </a:p>
          <a:p>
            <a:r>
              <a:rPr lang="en-US" dirty="0" smtClean="0"/>
              <a:t>JavaScript</a:t>
            </a:r>
          </a:p>
          <a:p>
            <a:pPr lvl="1"/>
            <a:r>
              <a:rPr lang="en-US" dirty="0" smtClean="0"/>
              <a:t>objects</a:t>
            </a:r>
          </a:p>
          <a:p>
            <a:pPr lvl="1"/>
            <a:r>
              <a:rPr lang="en-US" dirty="0" smtClean="0"/>
              <a:t>functions</a:t>
            </a:r>
          </a:p>
          <a:p>
            <a:pPr lvl="1"/>
            <a:r>
              <a:rPr lang="en-US" dirty="0" smtClean="0"/>
              <a:t>IDEs / debuggers</a:t>
            </a:r>
          </a:p>
          <a:p>
            <a:r>
              <a:rPr lang="en-US" dirty="0" smtClean="0"/>
              <a:t>JSON</a:t>
            </a:r>
          </a:p>
        </p:txBody>
      </p:sp>
      <p:sp>
        <p:nvSpPr>
          <p:cNvPr id="4" name="Date Placeholder 3"/>
          <p:cNvSpPr>
            <a:spLocks noGrp="1"/>
          </p:cNvSpPr>
          <p:nvPr>
            <p:ph type="dt" sz="half" idx="10"/>
          </p:nvPr>
        </p:nvSpPr>
        <p:spPr/>
        <p:txBody>
          <a:bodyPr/>
          <a:lstStyle/>
          <a:p>
            <a:fld id="{495805A5-778A-4C82-9D2F-2AED3BBAC516}" type="datetime1">
              <a:rPr lang="en-US" smtClean="0"/>
              <a:t>4/23/2015</a:t>
            </a:fld>
            <a:endParaRPr lang="en-US"/>
          </a:p>
        </p:txBody>
      </p:sp>
    </p:spTree>
    <p:extLst>
      <p:ext uri="{BB962C8B-B14F-4D97-AF65-F5344CB8AC3E}">
        <p14:creationId xmlns:p14="http://schemas.microsoft.com/office/powerpoint/2010/main" val="13069998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JS </a:t>
            </a:r>
            <a:r>
              <a:rPr lang="en-US" dirty="0" smtClean="0"/>
              <a:t>Objects Enumeration</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
        <p:nvSpPr>
          <p:cNvPr id="3" name="Content Placeholder 2"/>
          <p:cNvSpPr>
            <a:spLocks noGrp="1"/>
          </p:cNvSpPr>
          <p:nvPr>
            <p:ph idx="1"/>
          </p:nvPr>
        </p:nvSpPr>
        <p:spPr/>
        <p:txBody>
          <a:bodyPr>
            <a:normAutofit/>
          </a:bodyPr>
          <a:lstStyle/>
          <a:p>
            <a:pPr marL="36900" indent="0">
              <a:spcBef>
                <a:spcPts val="0"/>
              </a:spcBef>
              <a:spcAft>
                <a:spcPts val="0"/>
              </a:spcAft>
              <a:buNone/>
            </a:pPr>
            <a:r>
              <a:rPr lang="en-US" sz="2400" dirty="0" smtClean="0"/>
              <a:t>You can use for loops to loop through all the properties in an object. There are two forms</a:t>
            </a:r>
          </a:p>
          <a:p>
            <a:pPr marL="36900" indent="0">
              <a:spcBef>
                <a:spcPts val="0"/>
              </a:spcBef>
              <a:spcAft>
                <a:spcPts val="0"/>
              </a:spcAft>
              <a:buNone/>
            </a:pPr>
            <a:r>
              <a:rPr lang="en-US" sz="2400" dirty="0">
                <a:effectLst/>
              </a:rPr>
              <a:t>	</a:t>
            </a:r>
            <a:r>
              <a:rPr lang="en-US" sz="2400" dirty="0" smtClean="0">
                <a:effectLst/>
              </a:rPr>
              <a:t>for .. in </a:t>
            </a:r>
          </a:p>
          <a:p>
            <a:pPr marL="36900" indent="0">
              <a:spcBef>
                <a:spcPts val="0"/>
              </a:spcBef>
              <a:spcAft>
                <a:spcPts val="0"/>
              </a:spcAft>
              <a:buNone/>
            </a:pPr>
            <a:r>
              <a:rPr lang="en-US" sz="2400" dirty="0">
                <a:effectLst/>
              </a:rPr>
              <a:t>	</a:t>
            </a:r>
            <a:r>
              <a:rPr lang="en-US" sz="2400" dirty="0" smtClean="0">
                <a:effectLst/>
              </a:rPr>
              <a:t>	– this will loop through all the properties including function and prototype properties. Does not guarantee order</a:t>
            </a:r>
          </a:p>
          <a:p>
            <a:pPr marL="36900" indent="0">
              <a:spcBef>
                <a:spcPts val="0"/>
              </a:spcBef>
              <a:spcAft>
                <a:spcPts val="0"/>
              </a:spcAft>
              <a:buNone/>
            </a:pPr>
            <a:endParaRPr lang="en-US" sz="2400" dirty="0" smtClean="0">
              <a:effectLst/>
            </a:endParaRPr>
          </a:p>
          <a:p>
            <a:pPr marL="36900" indent="0">
              <a:spcBef>
                <a:spcPts val="0"/>
              </a:spcBef>
              <a:spcAft>
                <a:spcPts val="0"/>
              </a:spcAft>
              <a:buNone/>
            </a:pPr>
            <a:r>
              <a:rPr lang="en-US" sz="2400" dirty="0" smtClean="0">
                <a:effectLst/>
              </a:rPr>
              <a:t>	for (start; stop; increment)</a:t>
            </a:r>
          </a:p>
          <a:p>
            <a:pPr marL="36900" indent="0">
              <a:spcBef>
                <a:spcPts val="0"/>
              </a:spcBef>
              <a:spcAft>
                <a:spcPts val="0"/>
              </a:spcAft>
              <a:buNone/>
            </a:pPr>
            <a:r>
              <a:rPr lang="en-US" sz="2400" dirty="0">
                <a:effectLst/>
              </a:rPr>
              <a:t>	</a:t>
            </a:r>
            <a:r>
              <a:rPr lang="en-US" sz="2400" dirty="0" smtClean="0">
                <a:effectLst/>
              </a:rPr>
              <a:t>	– </a:t>
            </a:r>
            <a:r>
              <a:rPr lang="en-US" sz="2400" dirty="0">
                <a:effectLst/>
              </a:rPr>
              <a:t>this will loop through all the properties </a:t>
            </a:r>
            <a:r>
              <a:rPr lang="en-US" sz="2400" dirty="0" smtClean="0">
                <a:effectLst/>
              </a:rPr>
              <a:t>in order without the  </a:t>
            </a:r>
            <a:r>
              <a:rPr lang="en-US" sz="2400" dirty="0">
                <a:effectLst/>
              </a:rPr>
              <a:t>function and prototype properties. </a:t>
            </a:r>
          </a:p>
        </p:txBody>
      </p:sp>
    </p:spTree>
    <p:extLst>
      <p:ext uri="{BB962C8B-B14F-4D97-AF65-F5344CB8AC3E}">
        <p14:creationId xmlns:p14="http://schemas.microsoft.com/office/powerpoint/2010/main" val="2010179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JS </a:t>
            </a:r>
            <a:r>
              <a:rPr lang="en-US" dirty="0" smtClean="0"/>
              <a:t>Objects Enumeration</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
        <p:nvSpPr>
          <p:cNvPr id="3" name="Content Placeholder 2"/>
          <p:cNvSpPr>
            <a:spLocks noGrp="1"/>
          </p:cNvSpPr>
          <p:nvPr>
            <p:ph idx="1"/>
          </p:nvPr>
        </p:nvSpPr>
        <p:spPr/>
        <p:txBody>
          <a:bodyPr>
            <a:normAutofit/>
          </a:bodyPr>
          <a:lstStyle/>
          <a:p>
            <a:pPr marL="36900" indent="0">
              <a:spcBef>
                <a:spcPts val="0"/>
              </a:spcBef>
              <a:spcAft>
                <a:spcPts val="0"/>
              </a:spcAft>
              <a:buNone/>
            </a:pPr>
            <a:r>
              <a:rPr lang="en-US" sz="2400" dirty="0">
                <a:effectLst/>
              </a:rPr>
              <a:t>	</a:t>
            </a:r>
            <a:r>
              <a:rPr lang="en-US" sz="2400" dirty="0" smtClean="0">
                <a:effectLst/>
              </a:rPr>
              <a:t>for .. in – this will loop through all the properties including function and prototype properties. Does not guarantee order</a:t>
            </a:r>
          </a:p>
          <a:p>
            <a:pPr marL="36900" indent="0">
              <a:spcBef>
                <a:spcPts val="0"/>
              </a:spcBef>
              <a:spcAft>
                <a:spcPts val="0"/>
              </a:spcAft>
              <a:buNone/>
            </a:pPr>
            <a:endParaRPr lang="en-US" sz="2400" dirty="0" smtClean="0">
              <a:effectLst/>
            </a:endParaRPr>
          </a:p>
          <a:p>
            <a:pPr marL="414000" lvl="1" indent="0">
              <a:spcBef>
                <a:spcPts val="0"/>
              </a:spcBef>
              <a:spcAft>
                <a:spcPts val="0"/>
              </a:spcAft>
              <a:buNone/>
            </a:pPr>
            <a:r>
              <a:rPr lang="en-US" sz="2400" dirty="0" err="1"/>
              <a:t>var</a:t>
            </a:r>
            <a:r>
              <a:rPr lang="en-US" sz="2400" dirty="0"/>
              <a:t> name; </a:t>
            </a:r>
            <a:endParaRPr lang="en-US" sz="2400" dirty="0" smtClean="0"/>
          </a:p>
          <a:p>
            <a:pPr marL="414000" lvl="1" indent="0">
              <a:spcBef>
                <a:spcPts val="0"/>
              </a:spcBef>
              <a:spcAft>
                <a:spcPts val="0"/>
              </a:spcAft>
              <a:buNone/>
            </a:pPr>
            <a:r>
              <a:rPr lang="en-US" sz="2400" dirty="0" smtClean="0"/>
              <a:t>for </a:t>
            </a:r>
            <a:r>
              <a:rPr lang="en-US" sz="2400" dirty="0"/>
              <a:t>(name in </a:t>
            </a:r>
            <a:r>
              <a:rPr lang="en-US" sz="2400" dirty="0" err="1" smtClean="0"/>
              <a:t>another_rockStar</a:t>
            </a:r>
            <a:r>
              <a:rPr lang="en-US" sz="2400" dirty="0" smtClean="0"/>
              <a:t>) {</a:t>
            </a:r>
          </a:p>
          <a:p>
            <a:pPr marL="414000" lvl="1" indent="0">
              <a:spcBef>
                <a:spcPts val="0"/>
              </a:spcBef>
              <a:spcAft>
                <a:spcPts val="0"/>
              </a:spcAft>
              <a:buNone/>
            </a:pPr>
            <a:r>
              <a:rPr lang="en-US" sz="2400" dirty="0" smtClean="0">
                <a:effectLst/>
              </a:rPr>
              <a:t>	…</a:t>
            </a:r>
          </a:p>
          <a:p>
            <a:pPr marL="414000" lvl="1" indent="0">
              <a:spcBef>
                <a:spcPts val="0"/>
              </a:spcBef>
              <a:spcAft>
                <a:spcPts val="0"/>
              </a:spcAft>
              <a:buNone/>
            </a:pPr>
            <a:r>
              <a:rPr lang="en-US" sz="2400" dirty="0">
                <a:effectLst/>
              </a:rPr>
              <a:t>}</a:t>
            </a:r>
            <a:endParaRPr lang="en-US" sz="2400" dirty="0">
              <a:effectLst/>
            </a:endParaRPr>
          </a:p>
        </p:txBody>
      </p:sp>
    </p:spTree>
    <p:extLst>
      <p:ext uri="{BB962C8B-B14F-4D97-AF65-F5344CB8AC3E}">
        <p14:creationId xmlns:p14="http://schemas.microsoft.com/office/powerpoint/2010/main" val="38500198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JS </a:t>
            </a:r>
            <a:r>
              <a:rPr lang="en-US" dirty="0" smtClean="0"/>
              <a:t>Objects Enumeration</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
        <p:nvSpPr>
          <p:cNvPr id="3" name="Content Placeholder 2"/>
          <p:cNvSpPr>
            <a:spLocks noGrp="1"/>
          </p:cNvSpPr>
          <p:nvPr>
            <p:ph idx="1"/>
          </p:nvPr>
        </p:nvSpPr>
        <p:spPr/>
        <p:txBody>
          <a:bodyPr>
            <a:normAutofit/>
          </a:bodyPr>
          <a:lstStyle/>
          <a:p>
            <a:pPr marL="36900" indent="0">
              <a:spcBef>
                <a:spcPts val="0"/>
              </a:spcBef>
              <a:spcAft>
                <a:spcPts val="0"/>
              </a:spcAft>
              <a:buNone/>
            </a:pPr>
            <a:r>
              <a:rPr lang="en-US" sz="2400" dirty="0">
                <a:effectLst/>
              </a:rPr>
              <a:t>	for (start; stop; increment</a:t>
            </a:r>
            <a:r>
              <a:rPr lang="en-US" sz="2400" dirty="0" smtClean="0">
                <a:effectLst/>
              </a:rPr>
              <a:t>)– </a:t>
            </a:r>
            <a:r>
              <a:rPr lang="en-US" sz="2400" dirty="0">
                <a:effectLst/>
              </a:rPr>
              <a:t>this will loop through all the properties in order without the  function and prototype properties. </a:t>
            </a:r>
          </a:p>
          <a:p>
            <a:pPr marL="36900" indent="0">
              <a:spcBef>
                <a:spcPts val="0"/>
              </a:spcBef>
              <a:spcAft>
                <a:spcPts val="0"/>
              </a:spcAft>
              <a:buNone/>
            </a:pPr>
            <a:endParaRPr lang="en-US" sz="2400" dirty="0" smtClean="0">
              <a:effectLst/>
            </a:endParaRPr>
          </a:p>
          <a:p>
            <a:pPr marL="414000" lvl="1" indent="0">
              <a:spcBef>
                <a:spcPts val="0"/>
              </a:spcBef>
              <a:spcAft>
                <a:spcPts val="0"/>
              </a:spcAft>
              <a:buNone/>
            </a:pPr>
            <a:r>
              <a:rPr lang="en-US" sz="2400" dirty="0" err="1"/>
              <a:t>var</a:t>
            </a:r>
            <a:r>
              <a:rPr lang="en-US" sz="2400" dirty="0"/>
              <a:t> </a:t>
            </a:r>
            <a:r>
              <a:rPr lang="en-US" sz="2400" dirty="0" err="1"/>
              <a:t>i</a:t>
            </a:r>
            <a:r>
              <a:rPr lang="en-US" sz="2400" dirty="0"/>
              <a:t>; </a:t>
            </a:r>
            <a:endParaRPr lang="en-US" sz="2400" dirty="0" smtClean="0"/>
          </a:p>
          <a:p>
            <a:pPr marL="414000" lvl="1" indent="0">
              <a:spcBef>
                <a:spcPts val="0"/>
              </a:spcBef>
              <a:spcAft>
                <a:spcPts val="0"/>
              </a:spcAft>
              <a:buNone/>
            </a:pPr>
            <a:r>
              <a:rPr lang="en-US" sz="2400" dirty="0" err="1" smtClean="0"/>
              <a:t>var</a:t>
            </a:r>
            <a:r>
              <a:rPr lang="en-US" sz="2400" dirty="0" smtClean="0"/>
              <a:t> </a:t>
            </a:r>
            <a:r>
              <a:rPr lang="en-US" sz="2400" dirty="0"/>
              <a:t>properties = [ </a:t>
            </a:r>
            <a:r>
              <a:rPr lang="en-US" sz="2400" dirty="0" smtClean="0"/>
              <a:t>'</a:t>
            </a:r>
            <a:r>
              <a:rPr lang="en-US" sz="2400" dirty="0" err="1" smtClean="0"/>
              <a:t>first_name</a:t>
            </a:r>
            <a:r>
              <a:rPr lang="en-US" sz="2400" dirty="0"/>
              <a:t>', </a:t>
            </a:r>
            <a:r>
              <a:rPr lang="en-US" sz="2400" dirty="0" smtClean="0"/>
              <a:t>'</a:t>
            </a:r>
            <a:r>
              <a:rPr lang="en-US" sz="2400" dirty="0" err="1" smtClean="0"/>
              <a:t>last_name</a:t>
            </a:r>
            <a:r>
              <a:rPr lang="en-US" sz="2400" dirty="0"/>
              <a:t>', 'profession' ]; </a:t>
            </a:r>
            <a:endParaRPr lang="en-US" sz="2400" dirty="0" smtClean="0"/>
          </a:p>
          <a:p>
            <a:pPr marL="414000" lvl="1" indent="0">
              <a:spcBef>
                <a:spcPts val="0"/>
              </a:spcBef>
              <a:spcAft>
                <a:spcPts val="0"/>
              </a:spcAft>
              <a:buNone/>
            </a:pPr>
            <a:r>
              <a:rPr lang="en-US" sz="2400" dirty="0" smtClean="0"/>
              <a:t>for </a:t>
            </a:r>
            <a:r>
              <a:rPr lang="en-US" sz="2400" dirty="0"/>
              <a:t>(</a:t>
            </a:r>
            <a:r>
              <a:rPr lang="en-US" sz="2400" dirty="0" err="1"/>
              <a:t>i</a:t>
            </a:r>
            <a:r>
              <a:rPr lang="en-US" sz="2400" dirty="0"/>
              <a:t> = 0; </a:t>
            </a:r>
            <a:r>
              <a:rPr lang="en-US" sz="2400" dirty="0" err="1"/>
              <a:t>i</a:t>
            </a:r>
            <a:r>
              <a:rPr lang="en-US" sz="2400" dirty="0"/>
              <a:t> &lt; </a:t>
            </a:r>
            <a:r>
              <a:rPr lang="en-US" sz="2400" dirty="0" err="1"/>
              <a:t>properties.length</a:t>
            </a:r>
            <a:r>
              <a:rPr lang="en-US" sz="2400" dirty="0"/>
              <a:t>; </a:t>
            </a:r>
            <a:r>
              <a:rPr lang="en-US" sz="2400" dirty="0" err="1"/>
              <a:t>i</a:t>
            </a:r>
            <a:r>
              <a:rPr lang="en-US" sz="2400" dirty="0"/>
              <a:t> += 1) { </a:t>
            </a:r>
            <a:endParaRPr lang="en-US" sz="2400" dirty="0" smtClean="0"/>
          </a:p>
          <a:p>
            <a:pPr marL="414000" lvl="1" indent="0">
              <a:spcBef>
                <a:spcPts val="0"/>
              </a:spcBef>
              <a:spcAft>
                <a:spcPts val="0"/>
              </a:spcAft>
              <a:buNone/>
            </a:pPr>
            <a:r>
              <a:rPr lang="en-US" sz="2400" dirty="0"/>
              <a:t>	</a:t>
            </a:r>
            <a:r>
              <a:rPr lang="en-US" sz="2400" dirty="0" smtClean="0"/>
              <a:t>	</a:t>
            </a:r>
            <a:r>
              <a:rPr lang="en-US" sz="2400" dirty="0" err="1" smtClean="0"/>
              <a:t>document.writeln</a:t>
            </a:r>
            <a:r>
              <a:rPr lang="en-US" sz="2400" dirty="0" smtClean="0"/>
              <a:t>(properties[</a:t>
            </a:r>
            <a:r>
              <a:rPr lang="en-US" sz="2400" dirty="0" err="1" smtClean="0"/>
              <a:t>i</a:t>
            </a:r>
            <a:r>
              <a:rPr lang="en-US" sz="2400" dirty="0"/>
              <a:t>] + ': ' + </a:t>
            </a:r>
            <a:r>
              <a:rPr lang="en-US" sz="2400" dirty="0" err="1" smtClean="0"/>
              <a:t>another_rockStar</a:t>
            </a:r>
            <a:r>
              <a:rPr lang="en-US" sz="2400" dirty="0" smtClean="0"/>
              <a:t>[properties[</a:t>
            </a:r>
            <a:r>
              <a:rPr lang="en-US" sz="2400" dirty="0" err="1" smtClean="0"/>
              <a:t>i</a:t>
            </a:r>
            <a:r>
              <a:rPr lang="en-US" sz="2400" dirty="0"/>
              <a:t>]]); }</a:t>
            </a:r>
            <a:endParaRPr lang="en-US" sz="2400" dirty="0">
              <a:effectLst/>
            </a:endParaRPr>
          </a:p>
        </p:txBody>
      </p:sp>
    </p:spTree>
    <p:extLst>
      <p:ext uri="{BB962C8B-B14F-4D97-AF65-F5344CB8AC3E}">
        <p14:creationId xmlns:p14="http://schemas.microsoft.com/office/powerpoint/2010/main" val="27142188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JS </a:t>
            </a:r>
            <a:r>
              <a:rPr lang="en-US" dirty="0" smtClean="0"/>
              <a:t>Objects Delete</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
        <p:nvSpPr>
          <p:cNvPr id="3" name="Content Placeholder 2"/>
          <p:cNvSpPr>
            <a:spLocks noGrp="1"/>
          </p:cNvSpPr>
          <p:nvPr>
            <p:ph idx="1"/>
          </p:nvPr>
        </p:nvSpPr>
        <p:spPr/>
        <p:txBody>
          <a:bodyPr>
            <a:normAutofit/>
          </a:bodyPr>
          <a:lstStyle/>
          <a:p>
            <a:pPr marL="36900" indent="0">
              <a:spcBef>
                <a:spcPts val="0"/>
              </a:spcBef>
              <a:spcAft>
                <a:spcPts val="0"/>
              </a:spcAft>
              <a:buNone/>
            </a:pPr>
            <a:r>
              <a:rPr lang="en-US" sz="2400" dirty="0"/>
              <a:t>The delete operator can be used to remove a property from an object. It will remove a property from the object if it has one. </a:t>
            </a:r>
            <a:endParaRPr lang="en-US" sz="2400" dirty="0" smtClean="0"/>
          </a:p>
          <a:p>
            <a:pPr marL="36900" indent="0">
              <a:spcBef>
                <a:spcPts val="0"/>
              </a:spcBef>
              <a:spcAft>
                <a:spcPts val="0"/>
              </a:spcAft>
              <a:buNone/>
            </a:pPr>
            <a:r>
              <a:rPr lang="en-US" sz="2400" dirty="0" smtClean="0"/>
              <a:t>It </a:t>
            </a:r>
            <a:r>
              <a:rPr lang="en-US" sz="2400" dirty="0"/>
              <a:t>will not touch any of the objects in the prototype linkage.</a:t>
            </a:r>
            <a:endParaRPr lang="en-US" sz="2400" dirty="0">
              <a:effectLst/>
            </a:endParaRPr>
          </a:p>
        </p:txBody>
      </p:sp>
    </p:spTree>
    <p:extLst>
      <p:ext uri="{BB962C8B-B14F-4D97-AF65-F5344CB8AC3E}">
        <p14:creationId xmlns:p14="http://schemas.microsoft.com/office/powerpoint/2010/main" val="17789356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JS </a:t>
            </a:r>
            <a:r>
              <a:rPr lang="en-US" dirty="0" smtClean="0"/>
              <a:t>Global Abatement</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
        <p:nvSpPr>
          <p:cNvPr id="3" name="Content Placeholder 2"/>
          <p:cNvSpPr>
            <a:spLocks noGrp="1"/>
          </p:cNvSpPr>
          <p:nvPr>
            <p:ph idx="1"/>
          </p:nvPr>
        </p:nvSpPr>
        <p:spPr/>
        <p:txBody>
          <a:bodyPr>
            <a:normAutofit/>
          </a:bodyPr>
          <a:lstStyle/>
          <a:p>
            <a:pPr marL="36900" indent="0">
              <a:spcBef>
                <a:spcPts val="0"/>
              </a:spcBef>
              <a:spcAft>
                <a:spcPts val="0"/>
              </a:spcAft>
              <a:buNone/>
            </a:pPr>
            <a:r>
              <a:rPr lang="en-US" sz="2400" dirty="0"/>
              <a:t>JavaScript makes it easy to define global variables that can hold all of the assets of your application. </a:t>
            </a:r>
            <a:endParaRPr lang="en-US" sz="2400" dirty="0" smtClean="0"/>
          </a:p>
          <a:p>
            <a:pPr marL="36900" indent="0">
              <a:spcBef>
                <a:spcPts val="0"/>
              </a:spcBef>
              <a:spcAft>
                <a:spcPts val="0"/>
              </a:spcAft>
              <a:buNone/>
            </a:pPr>
            <a:endParaRPr lang="en-US" sz="2400" dirty="0"/>
          </a:p>
          <a:p>
            <a:pPr marL="36900" indent="0">
              <a:spcBef>
                <a:spcPts val="0"/>
              </a:spcBef>
              <a:spcAft>
                <a:spcPts val="0"/>
              </a:spcAft>
              <a:buNone/>
            </a:pPr>
            <a:r>
              <a:rPr lang="en-US" sz="2400" dirty="0" smtClean="0"/>
              <a:t>Unfortunately</a:t>
            </a:r>
            <a:r>
              <a:rPr lang="en-US" sz="2400" dirty="0"/>
              <a:t>, global variables </a:t>
            </a:r>
            <a:r>
              <a:rPr lang="en-US" sz="2400" i="1" dirty="0"/>
              <a:t>weaken</a:t>
            </a:r>
            <a:r>
              <a:rPr lang="en-US" sz="2400" dirty="0"/>
              <a:t> the resiliency of programs and </a:t>
            </a:r>
            <a:endParaRPr lang="en-US" sz="2400" dirty="0" smtClean="0"/>
          </a:p>
          <a:p>
            <a:pPr marL="36900" indent="0">
              <a:spcBef>
                <a:spcPts val="0"/>
              </a:spcBef>
              <a:spcAft>
                <a:spcPts val="0"/>
              </a:spcAft>
              <a:buNone/>
            </a:pPr>
            <a:r>
              <a:rPr lang="en-US" sz="2400" b="1" i="1" dirty="0"/>
              <a:t>	</a:t>
            </a:r>
            <a:r>
              <a:rPr lang="en-US" sz="2400" b="1" i="1" dirty="0" smtClean="0"/>
              <a:t>						</a:t>
            </a:r>
            <a:r>
              <a:rPr lang="en-US" sz="2800" b="1" i="1" dirty="0" smtClean="0"/>
              <a:t>should </a:t>
            </a:r>
            <a:r>
              <a:rPr lang="en-US" sz="2800" b="1" i="1" dirty="0"/>
              <a:t>be avoided. </a:t>
            </a:r>
            <a:endParaRPr lang="en-US" sz="2800" b="1" i="1" dirty="0" smtClean="0"/>
          </a:p>
          <a:p>
            <a:pPr marL="36900" indent="0">
              <a:spcBef>
                <a:spcPts val="0"/>
              </a:spcBef>
              <a:spcAft>
                <a:spcPts val="0"/>
              </a:spcAft>
              <a:buNone/>
            </a:pPr>
            <a:endParaRPr lang="en-US" sz="2400" dirty="0"/>
          </a:p>
        </p:txBody>
      </p:sp>
    </p:spTree>
    <p:extLst>
      <p:ext uri="{BB962C8B-B14F-4D97-AF65-F5344CB8AC3E}">
        <p14:creationId xmlns:p14="http://schemas.microsoft.com/office/powerpoint/2010/main" val="2020604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JS </a:t>
            </a:r>
            <a:r>
              <a:rPr lang="en-US" dirty="0" smtClean="0"/>
              <a:t>Global Abatement</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
        <p:nvSpPr>
          <p:cNvPr id="3" name="Content Placeholder 2"/>
          <p:cNvSpPr>
            <a:spLocks noGrp="1"/>
          </p:cNvSpPr>
          <p:nvPr>
            <p:ph idx="1"/>
          </p:nvPr>
        </p:nvSpPr>
        <p:spPr/>
        <p:txBody>
          <a:bodyPr>
            <a:normAutofit/>
          </a:bodyPr>
          <a:lstStyle/>
          <a:p>
            <a:pPr marL="36900" indent="0">
              <a:spcBef>
                <a:spcPts val="0"/>
              </a:spcBef>
              <a:spcAft>
                <a:spcPts val="0"/>
              </a:spcAft>
              <a:buNone/>
            </a:pPr>
            <a:r>
              <a:rPr lang="en-US" sz="2400" dirty="0" smtClean="0"/>
              <a:t>One </a:t>
            </a:r>
            <a:r>
              <a:rPr lang="en-US" sz="2400" dirty="0"/>
              <a:t>way to minimize the use of global variables is to create a single global variable for your application: </a:t>
            </a:r>
            <a:endParaRPr lang="en-US" sz="2400" dirty="0" smtClean="0"/>
          </a:p>
          <a:p>
            <a:pPr marL="36900" indent="0">
              <a:spcBef>
                <a:spcPts val="0"/>
              </a:spcBef>
              <a:spcAft>
                <a:spcPts val="0"/>
              </a:spcAft>
              <a:buNone/>
            </a:pPr>
            <a:endParaRPr lang="en-US" sz="2400" dirty="0"/>
          </a:p>
          <a:p>
            <a:pPr marL="36900" indent="0">
              <a:spcBef>
                <a:spcPts val="0"/>
              </a:spcBef>
              <a:spcAft>
                <a:spcPts val="0"/>
              </a:spcAft>
              <a:buNone/>
            </a:pPr>
            <a:r>
              <a:rPr lang="en-US" sz="2400" dirty="0" err="1" smtClean="0"/>
              <a:t>var</a:t>
            </a:r>
            <a:r>
              <a:rPr lang="en-US" sz="2400" dirty="0" smtClean="0"/>
              <a:t> </a:t>
            </a:r>
            <a:r>
              <a:rPr lang="en-US" sz="2400" dirty="0"/>
              <a:t>MYAPP = </a:t>
            </a:r>
            <a:r>
              <a:rPr lang="en-US" sz="2400" dirty="0" smtClean="0"/>
              <a:t>{};</a:t>
            </a:r>
          </a:p>
          <a:p>
            <a:pPr marL="36900" indent="0">
              <a:spcBef>
                <a:spcPts val="0"/>
              </a:spcBef>
              <a:spcAft>
                <a:spcPts val="0"/>
              </a:spcAft>
              <a:buNone/>
            </a:pPr>
            <a:r>
              <a:rPr lang="en-US" sz="2400" dirty="0"/>
              <a:t>That variable then becomes the container for your application: </a:t>
            </a:r>
            <a:endParaRPr lang="en-US" sz="2400" dirty="0" smtClean="0"/>
          </a:p>
          <a:p>
            <a:pPr marL="36900" indent="0">
              <a:spcBef>
                <a:spcPts val="0"/>
              </a:spcBef>
              <a:spcAft>
                <a:spcPts val="0"/>
              </a:spcAft>
              <a:buNone/>
            </a:pPr>
            <a:endParaRPr lang="en-US" sz="2400" dirty="0"/>
          </a:p>
          <a:p>
            <a:pPr marL="36900" indent="0">
              <a:spcBef>
                <a:spcPts val="0"/>
              </a:spcBef>
              <a:spcAft>
                <a:spcPts val="0"/>
              </a:spcAft>
              <a:buNone/>
            </a:pPr>
            <a:r>
              <a:rPr lang="en-US" sz="2400" dirty="0" err="1" smtClean="0"/>
              <a:t>MYAPP.rockStar</a:t>
            </a:r>
            <a:r>
              <a:rPr lang="en-US" sz="2400" dirty="0" smtClean="0"/>
              <a:t> </a:t>
            </a:r>
            <a:r>
              <a:rPr lang="en-US" sz="2400" dirty="0"/>
              <a:t>= { </a:t>
            </a:r>
            <a:endParaRPr lang="en-US" sz="2400" dirty="0" smtClean="0"/>
          </a:p>
          <a:p>
            <a:pPr marL="36900" indent="0">
              <a:spcBef>
                <a:spcPts val="0"/>
              </a:spcBef>
              <a:spcAft>
                <a:spcPts val="0"/>
              </a:spcAft>
              <a:buNone/>
            </a:pPr>
            <a:r>
              <a:rPr lang="en-US" sz="2400" dirty="0"/>
              <a:t>	</a:t>
            </a:r>
            <a:r>
              <a:rPr lang="en-US" sz="2400" dirty="0" smtClean="0"/>
              <a:t>"</a:t>
            </a:r>
            <a:r>
              <a:rPr lang="en-US" sz="2400" dirty="0" err="1" smtClean="0"/>
              <a:t>first_name</a:t>
            </a:r>
            <a:r>
              <a:rPr lang="en-US" sz="2400" dirty="0"/>
              <a:t>": </a:t>
            </a:r>
            <a:r>
              <a:rPr lang="en-US" sz="2400" dirty="0" smtClean="0"/>
              <a:t>“Taylor", </a:t>
            </a:r>
          </a:p>
          <a:p>
            <a:pPr marL="36900" indent="0">
              <a:spcBef>
                <a:spcPts val="0"/>
              </a:spcBef>
              <a:spcAft>
                <a:spcPts val="0"/>
              </a:spcAft>
              <a:buNone/>
            </a:pPr>
            <a:r>
              <a:rPr lang="en-US" sz="2400" dirty="0"/>
              <a:t>	</a:t>
            </a:r>
            <a:r>
              <a:rPr lang="en-US" sz="2400" dirty="0" smtClean="0"/>
              <a:t>"</a:t>
            </a:r>
            <a:r>
              <a:rPr lang="en-US" sz="2400" dirty="0" err="1" smtClean="0"/>
              <a:t>last_name</a:t>
            </a:r>
            <a:r>
              <a:rPr lang="en-US" sz="2400" dirty="0"/>
              <a:t>": </a:t>
            </a:r>
            <a:r>
              <a:rPr lang="en-US" sz="2400" dirty="0" smtClean="0"/>
              <a:t>“Swift" </a:t>
            </a:r>
          </a:p>
          <a:p>
            <a:pPr marL="36900" indent="0">
              <a:spcBef>
                <a:spcPts val="0"/>
              </a:spcBef>
              <a:spcAft>
                <a:spcPts val="0"/>
              </a:spcAft>
              <a:buNone/>
            </a:pPr>
            <a:r>
              <a:rPr lang="en-US" sz="2400" dirty="0" smtClean="0"/>
              <a:t>};</a:t>
            </a:r>
            <a:endParaRPr lang="en-US" sz="2400" dirty="0">
              <a:effectLst/>
            </a:endParaRPr>
          </a:p>
        </p:txBody>
      </p:sp>
    </p:spTree>
    <p:extLst>
      <p:ext uri="{BB962C8B-B14F-4D97-AF65-F5344CB8AC3E}">
        <p14:creationId xmlns:p14="http://schemas.microsoft.com/office/powerpoint/2010/main" val="33041220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JS </a:t>
            </a:r>
            <a:r>
              <a:rPr lang="en-US" dirty="0" smtClean="0"/>
              <a:t>Global Abatement</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
        <p:nvSpPr>
          <p:cNvPr id="3" name="Content Placeholder 2"/>
          <p:cNvSpPr>
            <a:spLocks noGrp="1"/>
          </p:cNvSpPr>
          <p:nvPr>
            <p:ph idx="1"/>
          </p:nvPr>
        </p:nvSpPr>
        <p:spPr/>
        <p:txBody>
          <a:bodyPr>
            <a:normAutofit/>
          </a:bodyPr>
          <a:lstStyle/>
          <a:p>
            <a:pPr marL="36900" indent="0">
              <a:spcBef>
                <a:spcPts val="0"/>
              </a:spcBef>
              <a:spcAft>
                <a:spcPts val="0"/>
              </a:spcAft>
              <a:buNone/>
            </a:pPr>
            <a:r>
              <a:rPr lang="en-US" sz="2400" dirty="0"/>
              <a:t>By reducing your global footprint to a single name, you significantly reduce the chance of bad interactions with other applications, widgets, or libraries. </a:t>
            </a:r>
            <a:endParaRPr lang="en-US" sz="2400" dirty="0" smtClean="0"/>
          </a:p>
          <a:p>
            <a:pPr marL="36900" indent="0">
              <a:spcBef>
                <a:spcPts val="0"/>
              </a:spcBef>
              <a:spcAft>
                <a:spcPts val="0"/>
              </a:spcAft>
              <a:buNone/>
            </a:pPr>
            <a:r>
              <a:rPr lang="en-US" sz="2400" dirty="0" smtClean="0"/>
              <a:t>Your </a:t>
            </a:r>
            <a:r>
              <a:rPr lang="en-US" sz="2400" dirty="0"/>
              <a:t>program also becomes easier to read because it is obvious that </a:t>
            </a:r>
            <a:endParaRPr lang="en-US" sz="2400" dirty="0" smtClean="0"/>
          </a:p>
          <a:p>
            <a:pPr marL="36900" indent="0">
              <a:spcBef>
                <a:spcPts val="0"/>
              </a:spcBef>
              <a:spcAft>
                <a:spcPts val="0"/>
              </a:spcAft>
              <a:buNone/>
            </a:pPr>
            <a:endParaRPr lang="en-US" sz="2400" dirty="0"/>
          </a:p>
          <a:p>
            <a:pPr marL="36900" indent="0">
              <a:spcBef>
                <a:spcPts val="0"/>
              </a:spcBef>
              <a:spcAft>
                <a:spcPts val="0"/>
              </a:spcAft>
              <a:buNone/>
            </a:pPr>
            <a:r>
              <a:rPr lang="en-US" sz="2400" dirty="0" err="1" smtClean="0"/>
              <a:t>MYAPP.rockStar</a:t>
            </a:r>
            <a:r>
              <a:rPr lang="en-US" sz="2400" dirty="0" smtClean="0"/>
              <a:t>       refers </a:t>
            </a:r>
            <a:r>
              <a:rPr lang="en-US" sz="2400" dirty="0"/>
              <a:t>to a top-level structure.</a:t>
            </a:r>
            <a:endParaRPr lang="en-US" sz="2400" dirty="0">
              <a:effectLst/>
            </a:endParaRPr>
          </a:p>
        </p:txBody>
      </p:sp>
    </p:spTree>
    <p:extLst>
      <p:ext uri="{BB962C8B-B14F-4D97-AF65-F5344CB8AC3E}">
        <p14:creationId xmlns:p14="http://schemas.microsoft.com/office/powerpoint/2010/main" val="10457154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JS Objects</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
        <p:nvSpPr>
          <p:cNvPr id="3" name="Content Placeholder 2"/>
          <p:cNvSpPr>
            <a:spLocks noGrp="1"/>
          </p:cNvSpPr>
          <p:nvPr>
            <p:ph idx="1"/>
          </p:nvPr>
        </p:nvSpPr>
        <p:spPr/>
        <p:txBody>
          <a:bodyPr/>
          <a:lstStyle/>
          <a:p>
            <a:pPr marL="36900" indent="0">
              <a:buNone/>
            </a:pPr>
            <a:r>
              <a:rPr lang="en-US" sz="2400" dirty="0" smtClean="0">
                <a:effectLst/>
              </a:rPr>
              <a:t>Objects can also contain </a:t>
            </a:r>
            <a:r>
              <a:rPr lang="en-US" sz="2400" dirty="0" smtClean="0">
                <a:effectLst/>
              </a:rPr>
              <a:t>functions… so let’s talk about functions.</a:t>
            </a:r>
            <a:endParaRPr lang="en-US" sz="2400" dirty="0">
              <a:effectLst/>
            </a:endParaRPr>
          </a:p>
        </p:txBody>
      </p:sp>
    </p:spTree>
    <p:extLst>
      <p:ext uri="{BB962C8B-B14F-4D97-AF65-F5344CB8AC3E}">
        <p14:creationId xmlns:p14="http://schemas.microsoft.com/office/powerpoint/2010/main" val="8774391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JS </a:t>
            </a:r>
            <a:r>
              <a:rPr lang="en-US" dirty="0" smtClean="0"/>
              <a:t>Functions</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
        <p:nvSpPr>
          <p:cNvPr id="3" name="Content Placeholder 2"/>
          <p:cNvSpPr>
            <a:spLocks noGrp="1"/>
          </p:cNvSpPr>
          <p:nvPr>
            <p:ph idx="1"/>
          </p:nvPr>
        </p:nvSpPr>
        <p:spPr>
          <a:xfrm>
            <a:off x="913795" y="1732449"/>
            <a:ext cx="10353762" cy="4515951"/>
          </a:xfrm>
        </p:spPr>
        <p:txBody>
          <a:bodyPr/>
          <a:lstStyle/>
          <a:p>
            <a:pPr marL="36900" indent="0">
              <a:buNone/>
            </a:pPr>
            <a:r>
              <a:rPr lang="en-US" sz="2400" dirty="0" smtClean="0">
                <a:effectLst/>
              </a:rPr>
              <a:t>Functions are one of the best things about JavaScript. </a:t>
            </a:r>
            <a:endParaRPr lang="en-US" sz="2400" dirty="0">
              <a:effectLst/>
            </a:endParaRPr>
          </a:p>
          <a:p>
            <a:pPr marL="36900" indent="0">
              <a:buNone/>
            </a:pPr>
            <a:r>
              <a:rPr lang="en-US" sz="2400" dirty="0"/>
              <a:t>Functions in JavaScript are objects. </a:t>
            </a:r>
            <a:endParaRPr lang="en-US" sz="2400" dirty="0" smtClean="0"/>
          </a:p>
          <a:p>
            <a:pPr marL="36900" indent="0">
              <a:buNone/>
            </a:pPr>
            <a:r>
              <a:rPr lang="en-US" sz="2400" dirty="0" smtClean="0"/>
              <a:t>Objects </a:t>
            </a:r>
            <a:r>
              <a:rPr lang="en-US" sz="2400" dirty="0"/>
              <a:t>are collections of name/value pairs having a hidden link to a prototype object. </a:t>
            </a:r>
            <a:endParaRPr lang="en-US" sz="2400" dirty="0" smtClean="0"/>
          </a:p>
          <a:p>
            <a:pPr marL="36900" indent="0">
              <a:buNone/>
            </a:pPr>
            <a:r>
              <a:rPr lang="en-US" sz="2400" dirty="0" smtClean="0"/>
              <a:t>Objects </a:t>
            </a:r>
            <a:r>
              <a:rPr lang="en-US" sz="2400" dirty="0"/>
              <a:t>produced from object literals are linked to </a:t>
            </a:r>
            <a:r>
              <a:rPr lang="en-US" sz="2400" dirty="0" err="1"/>
              <a:t>Object.prototype</a:t>
            </a:r>
            <a:r>
              <a:rPr lang="en-US" sz="2400" dirty="0"/>
              <a:t>. </a:t>
            </a:r>
            <a:endParaRPr lang="en-US" sz="2400" dirty="0" smtClean="0"/>
          </a:p>
          <a:p>
            <a:pPr marL="36900" indent="0">
              <a:buNone/>
            </a:pPr>
            <a:endParaRPr lang="en-US" sz="2400" dirty="0">
              <a:effectLst/>
            </a:endParaRPr>
          </a:p>
        </p:txBody>
      </p:sp>
    </p:spTree>
    <p:extLst>
      <p:ext uri="{BB962C8B-B14F-4D97-AF65-F5344CB8AC3E}">
        <p14:creationId xmlns:p14="http://schemas.microsoft.com/office/powerpoint/2010/main" val="13185594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JS </a:t>
            </a:r>
            <a:r>
              <a:rPr lang="en-US" dirty="0" smtClean="0"/>
              <a:t>Functions</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
        <p:nvSpPr>
          <p:cNvPr id="3" name="Content Placeholder 2"/>
          <p:cNvSpPr>
            <a:spLocks noGrp="1"/>
          </p:cNvSpPr>
          <p:nvPr>
            <p:ph idx="1"/>
          </p:nvPr>
        </p:nvSpPr>
        <p:spPr>
          <a:xfrm>
            <a:off x="913795" y="1732449"/>
            <a:ext cx="10353762" cy="4515951"/>
          </a:xfrm>
        </p:spPr>
        <p:txBody>
          <a:bodyPr/>
          <a:lstStyle/>
          <a:p>
            <a:pPr marL="36900" indent="0">
              <a:buNone/>
            </a:pPr>
            <a:r>
              <a:rPr lang="en-US" sz="2400" dirty="0" smtClean="0"/>
              <a:t>Function </a:t>
            </a:r>
            <a:r>
              <a:rPr lang="en-US" sz="2400" dirty="0"/>
              <a:t>objects are linked to </a:t>
            </a:r>
            <a:r>
              <a:rPr lang="en-US" sz="2400" dirty="0" err="1"/>
              <a:t>Function.prototype</a:t>
            </a:r>
            <a:r>
              <a:rPr lang="en-US" sz="2400" dirty="0"/>
              <a:t> (which is itself linked to </a:t>
            </a:r>
            <a:r>
              <a:rPr lang="en-US" sz="2400" dirty="0" err="1"/>
              <a:t>Object.prototype</a:t>
            </a:r>
            <a:r>
              <a:rPr lang="en-US" sz="2400" dirty="0"/>
              <a:t>). </a:t>
            </a:r>
            <a:endParaRPr lang="en-US" sz="2400" dirty="0" smtClean="0"/>
          </a:p>
          <a:p>
            <a:pPr marL="36900" indent="0">
              <a:buNone/>
            </a:pPr>
            <a:r>
              <a:rPr lang="en-US" sz="2400" dirty="0" smtClean="0"/>
              <a:t>Every </a:t>
            </a:r>
            <a:r>
              <a:rPr lang="en-US" sz="2400" dirty="0"/>
              <a:t>function is also created with two additional hidden properties: </a:t>
            </a:r>
            <a:endParaRPr lang="en-US" sz="2400" dirty="0" smtClean="0"/>
          </a:p>
          <a:p>
            <a:pPr marL="36900" indent="0">
              <a:buNone/>
            </a:pPr>
            <a:r>
              <a:rPr lang="en-US" sz="2400" dirty="0"/>
              <a:t>	</a:t>
            </a:r>
            <a:r>
              <a:rPr lang="en-US" sz="2400" dirty="0" smtClean="0"/>
              <a:t>the </a:t>
            </a:r>
            <a:r>
              <a:rPr lang="en-US" sz="2400" dirty="0"/>
              <a:t>function’s context and </a:t>
            </a:r>
            <a:endParaRPr lang="en-US" sz="2400" dirty="0" smtClean="0"/>
          </a:p>
          <a:p>
            <a:pPr marL="36900" indent="0">
              <a:buNone/>
            </a:pPr>
            <a:r>
              <a:rPr lang="en-US" sz="2400" dirty="0"/>
              <a:t>	</a:t>
            </a:r>
            <a:r>
              <a:rPr lang="en-US" sz="2400" dirty="0" smtClean="0"/>
              <a:t>the </a:t>
            </a:r>
            <a:r>
              <a:rPr lang="en-US" sz="2400" dirty="0"/>
              <a:t>code that implements the function’s behavior</a:t>
            </a:r>
            <a:r>
              <a:rPr lang="en-US" sz="2400" dirty="0" smtClean="0"/>
              <a:t>.</a:t>
            </a:r>
          </a:p>
          <a:p>
            <a:pPr marL="36900" indent="0">
              <a:buNone/>
            </a:pPr>
            <a:r>
              <a:rPr lang="en-US" sz="2400" dirty="0"/>
              <a:t>Every function object is also created with a prototype property. Its value is an object with a constructor property whose value is the function. </a:t>
            </a:r>
            <a:endParaRPr lang="en-US" sz="2400" dirty="0" smtClean="0"/>
          </a:p>
          <a:p>
            <a:pPr marL="36900" indent="0">
              <a:buNone/>
            </a:pPr>
            <a:r>
              <a:rPr lang="en-US" sz="2400" dirty="0" smtClean="0"/>
              <a:t>This </a:t>
            </a:r>
            <a:r>
              <a:rPr lang="en-US" sz="2400" dirty="0"/>
              <a:t>is distinct from the hidden link to </a:t>
            </a:r>
            <a:r>
              <a:rPr lang="en-US" sz="2400" dirty="0" err="1"/>
              <a:t>Function.prototype</a:t>
            </a:r>
            <a:r>
              <a:rPr lang="en-US" sz="2400" dirty="0"/>
              <a:t>.</a:t>
            </a:r>
            <a:endParaRPr lang="en-US" sz="2400" dirty="0" smtClean="0">
              <a:effectLst/>
            </a:endParaRPr>
          </a:p>
          <a:p>
            <a:pPr marL="36900" indent="0">
              <a:buNone/>
            </a:pPr>
            <a:endParaRPr lang="en-US" sz="2400" dirty="0">
              <a:effectLst/>
            </a:endParaRPr>
          </a:p>
        </p:txBody>
      </p:sp>
    </p:spTree>
    <p:extLst>
      <p:ext uri="{BB962C8B-B14F-4D97-AF65-F5344CB8AC3E}">
        <p14:creationId xmlns:p14="http://schemas.microsoft.com/office/powerpoint/2010/main" val="3069891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JS Language Basics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sz="2400" dirty="0" smtClean="0"/>
              <a:t>Syntax, </a:t>
            </a:r>
            <a:r>
              <a:rPr lang="en-US" sz="2400" dirty="0" smtClean="0">
                <a:effectLst/>
              </a:rPr>
              <a:t>Values</a:t>
            </a:r>
            <a:r>
              <a:rPr lang="en-US" sz="2400" dirty="0">
                <a:effectLst/>
              </a:rPr>
              <a:t>, Operators, Expressions, Keywords, and </a:t>
            </a:r>
            <a:r>
              <a:rPr lang="en-US" sz="2400" dirty="0" smtClean="0">
                <a:effectLst/>
              </a:rPr>
              <a:t>Comments</a:t>
            </a:r>
          </a:p>
          <a:p>
            <a:pPr>
              <a:buFont typeface="Wingdings" panose="05000000000000000000" pitchFamily="2" charset="2"/>
              <a:buChar char="ü"/>
            </a:pPr>
            <a:r>
              <a:rPr lang="en-US" sz="2400" dirty="0" smtClean="0">
                <a:effectLst/>
              </a:rPr>
              <a:t>Literals, Variables, Operators, and Key Words</a:t>
            </a:r>
          </a:p>
          <a:p>
            <a:pPr>
              <a:buFont typeface="Wingdings" panose="05000000000000000000" pitchFamily="2" charset="2"/>
              <a:buChar char="ü"/>
            </a:pPr>
            <a:r>
              <a:rPr lang="en-US" sz="2400" dirty="0" smtClean="0">
                <a:effectLst/>
              </a:rPr>
              <a:t>Statements, Expressions and Semi colons</a:t>
            </a:r>
          </a:p>
          <a:p>
            <a:pPr>
              <a:buFont typeface="Wingdings" panose="05000000000000000000" pitchFamily="2" charset="2"/>
              <a:buChar char="ü"/>
            </a:pPr>
            <a:r>
              <a:rPr lang="en-US" sz="2400" dirty="0" smtClean="0">
                <a:effectLst/>
              </a:rPr>
              <a:t>Variables </a:t>
            </a:r>
          </a:p>
          <a:p>
            <a:pPr lvl="1">
              <a:buFont typeface="Wingdings" panose="05000000000000000000" pitchFamily="2" charset="2"/>
              <a:buChar char="ü"/>
            </a:pPr>
            <a:r>
              <a:rPr lang="en-US" sz="2200" dirty="0" smtClean="0">
                <a:effectLst/>
              </a:rPr>
              <a:t>Numbers, Strings, Arrays, Objects</a:t>
            </a:r>
          </a:p>
          <a:p>
            <a:pPr>
              <a:buFont typeface="Arial" panose="020B0604020202020204" pitchFamily="34" charset="0"/>
              <a:buChar char="•"/>
            </a:pPr>
            <a:r>
              <a:rPr lang="en-US" sz="2400" dirty="0" smtClean="0">
                <a:effectLst/>
              </a:rPr>
              <a:t>Objects </a:t>
            </a:r>
          </a:p>
          <a:p>
            <a:pPr>
              <a:buFont typeface="Arial" panose="020B0604020202020204" pitchFamily="34" charset="0"/>
              <a:buChar char="•"/>
            </a:pPr>
            <a:r>
              <a:rPr lang="en-US" sz="2400" dirty="0" smtClean="0">
                <a:effectLst/>
              </a:rPr>
              <a:t>Functions </a:t>
            </a:r>
            <a:endParaRPr lang="en-US" sz="2400"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Tree>
    <p:extLst>
      <p:ext uri="{BB962C8B-B14F-4D97-AF65-F5344CB8AC3E}">
        <p14:creationId xmlns:p14="http://schemas.microsoft.com/office/powerpoint/2010/main" val="30168853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JS </a:t>
            </a:r>
            <a:r>
              <a:rPr lang="en-US" dirty="0" smtClean="0"/>
              <a:t>Functions</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
        <p:nvSpPr>
          <p:cNvPr id="3" name="Content Placeholder 2"/>
          <p:cNvSpPr>
            <a:spLocks noGrp="1"/>
          </p:cNvSpPr>
          <p:nvPr>
            <p:ph idx="1"/>
          </p:nvPr>
        </p:nvSpPr>
        <p:spPr>
          <a:xfrm>
            <a:off x="913795" y="1732449"/>
            <a:ext cx="10353762" cy="4515951"/>
          </a:xfrm>
        </p:spPr>
        <p:txBody>
          <a:bodyPr/>
          <a:lstStyle/>
          <a:p>
            <a:pPr marL="36900" indent="0">
              <a:buNone/>
            </a:pPr>
            <a:r>
              <a:rPr lang="en-US" sz="2400" dirty="0"/>
              <a:t>Since functions are objects, they can be used like any other value. </a:t>
            </a:r>
            <a:endParaRPr lang="en-US" sz="2400" dirty="0" smtClean="0"/>
          </a:p>
          <a:p>
            <a:pPr marL="36900" indent="0">
              <a:buNone/>
            </a:pPr>
            <a:r>
              <a:rPr lang="en-US" sz="2400" dirty="0" smtClean="0"/>
              <a:t>Functions </a:t>
            </a:r>
            <a:r>
              <a:rPr lang="en-US" sz="2400" dirty="0"/>
              <a:t>can be stored in variables, objects, and arrays. </a:t>
            </a:r>
            <a:endParaRPr lang="en-US" sz="2400" dirty="0" smtClean="0"/>
          </a:p>
          <a:p>
            <a:pPr marL="36900" indent="0">
              <a:buNone/>
            </a:pPr>
            <a:r>
              <a:rPr lang="en-US" sz="2400" dirty="0" smtClean="0"/>
              <a:t>Functions </a:t>
            </a:r>
            <a:r>
              <a:rPr lang="en-US" sz="2400" dirty="0"/>
              <a:t>can be passed as arguments to functions, and functions can be returned from functions. </a:t>
            </a:r>
            <a:endParaRPr lang="en-US" sz="2400" dirty="0" smtClean="0"/>
          </a:p>
          <a:p>
            <a:pPr marL="36900" indent="0">
              <a:buNone/>
            </a:pPr>
            <a:r>
              <a:rPr lang="en-US" sz="2400" dirty="0" smtClean="0"/>
              <a:t>Also</a:t>
            </a:r>
            <a:r>
              <a:rPr lang="en-US" sz="2400" dirty="0"/>
              <a:t>, since functions are objects, functions can have methods. </a:t>
            </a:r>
            <a:endParaRPr lang="en-US" sz="2400" dirty="0" smtClean="0"/>
          </a:p>
          <a:p>
            <a:pPr marL="36900" indent="0">
              <a:buNone/>
            </a:pPr>
            <a:r>
              <a:rPr lang="en-US" sz="2400" dirty="0" smtClean="0"/>
              <a:t>The </a:t>
            </a:r>
            <a:r>
              <a:rPr lang="en-US" sz="2400" dirty="0"/>
              <a:t>thing that is special about </a:t>
            </a:r>
            <a:r>
              <a:rPr lang="en-US" sz="2400" b="1" dirty="0"/>
              <a:t>functions</a:t>
            </a:r>
            <a:r>
              <a:rPr lang="en-US" sz="2400" dirty="0"/>
              <a:t> is that they </a:t>
            </a:r>
            <a:r>
              <a:rPr lang="en-US" sz="2400" b="1" dirty="0"/>
              <a:t>can be invoked</a:t>
            </a:r>
            <a:r>
              <a:rPr lang="en-US" sz="2400" dirty="0"/>
              <a:t>.</a:t>
            </a:r>
            <a:endParaRPr lang="en-US" sz="2400" dirty="0">
              <a:effectLst/>
            </a:endParaRPr>
          </a:p>
        </p:txBody>
      </p:sp>
    </p:spTree>
    <p:extLst>
      <p:ext uri="{BB962C8B-B14F-4D97-AF65-F5344CB8AC3E}">
        <p14:creationId xmlns:p14="http://schemas.microsoft.com/office/powerpoint/2010/main" val="7906773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Functions Literals</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
        <p:nvSpPr>
          <p:cNvPr id="3" name="Content Placeholder 2"/>
          <p:cNvSpPr>
            <a:spLocks noGrp="1"/>
          </p:cNvSpPr>
          <p:nvPr>
            <p:ph idx="1"/>
          </p:nvPr>
        </p:nvSpPr>
        <p:spPr>
          <a:xfrm>
            <a:off x="913795" y="1732449"/>
            <a:ext cx="10353762" cy="4515951"/>
          </a:xfrm>
        </p:spPr>
        <p:txBody>
          <a:bodyPr/>
          <a:lstStyle/>
          <a:p>
            <a:pPr marL="36900" indent="0">
              <a:buNone/>
            </a:pPr>
            <a:r>
              <a:rPr lang="en-US" sz="2400" dirty="0"/>
              <a:t>Function objects are created with function literals: </a:t>
            </a:r>
            <a:endParaRPr lang="en-US" sz="2400" dirty="0" smtClean="0"/>
          </a:p>
          <a:p>
            <a:pPr marL="36900" indent="0">
              <a:buNone/>
            </a:pPr>
            <a:endParaRPr lang="en-US" sz="2400" dirty="0" smtClean="0"/>
          </a:p>
          <a:p>
            <a:pPr marL="36900" indent="0">
              <a:spcBef>
                <a:spcPts val="0"/>
              </a:spcBef>
              <a:spcAft>
                <a:spcPts val="0"/>
              </a:spcAft>
              <a:buNone/>
            </a:pPr>
            <a:r>
              <a:rPr lang="en-US" sz="2400" dirty="0" smtClean="0"/>
              <a:t>// </a:t>
            </a:r>
            <a:r>
              <a:rPr lang="en-US" sz="2400" dirty="0"/>
              <a:t>Create a variable called add and store a function </a:t>
            </a:r>
            <a:endParaRPr lang="en-US" sz="2400" dirty="0" smtClean="0"/>
          </a:p>
          <a:p>
            <a:pPr marL="36900" indent="0">
              <a:spcBef>
                <a:spcPts val="0"/>
              </a:spcBef>
              <a:spcAft>
                <a:spcPts val="0"/>
              </a:spcAft>
              <a:buNone/>
            </a:pPr>
            <a:r>
              <a:rPr lang="en-US" sz="2400" dirty="0" smtClean="0"/>
              <a:t>// </a:t>
            </a:r>
            <a:r>
              <a:rPr lang="en-US" sz="2400" dirty="0"/>
              <a:t>in it that adds two numbers. </a:t>
            </a:r>
            <a:endParaRPr lang="en-US" sz="2400" dirty="0" smtClean="0"/>
          </a:p>
          <a:p>
            <a:pPr marL="36900" indent="0">
              <a:spcBef>
                <a:spcPts val="0"/>
              </a:spcBef>
              <a:spcAft>
                <a:spcPts val="0"/>
              </a:spcAft>
              <a:buNone/>
            </a:pPr>
            <a:endParaRPr lang="en-US" sz="2400" dirty="0" smtClean="0"/>
          </a:p>
          <a:p>
            <a:pPr marL="36900" indent="0">
              <a:spcBef>
                <a:spcPts val="0"/>
              </a:spcBef>
              <a:spcAft>
                <a:spcPts val="0"/>
              </a:spcAft>
              <a:buNone/>
            </a:pPr>
            <a:r>
              <a:rPr lang="en-US" sz="2400" dirty="0" err="1" smtClean="0"/>
              <a:t>var</a:t>
            </a:r>
            <a:r>
              <a:rPr lang="en-US" sz="2400" dirty="0" smtClean="0"/>
              <a:t> </a:t>
            </a:r>
            <a:r>
              <a:rPr lang="en-US" sz="2400" dirty="0"/>
              <a:t>add = function (a, b) { </a:t>
            </a:r>
            <a:endParaRPr lang="en-US" sz="2400" dirty="0" smtClean="0"/>
          </a:p>
          <a:p>
            <a:pPr marL="36900" indent="0">
              <a:spcBef>
                <a:spcPts val="0"/>
              </a:spcBef>
              <a:spcAft>
                <a:spcPts val="0"/>
              </a:spcAft>
              <a:buNone/>
            </a:pPr>
            <a:r>
              <a:rPr lang="en-US" sz="2400" dirty="0"/>
              <a:t>	</a:t>
            </a:r>
            <a:r>
              <a:rPr lang="en-US" sz="2400" dirty="0" smtClean="0"/>
              <a:t>return </a:t>
            </a:r>
            <a:r>
              <a:rPr lang="en-US" sz="2400" dirty="0"/>
              <a:t>a + b; </a:t>
            </a:r>
            <a:endParaRPr lang="en-US" sz="2400" dirty="0" smtClean="0"/>
          </a:p>
          <a:p>
            <a:pPr marL="36900" indent="0">
              <a:spcBef>
                <a:spcPts val="0"/>
              </a:spcBef>
              <a:spcAft>
                <a:spcPts val="0"/>
              </a:spcAft>
              <a:buNone/>
            </a:pPr>
            <a:r>
              <a:rPr lang="en-US" sz="2400" dirty="0" smtClean="0"/>
              <a:t>};</a:t>
            </a:r>
            <a:endParaRPr lang="en-US" sz="2400" dirty="0">
              <a:effectLst/>
            </a:endParaRPr>
          </a:p>
        </p:txBody>
      </p:sp>
    </p:spTree>
    <p:extLst>
      <p:ext uri="{BB962C8B-B14F-4D97-AF65-F5344CB8AC3E}">
        <p14:creationId xmlns:p14="http://schemas.microsoft.com/office/powerpoint/2010/main" val="16201327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Functions Literals</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
        <p:nvSpPr>
          <p:cNvPr id="3" name="Content Placeholder 2"/>
          <p:cNvSpPr>
            <a:spLocks noGrp="1"/>
          </p:cNvSpPr>
          <p:nvPr>
            <p:ph idx="1"/>
          </p:nvPr>
        </p:nvSpPr>
        <p:spPr>
          <a:xfrm>
            <a:off x="913795" y="1732449"/>
            <a:ext cx="4204743" cy="4515951"/>
          </a:xfrm>
        </p:spPr>
        <p:txBody>
          <a:bodyPr/>
          <a:lstStyle/>
          <a:p>
            <a:pPr marL="36900" indent="0">
              <a:spcBef>
                <a:spcPts val="0"/>
              </a:spcBef>
              <a:spcAft>
                <a:spcPts val="0"/>
              </a:spcAft>
              <a:buNone/>
            </a:pPr>
            <a:r>
              <a:rPr lang="en-US" sz="2400" dirty="0" smtClean="0"/>
              <a:t>Four parts to a function:</a:t>
            </a:r>
          </a:p>
          <a:p>
            <a:pPr marL="36900" indent="0">
              <a:spcBef>
                <a:spcPts val="0"/>
              </a:spcBef>
              <a:spcAft>
                <a:spcPts val="0"/>
              </a:spcAft>
              <a:buNone/>
            </a:pPr>
            <a:endParaRPr lang="en-US" sz="2400" dirty="0"/>
          </a:p>
          <a:p>
            <a:pPr marL="36900" indent="0">
              <a:spcBef>
                <a:spcPts val="0"/>
              </a:spcBef>
              <a:spcAft>
                <a:spcPts val="0"/>
              </a:spcAft>
              <a:buNone/>
            </a:pPr>
            <a:endParaRPr lang="en-US" sz="2400" dirty="0" smtClean="0"/>
          </a:p>
          <a:p>
            <a:pPr marL="36900" indent="0">
              <a:spcBef>
                <a:spcPts val="0"/>
              </a:spcBef>
              <a:spcAft>
                <a:spcPts val="0"/>
              </a:spcAft>
              <a:buNone/>
            </a:pPr>
            <a:r>
              <a:rPr lang="en-US" sz="2400" dirty="0" err="1" smtClean="0"/>
              <a:t>var</a:t>
            </a:r>
            <a:r>
              <a:rPr lang="en-US" sz="2400" dirty="0" smtClean="0"/>
              <a:t> </a:t>
            </a:r>
            <a:r>
              <a:rPr lang="en-US" sz="2400" dirty="0"/>
              <a:t>add = function (a, b) { </a:t>
            </a:r>
            <a:endParaRPr lang="en-US" sz="2400" dirty="0" smtClean="0"/>
          </a:p>
          <a:p>
            <a:pPr marL="36900" indent="0">
              <a:spcBef>
                <a:spcPts val="0"/>
              </a:spcBef>
              <a:spcAft>
                <a:spcPts val="0"/>
              </a:spcAft>
              <a:buNone/>
            </a:pPr>
            <a:r>
              <a:rPr lang="en-US" sz="2400" dirty="0"/>
              <a:t>	</a:t>
            </a:r>
            <a:r>
              <a:rPr lang="en-US" sz="2400" dirty="0" smtClean="0"/>
              <a:t>return </a:t>
            </a:r>
            <a:r>
              <a:rPr lang="en-US" sz="2400" dirty="0"/>
              <a:t>a + b; </a:t>
            </a:r>
            <a:endParaRPr lang="en-US" sz="2400" dirty="0" smtClean="0"/>
          </a:p>
          <a:p>
            <a:pPr marL="36900" indent="0">
              <a:spcBef>
                <a:spcPts val="0"/>
              </a:spcBef>
              <a:spcAft>
                <a:spcPts val="0"/>
              </a:spcAft>
              <a:buNone/>
            </a:pPr>
            <a:r>
              <a:rPr lang="en-US" sz="2400" dirty="0" smtClean="0"/>
              <a:t>};</a:t>
            </a:r>
            <a:endParaRPr lang="en-US" sz="2400" dirty="0">
              <a:effectLst/>
            </a:endParaRPr>
          </a:p>
        </p:txBody>
      </p:sp>
      <p:sp>
        <p:nvSpPr>
          <p:cNvPr id="5" name="Content Placeholder 2"/>
          <p:cNvSpPr txBox="1">
            <a:spLocks/>
          </p:cNvSpPr>
          <p:nvPr/>
        </p:nvSpPr>
        <p:spPr>
          <a:xfrm>
            <a:off x="5890443" y="1732449"/>
            <a:ext cx="5481750" cy="45159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494100" indent="-457200">
              <a:spcBef>
                <a:spcPts val="0"/>
              </a:spcBef>
              <a:spcAft>
                <a:spcPts val="0"/>
              </a:spcAft>
              <a:buFont typeface="+mj-lt"/>
              <a:buAutoNum type="arabicPeriod"/>
            </a:pPr>
            <a:r>
              <a:rPr lang="en-US" sz="2400" dirty="0" smtClean="0"/>
              <a:t>Reserved word ‘function’</a:t>
            </a:r>
          </a:p>
          <a:p>
            <a:pPr marL="494100" indent="-457200">
              <a:spcBef>
                <a:spcPts val="0"/>
              </a:spcBef>
              <a:spcAft>
                <a:spcPts val="0"/>
              </a:spcAft>
              <a:buFont typeface="+mj-lt"/>
              <a:buAutoNum type="arabicPeriod"/>
            </a:pPr>
            <a:r>
              <a:rPr lang="en-US" sz="2400" dirty="0" smtClean="0"/>
              <a:t>an optional function name – if there is no name it is called an </a:t>
            </a:r>
            <a:r>
              <a:rPr lang="en-US" sz="2400" b="1" i="1" dirty="0" smtClean="0"/>
              <a:t>anonymous</a:t>
            </a:r>
            <a:r>
              <a:rPr lang="en-US" sz="2400" dirty="0" smtClean="0"/>
              <a:t> function</a:t>
            </a:r>
          </a:p>
          <a:p>
            <a:pPr marL="494100" indent="-457200">
              <a:spcBef>
                <a:spcPts val="0"/>
              </a:spcBef>
              <a:spcAft>
                <a:spcPts val="0"/>
              </a:spcAft>
              <a:buFont typeface="+mj-lt"/>
              <a:buAutoNum type="arabicPeriod"/>
            </a:pPr>
            <a:r>
              <a:rPr lang="en-US" sz="2400" dirty="0" smtClean="0"/>
              <a:t>set of optional parameters</a:t>
            </a:r>
          </a:p>
          <a:p>
            <a:pPr marL="494100" indent="-457200">
              <a:spcBef>
                <a:spcPts val="0"/>
              </a:spcBef>
              <a:spcAft>
                <a:spcPts val="0"/>
              </a:spcAft>
              <a:buFont typeface="+mj-lt"/>
              <a:buAutoNum type="arabicPeriod"/>
            </a:pPr>
            <a:r>
              <a:rPr lang="en-US" sz="2400" dirty="0" smtClean="0"/>
              <a:t>the statements inside the { brackets}</a:t>
            </a:r>
          </a:p>
          <a:p>
            <a:pPr marL="36900" indent="0">
              <a:spcBef>
                <a:spcPts val="0"/>
              </a:spcBef>
              <a:spcAft>
                <a:spcPts val="0"/>
              </a:spcAft>
              <a:buFont typeface="Wingdings 2" charset="2"/>
              <a:buNone/>
            </a:pPr>
            <a:endParaRPr lang="en-US" sz="2400" dirty="0">
              <a:effectLst/>
            </a:endParaRPr>
          </a:p>
        </p:txBody>
      </p:sp>
    </p:spTree>
    <p:extLst>
      <p:ext uri="{BB962C8B-B14F-4D97-AF65-F5344CB8AC3E}">
        <p14:creationId xmlns:p14="http://schemas.microsoft.com/office/powerpoint/2010/main" val="6257190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Functions closure</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
        <p:nvSpPr>
          <p:cNvPr id="3" name="Content Placeholder 2"/>
          <p:cNvSpPr>
            <a:spLocks noGrp="1"/>
          </p:cNvSpPr>
          <p:nvPr>
            <p:ph idx="1"/>
          </p:nvPr>
        </p:nvSpPr>
        <p:spPr>
          <a:xfrm>
            <a:off x="7678736" y="481718"/>
            <a:ext cx="4204743" cy="4515951"/>
          </a:xfrm>
        </p:spPr>
        <p:txBody>
          <a:bodyPr/>
          <a:lstStyle/>
          <a:p>
            <a:pPr marL="36900" indent="0">
              <a:spcBef>
                <a:spcPts val="0"/>
              </a:spcBef>
              <a:spcAft>
                <a:spcPts val="0"/>
              </a:spcAft>
              <a:buNone/>
            </a:pPr>
            <a:endParaRPr lang="en-US" sz="2400" dirty="0" smtClean="0"/>
          </a:p>
          <a:p>
            <a:pPr marL="36900" indent="0">
              <a:spcBef>
                <a:spcPts val="0"/>
              </a:spcBef>
              <a:spcAft>
                <a:spcPts val="0"/>
              </a:spcAft>
              <a:buNone/>
            </a:pPr>
            <a:r>
              <a:rPr lang="en-US" sz="2400" dirty="0" err="1" smtClean="0"/>
              <a:t>var</a:t>
            </a:r>
            <a:r>
              <a:rPr lang="en-US" sz="2400" dirty="0" smtClean="0"/>
              <a:t> </a:t>
            </a:r>
            <a:r>
              <a:rPr lang="en-US" sz="2400" dirty="0"/>
              <a:t>add = function (a, b) { </a:t>
            </a:r>
            <a:endParaRPr lang="en-US" sz="2400" dirty="0" smtClean="0"/>
          </a:p>
          <a:p>
            <a:pPr marL="36900" indent="0">
              <a:spcBef>
                <a:spcPts val="0"/>
              </a:spcBef>
              <a:spcAft>
                <a:spcPts val="0"/>
              </a:spcAft>
              <a:buNone/>
            </a:pPr>
            <a:r>
              <a:rPr lang="en-US" sz="2400" dirty="0"/>
              <a:t>	</a:t>
            </a:r>
            <a:r>
              <a:rPr lang="en-US" sz="2400" dirty="0" smtClean="0"/>
              <a:t>return </a:t>
            </a:r>
            <a:r>
              <a:rPr lang="en-US" sz="2400" dirty="0"/>
              <a:t>a + b; </a:t>
            </a:r>
            <a:endParaRPr lang="en-US" sz="2400" dirty="0" smtClean="0"/>
          </a:p>
          <a:p>
            <a:pPr marL="36900" indent="0">
              <a:spcBef>
                <a:spcPts val="0"/>
              </a:spcBef>
              <a:spcAft>
                <a:spcPts val="0"/>
              </a:spcAft>
              <a:buNone/>
            </a:pPr>
            <a:r>
              <a:rPr lang="en-US" sz="2400" dirty="0" smtClean="0"/>
              <a:t>};</a:t>
            </a:r>
            <a:endParaRPr lang="en-US" sz="2400" dirty="0">
              <a:effectLst/>
            </a:endParaRPr>
          </a:p>
        </p:txBody>
      </p:sp>
      <p:sp>
        <p:nvSpPr>
          <p:cNvPr id="5" name="Content Placeholder 2"/>
          <p:cNvSpPr txBox="1">
            <a:spLocks/>
          </p:cNvSpPr>
          <p:nvPr/>
        </p:nvSpPr>
        <p:spPr>
          <a:xfrm>
            <a:off x="913795" y="2333297"/>
            <a:ext cx="10458399" cy="3915103"/>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spcBef>
                <a:spcPts val="0"/>
              </a:spcBef>
              <a:spcAft>
                <a:spcPts val="0"/>
              </a:spcAft>
              <a:buNone/>
            </a:pPr>
            <a:r>
              <a:rPr lang="en-US" sz="2400" dirty="0"/>
              <a:t>A function literal can appear anywhere that an expression can appear. </a:t>
            </a:r>
            <a:endParaRPr lang="en-US" sz="2400" dirty="0" smtClean="0"/>
          </a:p>
          <a:p>
            <a:pPr marL="36900" indent="0">
              <a:spcBef>
                <a:spcPts val="0"/>
              </a:spcBef>
              <a:spcAft>
                <a:spcPts val="0"/>
              </a:spcAft>
              <a:buNone/>
            </a:pPr>
            <a:r>
              <a:rPr lang="en-US" sz="2400" dirty="0" smtClean="0"/>
              <a:t>Functions </a:t>
            </a:r>
            <a:r>
              <a:rPr lang="en-US" sz="2400" dirty="0"/>
              <a:t>can be defined inside of other functions. </a:t>
            </a:r>
            <a:endParaRPr lang="en-US" sz="2400" dirty="0" smtClean="0"/>
          </a:p>
          <a:p>
            <a:pPr marL="36900" indent="0">
              <a:spcBef>
                <a:spcPts val="0"/>
              </a:spcBef>
              <a:spcAft>
                <a:spcPts val="0"/>
              </a:spcAft>
              <a:buNone/>
            </a:pPr>
            <a:r>
              <a:rPr lang="en-US" sz="2400" dirty="0" smtClean="0"/>
              <a:t>An </a:t>
            </a:r>
            <a:r>
              <a:rPr lang="en-US" sz="2400" dirty="0"/>
              <a:t>inner function of course has access to its parameters and variables. </a:t>
            </a:r>
            <a:endParaRPr lang="en-US" sz="2400" dirty="0" smtClean="0"/>
          </a:p>
          <a:p>
            <a:pPr marL="36900" indent="0">
              <a:spcBef>
                <a:spcPts val="0"/>
              </a:spcBef>
              <a:spcAft>
                <a:spcPts val="0"/>
              </a:spcAft>
              <a:buNone/>
            </a:pPr>
            <a:r>
              <a:rPr lang="en-US" sz="2400" dirty="0" smtClean="0"/>
              <a:t>An </a:t>
            </a:r>
            <a:r>
              <a:rPr lang="en-US" sz="2400" dirty="0"/>
              <a:t>inner function also enjoys access to the parameters and variables of the functions it is nested within. The function object created by a function literal contains a link to that outer context. </a:t>
            </a:r>
            <a:endParaRPr lang="en-US" sz="2400" dirty="0" smtClean="0"/>
          </a:p>
          <a:p>
            <a:pPr marL="36900" indent="0">
              <a:spcBef>
                <a:spcPts val="0"/>
              </a:spcBef>
              <a:spcAft>
                <a:spcPts val="0"/>
              </a:spcAft>
              <a:buNone/>
            </a:pPr>
            <a:r>
              <a:rPr lang="en-US" sz="2400" dirty="0" smtClean="0"/>
              <a:t>This </a:t>
            </a:r>
            <a:r>
              <a:rPr lang="en-US" sz="2400" dirty="0"/>
              <a:t>is called </a:t>
            </a:r>
            <a:r>
              <a:rPr lang="en-US" sz="2400" b="1" dirty="0" smtClean="0"/>
              <a:t>closure</a:t>
            </a:r>
            <a:r>
              <a:rPr lang="en-US" sz="2400" dirty="0" smtClean="0"/>
              <a:t>. </a:t>
            </a:r>
            <a:r>
              <a:rPr lang="en-US" sz="2400" dirty="0"/>
              <a:t>This is the source of enormous expressive </a:t>
            </a:r>
            <a:r>
              <a:rPr lang="en-US" sz="2400" dirty="0" smtClean="0"/>
              <a:t>power</a:t>
            </a:r>
            <a:endParaRPr lang="en-US" sz="2400" dirty="0">
              <a:effectLst/>
            </a:endParaRPr>
          </a:p>
        </p:txBody>
      </p:sp>
    </p:spTree>
    <p:extLst>
      <p:ext uri="{BB962C8B-B14F-4D97-AF65-F5344CB8AC3E}">
        <p14:creationId xmlns:p14="http://schemas.microsoft.com/office/powerpoint/2010/main" val="36768010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Function Invocation</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
        <p:nvSpPr>
          <p:cNvPr id="3" name="Content Placeholder 2"/>
          <p:cNvSpPr>
            <a:spLocks noGrp="1"/>
          </p:cNvSpPr>
          <p:nvPr>
            <p:ph idx="1"/>
          </p:nvPr>
        </p:nvSpPr>
        <p:spPr>
          <a:xfrm>
            <a:off x="913795" y="1732449"/>
            <a:ext cx="10353762" cy="4515951"/>
          </a:xfrm>
        </p:spPr>
        <p:txBody>
          <a:bodyPr/>
          <a:lstStyle/>
          <a:p>
            <a:pPr marL="36900" indent="0">
              <a:buNone/>
            </a:pPr>
            <a:r>
              <a:rPr lang="en-US" sz="2400" dirty="0"/>
              <a:t>Invoking a function suspends the execution of the current function, passing control and parameters to the new function. </a:t>
            </a:r>
            <a:endParaRPr lang="en-US" sz="2400" dirty="0" smtClean="0"/>
          </a:p>
          <a:p>
            <a:pPr marL="36900" indent="0">
              <a:buNone/>
            </a:pPr>
            <a:r>
              <a:rPr lang="en-US" sz="2400" dirty="0" smtClean="0"/>
              <a:t>In </a:t>
            </a:r>
            <a:r>
              <a:rPr lang="en-US" sz="2400" dirty="0"/>
              <a:t>addition to the declared parameters, every function receives </a:t>
            </a:r>
            <a:r>
              <a:rPr lang="en-US" sz="2400" b="1" dirty="0"/>
              <a:t>two</a:t>
            </a:r>
            <a:r>
              <a:rPr lang="en-US" sz="2400" dirty="0"/>
              <a:t> </a:t>
            </a:r>
            <a:r>
              <a:rPr lang="en-US" sz="2400" i="1" dirty="0"/>
              <a:t>additional</a:t>
            </a:r>
            <a:r>
              <a:rPr lang="en-US" sz="2400" dirty="0"/>
              <a:t> parameters: </a:t>
            </a:r>
            <a:endParaRPr lang="en-US" sz="2400" dirty="0" smtClean="0"/>
          </a:p>
          <a:p>
            <a:pPr lvl="1">
              <a:buFont typeface="Arial" panose="020B0604020202020204" pitchFamily="34" charset="0"/>
              <a:buChar char="•"/>
            </a:pPr>
            <a:r>
              <a:rPr lang="en-US" sz="2200" dirty="0"/>
              <a:t>	</a:t>
            </a:r>
            <a:r>
              <a:rPr lang="en-US" sz="2400" b="1" dirty="0" smtClean="0"/>
              <a:t>this </a:t>
            </a:r>
          </a:p>
          <a:p>
            <a:pPr lvl="1">
              <a:buFont typeface="Arial" panose="020B0604020202020204" pitchFamily="34" charset="0"/>
              <a:buChar char="•"/>
            </a:pPr>
            <a:r>
              <a:rPr lang="en-US" sz="2400" b="1" dirty="0"/>
              <a:t>	</a:t>
            </a:r>
            <a:r>
              <a:rPr lang="en-US" sz="2400" b="1" dirty="0" smtClean="0"/>
              <a:t>arguments.</a:t>
            </a:r>
          </a:p>
          <a:p>
            <a:pPr marL="36900" indent="0">
              <a:buNone/>
            </a:pPr>
            <a:r>
              <a:rPr lang="en-US" sz="2400" dirty="0"/>
              <a:t>The </a:t>
            </a:r>
            <a:r>
              <a:rPr lang="en-US" sz="2800" b="1" dirty="0"/>
              <a:t>this</a:t>
            </a:r>
            <a:r>
              <a:rPr lang="en-US" sz="2400" dirty="0"/>
              <a:t> parameter is very important in object oriented programming, and its value is determined by the invocation pattern.</a:t>
            </a:r>
            <a:endParaRPr lang="en-US" sz="2400" dirty="0">
              <a:effectLst/>
            </a:endParaRPr>
          </a:p>
        </p:txBody>
      </p:sp>
    </p:spTree>
    <p:extLst>
      <p:ext uri="{BB962C8B-B14F-4D97-AF65-F5344CB8AC3E}">
        <p14:creationId xmlns:p14="http://schemas.microsoft.com/office/powerpoint/2010/main" val="17984670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Function Invocation</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
        <p:nvSpPr>
          <p:cNvPr id="3" name="Content Placeholder 2"/>
          <p:cNvSpPr>
            <a:spLocks noGrp="1"/>
          </p:cNvSpPr>
          <p:nvPr>
            <p:ph idx="1"/>
          </p:nvPr>
        </p:nvSpPr>
        <p:spPr>
          <a:xfrm>
            <a:off x="913795" y="1732449"/>
            <a:ext cx="10353762" cy="4515951"/>
          </a:xfrm>
        </p:spPr>
        <p:txBody>
          <a:bodyPr/>
          <a:lstStyle/>
          <a:p>
            <a:pPr marL="36900" indent="0">
              <a:buNone/>
            </a:pPr>
            <a:r>
              <a:rPr lang="en-US" sz="2400" dirty="0"/>
              <a:t>There are </a:t>
            </a:r>
            <a:r>
              <a:rPr lang="en-US" sz="2400" b="1" dirty="0"/>
              <a:t>four</a:t>
            </a:r>
            <a:r>
              <a:rPr lang="en-US" sz="2400" dirty="0"/>
              <a:t> patterns of invocation in JavaScript: </a:t>
            </a:r>
            <a:endParaRPr lang="en-US" sz="2400" dirty="0" smtClean="0"/>
          </a:p>
          <a:p>
            <a:pPr marL="1376363" indent="-304800">
              <a:buFont typeface="Arial" panose="020B0604020202020204" pitchFamily="34" charset="0"/>
              <a:buChar char="•"/>
            </a:pPr>
            <a:r>
              <a:rPr lang="en-US" sz="2400" dirty="0" smtClean="0"/>
              <a:t>Method invocation </a:t>
            </a:r>
          </a:p>
          <a:p>
            <a:pPr marL="1376363" indent="-304800">
              <a:buFont typeface="Arial" panose="020B0604020202020204" pitchFamily="34" charset="0"/>
              <a:buChar char="•"/>
            </a:pPr>
            <a:r>
              <a:rPr lang="en-US" sz="2400" dirty="0" smtClean="0"/>
              <a:t>Function invocation </a:t>
            </a:r>
          </a:p>
          <a:p>
            <a:pPr marL="1376363" indent="-304800">
              <a:buFont typeface="Arial" panose="020B0604020202020204" pitchFamily="34" charset="0"/>
              <a:buChar char="•"/>
            </a:pPr>
            <a:r>
              <a:rPr lang="en-US" sz="2400" dirty="0" smtClean="0"/>
              <a:t>Constructor invocation </a:t>
            </a:r>
          </a:p>
          <a:p>
            <a:pPr marL="1376363" indent="-304800">
              <a:buFont typeface="Arial" panose="020B0604020202020204" pitchFamily="34" charset="0"/>
              <a:buChar char="•"/>
            </a:pPr>
            <a:r>
              <a:rPr lang="en-US" sz="2400" dirty="0" smtClean="0"/>
              <a:t>Apply invocation </a:t>
            </a:r>
          </a:p>
          <a:p>
            <a:pPr marL="36900" indent="0">
              <a:buNone/>
            </a:pPr>
            <a:endParaRPr lang="en-US" sz="2400" dirty="0"/>
          </a:p>
          <a:p>
            <a:pPr marL="36900" indent="0">
              <a:buNone/>
            </a:pPr>
            <a:r>
              <a:rPr lang="en-US" sz="2400" dirty="0" smtClean="0"/>
              <a:t>The </a:t>
            </a:r>
            <a:r>
              <a:rPr lang="en-US" sz="2400" dirty="0"/>
              <a:t>patterns differ in how the bonus parameter </a:t>
            </a:r>
            <a:r>
              <a:rPr lang="en-US" sz="2400" b="1" dirty="0" smtClean="0"/>
              <a:t>this </a:t>
            </a:r>
            <a:r>
              <a:rPr lang="en-US" sz="2400" dirty="0" smtClean="0"/>
              <a:t>is </a:t>
            </a:r>
            <a:r>
              <a:rPr lang="en-US" sz="2400" dirty="0"/>
              <a:t>initialized.</a:t>
            </a:r>
            <a:endParaRPr lang="en-US" sz="2400" b="1" dirty="0">
              <a:effectLst/>
            </a:endParaRPr>
          </a:p>
        </p:txBody>
      </p:sp>
    </p:spTree>
    <p:extLst>
      <p:ext uri="{BB962C8B-B14F-4D97-AF65-F5344CB8AC3E}">
        <p14:creationId xmlns:p14="http://schemas.microsoft.com/office/powerpoint/2010/main" val="34437839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Function Invocation</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
        <p:nvSpPr>
          <p:cNvPr id="3" name="Content Placeholder 2"/>
          <p:cNvSpPr>
            <a:spLocks noGrp="1"/>
          </p:cNvSpPr>
          <p:nvPr>
            <p:ph idx="1"/>
          </p:nvPr>
        </p:nvSpPr>
        <p:spPr>
          <a:xfrm>
            <a:off x="913795" y="1732449"/>
            <a:ext cx="10353762" cy="4515951"/>
          </a:xfrm>
        </p:spPr>
        <p:txBody>
          <a:bodyPr>
            <a:normAutofit lnSpcReduction="10000"/>
          </a:bodyPr>
          <a:lstStyle/>
          <a:p>
            <a:pPr marL="36900" indent="0">
              <a:buNone/>
            </a:pPr>
            <a:r>
              <a:rPr lang="en-US" sz="2400" dirty="0"/>
              <a:t>The invocation operator is a pair of parentheses </a:t>
            </a:r>
            <a:r>
              <a:rPr lang="en-US" sz="2400" dirty="0" smtClean="0"/>
              <a:t>(b)that </a:t>
            </a:r>
            <a:r>
              <a:rPr lang="en-US" sz="2400" dirty="0"/>
              <a:t>follow any expression that produces a function value. </a:t>
            </a:r>
            <a:endParaRPr lang="en-US" sz="2400" dirty="0" smtClean="0"/>
          </a:p>
          <a:p>
            <a:pPr marL="36900" indent="0">
              <a:buNone/>
            </a:pPr>
            <a:r>
              <a:rPr lang="en-US" sz="2400" dirty="0" smtClean="0"/>
              <a:t>The </a:t>
            </a:r>
            <a:r>
              <a:rPr lang="en-US" sz="2400" dirty="0"/>
              <a:t>parentheses can contain zero or more expressions, separated by commas. Each expression produces one argument value. Each of the argument values will be assigned to the function’s parameter names. </a:t>
            </a:r>
            <a:endParaRPr lang="en-US" sz="2400" dirty="0" smtClean="0"/>
          </a:p>
          <a:p>
            <a:pPr marL="36900" indent="0">
              <a:buNone/>
            </a:pPr>
            <a:r>
              <a:rPr lang="en-US" sz="2400" dirty="0" smtClean="0"/>
              <a:t>There </a:t>
            </a:r>
            <a:r>
              <a:rPr lang="en-US" sz="2400" dirty="0"/>
              <a:t>is no runtime error when the number of arguments and the number of parameters do not match. If there are too many argument values, the extra argument values will be ignored. If there are too few argument values, the undefined value will be substituted for the missing values. </a:t>
            </a:r>
            <a:endParaRPr lang="en-US" sz="2400" dirty="0" smtClean="0"/>
          </a:p>
          <a:p>
            <a:pPr marL="36900" indent="0">
              <a:buNone/>
            </a:pPr>
            <a:r>
              <a:rPr lang="en-US" sz="2400" dirty="0" smtClean="0"/>
              <a:t>There </a:t>
            </a:r>
            <a:r>
              <a:rPr lang="en-US" sz="2400" dirty="0"/>
              <a:t>is no type checking on the argument values: any type of value can be passed to any parameter.</a:t>
            </a:r>
            <a:endParaRPr lang="en-US" sz="2400" b="1" dirty="0">
              <a:effectLst/>
            </a:endParaRPr>
          </a:p>
        </p:txBody>
      </p:sp>
    </p:spTree>
    <p:extLst>
      <p:ext uri="{BB962C8B-B14F-4D97-AF65-F5344CB8AC3E}">
        <p14:creationId xmlns:p14="http://schemas.microsoft.com/office/powerpoint/2010/main" val="4860578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Method Invocation Pattern</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
        <p:nvSpPr>
          <p:cNvPr id="3" name="Content Placeholder 2"/>
          <p:cNvSpPr>
            <a:spLocks noGrp="1"/>
          </p:cNvSpPr>
          <p:nvPr>
            <p:ph idx="1"/>
          </p:nvPr>
        </p:nvSpPr>
        <p:spPr>
          <a:xfrm>
            <a:off x="913795" y="1732449"/>
            <a:ext cx="10353762" cy="4515951"/>
          </a:xfrm>
        </p:spPr>
        <p:txBody>
          <a:bodyPr>
            <a:normAutofit fontScale="92500" lnSpcReduction="10000"/>
          </a:bodyPr>
          <a:lstStyle/>
          <a:p>
            <a:pPr marL="36900" indent="0">
              <a:buNone/>
            </a:pPr>
            <a:r>
              <a:rPr lang="en-US" sz="1900" dirty="0"/>
              <a:t>When a function is stored as a property of an object, we call it a method. When a method is invoked, this is bound to that object. </a:t>
            </a:r>
            <a:endParaRPr lang="en-US" sz="1900" dirty="0" smtClean="0"/>
          </a:p>
          <a:p>
            <a:pPr marL="36900" indent="0">
              <a:buNone/>
            </a:pPr>
            <a:r>
              <a:rPr lang="en-US" sz="1900" dirty="0" smtClean="0"/>
              <a:t>If </a:t>
            </a:r>
            <a:r>
              <a:rPr lang="en-US" sz="1900" dirty="0"/>
              <a:t>an invocation expression contains a refinement (that is, a . dot expression or [subscript] expression), it is invoked as a method: </a:t>
            </a:r>
            <a:endParaRPr lang="en-US" sz="1900" dirty="0" smtClean="0"/>
          </a:p>
          <a:p>
            <a:pPr marL="36900" indent="0">
              <a:spcBef>
                <a:spcPts val="0"/>
              </a:spcBef>
              <a:spcAft>
                <a:spcPts val="0"/>
              </a:spcAft>
              <a:buNone/>
            </a:pPr>
            <a:r>
              <a:rPr lang="en-US" sz="2400" dirty="0" err="1" smtClean="0"/>
              <a:t>var</a:t>
            </a:r>
            <a:r>
              <a:rPr lang="en-US" sz="2400" dirty="0" smtClean="0"/>
              <a:t> </a:t>
            </a:r>
            <a:r>
              <a:rPr lang="en-US" sz="2400" dirty="0" err="1"/>
              <a:t>myObject</a:t>
            </a:r>
            <a:r>
              <a:rPr lang="en-US" sz="2400" dirty="0"/>
              <a:t> = { </a:t>
            </a:r>
            <a:endParaRPr lang="en-US" sz="2400" dirty="0" smtClean="0"/>
          </a:p>
          <a:p>
            <a:pPr marL="36900" indent="0">
              <a:spcBef>
                <a:spcPts val="0"/>
              </a:spcBef>
              <a:spcAft>
                <a:spcPts val="0"/>
              </a:spcAft>
              <a:buNone/>
            </a:pPr>
            <a:r>
              <a:rPr lang="en-US" sz="2400" dirty="0"/>
              <a:t>	</a:t>
            </a:r>
            <a:r>
              <a:rPr lang="en-US" sz="2400" dirty="0" smtClean="0"/>
              <a:t>value</a:t>
            </a:r>
            <a:r>
              <a:rPr lang="en-US" sz="2400" dirty="0"/>
              <a:t>: 0, </a:t>
            </a:r>
            <a:endParaRPr lang="en-US" sz="2400" dirty="0" smtClean="0"/>
          </a:p>
          <a:p>
            <a:pPr marL="36900" indent="0">
              <a:spcBef>
                <a:spcPts val="0"/>
              </a:spcBef>
              <a:spcAft>
                <a:spcPts val="0"/>
              </a:spcAft>
              <a:buNone/>
            </a:pPr>
            <a:r>
              <a:rPr lang="en-US" sz="2400" dirty="0"/>
              <a:t>	</a:t>
            </a:r>
            <a:r>
              <a:rPr lang="en-US" sz="2400" dirty="0" smtClean="0"/>
              <a:t>increment</a:t>
            </a:r>
            <a:r>
              <a:rPr lang="en-US" sz="2400" dirty="0"/>
              <a:t>: function (</a:t>
            </a:r>
            <a:r>
              <a:rPr lang="en-US" sz="2400" dirty="0" err="1"/>
              <a:t>inc</a:t>
            </a:r>
            <a:r>
              <a:rPr lang="en-US" sz="2400" dirty="0"/>
              <a:t>) { </a:t>
            </a:r>
            <a:endParaRPr lang="en-US" sz="2400" dirty="0" smtClean="0"/>
          </a:p>
          <a:p>
            <a:pPr marL="36900" indent="0">
              <a:spcBef>
                <a:spcPts val="0"/>
              </a:spcBef>
              <a:spcAft>
                <a:spcPts val="0"/>
              </a:spcAft>
              <a:buNone/>
            </a:pPr>
            <a:r>
              <a:rPr lang="en-US" sz="2400" dirty="0"/>
              <a:t>	</a:t>
            </a:r>
            <a:r>
              <a:rPr lang="en-US" sz="2400" dirty="0" smtClean="0"/>
              <a:t>	</a:t>
            </a:r>
            <a:r>
              <a:rPr lang="en-US" sz="2400" dirty="0" err="1" smtClean="0"/>
              <a:t>this.value</a:t>
            </a:r>
            <a:r>
              <a:rPr lang="en-US" sz="2400" dirty="0" smtClean="0"/>
              <a:t> </a:t>
            </a:r>
            <a:r>
              <a:rPr lang="en-US" sz="2400" dirty="0"/>
              <a:t>+= </a:t>
            </a:r>
            <a:r>
              <a:rPr lang="en-US" sz="2400" dirty="0" err="1"/>
              <a:t>typeof</a:t>
            </a:r>
            <a:r>
              <a:rPr lang="en-US" sz="2400" dirty="0"/>
              <a:t> </a:t>
            </a:r>
            <a:r>
              <a:rPr lang="en-US" sz="2400" dirty="0" err="1"/>
              <a:t>inc</a:t>
            </a:r>
            <a:r>
              <a:rPr lang="en-US" sz="2400" dirty="0"/>
              <a:t> === 'number' ? </a:t>
            </a:r>
            <a:r>
              <a:rPr lang="en-US" sz="2400" dirty="0" err="1"/>
              <a:t>inc</a:t>
            </a:r>
            <a:r>
              <a:rPr lang="en-US" sz="2400" dirty="0"/>
              <a:t> : 1; </a:t>
            </a:r>
            <a:endParaRPr lang="en-US" sz="2400" dirty="0" smtClean="0"/>
          </a:p>
          <a:p>
            <a:pPr marL="36900" indent="0">
              <a:spcBef>
                <a:spcPts val="0"/>
              </a:spcBef>
              <a:spcAft>
                <a:spcPts val="0"/>
              </a:spcAft>
              <a:buNone/>
            </a:pPr>
            <a:r>
              <a:rPr lang="en-US" sz="2400" dirty="0"/>
              <a:t>	</a:t>
            </a:r>
            <a:r>
              <a:rPr lang="en-US" sz="2400" dirty="0" smtClean="0"/>
              <a:t>} </a:t>
            </a:r>
          </a:p>
          <a:p>
            <a:pPr marL="36900" indent="0">
              <a:spcBef>
                <a:spcPts val="0"/>
              </a:spcBef>
              <a:spcAft>
                <a:spcPts val="0"/>
              </a:spcAft>
              <a:buNone/>
            </a:pPr>
            <a:r>
              <a:rPr lang="en-US" sz="2400" dirty="0" smtClean="0"/>
              <a:t>}; </a:t>
            </a:r>
          </a:p>
          <a:p>
            <a:pPr marL="36900" indent="0">
              <a:spcBef>
                <a:spcPts val="0"/>
              </a:spcBef>
              <a:spcAft>
                <a:spcPts val="0"/>
              </a:spcAft>
              <a:buNone/>
            </a:pPr>
            <a:r>
              <a:rPr lang="en-US" sz="2400" dirty="0" err="1" smtClean="0"/>
              <a:t>myObject.increment</a:t>
            </a:r>
            <a:r>
              <a:rPr lang="en-US" sz="2400" dirty="0"/>
              <a:t>( ); </a:t>
            </a:r>
            <a:endParaRPr lang="en-US" sz="2400" dirty="0" smtClean="0"/>
          </a:p>
          <a:p>
            <a:pPr marL="36900" indent="0">
              <a:spcBef>
                <a:spcPts val="0"/>
              </a:spcBef>
              <a:spcAft>
                <a:spcPts val="0"/>
              </a:spcAft>
              <a:buNone/>
            </a:pPr>
            <a:r>
              <a:rPr lang="en-US" sz="2400" dirty="0" err="1" smtClean="0"/>
              <a:t>document.writeln</a:t>
            </a:r>
            <a:r>
              <a:rPr lang="en-US" sz="2400" dirty="0" smtClean="0"/>
              <a:t>(</a:t>
            </a:r>
            <a:r>
              <a:rPr lang="en-US" sz="2400" dirty="0" err="1" smtClean="0"/>
              <a:t>myObject.value</a:t>
            </a:r>
            <a:r>
              <a:rPr lang="en-US" sz="2400" dirty="0"/>
              <a:t>); // 1 </a:t>
            </a:r>
            <a:endParaRPr lang="en-US" sz="2400" dirty="0" smtClean="0"/>
          </a:p>
          <a:p>
            <a:pPr marL="36900" indent="0">
              <a:spcBef>
                <a:spcPts val="0"/>
              </a:spcBef>
              <a:spcAft>
                <a:spcPts val="0"/>
              </a:spcAft>
              <a:buNone/>
            </a:pPr>
            <a:r>
              <a:rPr lang="en-US" sz="2400" dirty="0" err="1" smtClean="0"/>
              <a:t>myObject.increment</a:t>
            </a:r>
            <a:r>
              <a:rPr lang="en-US" sz="2400" dirty="0" smtClean="0"/>
              <a:t>(2</a:t>
            </a:r>
            <a:r>
              <a:rPr lang="en-US" sz="2400" dirty="0"/>
              <a:t>); </a:t>
            </a:r>
            <a:endParaRPr lang="en-US" sz="2400" dirty="0" smtClean="0"/>
          </a:p>
          <a:p>
            <a:pPr marL="36900" indent="0">
              <a:spcBef>
                <a:spcPts val="0"/>
              </a:spcBef>
              <a:spcAft>
                <a:spcPts val="0"/>
              </a:spcAft>
              <a:buNone/>
            </a:pPr>
            <a:r>
              <a:rPr lang="en-US" sz="2400" dirty="0" err="1" smtClean="0"/>
              <a:t>document.writeln</a:t>
            </a:r>
            <a:r>
              <a:rPr lang="en-US" sz="2400" dirty="0" smtClean="0"/>
              <a:t>(</a:t>
            </a:r>
            <a:r>
              <a:rPr lang="en-US" sz="2400" dirty="0" err="1" smtClean="0"/>
              <a:t>myObject.value</a:t>
            </a:r>
            <a:r>
              <a:rPr lang="en-US" sz="2400" dirty="0"/>
              <a:t>); // 3</a:t>
            </a:r>
            <a:endParaRPr lang="en-US" sz="2400" b="1" dirty="0">
              <a:effectLst/>
            </a:endParaRPr>
          </a:p>
        </p:txBody>
      </p:sp>
    </p:spTree>
    <p:extLst>
      <p:ext uri="{BB962C8B-B14F-4D97-AF65-F5344CB8AC3E}">
        <p14:creationId xmlns:p14="http://schemas.microsoft.com/office/powerpoint/2010/main" val="8470821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Function Invocation Pattern</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
        <p:nvSpPr>
          <p:cNvPr id="3" name="Content Placeholder 2"/>
          <p:cNvSpPr>
            <a:spLocks noGrp="1"/>
          </p:cNvSpPr>
          <p:nvPr>
            <p:ph idx="1"/>
          </p:nvPr>
        </p:nvSpPr>
        <p:spPr>
          <a:xfrm>
            <a:off x="913795" y="1732449"/>
            <a:ext cx="10353762" cy="4515951"/>
          </a:xfrm>
        </p:spPr>
        <p:txBody>
          <a:bodyPr>
            <a:normAutofit/>
          </a:bodyPr>
          <a:lstStyle/>
          <a:p>
            <a:pPr marL="36900" indent="0">
              <a:buNone/>
            </a:pPr>
            <a:r>
              <a:rPr lang="en-US" sz="2400" dirty="0"/>
              <a:t>When a function is not the property of an object, then it is invoked as a function: </a:t>
            </a:r>
            <a:endParaRPr lang="en-US" sz="2400" dirty="0" smtClean="0"/>
          </a:p>
          <a:p>
            <a:pPr marL="36900" indent="0">
              <a:buNone/>
            </a:pPr>
            <a:r>
              <a:rPr lang="en-US" sz="2400" dirty="0"/>
              <a:t>	</a:t>
            </a:r>
            <a:r>
              <a:rPr lang="en-US" sz="2400" dirty="0" err="1" smtClean="0"/>
              <a:t>var</a:t>
            </a:r>
            <a:r>
              <a:rPr lang="en-US" sz="2400" dirty="0" smtClean="0"/>
              <a:t> </a:t>
            </a:r>
            <a:r>
              <a:rPr lang="en-US" sz="2400" dirty="0"/>
              <a:t>sum = add(3, 4); // sum is 7 </a:t>
            </a:r>
            <a:endParaRPr lang="en-US" sz="2400" dirty="0" smtClean="0"/>
          </a:p>
          <a:p>
            <a:pPr marL="36900" indent="0">
              <a:buNone/>
            </a:pPr>
            <a:r>
              <a:rPr lang="en-US" sz="2400" dirty="0" smtClean="0"/>
              <a:t>When </a:t>
            </a:r>
            <a:r>
              <a:rPr lang="en-US" sz="2400" dirty="0"/>
              <a:t>a function is invoked with this pattern, this is bound to the global object. This was a mistake in the design of the language. Had the language been designed correctly, when the inner function is invoked, this would still be bound to the this </a:t>
            </a:r>
            <a:r>
              <a:rPr lang="en-US" sz="2400" dirty="0" smtClean="0"/>
              <a:t>variable </a:t>
            </a:r>
            <a:r>
              <a:rPr lang="en-US" sz="2400" dirty="0"/>
              <a:t>of the outer function. </a:t>
            </a:r>
            <a:endParaRPr lang="en-US" sz="2400" dirty="0" smtClean="0"/>
          </a:p>
          <a:p>
            <a:pPr marL="36900" indent="0">
              <a:buNone/>
            </a:pPr>
            <a:r>
              <a:rPr lang="en-US" sz="2400" dirty="0" smtClean="0"/>
              <a:t>A </a:t>
            </a:r>
            <a:r>
              <a:rPr lang="en-US" sz="2400" dirty="0"/>
              <a:t>consequence of this error is that a method cannot employ an inner function to help it do its work because the inner function does not share the method’s access to the object as its this is bound to the wrong value.</a:t>
            </a:r>
            <a:endParaRPr lang="en-US" sz="2400" b="1" dirty="0">
              <a:effectLst/>
            </a:endParaRPr>
          </a:p>
        </p:txBody>
      </p:sp>
    </p:spTree>
    <p:extLst>
      <p:ext uri="{BB962C8B-B14F-4D97-AF65-F5344CB8AC3E}">
        <p14:creationId xmlns:p14="http://schemas.microsoft.com/office/powerpoint/2010/main" val="40823659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25821"/>
            <a:ext cx="10353762" cy="970450"/>
          </a:xfrm>
        </p:spPr>
        <p:txBody>
          <a:bodyPr>
            <a:normAutofit/>
          </a:bodyPr>
          <a:lstStyle/>
          <a:p>
            <a:pPr algn="l"/>
            <a:r>
              <a:rPr lang="en-US" dirty="0" smtClean="0"/>
              <a:t>Function Invocation Pattern</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
        <p:nvSpPr>
          <p:cNvPr id="3" name="Content Placeholder 2"/>
          <p:cNvSpPr>
            <a:spLocks noGrp="1"/>
          </p:cNvSpPr>
          <p:nvPr>
            <p:ph idx="1"/>
          </p:nvPr>
        </p:nvSpPr>
        <p:spPr>
          <a:xfrm>
            <a:off x="913795" y="1492469"/>
            <a:ext cx="10353762" cy="4755931"/>
          </a:xfrm>
        </p:spPr>
        <p:txBody>
          <a:bodyPr>
            <a:normAutofit fontScale="92500" lnSpcReduction="10000"/>
          </a:bodyPr>
          <a:lstStyle/>
          <a:p>
            <a:pPr marL="36900" indent="0">
              <a:buNone/>
            </a:pPr>
            <a:r>
              <a:rPr lang="en-US" sz="2400" dirty="0"/>
              <a:t>Fortunately, there is an easy workaround. If the method defines a variable and assigns it the value of this, the inner function will have access to this through that variable. By convention, the name of that variable is that: </a:t>
            </a:r>
            <a:endParaRPr lang="en-US" sz="2400" dirty="0" smtClean="0"/>
          </a:p>
          <a:p>
            <a:pPr marL="36900" indent="0">
              <a:buNone/>
            </a:pPr>
            <a:r>
              <a:rPr lang="en-US" sz="2400" dirty="0" smtClean="0"/>
              <a:t>// </a:t>
            </a:r>
            <a:r>
              <a:rPr lang="en-US" sz="2400" dirty="0"/>
              <a:t>Augment </a:t>
            </a:r>
            <a:r>
              <a:rPr lang="en-US" sz="2400" dirty="0" err="1"/>
              <a:t>myObject</a:t>
            </a:r>
            <a:r>
              <a:rPr lang="en-US" sz="2400" dirty="0"/>
              <a:t> with a double method. </a:t>
            </a:r>
            <a:endParaRPr lang="en-US" sz="2400" dirty="0" smtClean="0"/>
          </a:p>
          <a:p>
            <a:pPr marL="36900" indent="0">
              <a:spcBef>
                <a:spcPts val="0"/>
              </a:spcBef>
              <a:spcAft>
                <a:spcPts val="0"/>
              </a:spcAft>
              <a:buNone/>
            </a:pPr>
            <a:r>
              <a:rPr lang="en-US" sz="2400" dirty="0" err="1" smtClean="0"/>
              <a:t>myObject.double</a:t>
            </a:r>
            <a:r>
              <a:rPr lang="en-US" sz="2400" dirty="0" smtClean="0"/>
              <a:t> </a:t>
            </a:r>
            <a:r>
              <a:rPr lang="en-US" sz="2400" dirty="0"/>
              <a:t>= function ( ) { </a:t>
            </a:r>
            <a:endParaRPr lang="en-US" sz="2400" dirty="0" smtClean="0"/>
          </a:p>
          <a:p>
            <a:pPr marL="36900" indent="0">
              <a:spcBef>
                <a:spcPts val="0"/>
              </a:spcBef>
              <a:spcAft>
                <a:spcPts val="0"/>
              </a:spcAft>
              <a:buNone/>
            </a:pPr>
            <a:r>
              <a:rPr lang="en-US" sz="2400" dirty="0"/>
              <a:t>	</a:t>
            </a:r>
            <a:r>
              <a:rPr lang="en-US" sz="2400" dirty="0" err="1" smtClean="0"/>
              <a:t>var</a:t>
            </a:r>
            <a:r>
              <a:rPr lang="en-US" sz="2400" dirty="0" smtClean="0"/>
              <a:t> </a:t>
            </a:r>
            <a:r>
              <a:rPr lang="en-US" sz="2400" dirty="0"/>
              <a:t>that = this; </a:t>
            </a:r>
            <a:r>
              <a:rPr lang="en-US" sz="2400" dirty="0" smtClean="0"/>
              <a:t>	// </a:t>
            </a:r>
            <a:r>
              <a:rPr lang="en-US" sz="2400" dirty="0"/>
              <a:t>Workaround. </a:t>
            </a:r>
            <a:endParaRPr lang="en-US" sz="2400" dirty="0" smtClean="0"/>
          </a:p>
          <a:p>
            <a:pPr marL="36900" indent="0">
              <a:spcBef>
                <a:spcPts val="0"/>
              </a:spcBef>
              <a:spcAft>
                <a:spcPts val="0"/>
              </a:spcAft>
              <a:buNone/>
            </a:pPr>
            <a:r>
              <a:rPr lang="en-US" sz="2400" dirty="0"/>
              <a:t>	</a:t>
            </a:r>
            <a:r>
              <a:rPr lang="en-US" sz="2400" dirty="0" err="1" smtClean="0"/>
              <a:t>var</a:t>
            </a:r>
            <a:r>
              <a:rPr lang="en-US" sz="2400" dirty="0" smtClean="0"/>
              <a:t> </a:t>
            </a:r>
            <a:r>
              <a:rPr lang="en-US" sz="2400" dirty="0"/>
              <a:t>helper = function ( ) { </a:t>
            </a:r>
            <a:endParaRPr lang="en-US" sz="2400" dirty="0" smtClean="0"/>
          </a:p>
          <a:p>
            <a:pPr marL="36900" indent="0">
              <a:spcBef>
                <a:spcPts val="0"/>
              </a:spcBef>
              <a:spcAft>
                <a:spcPts val="0"/>
              </a:spcAft>
              <a:buNone/>
            </a:pPr>
            <a:r>
              <a:rPr lang="en-US" sz="2400" dirty="0"/>
              <a:t>	</a:t>
            </a:r>
            <a:r>
              <a:rPr lang="en-US" sz="2400" dirty="0" smtClean="0"/>
              <a:t>	</a:t>
            </a:r>
            <a:r>
              <a:rPr lang="en-US" sz="2400" dirty="0" err="1" smtClean="0"/>
              <a:t>that.value</a:t>
            </a:r>
            <a:r>
              <a:rPr lang="en-US" sz="2400" dirty="0" smtClean="0"/>
              <a:t> </a:t>
            </a:r>
            <a:r>
              <a:rPr lang="en-US" sz="2400" dirty="0"/>
              <a:t>= add(</a:t>
            </a:r>
            <a:r>
              <a:rPr lang="en-US" sz="2400" dirty="0" err="1"/>
              <a:t>that.value</a:t>
            </a:r>
            <a:r>
              <a:rPr lang="en-US" sz="2400" dirty="0"/>
              <a:t>, </a:t>
            </a:r>
            <a:r>
              <a:rPr lang="en-US" sz="2400" dirty="0" err="1"/>
              <a:t>that.value</a:t>
            </a:r>
            <a:r>
              <a:rPr lang="en-US" sz="2400" dirty="0"/>
              <a:t>); </a:t>
            </a:r>
            <a:endParaRPr lang="en-US" sz="2400" dirty="0" smtClean="0"/>
          </a:p>
          <a:p>
            <a:pPr marL="36900" indent="0">
              <a:spcBef>
                <a:spcPts val="0"/>
              </a:spcBef>
              <a:spcAft>
                <a:spcPts val="0"/>
              </a:spcAft>
              <a:buNone/>
            </a:pPr>
            <a:r>
              <a:rPr lang="en-US" sz="2400" dirty="0"/>
              <a:t>	</a:t>
            </a:r>
            <a:r>
              <a:rPr lang="en-US" sz="2400" dirty="0" smtClean="0"/>
              <a:t>}; </a:t>
            </a:r>
          </a:p>
          <a:p>
            <a:pPr marL="36900" indent="0">
              <a:spcBef>
                <a:spcPts val="0"/>
              </a:spcBef>
              <a:spcAft>
                <a:spcPts val="0"/>
              </a:spcAft>
              <a:buNone/>
            </a:pPr>
            <a:r>
              <a:rPr lang="en-US" sz="2400" dirty="0" smtClean="0"/>
              <a:t>	helper</a:t>
            </a:r>
            <a:r>
              <a:rPr lang="en-US" sz="2400" dirty="0"/>
              <a:t>( ); // Invoke helper as a function. </a:t>
            </a:r>
            <a:endParaRPr lang="en-US" sz="2400" dirty="0" smtClean="0"/>
          </a:p>
          <a:p>
            <a:pPr marL="36900" indent="0">
              <a:spcBef>
                <a:spcPts val="0"/>
              </a:spcBef>
              <a:spcAft>
                <a:spcPts val="0"/>
              </a:spcAft>
              <a:buNone/>
            </a:pPr>
            <a:r>
              <a:rPr lang="en-US" sz="2400" dirty="0" smtClean="0"/>
              <a:t>}; </a:t>
            </a:r>
          </a:p>
          <a:p>
            <a:pPr marL="36900" indent="0">
              <a:spcBef>
                <a:spcPts val="0"/>
              </a:spcBef>
              <a:spcAft>
                <a:spcPts val="0"/>
              </a:spcAft>
              <a:buNone/>
            </a:pPr>
            <a:r>
              <a:rPr lang="en-US" sz="2400" dirty="0" smtClean="0"/>
              <a:t>// </a:t>
            </a:r>
            <a:r>
              <a:rPr lang="en-US" sz="2400" dirty="0"/>
              <a:t>Invoke double as a method. </a:t>
            </a:r>
            <a:endParaRPr lang="en-US" sz="2400" dirty="0" smtClean="0"/>
          </a:p>
          <a:p>
            <a:pPr marL="36900" indent="0">
              <a:spcBef>
                <a:spcPts val="0"/>
              </a:spcBef>
              <a:spcAft>
                <a:spcPts val="0"/>
              </a:spcAft>
              <a:buNone/>
            </a:pPr>
            <a:r>
              <a:rPr lang="en-US" sz="2400" dirty="0" err="1" smtClean="0"/>
              <a:t>myObject.double</a:t>
            </a:r>
            <a:r>
              <a:rPr lang="en-US" sz="2400" dirty="0"/>
              <a:t>( ); </a:t>
            </a:r>
            <a:endParaRPr lang="en-US" sz="2400" dirty="0" smtClean="0"/>
          </a:p>
          <a:p>
            <a:pPr marL="36900" indent="0">
              <a:spcBef>
                <a:spcPts val="0"/>
              </a:spcBef>
              <a:spcAft>
                <a:spcPts val="0"/>
              </a:spcAft>
              <a:buNone/>
            </a:pPr>
            <a:r>
              <a:rPr lang="en-US" sz="2400" dirty="0" err="1" smtClean="0"/>
              <a:t>document.writeln</a:t>
            </a:r>
            <a:r>
              <a:rPr lang="en-US" sz="2400" dirty="0" smtClean="0"/>
              <a:t>(</a:t>
            </a:r>
            <a:r>
              <a:rPr lang="en-US" sz="2400" dirty="0" err="1" smtClean="0"/>
              <a:t>myObject.getValue</a:t>
            </a:r>
            <a:r>
              <a:rPr lang="en-US" sz="2400" dirty="0"/>
              <a:t>( )); // 6</a:t>
            </a:r>
            <a:endParaRPr lang="en-US" sz="2400" b="1" dirty="0">
              <a:effectLst/>
            </a:endParaRPr>
          </a:p>
        </p:txBody>
      </p:sp>
    </p:spTree>
    <p:extLst>
      <p:ext uri="{BB962C8B-B14F-4D97-AF65-F5344CB8AC3E}">
        <p14:creationId xmlns:p14="http://schemas.microsoft.com/office/powerpoint/2010/main" val="10387186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Pillow on Mac</a:t>
            </a:r>
            <a:endParaRPr lang="en-US" dirty="0"/>
          </a:p>
        </p:txBody>
      </p:sp>
      <p:sp>
        <p:nvSpPr>
          <p:cNvPr id="3" name="Content Placeholder 2"/>
          <p:cNvSpPr>
            <a:spLocks noGrp="1"/>
          </p:cNvSpPr>
          <p:nvPr>
            <p:ph idx="1"/>
          </p:nvPr>
        </p:nvSpPr>
        <p:spPr/>
        <p:txBody>
          <a:bodyPr/>
          <a:lstStyle/>
          <a:p>
            <a:pPr marL="36900" indent="0">
              <a:buNone/>
            </a:pP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Tree>
    <p:extLst>
      <p:ext uri="{BB962C8B-B14F-4D97-AF65-F5344CB8AC3E}">
        <p14:creationId xmlns:p14="http://schemas.microsoft.com/office/powerpoint/2010/main" val="25560707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Constructor Invocation Pattern</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
        <p:nvSpPr>
          <p:cNvPr id="3" name="Content Placeholder 2"/>
          <p:cNvSpPr>
            <a:spLocks noGrp="1"/>
          </p:cNvSpPr>
          <p:nvPr>
            <p:ph idx="1"/>
          </p:nvPr>
        </p:nvSpPr>
        <p:spPr>
          <a:xfrm>
            <a:off x="913795" y="1732449"/>
            <a:ext cx="10353762" cy="4515951"/>
          </a:xfrm>
        </p:spPr>
        <p:txBody>
          <a:bodyPr>
            <a:normAutofit/>
          </a:bodyPr>
          <a:lstStyle/>
          <a:p>
            <a:pPr marL="36900" indent="0">
              <a:buNone/>
            </a:pPr>
            <a:r>
              <a:rPr lang="en-US" sz="2400" dirty="0"/>
              <a:t>JavaScript is a prototypal inheritance language. That means that objects can inherit properties directly from other objects. The language is class-free</a:t>
            </a:r>
            <a:r>
              <a:rPr lang="en-US" sz="2400" dirty="0" smtClean="0"/>
              <a:t>.</a:t>
            </a:r>
          </a:p>
          <a:p>
            <a:pPr marL="36900" indent="0">
              <a:buNone/>
            </a:pPr>
            <a:r>
              <a:rPr lang="en-US" sz="2400" dirty="0"/>
              <a:t>This is a radical departure from the current fashion. Most languages today are classical. Prototypal inheritance is powerfully expressive, but is not widely understood.</a:t>
            </a:r>
            <a:endParaRPr lang="en-US" sz="2400" b="1" dirty="0">
              <a:effectLst/>
            </a:endParaRPr>
          </a:p>
        </p:txBody>
      </p:sp>
    </p:spTree>
    <p:extLst>
      <p:ext uri="{BB962C8B-B14F-4D97-AF65-F5344CB8AC3E}">
        <p14:creationId xmlns:p14="http://schemas.microsoft.com/office/powerpoint/2010/main" val="10236677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Constructor Invocation Pattern</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
        <p:nvSpPr>
          <p:cNvPr id="3" name="Content Placeholder 2"/>
          <p:cNvSpPr>
            <a:spLocks noGrp="1"/>
          </p:cNvSpPr>
          <p:nvPr>
            <p:ph idx="1"/>
          </p:nvPr>
        </p:nvSpPr>
        <p:spPr>
          <a:xfrm>
            <a:off x="913795" y="1732449"/>
            <a:ext cx="10353762" cy="4515951"/>
          </a:xfrm>
        </p:spPr>
        <p:txBody>
          <a:bodyPr>
            <a:normAutofit/>
          </a:bodyPr>
          <a:lstStyle/>
          <a:p>
            <a:pPr marL="36900" indent="0">
              <a:buNone/>
            </a:pPr>
            <a:r>
              <a:rPr lang="en-US" sz="2400" dirty="0"/>
              <a:t>If a function is invoked with the new prefix, then a new object will be created with a hidden link to the value of the function’s prototype member, and this will be bound to that new object. </a:t>
            </a:r>
            <a:endParaRPr lang="en-US" sz="2400" dirty="0" smtClean="0"/>
          </a:p>
          <a:p>
            <a:pPr marL="36900" indent="0">
              <a:buNone/>
            </a:pPr>
            <a:endParaRPr lang="en-US" sz="2400" dirty="0"/>
          </a:p>
          <a:p>
            <a:pPr marL="36900" indent="0">
              <a:buNone/>
            </a:pPr>
            <a:r>
              <a:rPr lang="en-US" sz="2400" dirty="0" smtClean="0"/>
              <a:t>The </a:t>
            </a:r>
            <a:r>
              <a:rPr lang="en-US" sz="2400" dirty="0"/>
              <a:t>new prefix also changes the behavior of the return statement.</a:t>
            </a:r>
            <a:endParaRPr lang="en-US" sz="2400" b="1" dirty="0">
              <a:effectLst/>
            </a:endParaRPr>
          </a:p>
        </p:txBody>
      </p:sp>
    </p:spTree>
    <p:extLst>
      <p:ext uri="{BB962C8B-B14F-4D97-AF65-F5344CB8AC3E}">
        <p14:creationId xmlns:p14="http://schemas.microsoft.com/office/powerpoint/2010/main" val="16094901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Constructor Invocation Pattern</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
        <p:nvSpPr>
          <p:cNvPr id="3" name="Content Placeholder 2"/>
          <p:cNvSpPr>
            <a:spLocks noGrp="1"/>
          </p:cNvSpPr>
          <p:nvPr>
            <p:ph idx="1"/>
          </p:nvPr>
        </p:nvSpPr>
        <p:spPr>
          <a:xfrm>
            <a:off x="913795" y="1732449"/>
            <a:ext cx="10353762" cy="4515951"/>
          </a:xfrm>
        </p:spPr>
        <p:txBody>
          <a:bodyPr>
            <a:normAutofit fontScale="92500" lnSpcReduction="20000"/>
          </a:bodyPr>
          <a:lstStyle/>
          <a:p>
            <a:pPr marL="461963" indent="0">
              <a:spcBef>
                <a:spcPts val="0"/>
              </a:spcBef>
              <a:spcAft>
                <a:spcPts val="0"/>
              </a:spcAft>
              <a:buNone/>
            </a:pPr>
            <a:r>
              <a:rPr lang="en-US" sz="2400" dirty="0"/>
              <a:t>// Create a constructor function called Quo.</a:t>
            </a:r>
          </a:p>
          <a:p>
            <a:pPr marL="461963" indent="0">
              <a:spcBef>
                <a:spcPts val="0"/>
              </a:spcBef>
              <a:spcAft>
                <a:spcPts val="0"/>
              </a:spcAft>
              <a:buNone/>
            </a:pPr>
            <a:r>
              <a:rPr lang="en-US" sz="2400" dirty="0"/>
              <a:t>// It makes an object with a status property.</a:t>
            </a:r>
          </a:p>
          <a:p>
            <a:pPr marL="461963" indent="0">
              <a:spcBef>
                <a:spcPts val="0"/>
              </a:spcBef>
              <a:spcAft>
                <a:spcPts val="0"/>
              </a:spcAft>
              <a:buNone/>
            </a:pPr>
            <a:endParaRPr lang="en-US" sz="2400" dirty="0" smtClean="0"/>
          </a:p>
          <a:p>
            <a:pPr marL="461963" indent="0">
              <a:spcBef>
                <a:spcPts val="0"/>
              </a:spcBef>
              <a:spcAft>
                <a:spcPts val="0"/>
              </a:spcAft>
              <a:buNone/>
            </a:pPr>
            <a:r>
              <a:rPr lang="en-US" sz="2400" dirty="0" err="1" smtClean="0"/>
              <a:t>var</a:t>
            </a:r>
            <a:r>
              <a:rPr lang="en-US" sz="2400" dirty="0" smtClean="0"/>
              <a:t> </a:t>
            </a:r>
            <a:r>
              <a:rPr lang="en-US" sz="2400" dirty="0"/>
              <a:t>Quo = function (string) {</a:t>
            </a:r>
          </a:p>
          <a:p>
            <a:pPr marL="461963" indent="0">
              <a:spcBef>
                <a:spcPts val="0"/>
              </a:spcBef>
              <a:spcAft>
                <a:spcPts val="0"/>
              </a:spcAft>
              <a:buNone/>
            </a:pPr>
            <a:r>
              <a:rPr lang="en-US" sz="2400" dirty="0"/>
              <a:t> </a:t>
            </a:r>
            <a:r>
              <a:rPr lang="en-US" sz="2400" dirty="0" smtClean="0"/>
              <a:t>	</a:t>
            </a:r>
            <a:r>
              <a:rPr lang="en-US" sz="2400" dirty="0" err="1" smtClean="0"/>
              <a:t>this.status</a:t>
            </a:r>
            <a:r>
              <a:rPr lang="en-US" sz="2400" dirty="0" smtClean="0"/>
              <a:t> </a:t>
            </a:r>
            <a:r>
              <a:rPr lang="en-US" sz="2400" dirty="0"/>
              <a:t>= string;</a:t>
            </a:r>
          </a:p>
          <a:p>
            <a:pPr marL="461963" indent="0">
              <a:spcBef>
                <a:spcPts val="0"/>
              </a:spcBef>
              <a:spcAft>
                <a:spcPts val="0"/>
              </a:spcAft>
              <a:buNone/>
            </a:pPr>
            <a:r>
              <a:rPr lang="en-US" sz="2400" dirty="0"/>
              <a:t>};</a:t>
            </a:r>
          </a:p>
          <a:p>
            <a:pPr marL="461963" indent="0">
              <a:spcBef>
                <a:spcPts val="0"/>
              </a:spcBef>
              <a:spcAft>
                <a:spcPts val="0"/>
              </a:spcAft>
              <a:buNone/>
            </a:pPr>
            <a:r>
              <a:rPr lang="en-US" sz="2400" dirty="0"/>
              <a:t>// Give all instances of Quo a </a:t>
            </a:r>
            <a:r>
              <a:rPr lang="en-US" sz="2400" dirty="0" smtClean="0"/>
              <a:t>public</a:t>
            </a:r>
            <a:endParaRPr lang="en-US" sz="2400" dirty="0"/>
          </a:p>
          <a:p>
            <a:pPr marL="461963" indent="0">
              <a:spcBef>
                <a:spcPts val="0"/>
              </a:spcBef>
              <a:spcAft>
                <a:spcPts val="0"/>
              </a:spcAft>
              <a:buNone/>
            </a:pPr>
            <a:r>
              <a:rPr lang="en-US" sz="2400" dirty="0"/>
              <a:t>// called </a:t>
            </a:r>
            <a:r>
              <a:rPr lang="en-US" sz="2400" dirty="0" err="1"/>
              <a:t>get_status</a:t>
            </a:r>
            <a:r>
              <a:rPr lang="en-US" sz="2400" dirty="0" smtClean="0"/>
              <a:t>.</a:t>
            </a:r>
          </a:p>
          <a:p>
            <a:pPr marL="461963" indent="0">
              <a:spcBef>
                <a:spcPts val="0"/>
              </a:spcBef>
              <a:spcAft>
                <a:spcPts val="0"/>
              </a:spcAft>
              <a:buNone/>
            </a:pPr>
            <a:endParaRPr lang="en-US" sz="2400" dirty="0"/>
          </a:p>
          <a:p>
            <a:pPr marL="461963" indent="0">
              <a:spcBef>
                <a:spcPts val="0"/>
              </a:spcBef>
              <a:spcAft>
                <a:spcPts val="0"/>
              </a:spcAft>
              <a:buNone/>
            </a:pPr>
            <a:r>
              <a:rPr lang="en-US" sz="2400" dirty="0" err="1"/>
              <a:t>Quo.prototype.get_status</a:t>
            </a:r>
            <a:r>
              <a:rPr lang="en-US" sz="2400" dirty="0"/>
              <a:t> = function ( ) {</a:t>
            </a:r>
          </a:p>
          <a:p>
            <a:pPr marL="461963" indent="0">
              <a:spcBef>
                <a:spcPts val="0"/>
              </a:spcBef>
              <a:spcAft>
                <a:spcPts val="0"/>
              </a:spcAft>
              <a:buNone/>
            </a:pPr>
            <a:r>
              <a:rPr lang="en-US" sz="2400" dirty="0"/>
              <a:t> </a:t>
            </a:r>
            <a:r>
              <a:rPr lang="en-US" sz="2400" dirty="0" smtClean="0"/>
              <a:t>	return </a:t>
            </a:r>
            <a:r>
              <a:rPr lang="en-US" sz="2400" dirty="0" err="1"/>
              <a:t>this.status</a:t>
            </a:r>
            <a:r>
              <a:rPr lang="en-US" sz="2400" dirty="0"/>
              <a:t>;</a:t>
            </a:r>
          </a:p>
          <a:p>
            <a:pPr marL="461963" indent="0">
              <a:spcBef>
                <a:spcPts val="0"/>
              </a:spcBef>
              <a:spcAft>
                <a:spcPts val="0"/>
              </a:spcAft>
              <a:buNone/>
            </a:pPr>
            <a:r>
              <a:rPr lang="en-US" sz="2400" dirty="0"/>
              <a:t>};</a:t>
            </a:r>
          </a:p>
          <a:p>
            <a:pPr marL="461963" indent="0">
              <a:spcBef>
                <a:spcPts val="0"/>
              </a:spcBef>
              <a:spcAft>
                <a:spcPts val="0"/>
              </a:spcAft>
              <a:buNone/>
            </a:pPr>
            <a:r>
              <a:rPr lang="en-US" sz="2400" dirty="0"/>
              <a:t>// Make an instance of Quo.</a:t>
            </a:r>
          </a:p>
          <a:p>
            <a:pPr marL="461963" indent="0">
              <a:spcBef>
                <a:spcPts val="0"/>
              </a:spcBef>
              <a:spcAft>
                <a:spcPts val="0"/>
              </a:spcAft>
              <a:buNone/>
            </a:pPr>
            <a:r>
              <a:rPr lang="en-US" sz="2400" dirty="0" err="1"/>
              <a:t>var</a:t>
            </a:r>
            <a:r>
              <a:rPr lang="en-US" sz="2400" dirty="0"/>
              <a:t> </a:t>
            </a:r>
            <a:r>
              <a:rPr lang="en-US" sz="2400" dirty="0" err="1"/>
              <a:t>myQuo</a:t>
            </a:r>
            <a:r>
              <a:rPr lang="en-US" sz="2400" dirty="0"/>
              <a:t> = new Quo("confused");</a:t>
            </a:r>
          </a:p>
          <a:p>
            <a:pPr marL="461963" indent="0">
              <a:spcBef>
                <a:spcPts val="0"/>
              </a:spcBef>
              <a:spcAft>
                <a:spcPts val="0"/>
              </a:spcAft>
              <a:buNone/>
            </a:pPr>
            <a:r>
              <a:rPr lang="en-US" sz="2400" dirty="0" err="1"/>
              <a:t>document.writeln</a:t>
            </a:r>
            <a:r>
              <a:rPr lang="en-US" sz="2400" dirty="0"/>
              <a:t>(</a:t>
            </a:r>
            <a:r>
              <a:rPr lang="en-US" sz="2400" dirty="0" err="1"/>
              <a:t>myQuo.get_status</a:t>
            </a:r>
            <a:r>
              <a:rPr lang="en-US" sz="2400" dirty="0"/>
              <a:t>( )); </a:t>
            </a:r>
            <a:r>
              <a:rPr lang="en-US" sz="2400" dirty="0" smtClean="0"/>
              <a:t>  // writes confused</a:t>
            </a:r>
            <a:endParaRPr lang="en-US" sz="2400" b="1" dirty="0">
              <a:effectLst/>
            </a:endParaRPr>
          </a:p>
        </p:txBody>
      </p:sp>
    </p:spTree>
    <p:extLst>
      <p:ext uri="{BB962C8B-B14F-4D97-AF65-F5344CB8AC3E}">
        <p14:creationId xmlns:p14="http://schemas.microsoft.com/office/powerpoint/2010/main" val="1352859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Apply Invocation Pattern</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
        <p:nvSpPr>
          <p:cNvPr id="3" name="Content Placeholder 2"/>
          <p:cNvSpPr>
            <a:spLocks noGrp="1"/>
          </p:cNvSpPr>
          <p:nvPr>
            <p:ph idx="1"/>
          </p:nvPr>
        </p:nvSpPr>
        <p:spPr>
          <a:xfrm>
            <a:off x="913795" y="1732449"/>
            <a:ext cx="10353762" cy="4515951"/>
          </a:xfrm>
        </p:spPr>
        <p:txBody>
          <a:bodyPr>
            <a:normAutofit/>
          </a:bodyPr>
          <a:lstStyle/>
          <a:p>
            <a:pPr marL="36900" indent="0">
              <a:buNone/>
            </a:pPr>
            <a:r>
              <a:rPr lang="en-US" sz="2400" dirty="0"/>
              <a:t>Because JavaScript is a functional object-oriented language, functions can have methods. </a:t>
            </a:r>
            <a:endParaRPr lang="en-US" sz="2400" dirty="0" smtClean="0"/>
          </a:p>
          <a:p>
            <a:pPr marL="36900" indent="0">
              <a:buNone/>
            </a:pPr>
            <a:r>
              <a:rPr lang="en-US" sz="2400" dirty="0" smtClean="0"/>
              <a:t>The </a:t>
            </a:r>
            <a:r>
              <a:rPr lang="en-US" sz="2400" dirty="0"/>
              <a:t>apply method lets us construct an array of arguments to use to invoke a function. It also lets us choose the value of this. </a:t>
            </a:r>
            <a:endParaRPr lang="en-US" sz="2400" dirty="0" smtClean="0"/>
          </a:p>
          <a:p>
            <a:pPr marL="36900" indent="0">
              <a:buNone/>
            </a:pPr>
            <a:r>
              <a:rPr lang="en-US" sz="2400" dirty="0" smtClean="0"/>
              <a:t>The </a:t>
            </a:r>
            <a:r>
              <a:rPr lang="en-US" sz="2400" dirty="0"/>
              <a:t>apply method takes two parameters. The first is the value that should be bound to this. The second is an array of parameters.</a:t>
            </a:r>
            <a:endParaRPr lang="en-US" sz="2400" b="1" dirty="0">
              <a:effectLst/>
            </a:endParaRPr>
          </a:p>
        </p:txBody>
      </p:sp>
    </p:spTree>
    <p:extLst>
      <p:ext uri="{BB962C8B-B14F-4D97-AF65-F5344CB8AC3E}">
        <p14:creationId xmlns:p14="http://schemas.microsoft.com/office/powerpoint/2010/main" val="14660438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Apply Invocation Pattern</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
        <p:nvSpPr>
          <p:cNvPr id="3" name="Content Placeholder 2"/>
          <p:cNvSpPr>
            <a:spLocks noGrp="1"/>
          </p:cNvSpPr>
          <p:nvPr>
            <p:ph idx="1"/>
          </p:nvPr>
        </p:nvSpPr>
        <p:spPr>
          <a:xfrm>
            <a:off x="913795" y="1732449"/>
            <a:ext cx="10353762" cy="4515951"/>
          </a:xfrm>
        </p:spPr>
        <p:txBody>
          <a:bodyPr>
            <a:normAutofit lnSpcReduction="10000"/>
          </a:bodyPr>
          <a:lstStyle/>
          <a:p>
            <a:pPr marL="457200" indent="0">
              <a:spcBef>
                <a:spcPts val="0"/>
              </a:spcBef>
              <a:spcAft>
                <a:spcPts val="0"/>
              </a:spcAft>
              <a:buNone/>
            </a:pPr>
            <a:r>
              <a:rPr lang="en-US" sz="2400" dirty="0"/>
              <a:t>// Make an array of 2 numbers and add them.</a:t>
            </a:r>
          </a:p>
          <a:p>
            <a:pPr marL="457200" indent="0">
              <a:spcBef>
                <a:spcPts val="0"/>
              </a:spcBef>
              <a:spcAft>
                <a:spcPts val="0"/>
              </a:spcAft>
              <a:buNone/>
            </a:pPr>
            <a:r>
              <a:rPr lang="en-US" sz="2400" dirty="0" err="1"/>
              <a:t>var</a:t>
            </a:r>
            <a:r>
              <a:rPr lang="en-US" sz="2400" dirty="0"/>
              <a:t> array = [3, 4];</a:t>
            </a:r>
          </a:p>
          <a:p>
            <a:pPr marL="457200" indent="0">
              <a:spcBef>
                <a:spcPts val="0"/>
              </a:spcBef>
              <a:spcAft>
                <a:spcPts val="0"/>
              </a:spcAft>
              <a:buNone/>
            </a:pPr>
            <a:r>
              <a:rPr lang="en-US" sz="2400" dirty="0" err="1"/>
              <a:t>var</a:t>
            </a:r>
            <a:r>
              <a:rPr lang="en-US" sz="2400" dirty="0"/>
              <a:t> sum = </a:t>
            </a:r>
            <a:r>
              <a:rPr lang="en-US" sz="2400" dirty="0" err="1"/>
              <a:t>add.apply</a:t>
            </a:r>
            <a:r>
              <a:rPr lang="en-US" sz="2400" dirty="0"/>
              <a:t>(null, array); // sum is 7</a:t>
            </a:r>
          </a:p>
          <a:p>
            <a:pPr marL="457200" indent="0">
              <a:spcBef>
                <a:spcPts val="0"/>
              </a:spcBef>
              <a:spcAft>
                <a:spcPts val="0"/>
              </a:spcAft>
              <a:buNone/>
            </a:pPr>
            <a:r>
              <a:rPr lang="en-US" sz="2400" dirty="0"/>
              <a:t>// Make an object with a status member.</a:t>
            </a:r>
          </a:p>
          <a:p>
            <a:pPr marL="457200" indent="0">
              <a:spcBef>
                <a:spcPts val="0"/>
              </a:spcBef>
              <a:spcAft>
                <a:spcPts val="0"/>
              </a:spcAft>
              <a:buNone/>
            </a:pPr>
            <a:r>
              <a:rPr lang="en-US" sz="2400" dirty="0" err="1"/>
              <a:t>var</a:t>
            </a:r>
            <a:r>
              <a:rPr lang="en-US" sz="2400" dirty="0"/>
              <a:t> </a:t>
            </a:r>
            <a:r>
              <a:rPr lang="en-US" sz="2400" dirty="0" err="1"/>
              <a:t>statusObject</a:t>
            </a:r>
            <a:r>
              <a:rPr lang="en-US" sz="2400" dirty="0"/>
              <a:t> = {</a:t>
            </a:r>
          </a:p>
          <a:p>
            <a:pPr marL="457200" indent="0">
              <a:spcBef>
                <a:spcPts val="0"/>
              </a:spcBef>
              <a:spcAft>
                <a:spcPts val="0"/>
              </a:spcAft>
              <a:buNone/>
            </a:pPr>
            <a:r>
              <a:rPr lang="en-US" sz="2400" dirty="0"/>
              <a:t> </a:t>
            </a:r>
            <a:r>
              <a:rPr lang="en-US" sz="2400" dirty="0" smtClean="0"/>
              <a:t>	status</a:t>
            </a:r>
            <a:r>
              <a:rPr lang="en-US" sz="2400" dirty="0"/>
              <a:t>: 'A-OK'</a:t>
            </a:r>
          </a:p>
          <a:p>
            <a:pPr marL="457200" indent="0">
              <a:spcBef>
                <a:spcPts val="0"/>
              </a:spcBef>
              <a:spcAft>
                <a:spcPts val="0"/>
              </a:spcAft>
              <a:buNone/>
            </a:pPr>
            <a:r>
              <a:rPr lang="en-US" sz="2400" dirty="0"/>
              <a:t>};</a:t>
            </a:r>
          </a:p>
          <a:p>
            <a:pPr marL="457200" indent="0">
              <a:spcBef>
                <a:spcPts val="0"/>
              </a:spcBef>
              <a:spcAft>
                <a:spcPts val="0"/>
              </a:spcAft>
              <a:buNone/>
            </a:pPr>
            <a:r>
              <a:rPr lang="en-US" sz="2400" dirty="0"/>
              <a:t>// </a:t>
            </a:r>
            <a:r>
              <a:rPr lang="en-US" sz="2400" dirty="0" err="1"/>
              <a:t>statusObject</a:t>
            </a:r>
            <a:r>
              <a:rPr lang="en-US" sz="2400" dirty="0"/>
              <a:t> does not inherit from </a:t>
            </a:r>
            <a:r>
              <a:rPr lang="en-US" sz="2400" dirty="0" err="1"/>
              <a:t>Quo.prototype</a:t>
            </a:r>
            <a:r>
              <a:rPr lang="en-US" sz="2400" dirty="0"/>
              <a:t>,</a:t>
            </a:r>
          </a:p>
          <a:p>
            <a:pPr marL="457200" indent="0">
              <a:spcBef>
                <a:spcPts val="0"/>
              </a:spcBef>
              <a:spcAft>
                <a:spcPts val="0"/>
              </a:spcAft>
              <a:buNone/>
            </a:pPr>
            <a:r>
              <a:rPr lang="en-US" sz="2400" dirty="0"/>
              <a:t>// but we can invoke the </a:t>
            </a:r>
            <a:r>
              <a:rPr lang="en-US" sz="2400" dirty="0" err="1"/>
              <a:t>get_status</a:t>
            </a:r>
            <a:r>
              <a:rPr lang="en-US" sz="2400" dirty="0"/>
              <a:t> method on</a:t>
            </a:r>
          </a:p>
          <a:p>
            <a:pPr marL="457200" indent="0">
              <a:spcBef>
                <a:spcPts val="0"/>
              </a:spcBef>
              <a:spcAft>
                <a:spcPts val="0"/>
              </a:spcAft>
              <a:buNone/>
            </a:pPr>
            <a:r>
              <a:rPr lang="en-US" sz="2400" dirty="0"/>
              <a:t>// </a:t>
            </a:r>
            <a:r>
              <a:rPr lang="en-US" sz="2400" dirty="0" err="1"/>
              <a:t>statusObject</a:t>
            </a:r>
            <a:r>
              <a:rPr lang="en-US" sz="2400" dirty="0"/>
              <a:t> even though </a:t>
            </a:r>
            <a:r>
              <a:rPr lang="en-US" sz="2400" dirty="0" err="1"/>
              <a:t>statusObject</a:t>
            </a:r>
            <a:r>
              <a:rPr lang="en-US" sz="2400" dirty="0"/>
              <a:t> does not have</a:t>
            </a:r>
          </a:p>
          <a:p>
            <a:pPr marL="457200" indent="0">
              <a:spcBef>
                <a:spcPts val="0"/>
              </a:spcBef>
              <a:spcAft>
                <a:spcPts val="0"/>
              </a:spcAft>
              <a:buNone/>
            </a:pPr>
            <a:r>
              <a:rPr lang="en-US" sz="2400" dirty="0"/>
              <a:t>// a </a:t>
            </a:r>
            <a:r>
              <a:rPr lang="en-US" sz="2400" dirty="0" err="1"/>
              <a:t>get_status</a:t>
            </a:r>
            <a:r>
              <a:rPr lang="en-US" sz="2400" dirty="0"/>
              <a:t> method.</a:t>
            </a:r>
          </a:p>
          <a:p>
            <a:pPr marL="457200" indent="0">
              <a:spcBef>
                <a:spcPts val="0"/>
              </a:spcBef>
              <a:spcAft>
                <a:spcPts val="0"/>
              </a:spcAft>
              <a:buNone/>
            </a:pPr>
            <a:r>
              <a:rPr lang="en-US" sz="2400" dirty="0" err="1"/>
              <a:t>var</a:t>
            </a:r>
            <a:r>
              <a:rPr lang="en-US" sz="2400" dirty="0"/>
              <a:t> status = </a:t>
            </a:r>
            <a:r>
              <a:rPr lang="en-US" sz="2400" dirty="0" err="1"/>
              <a:t>Quo.prototype.get_status.apply</a:t>
            </a:r>
            <a:r>
              <a:rPr lang="en-US" sz="2400" dirty="0"/>
              <a:t>(</a:t>
            </a:r>
            <a:r>
              <a:rPr lang="en-US" sz="2400" dirty="0" err="1"/>
              <a:t>statusObject</a:t>
            </a:r>
            <a:r>
              <a:rPr lang="en-US" sz="2400" dirty="0"/>
              <a:t>);</a:t>
            </a:r>
          </a:p>
          <a:p>
            <a:pPr marL="457200" indent="0">
              <a:spcBef>
                <a:spcPts val="0"/>
              </a:spcBef>
              <a:spcAft>
                <a:spcPts val="0"/>
              </a:spcAft>
              <a:buNone/>
            </a:pPr>
            <a:r>
              <a:rPr lang="en-US" sz="2400" dirty="0"/>
              <a:t> // status is 'A-OK'</a:t>
            </a:r>
            <a:endParaRPr lang="en-US" sz="2400" b="1" dirty="0">
              <a:effectLst/>
            </a:endParaRPr>
          </a:p>
        </p:txBody>
      </p:sp>
    </p:spTree>
    <p:extLst>
      <p:ext uri="{BB962C8B-B14F-4D97-AF65-F5344CB8AC3E}">
        <p14:creationId xmlns:p14="http://schemas.microsoft.com/office/powerpoint/2010/main" val="3262980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Apply Invocation Pattern</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
        <p:nvSpPr>
          <p:cNvPr id="3" name="Content Placeholder 2"/>
          <p:cNvSpPr>
            <a:spLocks noGrp="1"/>
          </p:cNvSpPr>
          <p:nvPr>
            <p:ph idx="1"/>
          </p:nvPr>
        </p:nvSpPr>
        <p:spPr>
          <a:xfrm>
            <a:off x="913795" y="1732449"/>
            <a:ext cx="10353762" cy="4515951"/>
          </a:xfrm>
        </p:spPr>
        <p:txBody>
          <a:bodyPr>
            <a:normAutofit lnSpcReduction="10000"/>
          </a:bodyPr>
          <a:lstStyle/>
          <a:p>
            <a:pPr marL="457200" indent="0">
              <a:spcBef>
                <a:spcPts val="0"/>
              </a:spcBef>
              <a:spcAft>
                <a:spcPts val="0"/>
              </a:spcAft>
              <a:buNone/>
            </a:pPr>
            <a:r>
              <a:rPr lang="en-US" sz="2400" dirty="0"/>
              <a:t>// Make an array of 2 numbers and add them.</a:t>
            </a:r>
          </a:p>
          <a:p>
            <a:pPr marL="457200" indent="0">
              <a:spcBef>
                <a:spcPts val="0"/>
              </a:spcBef>
              <a:spcAft>
                <a:spcPts val="0"/>
              </a:spcAft>
              <a:buNone/>
            </a:pPr>
            <a:r>
              <a:rPr lang="en-US" sz="2400" dirty="0" err="1"/>
              <a:t>var</a:t>
            </a:r>
            <a:r>
              <a:rPr lang="en-US" sz="2400" dirty="0"/>
              <a:t> array = [3, 4];</a:t>
            </a:r>
          </a:p>
          <a:p>
            <a:pPr marL="457200" indent="0">
              <a:spcBef>
                <a:spcPts val="0"/>
              </a:spcBef>
              <a:spcAft>
                <a:spcPts val="0"/>
              </a:spcAft>
              <a:buNone/>
            </a:pPr>
            <a:r>
              <a:rPr lang="en-US" sz="2400" dirty="0" err="1"/>
              <a:t>var</a:t>
            </a:r>
            <a:r>
              <a:rPr lang="en-US" sz="2400" dirty="0"/>
              <a:t> sum = </a:t>
            </a:r>
            <a:r>
              <a:rPr lang="en-US" sz="2400" dirty="0" err="1"/>
              <a:t>add.apply</a:t>
            </a:r>
            <a:r>
              <a:rPr lang="en-US" sz="2400" dirty="0"/>
              <a:t>(null, array); // sum is 7</a:t>
            </a:r>
          </a:p>
          <a:p>
            <a:pPr marL="457200" indent="0">
              <a:spcBef>
                <a:spcPts val="0"/>
              </a:spcBef>
              <a:spcAft>
                <a:spcPts val="0"/>
              </a:spcAft>
              <a:buNone/>
            </a:pPr>
            <a:r>
              <a:rPr lang="en-US" sz="2400" dirty="0"/>
              <a:t>// Make an object with a status member.</a:t>
            </a:r>
          </a:p>
          <a:p>
            <a:pPr marL="457200" indent="0">
              <a:spcBef>
                <a:spcPts val="0"/>
              </a:spcBef>
              <a:spcAft>
                <a:spcPts val="0"/>
              </a:spcAft>
              <a:buNone/>
            </a:pPr>
            <a:r>
              <a:rPr lang="en-US" sz="2400" dirty="0" err="1"/>
              <a:t>var</a:t>
            </a:r>
            <a:r>
              <a:rPr lang="en-US" sz="2400" dirty="0"/>
              <a:t> </a:t>
            </a:r>
            <a:r>
              <a:rPr lang="en-US" sz="2400" dirty="0" err="1"/>
              <a:t>statusObject</a:t>
            </a:r>
            <a:r>
              <a:rPr lang="en-US" sz="2400" dirty="0"/>
              <a:t> = {</a:t>
            </a:r>
          </a:p>
          <a:p>
            <a:pPr marL="457200" indent="0">
              <a:spcBef>
                <a:spcPts val="0"/>
              </a:spcBef>
              <a:spcAft>
                <a:spcPts val="0"/>
              </a:spcAft>
              <a:buNone/>
            </a:pPr>
            <a:r>
              <a:rPr lang="en-US" sz="2400" dirty="0"/>
              <a:t> </a:t>
            </a:r>
            <a:r>
              <a:rPr lang="en-US" sz="2400" dirty="0" smtClean="0"/>
              <a:t>	status</a:t>
            </a:r>
            <a:r>
              <a:rPr lang="en-US" sz="2400" dirty="0"/>
              <a:t>: 'A-OK'</a:t>
            </a:r>
          </a:p>
          <a:p>
            <a:pPr marL="457200" indent="0">
              <a:spcBef>
                <a:spcPts val="0"/>
              </a:spcBef>
              <a:spcAft>
                <a:spcPts val="0"/>
              </a:spcAft>
              <a:buNone/>
            </a:pPr>
            <a:r>
              <a:rPr lang="en-US" sz="2400" dirty="0"/>
              <a:t>};</a:t>
            </a:r>
          </a:p>
          <a:p>
            <a:pPr marL="457200" indent="0">
              <a:spcBef>
                <a:spcPts val="0"/>
              </a:spcBef>
              <a:spcAft>
                <a:spcPts val="0"/>
              </a:spcAft>
              <a:buNone/>
            </a:pPr>
            <a:r>
              <a:rPr lang="en-US" sz="2400" dirty="0"/>
              <a:t>// </a:t>
            </a:r>
            <a:r>
              <a:rPr lang="en-US" sz="2400" dirty="0" err="1"/>
              <a:t>statusObject</a:t>
            </a:r>
            <a:r>
              <a:rPr lang="en-US" sz="2400" dirty="0"/>
              <a:t> does not inherit from </a:t>
            </a:r>
            <a:r>
              <a:rPr lang="en-US" sz="2400" dirty="0" err="1"/>
              <a:t>Quo.prototype</a:t>
            </a:r>
            <a:r>
              <a:rPr lang="en-US" sz="2400" dirty="0"/>
              <a:t>,</a:t>
            </a:r>
          </a:p>
          <a:p>
            <a:pPr marL="457200" indent="0">
              <a:spcBef>
                <a:spcPts val="0"/>
              </a:spcBef>
              <a:spcAft>
                <a:spcPts val="0"/>
              </a:spcAft>
              <a:buNone/>
            </a:pPr>
            <a:r>
              <a:rPr lang="en-US" sz="2400" dirty="0"/>
              <a:t>// but we can invoke the </a:t>
            </a:r>
            <a:r>
              <a:rPr lang="en-US" sz="2400" dirty="0" err="1"/>
              <a:t>get_status</a:t>
            </a:r>
            <a:r>
              <a:rPr lang="en-US" sz="2400" dirty="0"/>
              <a:t> method on</a:t>
            </a:r>
          </a:p>
          <a:p>
            <a:pPr marL="457200" indent="0">
              <a:spcBef>
                <a:spcPts val="0"/>
              </a:spcBef>
              <a:spcAft>
                <a:spcPts val="0"/>
              </a:spcAft>
              <a:buNone/>
            </a:pPr>
            <a:r>
              <a:rPr lang="en-US" sz="2400" dirty="0"/>
              <a:t>// </a:t>
            </a:r>
            <a:r>
              <a:rPr lang="en-US" sz="2400" dirty="0" err="1"/>
              <a:t>statusObject</a:t>
            </a:r>
            <a:r>
              <a:rPr lang="en-US" sz="2400" dirty="0"/>
              <a:t> even though </a:t>
            </a:r>
            <a:r>
              <a:rPr lang="en-US" sz="2400" dirty="0" err="1"/>
              <a:t>statusObject</a:t>
            </a:r>
            <a:r>
              <a:rPr lang="en-US" sz="2400" dirty="0"/>
              <a:t> does not have</a:t>
            </a:r>
          </a:p>
          <a:p>
            <a:pPr marL="457200" indent="0">
              <a:spcBef>
                <a:spcPts val="0"/>
              </a:spcBef>
              <a:spcAft>
                <a:spcPts val="0"/>
              </a:spcAft>
              <a:buNone/>
            </a:pPr>
            <a:r>
              <a:rPr lang="en-US" sz="2400" dirty="0"/>
              <a:t>// a </a:t>
            </a:r>
            <a:r>
              <a:rPr lang="en-US" sz="2400" dirty="0" err="1"/>
              <a:t>get_status</a:t>
            </a:r>
            <a:r>
              <a:rPr lang="en-US" sz="2400" dirty="0"/>
              <a:t> method.</a:t>
            </a:r>
          </a:p>
          <a:p>
            <a:pPr marL="457200" indent="0">
              <a:spcBef>
                <a:spcPts val="0"/>
              </a:spcBef>
              <a:spcAft>
                <a:spcPts val="0"/>
              </a:spcAft>
              <a:buNone/>
            </a:pPr>
            <a:r>
              <a:rPr lang="en-US" sz="2400" dirty="0" err="1"/>
              <a:t>var</a:t>
            </a:r>
            <a:r>
              <a:rPr lang="en-US" sz="2400" dirty="0"/>
              <a:t> status = </a:t>
            </a:r>
            <a:r>
              <a:rPr lang="en-US" sz="2400" dirty="0" err="1"/>
              <a:t>Quo.prototype.get_status.apply</a:t>
            </a:r>
            <a:r>
              <a:rPr lang="en-US" sz="2400" dirty="0"/>
              <a:t>(</a:t>
            </a:r>
            <a:r>
              <a:rPr lang="en-US" sz="2400" dirty="0" err="1"/>
              <a:t>statusObject</a:t>
            </a:r>
            <a:r>
              <a:rPr lang="en-US" sz="2400" dirty="0"/>
              <a:t>);</a:t>
            </a:r>
          </a:p>
          <a:p>
            <a:pPr marL="457200" indent="0">
              <a:spcBef>
                <a:spcPts val="0"/>
              </a:spcBef>
              <a:spcAft>
                <a:spcPts val="0"/>
              </a:spcAft>
              <a:buNone/>
            </a:pPr>
            <a:r>
              <a:rPr lang="en-US" sz="2400" dirty="0"/>
              <a:t> // status is 'A-OK'</a:t>
            </a:r>
            <a:endParaRPr lang="en-US" sz="2400" b="1" dirty="0">
              <a:effectLst/>
            </a:endParaRPr>
          </a:p>
        </p:txBody>
      </p:sp>
    </p:spTree>
    <p:extLst>
      <p:ext uri="{BB962C8B-B14F-4D97-AF65-F5344CB8AC3E}">
        <p14:creationId xmlns:p14="http://schemas.microsoft.com/office/powerpoint/2010/main" val="10283293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Function Arguments</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
        <p:nvSpPr>
          <p:cNvPr id="3" name="Content Placeholder 2"/>
          <p:cNvSpPr>
            <a:spLocks noGrp="1"/>
          </p:cNvSpPr>
          <p:nvPr>
            <p:ph idx="1"/>
          </p:nvPr>
        </p:nvSpPr>
        <p:spPr>
          <a:xfrm>
            <a:off x="913795" y="1732449"/>
            <a:ext cx="10353762" cy="4515951"/>
          </a:xfrm>
        </p:spPr>
        <p:txBody>
          <a:bodyPr>
            <a:normAutofit/>
          </a:bodyPr>
          <a:lstStyle/>
          <a:p>
            <a:pPr marL="457200" indent="0">
              <a:spcBef>
                <a:spcPts val="0"/>
              </a:spcBef>
              <a:spcAft>
                <a:spcPts val="0"/>
              </a:spcAft>
              <a:buNone/>
            </a:pPr>
            <a:r>
              <a:rPr lang="en-US" sz="2400" dirty="0"/>
              <a:t>A bonus parameter that is available to functions when they are invoked is the arguments array. It gives the function access to all of the arguments that were supplied with the invocation, including excess arguments that were not assigned to parameters. </a:t>
            </a:r>
            <a:endParaRPr lang="en-US" sz="2400" dirty="0" smtClean="0"/>
          </a:p>
          <a:p>
            <a:pPr marL="457200" indent="0">
              <a:spcBef>
                <a:spcPts val="0"/>
              </a:spcBef>
              <a:spcAft>
                <a:spcPts val="0"/>
              </a:spcAft>
              <a:buNone/>
            </a:pPr>
            <a:r>
              <a:rPr lang="en-US" sz="2400" dirty="0" smtClean="0"/>
              <a:t>This </a:t>
            </a:r>
            <a:r>
              <a:rPr lang="en-US" sz="2400" dirty="0"/>
              <a:t>makes it possible to write functions that take an unspecified number of </a:t>
            </a:r>
            <a:r>
              <a:rPr lang="en-US" sz="2400" dirty="0" smtClean="0"/>
              <a:t>parameters.</a:t>
            </a:r>
            <a:endParaRPr lang="en-US" sz="2400" b="1" dirty="0">
              <a:effectLst/>
            </a:endParaRPr>
          </a:p>
        </p:txBody>
      </p:sp>
    </p:spTree>
    <p:extLst>
      <p:ext uri="{BB962C8B-B14F-4D97-AF65-F5344CB8AC3E}">
        <p14:creationId xmlns:p14="http://schemas.microsoft.com/office/powerpoint/2010/main" val="30744182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Function Arguments</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
        <p:nvSpPr>
          <p:cNvPr id="3" name="Content Placeholder 2"/>
          <p:cNvSpPr>
            <a:spLocks noGrp="1"/>
          </p:cNvSpPr>
          <p:nvPr>
            <p:ph idx="1"/>
          </p:nvPr>
        </p:nvSpPr>
        <p:spPr>
          <a:xfrm>
            <a:off x="913795" y="1732449"/>
            <a:ext cx="10353762" cy="4515951"/>
          </a:xfrm>
        </p:spPr>
        <p:txBody>
          <a:bodyPr>
            <a:normAutofit/>
          </a:bodyPr>
          <a:lstStyle/>
          <a:p>
            <a:pPr marL="457200" indent="0">
              <a:spcBef>
                <a:spcPts val="0"/>
              </a:spcBef>
              <a:spcAft>
                <a:spcPts val="0"/>
              </a:spcAft>
              <a:buNone/>
            </a:pPr>
            <a:r>
              <a:rPr lang="en-US" sz="2400" b="1" dirty="0">
                <a:effectLst/>
              </a:rPr>
              <a:t>// Make a function that adds a lot of stuff.</a:t>
            </a:r>
          </a:p>
          <a:p>
            <a:pPr marL="457200" indent="0">
              <a:spcBef>
                <a:spcPts val="0"/>
              </a:spcBef>
              <a:spcAft>
                <a:spcPts val="0"/>
              </a:spcAft>
              <a:buNone/>
            </a:pPr>
            <a:r>
              <a:rPr lang="en-US" sz="2400" b="1" dirty="0" err="1" smtClean="0">
                <a:effectLst/>
              </a:rPr>
              <a:t>var</a:t>
            </a:r>
            <a:r>
              <a:rPr lang="en-US" sz="2400" b="1" dirty="0" smtClean="0">
                <a:effectLst/>
              </a:rPr>
              <a:t> </a:t>
            </a:r>
            <a:r>
              <a:rPr lang="en-US" sz="2400" b="1" dirty="0">
                <a:effectLst/>
              </a:rPr>
              <a:t>sum = function ( ) {</a:t>
            </a:r>
          </a:p>
          <a:p>
            <a:pPr marL="457200" indent="0">
              <a:spcBef>
                <a:spcPts val="0"/>
              </a:spcBef>
              <a:spcAft>
                <a:spcPts val="0"/>
              </a:spcAft>
              <a:buNone/>
            </a:pPr>
            <a:r>
              <a:rPr lang="en-US" sz="2400" b="1" dirty="0">
                <a:effectLst/>
              </a:rPr>
              <a:t> </a:t>
            </a:r>
            <a:r>
              <a:rPr lang="en-US" sz="2400" b="1" dirty="0" smtClean="0">
                <a:effectLst/>
              </a:rPr>
              <a:t>	</a:t>
            </a:r>
            <a:r>
              <a:rPr lang="en-US" sz="2400" b="1" dirty="0" err="1" smtClean="0">
                <a:effectLst/>
              </a:rPr>
              <a:t>var</a:t>
            </a:r>
            <a:r>
              <a:rPr lang="en-US" sz="2400" b="1" dirty="0" smtClean="0">
                <a:effectLst/>
              </a:rPr>
              <a:t> </a:t>
            </a:r>
            <a:r>
              <a:rPr lang="en-US" sz="2400" b="1" dirty="0" err="1">
                <a:effectLst/>
              </a:rPr>
              <a:t>i</a:t>
            </a:r>
            <a:r>
              <a:rPr lang="en-US" sz="2400" b="1" dirty="0">
                <a:effectLst/>
              </a:rPr>
              <a:t>, sum = 0;</a:t>
            </a:r>
          </a:p>
          <a:p>
            <a:pPr marL="457200" indent="0">
              <a:spcBef>
                <a:spcPts val="0"/>
              </a:spcBef>
              <a:spcAft>
                <a:spcPts val="0"/>
              </a:spcAft>
              <a:buNone/>
            </a:pPr>
            <a:r>
              <a:rPr lang="en-US" sz="2400" b="1" dirty="0">
                <a:effectLst/>
              </a:rPr>
              <a:t> </a:t>
            </a:r>
            <a:r>
              <a:rPr lang="en-US" sz="2400" b="1" dirty="0" smtClean="0">
                <a:effectLst/>
              </a:rPr>
              <a:t>	for </a:t>
            </a:r>
            <a:r>
              <a:rPr lang="en-US" sz="2400" b="1" dirty="0">
                <a:effectLst/>
              </a:rPr>
              <a:t>(</a:t>
            </a:r>
            <a:r>
              <a:rPr lang="en-US" sz="2400" b="1" dirty="0" err="1">
                <a:effectLst/>
              </a:rPr>
              <a:t>i</a:t>
            </a:r>
            <a:r>
              <a:rPr lang="en-US" sz="2400" b="1" dirty="0">
                <a:effectLst/>
              </a:rPr>
              <a:t> = 0; </a:t>
            </a:r>
            <a:r>
              <a:rPr lang="en-US" sz="2400" b="1" dirty="0" err="1">
                <a:effectLst/>
              </a:rPr>
              <a:t>i</a:t>
            </a:r>
            <a:r>
              <a:rPr lang="en-US" sz="2400" b="1" dirty="0">
                <a:effectLst/>
              </a:rPr>
              <a:t> &lt; </a:t>
            </a:r>
            <a:r>
              <a:rPr lang="en-US" sz="2400" b="1" dirty="0" err="1">
                <a:effectLst/>
              </a:rPr>
              <a:t>arguments.length</a:t>
            </a:r>
            <a:r>
              <a:rPr lang="en-US" sz="2400" b="1" dirty="0">
                <a:effectLst/>
              </a:rPr>
              <a:t>; </a:t>
            </a:r>
            <a:r>
              <a:rPr lang="en-US" sz="2400" b="1" dirty="0" err="1">
                <a:effectLst/>
              </a:rPr>
              <a:t>i</a:t>
            </a:r>
            <a:r>
              <a:rPr lang="en-US" sz="2400" b="1" dirty="0">
                <a:effectLst/>
              </a:rPr>
              <a:t> += 1) {</a:t>
            </a:r>
          </a:p>
          <a:p>
            <a:pPr marL="457200" indent="0">
              <a:spcBef>
                <a:spcPts val="0"/>
              </a:spcBef>
              <a:spcAft>
                <a:spcPts val="0"/>
              </a:spcAft>
              <a:buNone/>
            </a:pPr>
            <a:r>
              <a:rPr lang="en-US" sz="2400" b="1" dirty="0">
                <a:effectLst/>
              </a:rPr>
              <a:t> </a:t>
            </a:r>
            <a:r>
              <a:rPr lang="en-US" sz="2400" b="1" dirty="0" smtClean="0">
                <a:effectLst/>
              </a:rPr>
              <a:t>		sum </a:t>
            </a:r>
            <a:r>
              <a:rPr lang="en-US" sz="2400" b="1" dirty="0">
                <a:effectLst/>
              </a:rPr>
              <a:t>+= arguments[</a:t>
            </a:r>
            <a:r>
              <a:rPr lang="en-US" sz="2400" b="1" dirty="0" err="1">
                <a:effectLst/>
              </a:rPr>
              <a:t>i</a:t>
            </a:r>
            <a:r>
              <a:rPr lang="en-US" sz="2400" b="1" dirty="0">
                <a:effectLst/>
              </a:rPr>
              <a:t>];</a:t>
            </a:r>
          </a:p>
          <a:p>
            <a:pPr marL="457200" indent="0">
              <a:spcBef>
                <a:spcPts val="0"/>
              </a:spcBef>
              <a:spcAft>
                <a:spcPts val="0"/>
              </a:spcAft>
              <a:buNone/>
            </a:pPr>
            <a:r>
              <a:rPr lang="en-US" sz="2400" b="1" dirty="0">
                <a:effectLst/>
              </a:rPr>
              <a:t> </a:t>
            </a:r>
            <a:r>
              <a:rPr lang="en-US" sz="2400" b="1" dirty="0" smtClean="0">
                <a:effectLst/>
              </a:rPr>
              <a:t>	}</a:t>
            </a:r>
            <a:endParaRPr lang="en-US" sz="2400" b="1" dirty="0">
              <a:effectLst/>
            </a:endParaRPr>
          </a:p>
          <a:p>
            <a:pPr marL="457200" indent="0">
              <a:spcBef>
                <a:spcPts val="0"/>
              </a:spcBef>
              <a:spcAft>
                <a:spcPts val="0"/>
              </a:spcAft>
              <a:buNone/>
            </a:pPr>
            <a:r>
              <a:rPr lang="en-US" sz="2400" b="1" dirty="0">
                <a:effectLst/>
              </a:rPr>
              <a:t> </a:t>
            </a:r>
            <a:r>
              <a:rPr lang="en-US" sz="2400" b="1" dirty="0" smtClean="0">
                <a:effectLst/>
              </a:rPr>
              <a:t>	return </a:t>
            </a:r>
            <a:r>
              <a:rPr lang="en-US" sz="2400" b="1" dirty="0">
                <a:effectLst/>
              </a:rPr>
              <a:t>sum;</a:t>
            </a:r>
          </a:p>
          <a:p>
            <a:pPr marL="457200" indent="0">
              <a:spcBef>
                <a:spcPts val="0"/>
              </a:spcBef>
              <a:spcAft>
                <a:spcPts val="0"/>
              </a:spcAft>
              <a:buNone/>
            </a:pPr>
            <a:r>
              <a:rPr lang="en-US" sz="2400" b="1" dirty="0">
                <a:effectLst/>
              </a:rPr>
              <a:t>};</a:t>
            </a:r>
          </a:p>
          <a:p>
            <a:pPr marL="457200" indent="0">
              <a:spcBef>
                <a:spcPts val="0"/>
              </a:spcBef>
              <a:spcAft>
                <a:spcPts val="0"/>
              </a:spcAft>
              <a:buNone/>
            </a:pPr>
            <a:r>
              <a:rPr lang="en-US" sz="2400" b="1" dirty="0" err="1">
                <a:effectLst/>
              </a:rPr>
              <a:t>document.writeln</a:t>
            </a:r>
            <a:r>
              <a:rPr lang="en-US" sz="2400" b="1" dirty="0">
                <a:effectLst/>
              </a:rPr>
              <a:t>(sum(4, 8, 15, 16, 23, 42)); // 108</a:t>
            </a:r>
            <a:endParaRPr lang="en-US" sz="2400" b="1" dirty="0">
              <a:effectLst/>
            </a:endParaRPr>
          </a:p>
        </p:txBody>
      </p:sp>
    </p:spTree>
    <p:extLst>
      <p:ext uri="{BB962C8B-B14F-4D97-AF65-F5344CB8AC3E}">
        <p14:creationId xmlns:p14="http://schemas.microsoft.com/office/powerpoint/2010/main" val="35297547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Return</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
        <p:nvSpPr>
          <p:cNvPr id="3" name="Content Placeholder 2"/>
          <p:cNvSpPr>
            <a:spLocks noGrp="1"/>
          </p:cNvSpPr>
          <p:nvPr>
            <p:ph idx="1"/>
          </p:nvPr>
        </p:nvSpPr>
        <p:spPr>
          <a:xfrm>
            <a:off x="913795" y="1732449"/>
            <a:ext cx="10353762" cy="4515951"/>
          </a:xfrm>
        </p:spPr>
        <p:txBody>
          <a:bodyPr>
            <a:normAutofit/>
          </a:bodyPr>
          <a:lstStyle/>
          <a:p>
            <a:pPr marL="457200" indent="0">
              <a:spcBef>
                <a:spcPts val="0"/>
              </a:spcBef>
              <a:spcAft>
                <a:spcPts val="0"/>
              </a:spcAft>
              <a:buNone/>
            </a:pPr>
            <a:r>
              <a:rPr lang="en-US" sz="2400" dirty="0"/>
              <a:t>When a function is invoked, it begins execution with the first statement, and ends</a:t>
            </a:r>
          </a:p>
          <a:p>
            <a:pPr marL="457200" indent="0">
              <a:spcBef>
                <a:spcPts val="0"/>
              </a:spcBef>
              <a:spcAft>
                <a:spcPts val="0"/>
              </a:spcAft>
              <a:buNone/>
            </a:pPr>
            <a:r>
              <a:rPr lang="en-US" sz="2400" dirty="0"/>
              <a:t>when it hits the } that closes the function body. That causes the function to return</a:t>
            </a:r>
          </a:p>
          <a:p>
            <a:pPr marL="457200" indent="0">
              <a:spcBef>
                <a:spcPts val="0"/>
              </a:spcBef>
              <a:spcAft>
                <a:spcPts val="0"/>
              </a:spcAft>
              <a:buNone/>
            </a:pPr>
            <a:r>
              <a:rPr lang="en-US" sz="2400" dirty="0"/>
              <a:t>control to the part of the program that invoked the function.</a:t>
            </a:r>
          </a:p>
          <a:p>
            <a:pPr marL="457200" indent="0">
              <a:spcBef>
                <a:spcPts val="0"/>
              </a:spcBef>
              <a:spcAft>
                <a:spcPts val="0"/>
              </a:spcAft>
              <a:buNone/>
            </a:pPr>
            <a:r>
              <a:rPr lang="en-US" sz="2400" dirty="0"/>
              <a:t>The return statement can be used to cause the function to return early. When return </a:t>
            </a:r>
            <a:r>
              <a:rPr lang="en-US" sz="2400" dirty="0" smtClean="0"/>
              <a:t>is executed</a:t>
            </a:r>
            <a:r>
              <a:rPr lang="en-US" sz="2400" dirty="0"/>
              <a:t>, the function returns immediately without executing the remaining statements.</a:t>
            </a:r>
          </a:p>
          <a:p>
            <a:pPr marL="457200" indent="0">
              <a:spcBef>
                <a:spcPts val="0"/>
              </a:spcBef>
              <a:spcAft>
                <a:spcPts val="0"/>
              </a:spcAft>
              <a:buNone/>
            </a:pPr>
            <a:r>
              <a:rPr lang="en-US" sz="2400" dirty="0"/>
              <a:t>A function always returns a value. If the return value is not specified, then </a:t>
            </a:r>
            <a:r>
              <a:rPr lang="en-US" sz="2400" dirty="0" smtClean="0"/>
              <a:t>undefined is </a:t>
            </a:r>
            <a:r>
              <a:rPr lang="en-US" sz="2400" dirty="0"/>
              <a:t>returned.</a:t>
            </a:r>
          </a:p>
          <a:p>
            <a:pPr marL="457200" indent="0">
              <a:spcBef>
                <a:spcPts val="0"/>
              </a:spcBef>
              <a:spcAft>
                <a:spcPts val="0"/>
              </a:spcAft>
              <a:buNone/>
            </a:pPr>
            <a:r>
              <a:rPr lang="en-US" sz="2400" dirty="0"/>
              <a:t>If the function was invoked with the new prefix and the return value is not an </a:t>
            </a:r>
            <a:r>
              <a:rPr lang="en-US" sz="2400" dirty="0" smtClean="0"/>
              <a:t>object, then </a:t>
            </a:r>
            <a:r>
              <a:rPr lang="en-US" sz="2400" dirty="0"/>
              <a:t>this (the new object) is returned instead.</a:t>
            </a:r>
            <a:endParaRPr lang="en-US" sz="2400" b="1" dirty="0">
              <a:effectLst/>
            </a:endParaRPr>
          </a:p>
        </p:txBody>
      </p:sp>
    </p:spTree>
    <p:extLst>
      <p:ext uri="{BB962C8B-B14F-4D97-AF65-F5344CB8AC3E}">
        <p14:creationId xmlns:p14="http://schemas.microsoft.com/office/powerpoint/2010/main" val="169805316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Recursion</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
        <p:nvSpPr>
          <p:cNvPr id="3" name="Content Placeholder 2"/>
          <p:cNvSpPr>
            <a:spLocks noGrp="1"/>
          </p:cNvSpPr>
          <p:nvPr>
            <p:ph idx="1"/>
          </p:nvPr>
        </p:nvSpPr>
        <p:spPr>
          <a:xfrm>
            <a:off x="913795" y="1732449"/>
            <a:ext cx="10353762" cy="4515951"/>
          </a:xfrm>
        </p:spPr>
        <p:txBody>
          <a:bodyPr>
            <a:normAutofit/>
          </a:bodyPr>
          <a:lstStyle/>
          <a:p>
            <a:pPr marL="457200" indent="0">
              <a:spcBef>
                <a:spcPts val="0"/>
              </a:spcBef>
              <a:spcAft>
                <a:spcPts val="0"/>
              </a:spcAft>
              <a:buNone/>
            </a:pPr>
            <a:r>
              <a:rPr lang="en-US" sz="2400" dirty="0"/>
              <a:t>A recursive function is a function that calls itself, either directly or indirectly. </a:t>
            </a:r>
            <a:endParaRPr lang="en-US" sz="2400" dirty="0" smtClean="0"/>
          </a:p>
          <a:p>
            <a:pPr marL="457200" indent="0">
              <a:spcBef>
                <a:spcPts val="0"/>
              </a:spcBef>
              <a:spcAft>
                <a:spcPts val="0"/>
              </a:spcAft>
              <a:buNone/>
            </a:pPr>
            <a:r>
              <a:rPr lang="en-US" sz="2400" dirty="0"/>
              <a:t>Recursive functions can be very effective in manipulating tree structures such as the browser’s Document Object Model (DOM). Each recursive call is given a smaller piece of the tree to work on:</a:t>
            </a:r>
            <a:endParaRPr lang="en-US" sz="2400" b="1" dirty="0">
              <a:effectLst/>
            </a:endParaRPr>
          </a:p>
        </p:txBody>
      </p:sp>
    </p:spTree>
    <p:extLst>
      <p:ext uri="{BB962C8B-B14F-4D97-AF65-F5344CB8AC3E}">
        <p14:creationId xmlns:p14="http://schemas.microsoft.com/office/powerpoint/2010/main" val="1293014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JS IDEs</a:t>
            </a:r>
            <a:endParaRPr lang="en-US" dirty="0"/>
          </a:p>
        </p:txBody>
      </p:sp>
      <p:sp>
        <p:nvSpPr>
          <p:cNvPr id="3" name="Content Placeholder 2"/>
          <p:cNvSpPr>
            <a:spLocks noGrp="1"/>
          </p:cNvSpPr>
          <p:nvPr>
            <p:ph idx="1"/>
          </p:nvPr>
        </p:nvSpPr>
        <p:spPr/>
        <p:txBody>
          <a:bodyPr/>
          <a:lstStyle/>
          <a:p>
            <a:endParaRPr lang="en-US" dirty="0" smtClean="0"/>
          </a:p>
          <a:p>
            <a:r>
              <a:rPr lang="en-US" dirty="0" smtClean="0"/>
              <a:t>Sublime </a:t>
            </a:r>
            <a:r>
              <a:rPr lang="en-US" dirty="0">
                <a:hlinkClick r:id="rId2"/>
              </a:rPr>
              <a:t>Text 3</a:t>
            </a:r>
            <a:r>
              <a:rPr lang="en-US" dirty="0"/>
              <a:t> or 2 </a:t>
            </a:r>
            <a:r>
              <a:rPr lang="en-US" dirty="0">
                <a:hlinkClick r:id="rId2"/>
              </a:rPr>
              <a:t>http://www.sublimetext.com</a:t>
            </a:r>
            <a:r>
              <a:rPr lang="en-US" dirty="0" smtClean="0">
                <a:hlinkClick r:id="rId2"/>
              </a:rPr>
              <a:t>/</a:t>
            </a:r>
            <a:r>
              <a:rPr lang="en-US" dirty="0" smtClean="0"/>
              <a:t> </a:t>
            </a:r>
          </a:p>
          <a:p>
            <a:r>
              <a:rPr lang="en-US" dirty="0" smtClean="0"/>
              <a:t>Brackets </a:t>
            </a:r>
            <a:r>
              <a:rPr lang="en-US" dirty="0"/>
              <a:t>from </a:t>
            </a:r>
            <a:r>
              <a:rPr lang="en-US" dirty="0" smtClean="0"/>
              <a:t>brakets.io </a:t>
            </a:r>
            <a:r>
              <a:rPr lang="en-US" dirty="0" smtClean="0">
                <a:hlinkClick r:id="rId3"/>
              </a:rPr>
              <a:t>http://brackets.io/</a:t>
            </a:r>
            <a:r>
              <a:rPr lang="en-US" dirty="0" smtClean="0"/>
              <a:t>  </a:t>
            </a:r>
            <a:endParaRPr lang="en-US" dirty="0"/>
          </a:p>
          <a:p>
            <a:r>
              <a:rPr lang="en-US" dirty="0" err="1" smtClean="0"/>
              <a:t>JetBrains</a:t>
            </a:r>
            <a:r>
              <a:rPr lang="en-US" dirty="0" smtClean="0"/>
              <a:t> </a:t>
            </a:r>
            <a:r>
              <a:rPr lang="en-US" dirty="0" err="1" smtClean="0">
                <a:hlinkClick r:id="rId4"/>
              </a:rPr>
              <a:t>WebStorm</a:t>
            </a:r>
            <a:r>
              <a:rPr lang="en-US" dirty="0" smtClean="0">
                <a:hlinkClick r:id="rId4"/>
              </a:rPr>
              <a:t> </a:t>
            </a:r>
            <a:r>
              <a:rPr lang="en-US" dirty="0"/>
              <a:t> </a:t>
            </a:r>
            <a:r>
              <a:rPr lang="en-US" dirty="0">
                <a:hlinkClick r:id="rId4"/>
              </a:rPr>
              <a:t>https://www.jetbrains.com/webstorm</a:t>
            </a:r>
            <a:r>
              <a:rPr lang="en-US" dirty="0" smtClean="0">
                <a:hlinkClick r:id="rId4"/>
              </a:rPr>
              <a:t>/</a:t>
            </a:r>
            <a:endParaRPr lang="en-US" dirty="0" smtClean="0"/>
          </a:p>
          <a:p>
            <a:r>
              <a:rPr lang="en-US" dirty="0" err="1" smtClean="0"/>
              <a:t>Netbeans</a:t>
            </a:r>
            <a:r>
              <a:rPr lang="en-US" dirty="0"/>
              <a:t> </a:t>
            </a:r>
            <a:r>
              <a:rPr lang="en-US" dirty="0">
                <a:hlinkClick r:id="rId5"/>
              </a:rPr>
              <a:t>https://netbeans.org/features/html5/ </a:t>
            </a:r>
            <a:r>
              <a:rPr lang="en-US" dirty="0"/>
              <a:t>(</a:t>
            </a:r>
            <a:r>
              <a:rPr lang="en-US" dirty="0" smtClean="0"/>
              <a:t>with appropriate plugins) </a:t>
            </a:r>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Tree>
    <p:extLst>
      <p:ext uri="{BB962C8B-B14F-4D97-AF65-F5344CB8AC3E}">
        <p14:creationId xmlns:p14="http://schemas.microsoft.com/office/powerpoint/2010/main" val="14148332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Scope</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
        <p:nvSpPr>
          <p:cNvPr id="3" name="Content Placeholder 2"/>
          <p:cNvSpPr>
            <a:spLocks noGrp="1"/>
          </p:cNvSpPr>
          <p:nvPr>
            <p:ph idx="1"/>
          </p:nvPr>
        </p:nvSpPr>
        <p:spPr>
          <a:xfrm>
            <a:off x="913795" y="1732449"/>
            <a:ext cx="10353762" cy="4515951"/>
          </a:xfrm>
        </p:spPr>
        <p:txBody>
          <a:bodyPr>
            <a:normAutofit/>
          </a:bodyPr>
          <a:lstStyle/>
          <a:p>
            <a:pPr marL="457200" indent="0">
              <a:spcBef>
                <a:spcPts val="0"/>
              </a:spcBef>
              <a:spcAft>
                <a:spcPts val="0"/>
              </a:spcAft>
              <a:buNone/>
            </a:pPr>
            <a:r>
              <a:rPr lang="en-US" sz="2400" dirty="0"/>
              <a:t>Scope in a programming language controls the visibility and lifetimes of variables and parameters</a:t>
            </a:r>
            <a:r>
              <a:rPr lang="en-US" sz="2400" dirty="0" smtClean="0"/>
              <a:t>.</a:t>
            </a:r>
          </a:p>
          <a:p>
            <a:pPr marL="457200" indent="0">
              <a:spcBef>
                <a:spcPts val="0"/>
              </a:spcBef>
              <a:spcAft>
                <a:spcPts val="0"/>
              </a:spcAft>
              <a:buNone/>
            </a:pPr>
            <a:r>
              <a:rPr lang="en-US" sz="2400" dirty="0"/>
              <a:t>Most languages with C syntax have block scope. All variables defined in a block (a list of statements wrapped with curly braces) are not visible from outside of the block. The variables defined in a block can be released when execution of the block is finished. This is a good thing. </a:t>
            </a:r>
            <a:endParaRPr lang="en-US" sz="2400" dirty="0" smtClean="0"/>
          </a:p>
          <a:p>
            <a:pPr marL="457200" indent="0">
              <a:spcBef>
                <a:spcPts val="0"/>
              </a:spcBef>
              <a:spcAft>
                <a:spcPts val="0"/>
              </a:spcAft>
              <a:buNone/>
            </a:pPr>
            <a:r>
              <a:rPr lang="en-US" sz="2400" dirty="0" smtClean="0"/>
              <a:t>Unfortunately</a:t>
            </a:r>
            <a:r>
              <a:rPr lang="en-US" sz="2400" dirty="0"/>
              <a:t>, JavaScript </a:t>
            </a:r>
            <a:r>
              <a:rPr lang="en-US" sz="2400" b="1" dirty="0"/>
              <a:t>does not have block scope </a:t>
            </a:r>
            <a:r>
              <a:rPr lang="en-US" sz="2400" dirty="0"/>
              <a:t>even though its block syntax suggests that it does. </a:t>
            </a:r>
            <a:endParaRPr lang="en-US" sz="2400" dirty="0" smtClean="0"/>
          </a:p>
          <a:p>
            <a:pPr marL="457200" indent="0">
              <a:spcBef>
                <a:spcPts val="0"/>
              </a:spcBef>
              <a:spcAft>
                <a:spcPts val="0"/>
              </a:spcAft>
              <a:buNone/>
            </a:pPr>
            <a:r>
              <a:rPr lang="en-US" sz="2400" dirty="0" smtClean="0"/>
              <a:t>This </a:t>
            </a:r>
            <a:r>
              <a:rPr lang="en-US" sz="2400" dirty="0"/>
              <a:t>confusion can be a source of errors.</a:t>
            </a:r>
            <a:endParaRPr lang="en-US" sz="2400" b="1" dirty="0">
              <a:effectLst/>
            </a:endParaRPr>
          </a:p>
        </p:txBody>
      </p:sp>
    </p:spTree>
    <p:extLst>
      <p:ext uri="{BB962C8B-B14F-4D97-AF65-F5344CB8AC3E}">
        <p14:creationId xmlns:p14="http://schemas.microsoft.com/office/powerpoint/2010/main" val="112278227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Scope</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
        <p:nvSpPr>
          <p:cNvPr id="3" name="Content Placeholder 2"/>
          <p:cNvSpPr>
            <a:spLocks noGrp="1"/>
          </p:cNvSpPr>
          <p:nvPr>
            <p:ph idx="1"/>
          </p:nvPr>
        </p:nvSpPr>
        <p:spPr>
          <a:xfrm>
            <a:off x="913795" y="1732449"/>
            <a:ext cx="10353762" cy="4515951"/>
          </a:xfrm>
        </p:spPr>
        <p:txBody>
          <a:bodyPr>
            <a:normAutofit/>
          </a:bodyPr>
          <a:lstStyle/>
          <a:p>
            <a:pPr marL="0" indent="0">
              <a:spcBef>
                <a:spcPts val="0"/>
              </a:spcBef>
              <a:spcAft>
                <a:spcPts val="0"/>
              </a:spcAft>
              <a:buNone/>
            </a:pPr>
            <a:r>
              <a:rPr lang="en-US" sz="2400" dirty="0"/>
              <a:t>JavaScript does have function scope. That means that the parameters and variables defined in a function are not visible outside of the function, and that a variable defined anywhere within a function is visible everywhere within the function. </a:t>
            </a:r>
            <a:endParaRPr lang="en-US" sz="2400" dirty="0" smtClean="0"/>
          </a:p>
          <a:p>
            <a:pPr marL="0" indent="0">
              <a:spcBef>
                <a:spcPts val="0"/>
              </a:spcBef>
              <a:spcAft>
                <a:spcPts val="0"/>
              </a:spcAft>
              <a:buNone/>
            </a:pPr>
            <a:r>
              <a:rPr lang="en-US" sz="2400" dirty="0" smtClean="0"/>
              <a:t>In </a:t>
            </a:r>
            <a:r>
              <a:rPr lang="en-US" sz="2400" dirty="0"/>
              <a:t>many modern languages, it is recommended that variables be declared as late as possible, at the first point of use. That turns out to be bad advice for JavaScript because it lacks block scope. </a:t>
            </a:r>
            <a:endParaRPr lang="en-US" sz="2400" dirty="0" smtClean="0"/>
          </a:p>
          <a:p>
            <a:pPr marL="0" indent="0">
              <a:spcBef>
                <a:spcPts val="0"/>
              </a:spcBef>
              <a:spcAft>
                <a:spcPts val="0"/>
              </a:spcAft>
              <a:buNone/>
            </a:pPr>
            <a:r>
              <a:rPr lang="en-US" sz="2400" dirty="0" smtClean="0"/>
              <a:t>So </a:t>
            </a:r>
            <a:r>
              <a:rPr lang="en-US" sz="2400" dirty="0"/>
              <a:t>instead, it is best to declare all of the variables used in a function at the top of the function body.</a:t>
            </a:r>
            <a:endParaRPr lang="en-US" sz="2400" b="1" dirty="0">
              <a:effectLst/>
            </a:endParaRPr>
          </a:p>
        </p:txBody>
      </p:sp>
    </p:spTree>
    <p:extLst>
      <p:ext uri="{BB962C8B-B14F-4D97-AF65-F5344CB8AC3E}">
        <p14:creationId xmlns:p14="http://schemas.microsoft.com/office/powerpoint/2010/main" val="323648827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Closure</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
        <p:nvSpPr>
          <p:cNvPr id="3" name="Content Placeholder 2"/>
          <p:cNvSpPr>
            <a:spLocks noGrp="1"/>
          </p:cNvSpPr>
          <p:nvPr>
            <p:ph idx="1"/>
          </p:nvPr>
        </p:nvSpPr>
        <p:spPr>
          <a:xfrm>
            <a:off x="913795" y="1732449"/>
            <a:ext cx="10353762" cy="4515951"/>
          </a:xfrm>
        </p:spPr>
        <p:txBody>
          <a:bodyPr>
            <a:normAutofit/>
          </a:bodyPr>
          <a:lstStyle/>
          <a:p>
            <a:pPr marL="0" indent="0">
              <a:spcBef>
                <a:spcPts val="0"/>
              </a:spcBef>
              <a:spcAft>
                <a:spcPts val="0"/>
              </a:spcAft>
              <a:buNone/>
            </a:pPr>
            <a:r>
              <a:rPr lang="en-US" sz="2400" dirty="0"/>
              <a:t>The good news about scope is that inner functions get access to the parameters and variables of the functions they are defined within (with the exception of this and arguments). This is a very good thing</a:t>
            </a:r>
            <a:r>
              <a:rPr lang="en-US" sz="2400" dirty="0" smtClean="0"/>
              <a:t>.</a:t>
            </a:r>
          </a:p>
          <a:p>
            <a:pPr marL="0" indent="0">
              <a:spcBef>
                <a:spcPts val="0"/>
              </a:spcBef>
              <a:spcAft>
                <a:spcPts val="0"/>
              </a:spcAft>
              <a:buNone/>
            </a:pPr>
            <a:r>
              <a:rPr lang="en-US" sz="2400" dirty="0"/>
              <a:t>A more interesting case is when the inner function has a longer lifetime than its outer function</a:t>
            </a:r>
            <a:r>
              <a:rPr lang="en-US" sz="2400" dirty="0" smtClean="0"/>
              <a:t>.</a:t>
            </a:r>
          </a:p>
          <a:p>
            <a:pPr marL="0" indent="0">
              <a:spcBef>
                <a:spcPts val="0"/>
              </a:spcBef>
              <a:spcAft>
                <a:spcPts val="0"/>
              </a:spcAft>
              <a:buNone/>
            </a:pPr>
            <a:r>
              <a:rPr lang="en-US" sz="2400" dirty="0" smtClean="0">
                <a:effectLst/>
              </a:rPr>
              <a:t>More on this in a bit</a:t>
            </a:r>
            <a:endParaRPr lang="en-US" sz="2400" dirty="0">
              <a:effectLst/>
            </a:endParaRPr>
          </a:p>
        </p:txBody>
      </p:sp>
    </p:spTree>
    <p:extLst>
      <p:ext uri="{BB962C8B-B14F-4D97-AF65-F5344CB8AC3E}">
        <p14:creationId xmlns:p14="http://schemas.microsoft.com/office/powerpoint/2010/main" val="37765679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Callbacks</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
        <p:nvSpPr>
          <p:cNvPr id="3" name="Content Placeholder 2"/>
          <p:cNvSpPr>
            <a:spLocks noGrp="1"/>
          </p:cNvSpPr>
          <p:nvPr>
            <p:ph idx="1"/>
          </p:nvPr>
        </p:nvSpPr>
        <p:spPr>
          <a:xfrm>
            <a:off x="913795" y="1732449"/>
            <a:ext cx="10353762" cy="4515951"/>
          </a:xfrm>
        </p:spPr>
        <p:txBody>
          <a:bodyPr>
            <a:normAutofit/>
          </a:bodyPr>
          <a:lstStyle/>
          <a:p>
            <a:pPr marL="0" indent="0">
              <a:spcBef>
                <a:spcPts val="0"/>
              </a:spcBef>
              <a:spcAft>
                <a:spcPts val="0"/>
              </a:spcAft>
              <a:buNone/>
            </a:pPr>
            <a:r>
              <a:rPr lang="en-US" sz="2400" dirty="0" smtClean="0"/>
              <a:t>Callback are a powerful feature of JavaScript. Functions </a:t>
            </a:r>
            <a:r>
              <a:rPr lang="en-US" sz="2400" dirty="0"/>
              <a:t>can make it easier to deal with discontinuous events. For example, suppose there is a sequence that begins with a user interaction, making a request of the server, and finally displaying the server’s response.</a:t>
            </a:r>
            <a:endParaRPr lang="en-US" sz="2400" dirty="0">
              <a:effectLst/>
            </a:endParaRPr>
          </a:p>
        </p:txBody>
      </p:sp>
    </p:spTree>
    <p:extLst>
      <p:ext uri="{BB962C8B-B14F-4D97-AF65-F5344CB8AC3E}">
        <p14:creationId xmlns:p14="http://schemas.microsoft.com/office/powerpoint/2010/main" val="225495779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Callbacks</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
        <p:nvSpPr>
          <p:cNvPr id="3" name="Content Placeholder 2"/>
          <p:cNvSpPr>
            <a:spLocks noGrp="1"/>
          </p:cNvSpPr>
          <p:nvPr>
            <p:ph idx="1"/>
          </p:nvPr>
        </p:nvSpPr>
        <p:spPr>
          <a:xfrm>
            <a:off x="913795" y="1732449"/>
            <a:ext cx="10353762" cy="4515951"/>
          </a:xfrm>
        </p:spPr>
        <p:txBody>
          <a:bodyPr>
            <a:normAutofit/>
          </a:bodyPr>
          <a:lstStyle/>
          <a:p>
            <a:pPr marL="0" indent="0">
              <a:spcBef>
                <a:spcPts val="0"/>
              </a:spcBef>
              <a:spcAft>
                <a:spcPts val="0"/>
              </a:spcAft>
              <a:buNone/>
            </a:pPr>
            <a:r>
              <a:rPr lang="en-US" sz="2400" dirty="0"/>
              <a:t>The naïve way to write </a:t>
            </a:r>
            <a:r>
              <a:rPr lang="en-US" sz="2400" dirty="0" smtClean="0"/>
              <a:t>that would </a:t>
            </a:r>
            <a:r>
              <a:rPr lang="en-US" sz="2400" dirty="0"/>
              <a:t>be</a:t>
            </a:r>
            <a:r>
              <a:rPr lang="en-US" sz="2400" dirty="0" smtClean="0"/>
              <a:t>:</a:t>
            </a:r>
          </a:p>
          <a:p>
            <a:pPr marL="0" indent="0">
              <a:spcBef>
                <a:spcPts val="0"/>
              </a:spcBef>
              <a:spcAft>
                <a:spcPts val="0"/>
              </a:spcAft>
              <a:buNone/>
            </a:pPr>
            <a:endParaRPr lang="en-US" sz="2400" dirty="0"/>
          </a:p>
          <a:p>
            <a:pPr marL="914400" indent="0">
              <a:spcBef>
                <a:spcPts val="0"/>
              </a:spcBef>
              <a:spcAft>
                <a:spcPts val="0"/>
              </a:spcAft>
              <a:buNone/>
            </a:pPr>
            <a:r>
              <a:rPr lang="en-US" sz="2400" dirty="0"/>
              <a:t>request = </a:t>
            </a:r>
            <a:r>
              <a:rPr lang="en-US" sz="2400" dirty="0" err="1"/>
              <a:t>prepare_the_request</a:t>
            </a:r>
            <a:r>
              <a:rPr lang="en-US" sz="2400" dirty="0"/>
              <a:t>( );</a:t>
            </a:r>
          </a:p>
          <a:p>
            <a:pPr marL="914400" indent="0">
              <a:spcBef>
                <a:spcPts val="0"/>
              </a:spcBef>
              <a:spcAft>
                <a:spcPts val="0"/>
              </a:spcAft>
              <a:buNone/>
            </a:pPr>
            <a:r>
              <a:rPr lang="en-US" sz="2400" dirty="0"/>
              <a:t>response = </a:t>
            </a:r>
            <a:r>
              <a:rPr lang="en-US" sz="2400" dirty="0" err="1"/>
              <a:t>send_request_synchronously</a:t>
            </a:r>
            <a:r>
              <a:rPr lang="en-US" sz="2400" dirty="0"/>
              <a:t>(request);</a:t>
            </a:r>
          </a:p>
          <a:p>
            <a:pPr marL="914400" indent="0">
              <a:spcBef>
                <a:spcPts val="0"/>
              </a:spcBef>
              <a:spcAft>
                <a:spcPts val="0"/>
              </a:spcAft>
              <a:buNone/>
            </a:pPr>
            <a:r>
              <a:rPr lang="en-US" sz="2400" dirty="0"/>
              <a:t>display(response);</a:t>
            </a:r>
          </a:p>
          <a:p>
            <a:pPr marL="0" indent="0">
              <a:spcBef>
                <a:spcPts val="0"/>
              </a:spcBef>
              <a:spcAft>
                <a:spcPts val="0"/>
              </a:spcAft>
              <a:buNone/>
            </a:pPr>
            <a:endParaRPr lang="en-US" sz="2400" dirty="0" smtClean="0"/>
          </a:p>
          <a:p>
            <a:pPr marL="0" indent="0">
              <a:spcBef>
                <a:spcPts val="0"/>
              </a:spcBef>
              <a:spcAft>
                <a:spcPts val="0"/>
              </a:spcAft>
              <a:buNone/>
            </a:pPr>
            <a:r>
              <a:rPr lang="en-US" sz="2400" dirty="0" smtClean="0"/>
              <a:t>The </a:t>
            </a:r>
            <a:r>
              <a:rPr lang="en-US" sz="2400" dirty="0"/>
              <a:t>problem with this approach is that a synchronous request over the network </a:t>
            </a:r>
            <a:r>
              <a:rPr lang="en-US" sz="2400" dirty="0" smtClean="0"/>
              <a:t>will leave </a:t>
            </a:r>
            <a:r>
              <a:rPr lang="en-US" sz="2400" dirty="0"/>
              <a:t>the client in a frozen state. If either the network or the server is slow, the </a:t>
            </a:r>
            <a:r>
              <a:rPr lang="en-US" sz="2400" dirty="0" smtClean="0"/>
              <a:t>degradation in </a:t>
            </a:r>
            <a:r>
              <a:rPr lang="en-US" sz="2400" dirty="0"/>
              <a:t>responsiveness will be unacceptable.</a:t>
            </a:r>
            <a:endParaRPr lang="en-US" sz="2400" dirty="0">
              <a:effectLst/>
            </a:endParaRPr>
          </a:p>
        </p:txBody>
      </p:sp>
    </p:spTree>
    <p:extLst>
      <p:ext uri="{BB962C8B-B14F-4D97-AF65-F5344CB8AC3E}">
        <p14:creationId xmlns:p14="http://schemas.microsoft.com/office/powerpoint/2010/main" val="26818036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Callbacks</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
        <p:nvSpPr>
          <p:cNvPr id="3" name="Content Placeholder 2"/>
          <p:cNvSpPr>
            <a:spLocks noGrp="1"/>
          </p:cNvSpPr>
          <p:nvPr>
            <p:ph idx="1"/>
          </p:nvPr>
        </p:nvSpPr>
        <p:spPr>
          <a:xfrm>
            <a:off x="913795" y="1732449"/>
            <a:ext cx="10353762" cy="4515951"/>
          </a:xfrm>
        </p:spPr>
        <p:txBody>
          <a:bodyPr>
            <a:normAutofit/>
          </a:bodyPr>
          <a:lstStyle/>
          <a:p>
            <a:pPr marL="0" indent="0">
              <a:spcBef>
                <a:spcPts val="0"/>
              </a:spcBef>
              <a:spcAft>
                <a:spcPts val="0"/>
              </a:spcAft>
              <a:buNone/>
            </a:pPr>
            <a:r>
              <a:rPr lang="en-US" sz="2400" dirty="0"/>
              <a:t>A better approach is to make an asynchronous request, providing a callback </a:t>
            </a:r>
            <a:r>
              <a:rPr lang="en-US" sz="2400" dirty="0" smtClean="0"/>
              <a:t>function that </a:t>
            </a:r>
            <a:r>
              <a:rPr lang="en-US" sz="2400" dirty="0"/>
              <a:t>will be invoked when the server’s response is received. An </a:t>
            </a:r>
            <a:r>
              <a:rPr lang="en-US" sz="2400" dirty="0" smtClean="0"/>
              <a:t>asynchronous function </a:t>
            </a:r>
            <a:r>
              <a:rPr lang="en-US" sz="2400" dirty="0"/>
              <a:t>returns immediately, so the client isn’t blocked:</a:t>
            </a:r>
          </a:p>
          <a:p>
            <a:pPr marL="914400" indent="0">
              <a:spcBef>
                <a:spcPts val="0"/>
              </a:spcBef>
              <a:spcAft>
                <a:spcPts val="0"/>
              </a:spcAft>
              <a:buNone/>
            </a:pPr>
            <a:r>
              <a:rPr lang="en-US" sz="2400" dirty="0"/>
              <a:t>request = </a:t>
            </a:r>
            <a:r>
              <a:rPr lang="en-US" sz="2400" dirty="0" err="1"/>
              <a:t>prepare_the_request</a:t>
            </a:r>
            <a:r>
              <a:rPr lang="en-US" sz="2400" dirty="0"/>
              <a:t>( );</a:t>
            </a:r>
          </a:p>
          <a:p>
            <a:pPr marL="914400" indent="0">
              <a:spcBef>
                <a:spcPts val="0"/>
              </a:spcBef>
              <a:spcAft>
                <a:spcPts val="0"/>
              </a:spcAft>
              <a:buNone/>
            </a:pPr>
            <a:r>
              <a:rPr lang="en-US" sz="2400" dirty="0" err="1"/>
              <a:t>send_request_asynchronously</a:t>
            </a:r>
            <a:r>
              <a:rPr lang="en-US" sz="2400" dirty="0"/>
              <a:t>(request, function (response) {</a:t>
            </a:r>
          </a:p>
          <a:p>
            <a:pPr marL="914400" indent="0">
              <a:spcBef>
                <a:spcPts val="0"/>
              </a:spcBef>
              <a:spcAft>
                <a:spcPts val="0"/>
              </a:spcAft>
              <a:buNone/>
            </a:pPr>
            <a:r>
              <a:rPr lang="en-US" sz="2400" dirty="0"/>
              <a:t> </a:t>
            </a:r>
            <a:r>
              <a:rPr lang="en-US" sz="2400" dirty="0" smtClean="0"/>
              <a:t>		display(response</a:t>
            </a:r>
            <a:r>
              <a:rPr lang="en-US" sz="2400" dirty="0"/>
              <a:t>);</a:t>
            </a:r>
          </a:p>
          <a:p>
            <a:pPr marL="914400" indent="0">
              <a:spcBef>
                <a:spcPts val="0"/>
              </a:spcBef>
              <a:spcAft>
                <a:spcPts val="0"/>
              </a:spcAft>
              <a:buNone/>
            </a:pPr>
            <a:r>
              <a:rPr lang="en-US" sz="2400" dirty="0"/>
              <a:t> </a:t>
            </a:r>
            <a:r>
              <a:rPr lang="en-US" sz="2400" dirty="0" smtClean="0"/>
              <a:t>	});</a:t>
            </a:r>
            <a:endParaRPr lang="en-US" sz="2400" dirty="0"/>
          </a:p>
          <a:p>
            <a:pPr marL="0" indent="0">
              <a:spcBef>
                <a:spcPts val="0"/>
              </a:spcBef>
              <a:spcAft>
                <a:spcPts val="0"/>
              </a:spcAft>
              <a:buNone/>
            </a:pPr>
            <a:r>
              <a:rPr lang="en-US" sz="2400" dirty="0"/>
              <a:t>We pass a function </a:t>
            </a:r>
            <a:r>
              <a:rPr lang="en-US" sz="2400" dirty="0" smtClean="0"/>
              <a:t>parameter (display) </a:t>
            </a:r>
            <a:r>
              <a:rPr lang="en-US" sz="2400" dirty="0"/>
              <a:t>to the </a:t>
            </a:r>
            <a:r>
              <a:rPr lang="en-US" sz="2400" dirty="0" err="1"/>
              <a:t>send_request_asynchronously</a:t>
            </a:r>
            <a:r>
              <a:rPr lang="en-US" sz="2400" dirty="0"/>
              <a:t> function that </a:t>
            </a:r>
            <a:r>
              <a:rPr lang="en-US" sz="2400" dirty="0" smtClean="0"/>
              <a:t>will be </a:t>
            </a:r>
            <a:r>
              <a:rPr lang="en-US" sz="2400" dirty="0"/>
              <a:t>called when the response is available.</a:t>
            </a:r>
            <a:endParaRPr lang="en-US" sz="2400" dirty="0">
              <a:effectLst/>
            </a:endParaRPr>
          </a:p>
        </p:txBody>
      </p:sp>
    </p:spTree>
    <p:extLst>
      <p:ext uri="{BB962C8B-B14F-4D97-AF65-F5344CB8AC3E}">
        <p14:creationId xmlns:p14="http://schemas.microsoft.com/office/powerpoint/2010/main" val="4011872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Modules</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
        <p:nvSpPr>
          <p:cNvPr id="3" name="Content Placeholder 2"/>
          <p:cNvSpPr>
            <a:spLocks noGrp="1"/>
          </p:cNvSpPr>
          <p:nvPr>
            <p:ph idx="1"/>
          </p:nvPr>
        </p:nvSpPr>
        <p:spPr>
          <a:xfrm>
            <a:off x="913795" y="1732449"/>
            <a:ext cx="10353762" cy="4515951"/>
          </a:xfrm>
        </p:spPr>
        <p:txBody>
          <a:bodyPr>
            <a:normAutofit/>
          </a:bodyPr>
          <a:lstStyle/>
          <a:p>
            <a:pPr marL="0" indent="0">
              <a:spcBef>
                <a:spcPts val="0"/>
              </a:spcBef>
              <a:spcAft>
                <a:spcPts val="0"/>
              </a:spcAft>
              <a:buNone/>
            </a:pPr>
            <a:r>
              <a:rPr lang="en-US" sz="2400" dirty="0" smtClean="0"/>
              <a:t>In JS we </a:t>
            </a:r>
            <a:r>
              <a:rPr lang="en-US" sz="2400" dirty="0"/>
              <a:t>can use functions and closure to make modules. </a:t>
            </a:r>
            <a:endParaRPr lang="en-US" sz="2400" dirty="0" smtClean="0"/>
          </a:p>
          <a:p>
            <a:pPr marL="0" indent="0">
              <a:spcBef>
                <a:spcPts val="0"/>
              </a:spcBef>
              <a:spcAft>
                <a:spcPts val="0"/>
              </a:spcAft>
              <a:buNone/>
            </a:pPr>
            <a:r>
              <a:rPr lang="en-US" sz="2400" dirty="0" smtClean="0"/>
              <a:t>A </a:t>
            </a:r>
            <a:r>
              <a:rPr lang="en-US" sz="2400" dirty="0"/>
              <a:t>module is a function or object that presents an interface but that hides its state and implementation. </a:t>
            </a:r>
            <a:endParaRPr lang="en-US" sz="2400" dirty="0" smtClean="0"/>
          </a:p>
          <a:p>
            <a:pPr marL="0" indent="0">
              <a:spcBef>
                <a:spcPts val="0"/>
              </a:spcBef>
              <a:spcAft>
                <a:spcPts val="0"/>
              </a:spcAft>
              <a:buNone/>
            </a:pPr>
            <a:r>
              <a:rPr lang="en-US" sz="2400" dirty="0" smtClean="0"/>
              <a:t>By </a:t>
            </a:r>
            <a:r>
              <a:rPr lang="en-US" sz="2400" dirty="0"/>
              <a:t>using functions to produce modules, we can almost completely eliminate our use of global variables, thereby mitigating one of JavaScript’s worst features</a:t>
            </a:r>
            <a:r>
              <a:rPr lang="en-US" sz="2400" dirty="0" smtClean="0"/>
              <a:t>.</a:t>
            </a:r>
          </a:p>
          <a:p>
            <a:pPr marL="0" indent="0">
              <a:spcBef>
                <a:spcPts val="0"/>
              </a:spcBef>
              <a:spcAft>
                <a:spcPts val="0"/>
              </a:spcAft>
              <a:buNone/>
            </a:pPr>
            <a:r>
              <a:rPr lang="en-US" sz="2400" dirty="0" smtClean="0">
                <a:effectLst/>
              </a:rPr>
              <a:t>Many of the popular ‘libraries’ are indeed modules.</a:t>
            </a:r>
            <a:endParaRPr lang="en-US" sz="2400" dirty="0">
              <a:effectLst/>
            </a:endParaRPr>
          </a:p>
        </p:txBody>
      </p:sp>
    </p:spTree>
    <p:extLst>
      <p:ext uri="{BB962C8B-B14F-4D97-AF65-F5344CB8AC3E}">
        <p14:creationId xmlns:p14="http://schemas.microsoft.com/office/powerpoint/2010/main" val="256846488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Cascade Functions</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
        <p:nvSpPr>
          <p:cNvPr id="3" name="Content Placeholder 2"/>
          <p:cNvSpPr>
            <a:spLocks noGrp="1"/>
          </p:cNvSpPr>
          <p:nvPr>
            <p:ph idx="1"/>
          </p:nvPr>
        </p:nvSpPr>
        <p:spPr>
          <a:xfrm>
            <a:off x="913795" y="1732449"/>
            <a:ext cx="10353762" cy="4515951"/>
          </a:xfrm>
        </p:spPr>
        <p:txBody>
          <a:bodyPr>
            <a:normAutofit/>
          </a:bodyPr>
          <a:lstStyle/>
          <a:p>
            <a:pPr marL="0" indent="0">
              <a:spcBef>
                <a:spcPts val="0"/>
              </a:spcBef>
              <a:spcAft>
                <a:spcPts val="0"/>
              </a:spcAft>
              <a:buNone/>
            </a:pPr>
            <a:r>
              <a:rPr lang="en-US" sz="2400" dirty="0" smtClean="0"/>
              <a:t>In </a:t>
            </a:r>
            <a:r>
              <a:rPr lang="en-US" sz="2400" dirty="0"/>
              <a:t>JS </a:t>
            </a:r>
            <a:r>
              <a:rPr lang="en-US" sz="2400" dirty="0" smtClean="0"/>
              <a:t>some </a:t>
            </a:r>
            <a:r>
              <a:rPr lang="en-US" sz="2400" dirty="0"/>
              <a:t>methods do not have a return value. For example, it is typical for methods that set or change the state of an object to return nothing. </a:t>
            </a:r>
            <a:endParaRPr lang="en-US" sz="2400" dirty="0" smtClean="0"/>
          </a:p>
          <a:p>
            <a:pPr marL="0" indent="0">
              <a:spcBef>
                <a:spcPts val="0"/>
              </a:spcBef>
              <a:spcAft>
                <a:spcPts val="0"/>
              </a:spcAft>
              <a:buNone/>
            </a:pPr>
            <a:r>
              <a:rPr lang="en-US" sz="2400" dirty="0" smtClean="0"/>
              <a:t>If </a:t>
            </a:r>
            <a:r>
              <a:rPr lang="en-US" sz="2400" dirty="0"/>
              <a:t>we have those methods return this instead of undefined, we can enable cascades. </a:t>
            </a:r>
            <a:endParaRPr lang="en-US" sz="2400" dirty="0" smtClean="0"/>
          </a:p>
          <a:p>
            <a:pPr marL="0" indent="0">
              <a:spcBef>
                <a:spcPts val="0"/>
              </a:spcBef>
              <a:spcAft>
                <a:spcPts val="0"/>
              </a:spcAft>
              <a:buNone/>
            </a:pPr>
            <a:r>
              <a:rPr lang="en-US" sz="2400" dirty="0" smtClean="0"/>
              <a:t>In </a:t>
            </a:r>
            <a:r>
              <a:rPr lang="en-US" sz="2400" dirty="0"/>
              <a:t>a cascade, we can call many methods on the same object in sequence in a single statement. </a:t>
            </a:r>
            <a:endParaRPr lang="en-US" sz="2400" dirty="0">
              <a:effectLst/>
            </a:endParaRPr>
          </a:p>
        </p:txBody>
      </p:sp>
    </p:spTree>
    <p:extLst>
      <p:ext uri="{BB962C8B-B14F-4D97-AF65-F5344CB8AC3E}">
        <p14:creationId xmlns:p14="http://schemas.microsoft.com/office/powerpoint/2010/main" val="243676882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Cascade Functions</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
        <p:nvSpPr>
          <p:cNvPr id="3" name="Content Placeholder 2"/>
          <p:cNvSpPr>
            <a:spLocks noGrp="1"/>
          </p:cNvSpPr>
          <p:nvPr>
            <p:ph idx="1"/>
          </p:nvPr>
        </p:nvSpPr>
        <p:spPr>
          <a:xfrm>
            <a:off x="913795" y="1732449"/>
            <a:ext cx="10353762" cy="4515951"/>
          </a:xfrm>
        </p:spPr>
        <p:txBody>
          <a:bodyPr>
            <a:normAutofit fontScale="92500" lnSpcReduction="10000"/>
          </a:bodyPr>
          <a:lstStyle/>
          <a:p>
            <a:pPr marL="0" indent="0">
              <a:spcBef>
                <a:spcPts val="0"/>
              </a:spcBef>
              <a:spcAft>
                <a:spcPts val="0"/>
              </a:spcAft>
              <a:buNone/>
            </a:pPr>
            <a:r>
              <a:rPr lang="en-US" sz="2400" dirty="0" smtClean="0"/>
              <a:t>Cascades allow </a:t>
            </a:r>
            <a:r>
              <a:rPr lang="en-US" sz="2400" dirty="0"/>
              <a:t>us to write in a style like this:</a:t>
            </a:r>
          </a:p>
          <a:p>
            <a:pPr marL="0" indent="0">
              <a:spcBef>
                <a:spcPts val="0"/>
              </a:spcBef>
              <a:spcAft>
                <a:spcPts val="0"/>
              </a:spcAft>
              <a:buNone/>
            </a:pPr>
            <a:endParaRPr lang="en-US" sz="2400" dirty="0" smtClean="0"/>
          </a:p>
          <a:p>
            <a:pPr marL="0" indent="0">
              <a:spcBef>
                <a:spcPts val="0"/>
              </a:spcBef>
              <a:spcAft>
                <a:spcPts val="0"/>
              </a:spcAft>
              <a:buNone/>
            </a:pPr>
            <a:r>
              <a:rPr lang="en-US" sz="2400" dirty="0" err="1" smtClean="0"/>
              <a:t>getElement</a:t>
            </a:r>
            <a:r>
              <a:rPr lang="en-US" sz="2400" dirty="0"/>
              <a:t>('</a:t>
            </a:r>
            <a:r>
              <a:rPr lang="en-US" sz="2400" dirty="0" err="1"/>
              <a:t>myBoxDiv</a:t>
            </a:r>
            <a:r>
              <a:rPr lang="en-US" sz="2400" dirty="0" smtClean="0"/>
              <a:t>').move(350</a:t>
            </a:r>
            <a:r>
              <a:rPr lang="en-US" sz="2400" dirty="0"/>
              <a:t>, 150</a:t>
            </a:r>
            <a:r>
              <a:rPr lang="en-US" sz="2400" dirty="0" smtClean="0"/>
              <a:t>).width(100).height(100).color</a:t>
            </a:r>
            <a:r>
              <a:rPr lang="en-US" sz="2400" dirty="0"/>
              <a:t>('red').</a:t>
            </a:r>
          </a:p>
          <a:p>
            <a:pPr marL="0" indent="0">
              <a:spcBef>
                <a:spcPts val="0"/>
              </a:spcBef>
              <a:spcAft>
                <a:spcPts val="0"/>
              </a:spcAft>
              <a:buNone/>
            </a:pPr>
            <a:r>
              <a:rPr lang="en-US" sz="2400" dirty="0"/>
              <a:t> </a:t>
            </a:r>
            <a:r>
              <a:rPr lang="en-US" sz="2400" dirty="0" smtClean="0"/>
              <a:t>	border</a:t>
            </a:r>
            <a:r>
              <a:rPr lang="en-US" sz="2400" dirty="0"/>
              <a:t>('10px outset</a:t>
            </a:r>
            <a:r>
              <a:rPr lang="en-US" sz="2400" dirty="0" smtClean="0"/>
              <a:t>').padding</a:t>
            </a:r>
            <a:r>
              <a:rPr lang="en-US" sz="2400" dirty="0"/>
              <a:t>('4px</a:t>
            </a:r>
            <a:r>
              <a:rPr lang="en-US" sz="2400" dirty="0" smtClean="0"/>
              <a:t>').</a:t>
            </a:r>
            <a:r>
              <a:rPr lang="en-US" sz="2400" dirty="0" err="1" smtClean="0"/>
              <a:t>appendText</a:t>
            </a:r>
            <a:r>
              <a:rPr lang="en-US" sz="2400" dirty="0"/>
              <a:t>("Please stand by</a:t>
            </a:r>
            <a:r>
              <a:rPr lang="en-US" sz="2400" dirty="0" smtClean="0"/>
              <a:t>").</a:t>
            </a:r>
          </a:p>
          <a:p>
            <a:pPr marL="0" indent="0">
              <a:spcBef>
                <a:spcPts val="0"/>
              </a:spcBef>
              <a:spcAft>
                <a:spcPts val="0"/>
              </a:spcAft>
              <a:buNone/>
            </a:pPr>
            <a:r>
              <a:rPr lang="en-US" sz="2400" dirty="0"/>
              <a:t>	</a:t>
            </a:r>
            <a:r>
              <a:rPr lang="en-US" sz="2400" dirty="0" smtClean="0"/>
              <a:t>on</a:t>
            </a:r>
            <a:r>
              <a:rPr lang="en-US" sz="2400" dirty="0"/>
              <a:t>('</a:t>
            </a:r>
            <a:r>
              <a:rPr lang="en-US" sz="2400" dirty="0" err="1"/>
              <a:t>mousedown</a:t>
            </a:r>
            <a:r>
              <a:rPr lang="en-US" sz="2400" dirty="0"/>
              <a:t>', function (m) {</a:t>
            </a:r>
          </a:p>
          <a:p>
            <a:pPr marL="683100" lvl="2" indent="0">
              <a:spcBef>
                <a:spcPts val="0"/>
              </a:spcBef>
              <a:spcAft>
                <a:spcPts val="0"/>
              </a:spcAft>
              <a:buNone/>
            </a:pPr>
            <a:r>
              <a:rPr lang="en-US" sz="2000" dirty="0"/>
              <a:t> </a:t>
            </a:r>
            <a:r>
              <a:rPr lang="en-US" sz="2000" dirty="0" err="1"/>
              <a:t>this.startDrag</a:t>
            </a:r>
            <a:r>
              <a:rPr lang="en-US" sz="2000" dirty="0"/>
              <a:t>(m, </a:t>
            </a:r>
            <a:r>
              <a:rPr lang="en-US" sz="2000" dirty="0" err="1"/>
              <a:t>this.getNinth</a:t>
            </a:r>
            <a:r>
              <a:rPr lang="en-US" sz="2000" dirty="0"/>
              <a:t>(m));</a:t>
            </a:r>
          </a:p>
          <a:p>
            <a:pPr marL="683100" lvl="2" indent="0">
              <a:spcBef>
                <a:spcPts val="0"/>
              </a:spcBef>
              <a:spcAft>
                <a:spcPts val="0"/>
              </a:spcAft>
              <a:buNone/>
            </a:pPr>
            <a:r>
              <a:rPr lang="en-US" sz="2000" dirty="0"/>
              <a:t> }).</a:t>
            </a:r>
          </a:p>
          <a:p>
            <a:pPr marL="0" indent="0">
              <a:spcBef>
                <a:spcPts val="0"/>
              </a:spcBef>
              <a:spcAft>
                <a:spcPts val="0"/>
              </a:spcAft>
              <a:buNone/>
            </a:pPr>
            <a:r>
              <a:rPr lang="en-US" sz="2400" dirty="0"/>
              <a:t> </a:t>
            </a:r>
            <a:r>
              <a:rPr lang="en-US" sz="2400" dirty="0" smtClean="0"/>
              <a:t>	on</a:t>
            </a:r>
            <a:r>
              <a:rPr lang="en-US" sz="2400" dirty="0"/>
              <a:t>('</a:t>
            </a:r>
            <a:r>
              <a:rPr lang="en-US" sz="2400" dirty="0" err="1"/>
              <a:t>mousemove</a:t>
            </a:r>
            <a:r>
              <a:rPr lang="en-US" sz="2400" dirty="0"/>
              <a:t>', 'drag').</a:t>
            </a:r>
          </a:p>
          <a:p>
            <a:pPr marL="0" indent="0">
              <a:spcBef>
                <a:spcPts val="0"/>
              </a:spcBef>
              <a:spcAft>
                <a:spcPts val="0"/>
              </a:spcAft>
              <a:buNone/>
            </a:pPr>
            <a:r>
              <a:rPr lang="en-US" sz="2400" dirty="0"/>
              <a:t> </a:t>
            </a:r>
            <a:r>
              <a:rPr lang="en-US" sz="2400" dirty="0" smtClean="0"/>
              <a:t>	on</a:t>
            </a:r>
            <a:r>
              <a:rPr lang="en-US" sz="2400" dirty="0"/>
              <a:t>('</a:t>
            </a:r>
            <a:r>
              <a:rPr lang="en-US" sz="2400" dirty="0" err="1"/>
              <a:t>mouseup</a:t>
            </a:r>
            <a:r>
              <a:rPr lang="en-US" sz="2400" dirty="0"/>
              <a:t>', '</a:t>
            </a:r>
            <a:r>
              <a:rPr lang="en-US" sz="2400" dirty="0" err="1"/>
              <a:t>stopDrag</a:t>
            </a:r>
            <a:r>
              <a:rPr lang="en-US" sz="2400" dirty="0"/>
              <a:t>').</a:t>
            </a:r>
          </a:p>
          <a:p>
            <a:pPr marL="0" indent="0">
              <a:spcBef>
                <a:spcPts val="0"/>
              </a:spcBef>
              <a:spcAft>
                <a:spcPts val="0"/>
              </a:spcAft>
              <a:buNone/>
            </a:pPr>
            <a:r>
              <a:rPr lang="en-US" sz="2400" dirty="0"/>
              <a:t> </a:t>
            </a:r>
            <a:r>
              <a:rPr lang="en-US" sz="2400" dirty="0" smtClean="0"/>
              <a:t>	later(2000</a:t>
            </a:r>
            <a:r>
              <a:rPr lang="en-US" sz="2400" dirty="0"/>
              <a:t>, function ( ) {</a:t>
            </a:r>
          </a:p>
          <a:p>
            <a:pPr marL="0" indent="0">
              <a:spcBef>
                <a:spcPts val="0"/>
              </a:spcBef>
              <a:spcAft>
                <a:spcPts val="0"/>
              </a:spcAft>
              <a:buNone/>
            </a:pPr>
            <a:r>
              <a:rPr lang="en-US" sz="2400" dirty="0"/>
              <a:t> </a:t>
            </a:r>
            <a:r>
              <a:rPr lang="en-US" sz="2400" dirty="0" smtClean="0"/>
              <a:t>		</a:t>
            </a:r>
            <a:r>
              <a:rPr lang="en-US" sz="2400" dirty="0" err="1" smtClean="0"/>
              <a:t>this.color</a:t>
            </a:r>
            <a:r>
              <a:rPr lang="en-US" sz="2400" dirty="0"/>
              <a:t>('yellow').</a:t>
            </a:r>
          </a:p>
          <a:p>
            <a:pPr marL="0" indent="0">
              <a:spcBef>
                <a:spcPts val="0"/>
              </a:spcBef>
              <a:spcAft>
                <a:spcPts val="0"/>
              </a:spcAft>
              <a:buNone/>
            </a:pPr>
            <a:r>
              <a:rPr lang="en-US" sz="2400" dirty="0"/>
              <a:t> </a:t>
            </a:r>
            <a:r>
              <a:rPr lang="en-US" sz="2400" dirty="0" smtClean="0"/>
              <a:t>		</a:t>
            </a:r>
            <a:r>
              <a:rPr lang="en-US" sz="2400" dirty="0" err="1" smtClean="0"/>
              <a:t>setHTML</a:t>
            </a:r>
            <a:r>
              <a:rPr lang="en-US" sz="2400" dirty="0"/>
              <a:t>("What hath God </a:t>
            </a:r>
            <a:r>
              <a:rPr lang="en-US" sz="2400" dirty="0" err="1"/>
              <a:t>wraught</a:t>
            </a:r>
            <a:r>
              <a:rPr lang="en-US" sz="2400" dirty="0"/>
              <a:t>?").</a:t>
            </a:r>
          </a:p>
          <a:p>
            <a:pPr marL="0" indent="0">
              <a:spcBef>
                <a:spcPts val="0"/>
              </a:spcBef>
              <a:spcAft>
                <a:spcPts val="0"/>
              </a:spcAft>
              <a:buNone/>
            </a:pPr>
            <a:r>
              <a:rPr lang="en-US" sz="2400" dirty="0"/>
              <a:t> </a:t>
            </a:r>
            <a:r>
              <a:rPr lang="en-US" sz="2400" dirty="0" smtClean="0"/>
              <a:t>		slide(400</a:t>
            </a:r>
            <a:r>
              <a:rPr lang="en-US" sz="2400" dirty="0"/>
              <a:t>, 40, 200, 200);</a:t>
            </a:r>
          </a:p>
          <a:p>
            <a:pPr marL="0" indent="0">
              <a:spcBef>
                <a:spcPts val="0"/>
              </a:spcBef>
              <a:spcAft>
                <a:spcPts val="0"/>
              </a:spcAft>
              <a:buNone/>
            </a:pPr>
            <a:r>
              <a:rPr lang="en-US" sz="2400" dirty="0"/>
              <a:t> </a:t>
            </a:r>
            <a:r>
              <a:rPr lang="en-US" sz="2400" dirty="0" smtClean="0"/>
              <a:t>	}).tip</a:t>
            </a:r>
            <a:r>
              <a:rPr lang="en-US" sz="2400" dirty="0"/>
              <a:t>('This box is </a:t>
            </a:r>
            <a:r>
              <a:rPr lang="en-US" sz="2400" dirty="0" err="1"/>
              <a:t>resizeable</a:t>
            </a:r>
            <a:r>
              <a:rPr lang="en-US" sz="2400" dirty="0"/>
              <a:t>');</a:t>
            </a:r>
            <a:endParaRPr lang="en-US" sz="2400" dirty="0">
              <a:effectLst/>
            </a:endParaRPr>
          </a:p>
        </p:txBody>
      </p:sp>
    </p:spTree>
    <p:extLst>
      <p:ext uri="{BB962C8B-B14F-4D97-AF65-F5344CB8AC3E}">
        <p14:creationId xmlns:p14="http://schemas.microsoft.com/office/powerpoint/2010/main" val="280871280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Curry Functions</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
        <p:nvSpPr>
          <p:cNvPr id="3" name="Content Placeholder 2"/>
          <p:cNvSpPr>
            <a:spLocks noGrp="1"/>
          </p:cNvSpPr>
          <p:nvPr>
            <p:ph idx="1"/>
          </p:nvPr>
        </p:nvSpPr>
        <p:spPr>
          <a:xfrm>
            <a:off x="913795" y="1732449"/>
            <a:ext cx="10353762" cy="4515951"/>
          </a:xfrm>
        </p:spPr>
        <p:txBody>
          <a:bodyPr>
            <a:normAutofit/>
          </a:bodyPr>
          <a:lstStyle/>
          <a:p>
            <a:pPr marL="0" indent="0">
              <a:spcBef>
                <a:spcPts val="0"/>
              </a:spcBef>
              <a:spcAft>
                <a:spcPts val="0"/>
              </a:spcAft>
              <a:buNone/>
            </a:pPr>
            <a:r>
              <a:rPr lang="en-US" sz="2400" dirty="0">
                <a:effectLst/>
              </a:rPr>
              <a:t>Functions are values, and we can manipulate function values in interesting ways.</a:t>
            </a:r>
          </a:p>
          <a:p>
            <a:pPr marL="0" indent="0">
              <a:spcBef>
                <a:spcPts val="0"/>
              </a:spcBef>
              <a:spcAft>
                <a:spcPts val="0"/>
              </a:spcAft>
              <a:buNone/>
            </a:pPr>
            <a:r>
              <a:rPr lang="en-US" sz="2400" dirty="0">
                <a:effectLst/>
              </a:rPr>
              <a:t>Currying allows us to produce a new function by combining a function and an</a:t>
            </a:r>
          </a:p>
          <a:p>
            <a:pPr marL="0" indent="0">
              <a:spcBef>
                <a:spcPts val="0"/>
              </a:spcBef>
              <a:spcAft>
                <a:spcPts val="0"/>
              </a:spcAft>
              <a:buNone/>
            </a:pPr>
            <a:r>
              <a:rPr lang="en-US" sz="2400" dirty="0">
                <a:effectLst/>
              </a:rPr>
              <a:t>argument</a:t>
            </a:r>
            <a:r>
              <a:rPr lang="en-US" sz="2400" dirty="0" smtClean="0">
                <a:effectLst/>
              </a:rPr>
              <a:t>:</a:t>
            </a:r>
          </a:p>
          <a:p>
            <a:pPr marL="0" indent="0">
              <a:spcBef>
                <a:spcPts val="0"/>
              </a:spcBef>
              <a:spcAft>
                <a:spcPts val="0"/>
              </a:spcAft>
              <a:buNone/>
            </a:pPr>
            <a:endParaRPr lang="en-US" sz="2400" dirty="0">
              <a:effectLst/>
            </a:endParaRPr>
          </a:p>
          <a:p>
            <a:pPr marL="0" indent="0">
              <a:spcBef>
                <a:spcPts val="0"/>
              </a:spcBef>
              <a:spcAft>
                <a:spcPts val="0"/>
              </a:spcAft>
              <a:buNone/>
            </a:pPr>
            <a:r>
              <a:rPr lang="en-US" sz="2400" dirty="0" err="1">
                <a:effectLst/>
              </a:rPr>
              <a:t>var</a:t>
            </a:r>
            <a:r>
              <a:rPr lang="en-US" sz="2400" dirty="0">
                <a:effectLst/>
              </a:rPr>
              <a:t> add1 = </a:t>
            </a:r>
            <a:r>
              <a:rPr lang="en-US" sz="2400" dirty="0" err="1">
                <a:effectLst/>
              </a:rPr>
              <a:t>add.curry</a:t>
            </a:r>
            <a:r>
              <a:rPr lang="en-US" sz="2400" dirty="0">
                <a:effectLst/>
              </a:rPr>
              <a:t>(1);</a:t>
            </a:r>
          </a:p>
          <a:p>
            <a:pPr marL="0" indent="0">
              <a:spcBef>
                <a:spcPts val="0"/>
              </a:spcBef>
              <a:spcAft>
                <a:spcPts val="0"/>
              </a:spcAft>
              <a:buNone/>
            </a:pPr>
            <a:r>
              <a:rPr lang="en-US" sz="2400" dirty="0" err="1">
                <a:effectLst/>
              </a:rPr>
              <a:t>document.writeln</a:t>
            </a:r>
            <a:r>
              <a:rPr lang="en-US" sz="2400" dirty="0">
                <a:effectLst/>
              </a:rPr>
              <a:t>(add1(6)); // 7</a:t>
            </a:r>
            <a:endParaRPr lang="en-US" sz="2400" dirty="0">
              <a:effectLst/>
            </a:endParaRPr>
          </a:p>
        </p:txBody>
      </p:sp>
    </p:spTree>
    <p:extLst>
      <p:ext uri="{BB962C8B-B14F-4D97-AF65-F5344CB8AC3E}">
        <p14:creationId xmlns:p14="http://schemas.microsoft.com/office/powerpoint/2010/main" val="34765722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Reminder- JavaScript</a:t>
            </a:r>
            <a:endParaRPr lang="en-US" dirty="0"/>
          </a:p>
        </p:txBody>
      </p:sp>
      <p:pic>
        <p:nvPicPr>
          <p:cNvPr id="5" name="Content Placeholder 4"/>
          <p:cNvPicPr>
            <a:picLocks noGrp="1" noChangeAspect="1"/>
          </p:cNvPicPr>
          <p:nvPr>
            <p:ph idx="1"/>
          </p:nvPr>
        </p:nvPicPr>
        <p:blipFill>
          <a:blip r:embed="rId2"/>
          <a:stretch>
            <a:fillRect/>
          </a:stretch>
        </p:blipFill>
        <p:spPr>
          <a:xfrm>
            <a:off x="1654708" y="1713465"/>
            <a:ext cx="8871936" cy="4169810"/>
          </a:xfrm>
          <a:prstGeom prst="rect">
            <a:avLst/>
          </a:prstGeom>
        </p:spPr>
      </p:pic>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Tree>
    <p:extLst>
      <p:ext uri="{BB962C8B-B14F-4D97-AF65-F5344CB8AC3E}">
        <p14:creationId xmlns:p14="http://schemas.microsoft.com/office/powerpoint/2010/main" val="344733889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Curry Functions</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
        <p:nvSpPr>
          <p:cNvPr id="3" name="Content Placeholder 2"/>
          <p:cNvSpPr>
            <a:spLocks noGrp="1"/>
          </p:cNvSpPr>
          <p:nvPr>
            <p:ph idx="1"/>
          </p:nvPr>
        </p:nvSpPr>
        <p:spPr>
          <a:xfrm>
            <a:off x="913795" y="1732449"/>
            <a:ext cx="10353762" cy="4515951"/>
          </a:xfrm>
        </p:spPr>
        <p:txBody>
          <a:bodyPr>
            <a:normAutofit/>
          </a:bodyPr>
          <a:lstStyle/>
          <a:p>
            <a:pPr marL="0" indent="0">
              <a:spcBef>
                <a:spcPts val="0"/>
              </a:spcBef>
              <a:spcAft>
                <a:spcPts val="0"/>
              </a:spcAft>
              <a:buNone/>
            </a:pPr>
            <a:r>
              <a:rPr lang="en-US" sz="2400" dirty="0"/>
              <a:t>JavaScript does not have a curry method, but we can fix that by augmenting </a:t>
            </a:r>
            <a:r>
              <a:rPr lang="en-US" sz="2400" dirty="0" err="1"/>
              <a:t>Function.prototype</a:t>
            </a:r>
            <a:r>
              <a:rPr lang="en-US" sz="2400" dirty="0" smtClean="0"/>
              <a:t>:</a:t>
            </a:r>
          </a:p>
          <a:p>
            <a:pPr marL="0" indent="0">
              <a:spcBef>
                <a:spcPts val="0"/>
              </a:spcBef>
              <a:spcAft>
                <a:spcPts val="0"/>
              </a:spcAft>
              <a:buNone/>
            </a:pPr>
            <a:endParaRPr lang="en-US" sz="2400" dirty="0" smtClean="0"/>
          </a:p>
          <a:p>
            <a:pPr marL="0" indent="0">
              <a:spcBef>
                <a:spcPts val="0"/>
              </a:spcBef>
              <a:spcAft>
                <a:spcPts val="0"/>
              </a:spcAft>
              <a:buNone/>
            </a:pPr>
            <a:r>
              <a:rPr lang="en-US" sz="2400" dirty="0" err="1">
                <a:effectLst/>
              </a:rPr>
              <a:t>Function.method</a:t>
            </a:r>
            <a:r>
              <a:rPr lang="en-US" sz="2400" dirty="0">
                <a:effectLst/>
              </a:rPr>
              <a:t>('curry', function ( ) {</a:t>
            </a:r>
          </a:p>
          <a:p>
            <a:pPr marL="461963" indent="0">
              <a:spcBef>
                <a:spcPts val="0"/>
              </a:spcBef>
              <a:spcAft>
                <a:spcPts val="0"/>
              </a:spcAft>
              <a:buNone/>
            </a:pPr>
            <a:r>
              <a:rPr lang="en-US" sz="2400" dirty="0">
                <a:effectLst/>
              </a:rPr>
              <a:t> </a:t>
            </a:r>
            <a:r>
              <a:rPr lang="en-US" sz="2400" dirty="0" err="1">
                <a:effectLst/>
              </a:rPr>
              <a:t>var</a:t>
            </a:r>
            <a:r>
              <a:rPr lang="en-US" sz="2400" dirty="0">
                <a:effectLst/>
              </a:rPr>
              <a:t> slice = </a:t>
            </a:r>
            <a:r>
              <a:rPr lang="en-US" sz="2400" dirty="0" err="1">
                <a:effectLst/>
              </a:rPr>
              <a:t>Array.prototype.slice</a:t>
            </a:r>
            <a:r>
              <a:rPr lang="en-US" sz="2400" dirty="0">
                <a:effectLst/>
              </a:rPr>
              <a:t>,</a:t>
            </a:r>
          </a:p>
          <a:p>
            <a:pPr marL="461963" indent="0">
              <a:spcBef>
                <a:spcPts val="0"/>
              </a:spcBef>
              <a:spcAft>
                <a:spcPts val="0"/>
              </a:spcAft>
              <a:buNone/>
            </a:pPr>
            <a:r>
              <a:rPr lang="en-US" sz="2400" dirty="0">
                <a:effectLst/>
              </a:rPr>
              <a:t> </a:t>
            </a:r>
            <a:r>
              <a:rPr lang="en-US" sz="2400" dirty="0" smtClean="0">
                <a:effectLst/>
              </a:rPr>
              <a:t>		</a:t>
            </a:r>
            <a:r>
              <a:rPr lang="en-US" sz="2400" dirty="0" err="1" smtClean="0">
                <a:effectLst/>
              </a:rPr>
              <a:t>args</a:t>
            </a:r>
            <a:r>
              <a:rPr lang="en-US" sz="2400" dirty="0" smtClean="0">
                <a:effectLst/>
              </a:rPr>
              <a:t> </a:t>
            </a:r>
            <a:r>
              <a:rPr lang="en-US" sz="2400" dirty="0">
                <a:effectLst/>
              </a:rPr>
              <a:t>= </a:t>
            </a:r>
            <a:r>
              <a:rPr lang="en-US" sz="2400" dirty="0" err="1">
                <a:effectLst/>
              </a:rPr>
              <a:t>slice.apply</a:t>
            </a:r>
            <a:r>
              <a:rPr lang="en-US" sz="2400" dirty="0">
                <a:effectLst/>
              </a:rPr>
              <a:t>(arguments),</a:t>
            </a:r>
          </a:p>
          <a:p>
            <a:pPr marL="461963" indent="0">
              <a:spcBef>
                <a:spcPts val="0"/>
              </a:spcBef>
              <a:spcAft>
                <a:spcPts val="0"/>
              </a:spcAft>
              <a:buNone/>
            </a:pPr>
            <a:r>
              <a:rPr lang="en-US" sz="2400" dirty="0">
                <a:effectLst/>
              </a:rPr>
              <a:t> </a:t>
            </a:r>
            <a:r>
              <a:rPr lang="en-US" sz="2400" dirty="0" smtClean="0">
                <a:effectLst/>
              </a:rPr>
              <a:t>		that </a:t>
            </a:r>
            <a:r>
              <a:rPr lang="en-US" sz="2400" dirty="0">
                <a:effectLst/>
              </a:rPr>
              <a:t>= this;</a:t>
            </a:r>
          </a:p>
          <a:p>
            <a:pPr marL="461963" indent="0">
              <a:spcBef>
                <a:spcPts val="0"/>
              </a:spcBef>
              <a:spcAft>
                <a:spcPts val="0"/>
              </a:spcAft>
              <a:buNone/>
            </a:pPr>
            <a:r>
              <a:rPr lang="en-US" sz="2400" dirty="0">
                <a:effectLst/>
              </a:rPr>
              <a:t> </a:t>
            </a:r>
            <a:r>
              <a:rPr lang="en-US" sz="2400" dirty="0" smtClean="0">
                <a:effectLst/>
              </a:rPr>
              <a:t>return </a:t>
            </a:r>
            <a:r>
              <a:rPr lang="en-US" sz="2400" dirty="0">
                <a:effectLst/>
              </a:rPr>
              <a:t>function ( ) {</a:t>
            </a:r>
          </a:p>
          <a:p>
            <a:pPr marL="461963" indent="0">
              <a:spcBef>
                <a:spcPts val="0"/>
              </a:spcBef>
              <a:spcAft>
                <a:spcPts val="0"/>
              </a:spcAft>
              <a:buNone/>
            </a:pPr>
            <a:r>
              <a:rPr lang="en-US" sz="2400" dirty="0">
                <a:effectLst/>
              </a:rPr>
              <a:t> </a:t>
            </a:r>
            <a:r>
              <a:rPr lang="en-US" sz="2400" dirty="0" smtClean="0">
                <a:effectLst/>
              </a:rPr>
              <a:t>		return </a:t>
            </a:r>
            <a:r>
              <a:rPr lang="en-US" sz="2400" dirty="0" err="1">
                <a:effectLst/>
              </a:rPr>
              <a:t>that.apply</a:t>
            </a:r>
            <a:r>
              <a:rPr lang="en-US" sz="2400" dirty="0">
                <a:effectLst/>
              </a:rPr>
              <a:t>(null, </a:t>
            </a:r>
            <a:r>
              <a:rPr lang="en-US" sz="2400" dirty="0" err="1">
                <a:effectLst/>
              </a:rPr>
              <a:t>args.concat</a:t>
            </a:r>
            <a:r>
              <a:rPr lang="en-US" sz="2400" dirty="0">
                <a:effectLst/>
              </a:rPr>
              <a:t>(</a:t>
            </a:r>
            <a:r>
              <a:rPr lang="en-US" sz="2400" dirty="0" err="1">
                <a:effectLst/>
              </a:rPr>
              <a:t>slice.apply</a:t>
            </a:r>
            <a:r>
              <a:rPr lang="en-US" sz="2400" dirty="0">
                <a:effectLst/>
              </a:rPr>
              <a:t>(arguments)));</a:t>
            </a:r>
          </a:p>
          <a:p>
            <a:pPr marL="461963" indent="0">
              <a:spcBef>
                <a:spcPts val="0"/>
              </a:spcBef>
              <a:spcAft>
                <a:spcPts val="0"/>
              </a:spcAft>
              <a:buNone/>
            </a:pPr>
            <a:r>
              <a:rPr lang="en-US" sz="2400" dirty="0">
                <a:effectLst/>
              </a:rPr>
              <a:t> };</a:t>
            </a:r>
          </a:p>
          <a:p>
            <a:pPr marL="0" indent="0">
              <a:spcBef>
                <a:spcPts val="0"/>
              </a:spcBef>
              <a:spcAft>
                <a:spcPts val="0"/>
              </a:spcAft>
              <a:buNone/>
            </a:pPr>
            <a:r>
              <a:rPr lang="en-US" sz="2400" dirty="0">
                <a:effectLst/>
              </a:rPr>
              <a:t>});</a:t>
            </a:r>
            <a:endParaRPr lang="en-US" sz="2400" dirty="0">
              <a:effectLst/>
            </a:endParaRPr>
          </a:p>
        </p:txBody>
      </p:sp>
    </p:spTree>
    <p:extLst>
      <p:ext uri="{BB962C8B-B14F-4D97-AF65-F5344CB8AC3E}">
        <p14:creationId xmlns:p14="http://schemas.microsoft.com/office/powerpoint/2010/main" val="421725401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err="1"/>
              <a:t>Memoization</a:t>
            </a:r>
            <a:r>
              <a:rPr lang="en-US" dirty="0" smtClean="0"/>
              <a:t> Functions</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
        <p:nvSpPr>
          <p:cNvPr id="3" name="Content Placeholder 2"/>
          <p:cNvSpPr>
            <a:spLocks noGrp="1"/>
          </p:cNvSpPr>
          <p:nvPr>
            <p:ph idx="1"/>
          </p:nvPr>
        </p:nvSpPr>
        <p:spPr>
          <a:xfrm>
            <a:off x="913795" y="1732449"/>
            <a:ext cx="10353762" cy="4515951"/>
          </a:xfrm>
        </p:spPr>
        <p:txBody>
          <a:bodyPr>
            <a:normAutofit/>
          </a:bodyPr>
          <a:lstStyle/>
          <a:p>
            <a:pPr marL="0" indent="0">
              <a:spcBef>
                <a:spcPts val="0"/>
              </a:spcBef>
              <a:spcAft>
                <a:spcPts val="0"/>
              </a:spcAft>
              <a:buNone/>
            </a:pPr>
            <a:r>
              <a:rPr lang="en-US" sz="2400" dirty="0"/>
              <a:t>Functions can use objects to remember the results of previous operations, making it possible to avoid unnecessary work. </a:t>
            </a:r>
            <a:endParaRPr lang="en-US" sz="2400" dirty="0" smtClean="0"/>
          </a:p>
          <a:p>
            <a:pPr marL="0" indent="0">
              <a:spcBef>
                <a:spcPts val="0"/>
              </a:spcBef>
              <a:spcAft>
                <a:spcPts val="0"/>
              </a:spcAft>
              <a:buNone/>
            </a:pPr>
            <a:r>
              <a:rPr lang="en-US" sz="2400" dirty="0" smtClean="0"/>
              <a:t>This </a:t>
            </a:r>
            <a:r>
              <a:rPr lang="en-US" sz="2400" dirty="0"/>
              <a:t>optimization is called </a:t>
            </a:r>
            <a:r>
              <a:rPr lang="en-US" sz="2400" b="1" i="1" dirty="0" err="1"/>
              <a:t>memoization</a:t>
            </a:r>
            <a:r>
              <a:rPr lang="en-US" sz="2400" dirty="0"/>
              <a:t>. JavaScript’s objects and arrays are very convenient for this.</a:t>
            </a:r>
            <a:endParaRPr lang="en-US" sz="2400" dirty="0">
              <a:effectLst/>
            </a:endParaRPr>
          </a:p>
        </p:txBody>
      </p:sp>
    </p:spTree>
    <p:extLst>
      <p:ext uri="{BB962C8B-B14F-4D97-AF65-F5344CB8AC3E}">
        <p14:creationId xmlns:p14="http://schemas.microsoft.com/office/powerpoint/2010/main" val="157038692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err="1"/>
              <a:t>Memoization</a:t>
            </a:r>
            <a:r>
              <a:rPr lang="en-US" dirty="0" smtClean="0"/>
              <a:t> Functions</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
        <p:nvSpPr>
          <p:cNvPr id="3" name="Content Placeholder 2"/>
          <p:cNvSpPr>
            <a:spLocks noGrp="1"/>
          </p:cNvSpPr>
          <p:nvPr>
            <p:ph idx="1"/>
          </p:nvPr>
        </p:nvSpPr>
        <p:spPr>
          <a:xfrm>
            <a:off x="913795" y="1732449"/>
            <a:ext cx="10353762" cy="4515951"/>
          </a:xfrm>
        </p:spPr>
        <p:txBody>
          <a:bodyPr>
            <a:normAutofit fontScale="92500" lnSpcReduction="20000"/>
          </a:bodyPr>
          <a:lstStyle/>
          <a:p>
            <a:pPr marL="0" indent="0">
              <a:spcBef>
                <a:spcPts val="0"/>
              </a:spcBef>
              <a:spcAft>
                <a:spcPts val="0"/>
              </a:spcAft>
              <a:buNone/>
            </a:pPr>
            <a:r>
              <a:rPr lang="en-US" sz="2400" dirty="0"/>
              <a:t>The </a:t>
            </a:r>
            <a:r>
              <a:rPr lang="en-US" sz="2400" dirty="0" err="1"/>
              <a:t>memoizer</a:t>
            </a:r>
            <a:r>
              <a:rPr lang="en-US" sz="2400" dirty="0"/>
              <a:t> function will take an initial memo array and the fundamental function.</a:t>
            </a:r>
          </a:p>
          <a:p>
            <a:pPr marL="0" indent="0">
              <a:spcBef>
                <a:spcPts val="0"/>
              </a:spcBef>
              <a:spcAft>
                <a:spcPts val="0"/>
              </a:spcAft>
              <a:buNone/>
            </a:pPr>
            <a:r>
              <a:rPr lang="en-US" sz="2400" dirty="0"/>
              <a:t>It returns a shell function that manages the memo store and that calls </a:t>
            </a:r>
            <a:r>
              <a:rPr lang="en-US" sz="2400" dirty="0" err="1" smtClean="0"/>
              <a:t>thebfundamental</a:t>
            </a:r>
            <a:r>
              <a:rPr lang="en-US" sz="2400" dirty="0" smtClean="0"/>
              <a:t> </a:t>
            </a:r>
            <a:r>
              <a:rPr lang="en-US" sz="2400" dirty="0"/>
              <a:t>function as needed. We pass the shell function and the function’s</a:t>
            </a:r>
          </a:p>
          <a:p>
            <a:pPr marL="0" indent="0">
              <a:spcBef>
                <a:spcPts val="0"/>
              </a:spcBef>
              <a:spcAft>
                <a:spcPts val="0"/>
              </a:spcAft>
              <a:buNone/>
            </a:pPr>
            <a:r>
              <a:rPr lang="en-US" sz="2400" dirty="0"/>
              <a:t>parameters to the fundamental function</a:t>
            </a:r>
            <a:r>
              <a:rPr lang="en-US" sz="2400" dirty="0" smtClean="0"/>
              <a:t>:</a:t>
            </a:r>
          </a:p>
          <a:p>
            <a:pPr marL="0" indent="0">
              <a:spcBef>
                <a:spcPts val="0"/>
              </a:spcBef>
              <a:spcAft>
                <a:spcPts val="0"/>
              </a:spcAft>
              <a:buNone/>
            </a:pPr>
            <a:endParaRPr lang="en-US" sz="2400" dirty="0"/>
          </a:p>
          <a:p>
            <a:pPr marL="0" indent="0">
              <a:spcBef>
                <a:spcPts val="0"/>
              </a:spcBef>
              <a:spcAft>
                <a:spcPts val="0"/>
              </a:spcAft>
              <a:buNone/>
            </a:pPr>
            <a:r>
              <a:rPr lang="en-US" sz="2400" dirty="0" err="1"/>
              <a:t>var</a:t>
            </a:r>
            <a:r>
              <a:rPr lang="en-US" sz="2400" dirty="0"/>
              <a:t> </a:t>
            </a:r>
            <a:r>
              <a:rPr lang="en-US" sz="2400" dirty="0" err="1"/>
              <a:t>memoizer</a:t>
            </a:r>
            <a:r>
              <a:rPr lang="en-US" sz="2400" dirty="0"/>
              <a:t> = function (memo, fundamental) {</a:t>
            </a:r>
          </a:p>
          <a:p>
            <a:pPr marL="461963" indent="0">
              <a:spcBef>
                <a:spcPts val="0"/>
              </a:spcBef>
              <a:spcAft>
                <a:spcPts val="0"/>
              </a:spcAft>
              <a:buNone/>
            </a:pPr>
            <a:r>
              <a:rPr lang="en-US" sz="2400" dirty="0"/>
              <a:t> </a:t>
            </a:r>
            <a:r>
              <a:rPr lang="en-US" sz="2400" dirty="0" err="1"/>
              <a:t>var</a:t>
            </a:r>
            <a:r>
              <a:rPr lang="en-US" sz="2400" dirty="0"/>
              <a:t> shell = function (n) {</a:t>
            </a:r>
          </a:p>
          <a:p>
            <a:pPr marL="798513" indent="0">
              <a:spcBef>
                <a:spcPts val="0"/>
              </a:spcBef>
              <a:spcAft>
                <a:spcPts val="0"/>
              </a:spcAft>
              <a:buNone/>
            </a:pPr>
            <a:r>
              <a:rPr lang="en-US" sz="2400" dirty="0"/>
              <a:t> </a:t>
            </a:r>
            <a:r>
              <a:rPr lang="en-US" sz="2400" dirty="0" err="1"/>
              <a:t>var</a:t>
            </a:r>
            <a:r>
              <a:rPr lang="en-US" sz="2400" dirty="0"/>
              <a:t> result = memo[n];</a:t>
            </a:r>
          </a:p>
          <a:p>
            <a:pPr marL="798513" indent="0">
              <a:spcBef>
                <a:spcPts val="0"/>
              </a:spcBef>
              <a:spcAft>
                <a:spcPts val="0"/>
              </a:spcAft>
              <a:buNone/>
            </a:pPr>
            <a:r>
              <a:rPr lang="en-US" sz="2400" dirty="0"/>
              <a:t> </a:t>
            </a:r>
            <a:r>
              <a:rPr lang="en-US" sz="2400" dirty="0" smtClean="0"/>
              <a:t>	if </a:t>
            </a:r>
            <a:r>
              <a:rPr lang="en-US" sz="2400" dirty="0"/>
              <a:t>(</a:t>
            </a:r>
            <a:r>
              <a:rPr lang="en-US" sz="2400" dirty="0" err="1"/>
              <a:t>typeof</a:t>
            </a:r>
            <a:r>
              <a:rPr lang="en-US" sz="2400" dirty="0"/>
              <a:t> result !== 'number') {</a:t>
            </a:r>
          </a:p>
          <a:p>
            <a:pPr marL="798513" indent="0">
              <a:spcBef>
                <a:spcPts val="0"/>
              </a:spcBef>
              <a:spcAft>
                <a:spcPts val="0"/>
              </a:spcAft>
              <a:buNone/>
            </a:pPr>
            <a:r>
              <a:rPr lang="en-US" sz="2400" dirty="0"/>
              <a:t> </a:t>
            </a:r>
            <a:r>
              <a:rPr lang="en-US" sz="2400" dirty="0" smtClean="0"/>
              <a:t>		result </a:t>
            </a:r>
            <a:r>
              <a:rPr lang="en-US" sz="2400" dirty="0"/>
              <a:t>= fundamental(shell, n);</a:t>
            </a:r>
          </a:p>
          <a:p>
            <a:pPr marL="798513" indent="0">
              <a:spcBef>
                <a:spcPts val="0"/>
              </a:spcBef>
              <a:spcAft>
                <a:spcPts val="0"/>
              </a:spcAft>
              <a:buNone/>
            </a:pPr>
            <a:r>
              <a:rPr lang="en-US" sz="2400" dirty="0"/>
              <a:t> </a:t>
            </a:r>
            <a:r>
              <a:rPr lang="en-US" sz="2400" dirty="0" smtClean="0"/>
              <a:t>		memo[n</a:t>
            </a:r>
            <a:r>
              <a:rPr lang="en-US" sz="2400" dirty="0"/>
              <a:t>] = result;</a:t>
            </a:r>
          </a:p>
          <a:p>
            <a:pPr marL="798513" indent="0">
              <a:spcBef>
                <a:spcPts val="0"/>
              </a:spcBef>
              <a:spcAft>
                <a:spcPts val="0"/>
              </a:spcAft>
              <a:buNone/>
            </a:pPr>
            <a:r>
              <a:rPr lang="en-US" sz="2400" dirty="0"/>
              <a:t> }</a:t>
            </a:r>
          </a:p>
          <a:p>
            <a:pPr marL="798513" indent="0">
              <a:spcBef>
                <a:spcPts val="0"/>
              </a:spcBef>
              <a:spcAft>
                <a:spcPts val="0"/>
              </a:spcAft>
              <a:buNone/>
            </a:pPr>
            <a:r>
              <a:rPr lang="en-US" sz="2400" dirty="0"/>
              <a:t> return result;</a:t>
            </a:r>
          </a:p>
          <a:p>
            <a:pPr marL="461963" indent="0">
              <a:spcBef>
                <a:spcPts val="0"/>
              </a:spcBef>
              <a:spcAft>
                <a:spcPts val="0"/>
              </a:spcAft>
              <a:buNone/>
            </a:pPr>
            <a:r>
              <a:rPr lang="en-US" sz="2400" dirty="0"/>
              <a:t> };</a:t>
            </a:r>
          </a:p>
          <a:p>
            <a:pPr marL="461963" indent="0">
              <a:spcBef>
                <a:spcPts val="0"/>
              </a:spcBef>
              <a:spcAft>
                <a:spcPts val="0"/>
              </a:spcAft>
              <a:buNone/>
            </a:pPr>
            <a:r>
              <a:rPr lang="en-US" sz="2400" dirty="0"/>
              <a:t> return shell;</a:t>
            </a:r>
          </a:p>
          <a:p>
            <a:pPr marL="0" indent="0">
              <a:spcBef>
                <a:spcPts val="0"/>
              </a:spcBef>
              <a:spcAft>
                <a:spcPts val="0"/>
              </a:spcAft>
              <a:buNone/>
            </a:pPr>
            <a:r>
              <a:rPr lang="en-US" sz="2400" dirty="0"/>
              <a:t>};</a:t>
            </a:r>
            <a:endParaRPr lang="en-US" sz="2400" dirty="0">
              <a:effectLst/>
            </a:endParaRPr>
          </a:p>
        </p:txBody>
      </p:sp>
    </p:spTree>
    <p:extLst>
      <p:ext uri="{BB962C8B-B14F-4D97-AF65-F5344CB8AC3E}">
        <p14:creationId xmlns:p14="http://schemas.microsoft.com/office/powerpoint/2010/main" val="43109198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err="1"/>
              <a:t>Memoization</a:t>
            </a:r>
            <a:r>
              <a:rPr lang="en-US" dirty="0" smtClean="0"/>
              <a:t> Functions</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
        <p:nvSpPr>
          <p:cNvPr id="3" name="Content Placeholder 2"/>
          <p:cNvSpPr>
            <a:spLocks noGrp="1"/>
          </p:cNvSpPr>
          <p:nvPr>
            <p:ph idx="1"/>
          </p:nvPr>
        </p:nvSpPr>
        <p:spPr>
          <a:xfrm>
            <a:off x="913795" y="1732449"/>
            <a:ext cx="10353762" cy="4515951"/>
          </a:xfrm>
        </p:spPr>
        <p:txBody>
          <a:bodyPr>
            <a:normAutofit/>
          </a:bodyPr>
          <a:lstStyle/>
          <a:p>
            <a:pPr marL="0" indent="0">
              <a:spcBef>
                <a:spcPts val="0"/>
              </a:spcBef>
              <a:spcAft>
                <a:spcPts val="0"/>
              </a:spcAft>
              <a:buNone/>
            </a:pPr>
            <a:r>
              <a:rPr lang="en-US" sz="2400" dirty="0"/>
              <a:t>By devising functions that produce other functions, we can significantly reduce </a:t>
            </a:r>
            <a:r>
              <a:rPr lang="en-US" sz="2400" dirty="0" smtClean="0"/>
              <a:t>the amount </a:t>
            </a:r>
            <a:r>
              <a:rPr lang="en-US" sz="2400" dirty="0"/>
              <a:t>of work we have to do. For example, to produce a </a:t>
            </a:r>
            <a:r>
              <a:rPr lang="en-US" sz="2400" dirty="0" err="1"/>
              <a:t>memoizing</a:t>
            </a:r>
            <a:r>
              <a:rPr lang="en-US" sz="2400" dirty="0"/>
              <a:t> factorial </a:t>
            </a:r>
            <a:r>
              <a:rPr lang="en-US" sz="2400" dirty="0" err="1" smtClean="0"/>
              <a:t>function,we</a:t>
            </a:r>
            <a:r>
              <a:rPr lang="en-US" sz="2400" dirty="0" smtClean="0"/>
              <a:t> </a:t>
            </a:r>
            <a:r>
              <a:rPr lang="en-US" sz="2400" dirty="0"/>
              <a:t>only need to supply the basic factorial formula</a:t>
            </a:r>
            <a:r>
              <a:rPr lang="en-US" sz="2400" dirty="0" smtClean="0"/>
              <a:t>:</a:t>
            </a:r>
          </a:p>
          <a:p>
            <a:pPr marL="0" indent="0">
              <a:spcBef>
                <a:spcPts val="0"/>
              </a:spcBef>
              <a:spcAft>
                <a:spcPts val="0"/>
              </a:spcAft>
              <a:buNone/>
            </a:pPr>
            <a:endParaRPr lang="en-US" sz="2400" dirty="0"/>
          </a:p>
          <a:p>
            <a:pPr marL="0" indent="0">
              <a:spcBef>
                <a:spcPts val="0"/>
              </a:spcBef>
              <a:spcAft>
                <a:spcPts val="0"/>
              </a:spcAft>
              <a:buNone/>
            </a:pPr>
            <a:r>
              <a:rPr lang="en-US" sz="2400" dirty="0" err="1"/>
              <a:t>var</a:t>
            </a:r>
            <a:r>
              <a:rPr lang="en-US" sz="2400" dirty="0"/>
              <a:t> factorial = </a:t>
            </a:r>
            <a:r>
              <a:rPr lang="en-US" sz="2400" dirty="0" err="1"/>
              <a:t>memoizer</a:t>
            </a:r>
            <a:r>
              <a:rPr lang="en-US" sz="2400" dirty="0"/>
              <a:t>([1, 1], function (shell, n) {</a:t>
            </a:r>
          </a:p>
          <a:p>
            <a:pPr marL="0" indent="0">
              <a:spcBef>
                <a:spcPts val="0"/>
              </a:spcBef>
              <a:spcAft>
                <a:spcPts val="0"/>
              </a:spcAft>
              <a:buNone/>
            </a:pPr>
            <a:r>
              <a:rPr lang="en-US" sz="2400" dirty="0"/>
              <a:t> </a:t>
            </a:r>
            <a:r>
              <a:rPr lang="en-US" sz="2400" dirty="0" smtClean="0"/>
              <a:t>	return </a:t>
            </a:r>
            <a:r>
              <a:rPr lang="en-US" sz="2400" dirty="0"/>
              <a:t>n * shell(n - 1);</a:t>
            </a:r>
          </a:p>
          <a:p>
            <a:pPr marL="0" indent="0">
              <a:spcBef>
                <a:spcPts val="0"/>
              </a:spcBef>
              <a:spcAft>
                <a:spcPts val="0"/>
              </a:spcAft>
              <a:buNone/>
            </a:pPr>
            <a:r>
              <a:rPr lang="en-US" sz="2400" dirty="0"/>
              <a:t>});</a:t>
            </a:r>
            <a:endParaRPr lang="en-US" sz="2400" dirty="0">
              <a:effectLst/>
            </a:endParaRPr>
          </a:p>
        </p:txBody>
      </p:sp>
    </p:spTree>
    <p:extLst>
      <p:ext uri="{BB962C8B-B14F-4D97-AF65-F5344CB8AC3E}">
        <p14:creationId xmlns:p14="http://schemas.microsoft.com/office/powerpoint/2010/main" val="110084911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Function Summary</a:t>
            </a:r>
            <a:endParaRPr lang="en-US" dirty="0"/>
          </a:p>
        </p:txBody>
      </p:sp>
      <p:sp>
        <p:nvSpPr>
          <p:cNvPr id="3" name="Content Placeholder 2"/>
          <p:cNvSpPr>
            <a:spLocks noGrp="1"/>
          </p:cNvSpPr>
          <p:nvPr>
            <p:ph idx="1"/>
          </p:nvPr>
        </p:nvSpPr>
        <p:spPr>
          <a:xfrm>
            <a:off x="913795" y="1732449"/>
            <a:ext cx="10931364" cy="4058751"/>
          </a:xfrm>
        </p:spPr>
        <p:txBody>
          <a:bodyPr/>
          <a:lstStyle/>
          <a:p>
            <a:pPr marL="36900" indent="0">
              <a:buNone/>
            </a:pPr>
            <a:r>
              <a:rPr lang="en-US" dirty="0"/>
              <a:t>Functions in JavaScript are objects</a:t>
            </a:r>
            <a:r>
              <a:rPr lang="en-US" dirty="0" smtClean="0"/>
              <a:t>.</a:t>
            </a:r>
          </a:p>
          <a:p>
            <a:pPr marL="36900" indent="0">
              <a:buNone/>
            </a:pPr>
            <a:r>
              <a:rPr lang="en-US" dirty="0"/>
              <a:t>Functions can be stored in variables, objects, and arrays. </a:t>
            </a:r>
          </a:p>
          <a:p>
            <a:pPr marL="36900" indent="0">
              <a:buNone/>
            </a:pPr>
            <a:r>
              <a:rPr lang="en-US" dirty="0"/>
              <a:t>Functions can be passed as arguments to functions, and functions can be returned from functions. </a:t>
            </a:r>
          </a:p>
          <a:p>
            <a:pPr marL="36900" indent="0">
              <a:buNone/>
            </a:pPr>
            <a:r>
              <a:rPr lang="en-US" dirty="0"/>
              <a:t>Also, since functions are objects, functions can have methods. </a:t>
            </a:r>
          </a:p>
          <a:p>
            <a:pPr marL="36900" indent="0">
              <a:buNone/>
            </a:pPr>
            <a:r>
              <a:rPr lang="en-US" dirty="0" smtClean="0"/>
              <a:t> </a:t>
            </a:r>
            <a:endParaRPr lang="en-US" dirty="0"/>
          </a:p>
          <a:p>
            <a:pPr marL="36900" indent="0">
              <a:buNone/>
            </a:pP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Tree>
    <p:extLst>
      <p:ext uri="{BB962C8B-B14F-4D97-AF65-F5344CB8AC3E}">
        <p14:creationId xmlns:p14="http://schemas.microsoft.com/office/powerpoint/2010/main" val="214625587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Function Summary</a:t>
            </a:r>
            <a:endParaRPr lang="en-US" dirty="0"/>
          </a:p>
        </p:txBody>
      </p:sp>
      <p:sp>
        <p:nvSpPr>
          <p:cNvPr id="3" name="Content Placeholder 2"/>
          <p:cNvSpPr>
            <a:spLocks noGrp="1"/>
          </p:cNvSpPr>
          <p:nvPr>
            <p:ph idx="1"/>
          </p:nvPr>
        </p:nvSpPr>
        <p:spPr>
          <a:xfrm>
            <a:off x="913795" y="1732449"/>
            <a:ext cx="10931364" cy="4058751"/>
          </a:xfrm>
        </p:spPr>
        <p:txBody>
          <a:bodyPr/>
          <a:lstStyle/>
          <a:p>
            <a:pPr marL="36900" indent="0">
              <a:buNone/>
            </a:pPr>
            <a:r>
              <a:rPr lang="en-US" dirty="0"/>
              <a:t>There are </a:t>
            </a:r>
            <a:r>
              <a:rPr lang="en-US" b="1" dirty="0"/>
              <a:t>four</a:t>
            </a:r>
            <a:r>
              <a:rPr lang="en-US" dirty="0"/>
              <a:t> patterns of invocation in JavaScript: </a:t>
            </a:r>
          </a:p>
          <a:p>
            <a:pPr marL="1376363" indent="-304800">
              <a:buFont typeface="Arial" panose="020B0604020202020204" pitchFamily="34" charset="0"/>
              <a:buChar char="•"/>
            </a:pPr>
            <a:r>
              <a:rPr lang="en-US" dirty="0"/>
              <a:t>Method invocation </a:t>
            </a:r>
          </a:p>
          <a:p>
            <a:pPr marL="1376363" indent="-304800">
              <a:buFont typeface="Arial" panose="020B0604020202020204" pitchFamily="34" charset="0"/>
              <a:buChar char="•"/>
            </a:pPr>
            <a:r>
              <a:rPr lang="en-US" dirty="0"/>
              <a:t>Function invocation </a:t>
            </a:r>
          </a:p>
          <a:p>
            <a:pPr marL="1376363" indent="-304800">
              <a:buFont typeface="Arial" panose="020B0604020202020204" pitchFamily="34" charset="0"/>
              <a:buChar char="•"/>
            </a:pPr>
            <a:r>
              <a:rPr lang="en-US" dirty="0"/>
              <a:t>Constructor invocation </a:t>
            </a:r>
          </a:p>
          <a:p>
            <a:pPr marL="1376363" indent="-304800">
              <a:buFont typeface="Arial" panose="020B0604020202020204" pitchFamily="34" charset="0"/>
              <a:buChar char="•"/>
            </a:pPr>
            <a:r>
              <a:rPr lang="en-US" dirty="0"/>
              <a:t>Apply invocation </a:t>
            </a:r>
          </a:p>
          <a:p>
            <a:pPr marL="0" indent="0">
              <a:buNone/>
            </a:pPr>
            <a:r>
              <a:rPr lang="en-US" dirty="0" smtClean="0"/>
              <a:t>Functions can be Cascaded, use Closures, be turned ins Asynchronous Callback, and be Curried.</a:t>
            </a:r>
          </a:p>
          <a:p>
            <a:pPr marL="0" indent="0">
              <a:buNone/>
            </a:pPr>
            <a:endParaRPr lang="en-US" dirty="0"/>
          </a:p>
          <a:p>
            <a:pPr marL="36900" indent="0">
              <a:buNone/>
            </a:pPr>
            <a:r>
              <a:rPr lang="en-US" dirty="0" smtClean="0"/>
              <a:t> </a:t>
            </a:r>
            <a:endParaRPr lang="en-US" dirty="0"/>
          </a:p>
          <a:p>
            <a:pPr marL="36900" indent="0">
              <a:buNone/>
            </a:pP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Tree>
    <p:extLst>
      <p:ext uri="{BB962C8B-B14F-4D97-AF65-F5344CB8AC3E}">
        <p14:creationId xmlns:p14="http://schemas.microsoft.com/office/powerpoint/2010/main" val="65019632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JSON</a:t>
            </a:r>
            <a:endParaRPr lang="en-US" dirty="0"/>
          </a:p>
        </p:txBody>
      </p:sp>
      <p:sp>
        <p:nvSpPr>
          <p:cNvPr id="3" name="Content Placeholder 2"/>
          <p:cNvSpPr>
            <a:spLocks noGrp="1"/>
          </p:cNvSpPr>
          <p:nvPr>
            <p:ph idx="1"/>
          </p:nvPr>
        </p:nvSpPr>
        <p:spPr/>
        <p:txBody>
          <a:bodyPr/>
          <a:lstStyle/>
          <a:p>
            <a:pPr marL="36900" indent="0">
              <a:buNone/>
            </a:pPr>
            <a:r>
              <a:rPr lang="en-US" dirty="0" smtClean="0"/>
              <a:t>JSON </a:t>
            </a:r>
            <a:r>
              <a:rPr lang="en-US" dirty="0">
                <a:effectLst/>
              </a:rPr>
              <a:t>JavaScript Object Notation is a very popular data interchange format. </a:t>
            </a:r>
            <a:endParaRPr lang="en-US" dirty="0" smtClean="0">
              <a:effectLst/>
            </a:endParaRPr>
          </a:p>
          <a:p>
            <a:pPr marL="36900" indent="0">
              <a:buNone/>
            </a:pPr>
            <a:r>
              <a:rPr lang="en-US" dirty="0" smtClean="0">
                <a:effectLst/>
              </a:rPr>
              <a:t>It </a:t>
            </a:r>
            <a:r>
              <a:rPr lang="en-US" dirty="0">
                <a:effectLst/>
              </a:rPr>
              <a:t>was developed by Douglas </a:t>
            </a:r>
            <a:r>
              <a:rPr lang="en-US" dirty="0" err="1">
                <a:effectLst/>
              </a:rPr>
              <a:t>Crockford</a:t>
            </a:r>
            <a:r>
              <a:rPr lang="en-US" dirty="0">
                <a:effectLst/>
              </a:rPr>
              <a:t>. </a:t>
            </a:r>
            <a:endParaRPr lang="en-US" dirty="0" smtClean="0">
              <a:effectLst/>
            </a:endParaRPr>
          </a:p>
          <a:p>
            <a:pPr marL="36900" indent="0">
              <a:buNone/>
            </a:pPr>
            <a:r>
              <a:rPr lang="en-US" dirty="0" smtClean="0">
                <a:effectLst/>
              </a:rPr>
              <a:t>JSON </a:t>
            </a:r>
            <a:r>
              <a:rPr lang="en-US" dirty="0">
                <a:effectLst/>
              </a:rPr>
              <a:t>is text-based, lightweight, and a human-readable format for data exchange between clients and servers. </a:t>
            </a:r>
            <a:endParaRPr lang="en-US" dirty="0" smtClean="0">
              <a:effectLst/>
            </a:endParaRPr>
          </a:p>
          <a:p>
            <a:pPr marL="36900" indent="0">
              <a:buNone/>
            </a:pPr>
            <a:r>
              <a:rPr lang="en-US" dirty="0" smtClean="0">
                <a:effectLst/>
              </a:rPr>
              <a:t>JSON </a:t>
            </a:r>
            <a:r>
              <a:rPr lang="en-US" dirty="0">
                <a:effectLst/>
              </a:rPr>
              <a:t>is derived from JavaScript and bears a close resemblance to JavaScript objects, but it is not dependent on JavaScript. </a:t>
            </a:r>
            <a:endParaRPr lang="en-US" dirty="0" smtClean="0">
              <a:effectLst/>
            </a:endParaRPr>
          </a:p>
          <a:p>
            <a:pPr marL="36900" indent="0">
              <a:buNone/>
            </a:pPr>
            <a:r>
              <a:rPr lang="en-US" dirty="0" smtClean="0">
                <a:effectLst/>
              </a:rPr>
              <a:t>JSON </a:t>
            </a:r>
            <a:r>
              <a:rPr lang="en-US" dirty="0">
                <a:effectLst/>
              </a:rPr>
              <a:t>is language-independent, and support for the JSON data format is available in all the popular languages, some of which are C#, PHP, Java, C++, Python, and Ruby</a:t>
            </a:r>
            <a:r>
              <a:rPr lang="en-US" dirty="0" smtClean="0">
                <a:effectLst/>
              </a:rPr>
              <a:t>.</a:t>
            </a:r>
          </a:p>
          <a:p>
            <a:pPr marL="36900" indent="0">
              <a:buNone/>
            </a:pPr>
            <a:r>
              <a:rPr lang="en-US" dirty="0" smtClean="0">
                <a:effectLst/>
              </a:rPr>
              <a:t>JSON is a format and not a language!</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Tree>
    <p:extLst>
      <p:ext uri="{BB962C8B-B14F-4D97-AF65-F5344CB8AC3E}">
        <p14:creationId xmlns:p14="http://schemas.microsoft.com/office/powerpoint/2010/main" val="146115901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JSON vs XML</a:t>
            </a:r>
            <a:endParaRPr lang="en-US" dirty="0"/>
          </a:p>
        </p:txBody>
      </p:sp>
      <p:pic>
        <p:nvPicPr>
          <p:cNvPr id="5" name="Content Placeholder 4"/>
          <p:cNvPicPr>
            <a:picLocks noGrp="1" noChangeAspect="1"/>
          </p:cNvPicPr>
          <p:nvPr>
            <p:ph idx="1"/>
          </p:nvPr>
        </p:nvPicPr>
        <p:blipFill>
          <a:blip r:embed="rId2"/>
          <a:stretch>
            <a:fillRect/>
          </a:stretch>
        </p:blipFill>
        <p:spPr>
          <a:xfrm>
            <a:off x="500209" y="1702044"/>
            <a:ext cx="7178527" cy="4059237"/>
          </a:xfrm>
          <a:prstGeom prst="rect">
            <a:avLst/>
          </a:prstGeom>
        </p:spPr>
      </p:pic>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pic>
        <p:nvPicPr>
          <p:cNvPr id="8" name="Picture 7"/>
          <p:cNvPicPr>
            <a:picLocks noChangeAspect="1"/>
          </p:cNvPicPr>
          <p:nvPr/>
        </p:nvPicPr>
        <p:blipFill>
          <a:blip r:embed="rId3"/>
          <a:stretch>
            <a:fillRect/>
          </a:stretch>
        </p:blipFill>
        <p:spPr>
          <a:xfrm>
            <a:off x="4678582" y="1661752"/>
            <a:ext cx="7066186" cy="4099529"/>
          </a:xfrm>
          <a:prstGeom prst="rect">
            <a:avLst/>
          </a:prstGeom>
        </p:spPr>
      </p:pic>
    </p:spTree>
    <p:extLst>
      <p:ext uri="{BB962C8B-B14F-4D97-AF65-F5344CB8AC3E}">
        <p14:creationId xmlns:p14="http://schemas.microsoft.com/office/powerpoint/2010/main" val="413575933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JSON</a:t>
            </a:r>
            <a:endParaRPr lang="en-US" dirty="0"/>
          </a:p>
        </p:txBody>
      </p:sp>
      <p:sp>
        <p:nvSpPr>
          <p:cNvPr id="3" name="Content Placeholder 2"/>
          <p:cNvSpPr>
            <a:spLocks noGrp="1"/>
          </p:cNvSpPr>
          <p:nvPr>
            <p:ph idx="1"/>
          </p:nvPr>
        </p:nvSpPr>
        <p:spPr/>
        <p:txBody>
          <a:bodyPr/>
          <a:lstStyle/>
          <a:p>
            <a:pPr marL="36900" indent="0">
              <a:buNone/>
            </a:pPr>
            <a:r>
              <a:rPr lang="en-US" dirty="0" smtClean="0"/>
              <a:t>JSON is used by web applications to transfer data.</a:t>
            </a:r>
          </a:p>
          <a:p>
            <a:pPr marL="36900" indent="0">
              <a:buNone/>
            </a:pPr>
            <a:r>
              <a:rPr lang="en-US" dirty="0" smtClean="0"/>
              <a:t>Prior to JSON, many application used XLM to exchange data.</a:t>
            </a:r>
          </a:p>
          <a:p>
            <a:pPr marL="36900" indent="0">
              <a:buNone/>
            </a:pPr>
            <a:r>
              <a:rPr lang="en-US" dirty="0" smtClean="0"/>
              <a:t>Over the weekend read up on JSON at </a:t>
            </a:r>
            <a:r>
              <a:rPr lang="en-US" dirty="0" smtClean="0">
                <a:hlinkClick r:id="rId2"/>
              </a:rPr>
              <a:t>json.org  </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Tree>
    <p:extLst>
      <p:ext uri="{BB962C8B-B14F-4D97-AF65-F5344CB8AC3E}">
        <p14:creationId xmlns:p14="http://schemas.microsoft.com/office/powerpoint/2010/main" val="127811482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End of Slides</a:t>
            </a:r>
            <a:endParaRPr lang="en-US" dirty="0"/>
          </a:p>
        </p:txBody>
      </p:sp>
      <p:sp>
        <p:nvSpPr>
          <p:cNvPr id="3" name="Content Placeholder 2"/>
          <p:cNvSpPr>
            <a:spLocks noGrp="1"/>
          </p:cNvSpPr>
          <p:nvPr>
            <p:ph idx="1"/>
          </p:nvPr>
        </p:nvSpPr>
        <p:spPr/>
        <p:txBody>
          <a:bodyPr/>
          <a:lstStyle/>
          <a:p>
            <a:pPr marL="36900" indent="0">
              <a:buNone/>
            </a:pPr>
            <a:r>
              <a:rPr lang="en-US" dirty="0"/>
              <a:t>F</a:t>
            </a:r>
            <a:r>
              <a:rPr lang="en-US" dirty="0" smtClean="0"/>
              <a:t>or next time</a:t>
            </a:r>
          </a:p>
          <a:p>
            <a:r>
              <a:rPr lang="en-US" dirty="0" smtClean="0"/>
              <a:t>introduction to JS libraries</a:t>
            </a:r>
          </a:p>
          <a:p>
            <a:pPr lvl="1"/>
            <a:r>
              <a:rPr lang="en-US" dirty="0" smtClean="0"/>
              <a:t>jQuery</a:t>
            </a:r>
          </a:p>
          <a:p>
            <a:r>
              <a:rPr lang="en-US" dirty="0" smtClean="0"/>
              <a:t>Assignment 3</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Tree>
    <p:extLst>
      <p:ext uri="{BB962C8B-B14F-4D97-AF65-F5344CB8AC3E}">
        <p14:creationId xmlns:p14="http://schemas.microsoft.com/office/powerpoint/2010/main" val="27050521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Reminder- JS:</a:t>
            </a:r>
            <a:endParaRPr lang="en-US" dirty="0"/>
          </a:p>
        </p:txBody>
      </p:sp>
      <p:sp>
        <p:nvSpPr>
          <p:cNvPr id="3" name="Content Placeholder 2"/>
          <p:cNvSpPr>
            <a:spLocks noGrp="1"/>
          </p:cNvSpPr>
          <p:nvPr>
            <p:ph idx="1"/>
          </p:nvPr>
        </p:nvSpPr>
        <p:spPr>
          <a:xfrm>
            <a:off x="913795" y="1732449"/>
            <a:ext cx="10013285" cy="1071711"/>
          </a:xfrm>
        </p:spPr>
        <p:txBody>
          <a:bodyPr/>
          <a:lstStyle/>
          <a:p>
            <a:pPr marL="36900" indent="0">
              <a:buNone/>
            </a:pPr>
            <a:endParaRPr lang="en-US" sz="2400"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pic>
        <p:nvPicPr>
          <p:cNvPr id="5" name="Content Placeholder 3"/>
          <p:cNvPicPr>
            <a:picLocks noChangeAspect="1"/>
          </p:cNvPicPr>
          <p:nvPr/>
        </p:nvPicPr>
        <p:blipFill>
          <a:blip r:embed="rId2"/>
          <a:stretch>
            <a:fillRect/>
          </a:stretch>
        </p:blipFill>
        <p:spPr>
          <a:xfrm>
            <a:off x="1435242" y="1890194"/>
            <a:ext cx="9041853" cy="3880462"/>
          </a:xfrm>
          <a:prstGeom prst="rect">
            <a:avLst/>
          </a:prstGeom>
          <a:effectLst>
            <a:outerShdw blurRad="25400" dir="17880000">
              <a:srgbClr val="000000">
                <a:alpha val="46000"/>
              </a:srgbClr>
            </a:outerShdw>
          </a:effectLst>
        </p:spPr>
      </p:pic>
      <p:pic>
        <p:nvPicPr>
          <p:cNvPr id="6" name="Picture 5"/>
          <p:cNvPicPr>
            <a:picLocks noChangeAspect="1"/>
          </p:cNvPicPr>
          <p:nvPr/>
        </p:nvPicPr>
        <p:blipFill>
          <a:blip r:embed="rId3"/>
          <a:stretch>
            <a:fillRect/>
          </a:stretch>
        </p:blipFill>
        <p:spPr>
          <a:xfrm>
            <a:off x="3369058" y="2341031"/>
            <a:ext cx="422483" cy="422483"/>
          </a:xfrm>
          <a:prstGeom prst="rect">
            <a:avLst/>
          </a:prstGeom>
        </p:spPr>
      </p:pic>
      <p:pic>
        <p:nvPicPr>
          <p:cNvPr id="7" name="Picture 6"/>
          <p:cNvPicPr>
            <a:picLocks noChangeAspect="1"/>
          </p:cNvPicPr>
          <p:nvPr/>
        </p:nvPicPr>
        <p:blipFill>
          <a:blip r:embed="rId3"/>
          <a:stretch>
            <a:fillRect/>
          </a:stretch>
        </p:blipFill>
        <p:spPr>
          <a:xfrm>
            <a:off x="5751326" y="3752870"/>
            <a:ext cx="324329" cy="324329"/>
          </a:xfrm>
          <a:prstGeom prst="rect">
            <a:avLst/>
          </a:prstGeom>
        </p:spPr>
      </p:pic>
      <p:pic>
        <p:nvPicPr>
          <p:cNvPr id="9" name="Picture 8"/>
          <p:cNvPicPr>
            <a:picLocks noChangeAspect="1"/>
          </p:cNvPicPr>
          <p:nvPr/>
        </p:nvPicPr>
        <p:blipFill>
          <a:blip r:embed="rId3"/>
          <a:stretch>
            <a:fillRect/>
          </a:stretch>
        </p:blipFill>
        <p:spPr>
          <a:xfrm>
            <a:off x="9438061" y="4975089"/>
            <a:ext cx="324329" cy="324329"/>
          </a:xfrm>
          <a:prstGeom prst="rect">
            <a:avLst/>
          </a:prstGeom>
        </p:spPr>
      </p:pic>
      <p:pic>
        <p:nvPicPr>
          <p:cNvPr id="10" name="Picture 9"/>
          <p:cNvPicPr>
            <a:picLocks noChangeAspect="1"/>
          </p:cNvPicPr>
          <p:nvPr/>
        </p:nvPicPr>
        <p:blipFill>
          <a:blip r:embed="rId3"/>
          <a:stretch>
            <a:fillRect/>
          </a:stretch>
        </p:blipFill>
        <p:spPr>
          <a:xfrm>
            <a:off x="1992291" y="2982239"/>
            <a:ext cx="324329" cy="324329"/>
          </a:xfrm>
          <a:prstGeom prst="rect">
            <a:avLst/>
          </a:prstGeom>
        </p:spPr>
      </p:pic>
    </p:spTree>
    <p:extLst>
      <p:ext uri="{BB962C8B-B14F-4D97-AF65-F5344CB8AC3E}">
        <p14:creationId xmlns:p14="http://schemas.microsoft.com/office/powerpoint/2010/main" val="3638641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Reminder- JS </a:t>
            </a:r>
            <a:r>
              <a:rPr lang="en-US" dirty="0" smtClean="0"/>
              <a:t>Object Orientated Nature</a:t>
            </a:r>
            <a:endParaRPr lang="en-US" dirty="0"/>
          </a:p>
        </p:txBody>
      </p:sp>
      <p:sp>
        <p:nvSpPr>
          <p:cNvPr id="3" name="Content Placeholder 2"/>
          <p:cNvSpPr>
            <a:spLocks noGrp="1"/>
          </p:cNvSpPr>
          <p:nvPr>
            <p:ph idx="1"/>
          </p:nvPr>
        </p:nvSpPr>
        <p:spPr/>
        <p:txBody>
          <a:bodyPr/>
          <a:lstStyle/>
          <a:p>
            <a:pPr marL="36900" indent="0">
              <a:buNone/>
            </a:pPr>
            <a:r>
              <a:rPr lang="en-US" sz="2800" dirty="0" smtClean="0"/>
              <a:t>In JS an </a:t>
            </a:r>
            <a:r>
              <a:rPr lang="en-US" sz="2800" b="1" dirty="0" smtClean="0"/>
              <a:t>object</a:t>
            </a:r>
            <a:r>
              <a:rPr lang="en-US" sz="2800" dirty="0" smtClean="0"/>
              <a:t> is a dynamic collection of </a:t>
            </a:r>
            <a:r>
              <a:rPr lang="en-US" sz="2800" b="1" dirty="0" smtClean="0"/>
              <a:t>properties.</a:t>
            </a:r>
          </a:p>
          <a:p>
            <a:pPr marL="36900" indent="0">
              <a:buNone/>
            </a:pPr>
            <a:endParaRPr lang="en-US" dirty="0"/>
          </a:p>
          <a:p>
            <a:pPr marL="36900" indent="0">
              <a:buNone/>
            </a:pPr>
            <a:r>
              <a:rPr lang="en-US" dirty="0" smtClean="0"/>
              <a:t>	Every property has a key string that is unique within that object,</a:t>
            </a:r>
          </a:p>
          <a:p>
            <a:pPr marL="36900" indent="0">
              <a:buNone/>
            </a:pPr>
            <a:r>
              <a:rPr lang="en-US" dirty="0" smtClean="0"/>
              <a:t>	</a:t>
            </a:r>
          </a:p>
          <a:p>
            <a:pPr marL="36900" indent="0">
              <a:buNone/>
            </a:pPr>
            <a:r>
              <a:rPr lang="en-US" dirty="0"/>
              <a:t>	</a:t>
            </a:r>
            <a:r>
              <a:rPr lang="en-US" dirty="0" smtClean="0"/>
              <a:t>* An object in JS is not an instance of a class. * </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Tree>
    <p:extLst>
      <p:ext uri="{BB962C8B-B14F-4D97-AF65-F5344CB8AC3E}">
        <p14:creationId xmlns:p14="http://schemas.microsoft.com/office/powerpoint/2010/main" val="30865290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JS Objects</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4/23/2015</a:t>
            </a:fld>
            <a:endParaRPr lang="en-US"/>
          </a:p>
        </p:txBody>
      </p:sp>
      <p:sp>
        <p:nvSpPr>
          <p:cNvPr id="3" name="Content Placeholder 2"/>
          <p:cNvSpPr>
            <a:spLocks noGrp="1"/>
          </p:cNvSpPr>
          <p:nvPr>
            <p:ph idx="1"/>
          </p:nvPr>
        </p:nvSpPr>
        <p:spPr/>
        <p:txBody>
          <a:bodyPr/>
          <a:lstStyle/>
          <a:p>
            <a:pPr marL="36900" indent="0">
              <a:buNone/>
            </a:pPr>
            <a:r>
              <a:rPr lang="en-US" sz="2400" dirty="0" smtClean="0">
                <a:effectLst/>
              </a:rPr>
              <a:t>Simple types – immutable </a:t>
            </a:r>
          </a:p>
          <a:p>
            <a:pPr marL="36900" indent="0">
              <a:buNone/>
            </a:pPr>
            <a:r>
              <a:rPr lang="en-US" sz="2400" dirty="0">
                <a:effectLst/>
              </a:rPr>
              <a:t>	</a:t>
            </a:r>
            <a:r>
              <a:rPr lang="en-US" sz="2400" dirty="0"/>
              <a:t>numbers, strings, </a:t>
            </a:r>
            <a:r>
              <a:rPr lang="en-US" sz="2400" dirty="0" err="1"/>
              <a:t>booleans</a:t>
            </a:r>
            <a:r>
              <a:rPr lang="en-US" sz="2400" dirty="0"/>
              <a:t> (true and false), null, and </a:t>
            </a:r>
            <a:r>
              <a:rPr lang="en-US" sz="2400" dirty="0" smtClean="0"/>
              <a:t>undefined</a:t>
            </a:r>
          </a:p>
          <a:p>
            <a:pPr marL="36900" indent="0">
              <a:buNone/>
            </a:pPr>
            <a:r>
              <a:rPr lang="en-US" sz="2400" dirty="0" smtClean="0">
                <a:effectLst/>
              </a:rPr>
              <a:t>Everything else is an object – mutable keyed collections</a:t>
            </a:r>
          </a:p>
          <a:p>
            <a:pPr marL="36900" indent="0">
              <a:buNone/>
            </a:pPr>
            <a:r>
              <a:rPr lang="en-US" sz="2400" dirty="0">
                <a:effectLst/>
              </a:rPr>
              <a:t>	</a:t>
            </a:r>
            <a:r>
              <a:rPr lang="en-US" sz="2400" dirty="0" smtClean="0"/>
              <a:t>arrays, functions, </a:t>
            </a:r>
            <a:r>
              <a:rPr lang="en-US" sz="2400" dirty="0"/>
              <a:t>regular </a:t>
            </a:r>
            <a:r>
              <a:rPr lang="en-US" sz="2400" dirty="0" smtClean="0"/>
              <a:t>expressions, </a:t>
            </a:r>
            <a:r>
              <a:rPr lang="en-US" sz="2400" dirty="0"/>
              <a:t>and</a:t>
            </a:r>
            <a:r>
              <a:rPr lang="en-US" sz="2400" dirty="0" smtClean="0"/>
              <a:t>, </a:t>
            </a:r>
            <a:r>
              <a:rPr lang="en-US" sz="2400" dirty="0"/>
              <a:t>objects are objects</a:t>
            </a:r>
            <a:endParaRPr lang="en-US" sz="2400" dirty="0" smtClean="0">
              <a:effectLst/>
            </a:endParaRPr>
          </a:p>
          <a:p>
            <a:pPr marL="36900" indent="0">
              <a:buNone/>
            </a:pPr>
            <a:endParaRPr lang="en-US" sz="2400" dirty="0" smtClean="0">
              <a:effectLst/>
            </a:endParaRPr>
          </a:p>
          <a:p>
            <a:pPr marL="36900" indent="0">
              <a:buNone/>
            </a:pPr>
            <a:r>
              <a:rPr lang="en-US" sz="2400" dirty="0" smtClean="0">
                <a:effectLst/>
              </a:rPr>
              <a:t>But </a:t>
            </a:r>
            <a:r>
              <a:rPr lang="en-US" sz="2400" dirty="0" smtClean="0">
                <a:effectLst/>
              </a:rPr>
              <a:t>recall that JS objects </a:t>
            </a:r>
            <a:r>
              <a:rPr lang="en-US" sz="2400" dirty="0" smtClean="0">
                <a:effectLst/>
              </a:rPr>
              <a:t>are not like they are in Java.</a:t>
            </a:r>
            <a:endParaRPr lang="en-US" sz="2400" dirty="0">
              <a:effectLst/>
            </a:endParaRPr>
          </a:p>
        </p:txBody>
      </p:sp>
    </p:spTree>
    <p:extLst>
      <p:ext uri="{BB962C8B-B14F-4D97-AF65-F5344CB8AC3E}">
        <p14:creationId xmlns:p14="http://schemas.microsoft.com/office/powerpoint/2010/main" val="19856623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2268</TotalTime>
  <Words>3308</Words>
  <Application>Microsoft Office PowerPoint</Application>
  <PresentationFormat>Widescreen</PresentationFormat>
  <Paragraphs>598</Paragraphs>
  <Slides>69</Slides>
  <Notes>40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69</vt:i4>
      </vt:variant>
    </vt:vector>
  </HeadingPairs>
  <TitlesOfParts>
    <vt:vector size="76" baseType="lpstr">
      <vt:lpstr>Arial</vt:lpstr>
      <vt:lpstr>Calibri</vt:lpstr>
      <vt:lpstr>Calisto MT</vt:lpstr>
      <vt:lpstr>Trebuchet MS</vt:lpstr>
      <vt:lpstr>Wingdings</vt:lpstr>
      <vt:lpstr>Wingdings 2</vt:lpstr>
      <vt:lpstr>Slate</vt:lpstr>
      <vt:lpstr>CS 547</vt:lpstr>
      <vt:lpstr>Agenda</vt:lpstr>
      <vt:lpstr>JS Language Basics</vt:lpstr>
      <vt:lpstr>Pillow on Mac</vt:lpstr>
      <vt:lpstr>JS IDEs</vt:lpstr>
      <vt:lpstr>Reminder- JavaScript</vt:lpstr>
      <vt:lpstr>Reminder- JS:</vt:lpstr>
      <vt:lpstr>Reminder- JS Object Orientated Nature</vt:lpstr>
      <vt:lpstr>JS Objects</vt:lpstr>
      <vt:lpstr>JS Objects</vt:lpstr>
      <vt:lpstr>JS Objects</vt:lpstr>
      <vt:lpstr>JS Objects Creation</vt:lpstr>
      <vt:lpstr>JS Objects Retrieval</vt:lpstr>
      <vt:lpstr>JS Objects Update</vt:lpstr>
      <vt:lpstr>JS Objects Reference</vt:lpstr>
      <vt:lpstr>JS Objects Prototype</vt:lpstr>
      <vt:lpstr>JS Objects Prototype</vt:lpstr>
      <vt:lpstr>JS Objects Prototype</vt:lpstr>
      <vt:lpstr>JS Objects Reflection</vt:lpstr>
      <vt:lpstr>JS Objects Enumeration</vt:lpstr>
      <vt:lpstr>JS Objects Enumeration</vt:lpstr>
      <vt:lpstr>JS Objects Enumeration</vt:lpstr>
      <vt:lpstr>JS Objects Delete</vt:lpstr>
      <vt:lpstr>JS Global Abatement</vt:lpstr>
      <vt:lpstr>JS Global Abatement</vt:lpstr>
      <vt:lpstr>JS Global Abatement</vt:lpstr>
      <vt:lpstr>JS Objects</vt:lpstr>
      <vt:lpstr>JS Functions</vt:lpstr>
      <vt:lpstr>JS Functions</vt:lpstr>
      <vt:lpstr>JS Functions</vt:lpstr>
      <vt:lpstr>Functions Literals</vt:lpstr>
      <vt:lpstr>Functions Literals</vt:lpstr>
      <vt:lpstr>Functions closure</vt:lpstr>
      <vt:lpstr>Function Invocation</vt:lpstr>
      <vt:lpstr>Function Invocation</vt:lpstr>
      <vt:lpstr>Function Invocation</vt:lpstr>
      <vt:lpstr>Method Invocation Pattern</vt:lpstr>
      <vt:lpstr>Function Invocation Pattern</vt:lpstr>
      <vt:lpstr>Function Invocation Pattern</vt:lpstr>
      <vt:lpstr>Constructor Invocation Pattern</vt:lpstr>
      <vt:lpstr>Constructor Invocation Pattern</vt:lpstr>
      <vt:lpstr>Constructor Invocation Pattern</vt:lpstr>
      <vt:lpstr>Apply Invocation Pattern</vt:lpstr>
      <vt:lpstr>Apply Invocation Pattern</vt:lpstr>
      <vt:lpstr>Apply Invocation Pattern</vt:lpstr>
      <vt:lpstr>Function Arguments</vt:lpstr>
      <vt:lpstr>Function Arguments</vt:lpstr>
      <vt:lpstr>Return</vt:lpstr>
      <vt:lpstr>Recursion</vt:lpstr>
      <vt:lpstr>Scope</vt:lpstr>
      <vt:lpstr>Scope</vt:lpstr>
      <vt:lpstr>Closure</vt:lpstr>
      <vt:lpstr>Callbacks</vt:lpstr>
      <vt:lpstr>Callbacks</vt:lpstr>
      <vt:lpstr>Callbacks</vt:lpstr>
      <vt:lpstr>Modules</vt:lpstr>
      <vt:lpstr>Cascade Functions</vt:lpstr>
      <vt:lpstr>Cascade Functions</vt:lpstr>
      <vt:lpstr>Curry Functions</vt:lpstr>
      <vt:lpstr>Curry Functions</vt:lpstr>
      <vt:lpstr>Memoization Functions</vt:lpstr>
      <vt:lpstr>Memoization Functions</vt:lpstr>
      <vt:lpstr>Memoization Functions</vt:lpstr>
      <vt:lpstr>Function Summary</vt:lpstr>
      <vt:lpstr>Function Summary</vt:lpstr>
      <vt:lpstr>JSON</vt:lpstr>
      <vt:lpstr>JSON vs XML</vt:lpstr>
      <vt:lpstr>JSON</vt:lpstr>
      <vt:lpstr>End of Slides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457</dc:title>
  <dc:creator>Steve Price</dc:creator>
  <cp:lastModifiedBy>Steve Price</cp:lastModifiedBy>
  <cp:revision>169</cp:revision>
  <dcterms:created xsi:type="dcterms:W3CDTF">2015-03-10T23:15:51Z</dcterms:created>
  <dcterms:modified xsi:type="dcterms:W3CDTF">2015-04-24T00:20:44Z</dcterms:modified>
</cp:coreProperties>
</file>