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709" r:id="rId1"/>
  </p:sldMasterIdLst>
  <p:notesMasterIdLst>
    <p:notesMasterId r:id="rId31"/>
  </p:notesMasterIdLst>
  <p:sldIdLst>
    <p:sldId id="256" r:id="rId2"/>
    <p:sldId id="257" r:id="rId3"/>
    <p:sldId id="258" r:id="rId4"/>
    <p:sldId id="268" r:id="rId5"/>
    <p:sldId id="358" r:id="rId6"/>
    <p:sldId id="363" r:id="rId7"/>
    <p:sldId id="369" r:id="rId8"/>
    <p:sldId id="370" r:id="rId9"/>
    <p:sldId id="371" r:id="rId10"/>
    <p:sldId id="373" r:id="rId11"/>
    <p:sldId id="374" r:id="rId12"/>
    <p:sldId id="376" r:id="rId13"/>
    <p:sldId id="377" r:id="rId14"/>
    <p:sldId id="375" r:id="rId15"/>
    <p:sldId id="378" r:id="rId16"/>
    <p:sldId id="379" r:id="rId17"/>
    <p:sldId id="381" r:id="rId18"/>
    <p:sldId id="380" r:id="rId19"/>
    <p:sldId id="383" r:id="rId20"/>
    <p:sldId id="372" r:id="rId21"/>
    <p:sldId id="382" r:id="rId22"/>
    <p:sldId id="384" r:id="rId23"/>
    <p:sldId id="385" r:id="rId24"/>
    <p:sldId id="387" r:id="rId25"/>
    <p:sldId id="386" r:id="rId26"/>
    <p:sldId id="388" r:id="rId27"/>
    <p:sldId id="389" r:id="rId28"/>
    <p:sldId id="390" r:id="rId29"/>
    <p:sldId id="3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D6F4"/>
    <a:srgbClr val="9EB4C6"/>
    <a:srgbClr val="2403E7"/>
    <a:srgbClr val="040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8828" autoAdjust="0"/>
  </p:normalViewPr>
  <p:slideViewPr>
    <p:cSldViewPr snapToGrid="0">
      <p:cViewPr>
        <p:scale>
          <a:sx n="100" d="100"/>
          <a:sy n="100" d="100"/>
        </p:scale>
        <p:origin x="2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9851-DF1D-4725-8421-02629A9C7AAB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C32E-75D9-4EDC-A910-87637718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246-714F-4444-9CF8-22B7F83C834A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705-F639-4A10-8453-9C4350C8CC22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A66A-3812-404C-8A37-F7FAD999D2A7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5524-A4E0-4D24-990F-30BDAB5EE751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25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0D2-5230-4FCA-B7A0-5944EE804AC1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B91-D542-4F3B-AF60-AC4B33AE00F5}" type="datetime1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73CC-4A47-499D-9E56-A9E81188B77E}" type="datetime1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B117-0FE3-4B33-95DD-135CAD24B533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B983-56AA-439C-9089-FCA5F77A72AB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F48-BE18-453B-88DB-39C4D8A6415E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259B-B818-4C4D-A52C-3AC8C9AEBEC8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73B6-28E2-4539-87CE-AF01B2775A32}" type="datetime1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8D46-5D08-483E-9158-FA583E3F57EB}" type="datetime1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1B3-2E08-4172-9F25-56286AAAF10E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6AD1-B442-45E0-BF13-CAC4B765D7CE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1518-3C09-416E-B93B-5D6EBE1DD17F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03E7"/>
            </a:gs>
            <a:gs pos="7000">
              <a:srgbClr val="002060"/>
            </a:gs>
            <a:gs pos="83000">
              <a:srgbClr val="040860"/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D47FE8-8A71-446A-A666-9474065EC662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lugins.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693" y="1131586"/>
            <a:ext cx="9440034" cy="1828801"/>
          </a:xfrm>
        </p:spPr>
        <p:txBody>
          <a:bodyPr/>
          <a:lstStyle/>
          <a:p>
            <a:r>
              <a:rPr lang="en-US" smtClean="0"/>
              <a:t>CS 547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693" y="4833408"/>
            <a:ext cx="9440034" cy="1049867"/>
          </a:xfrm>
        </p:spPr>
        <p:txBody>
          <a:bodyPr>
            <a:normAutofit fontScale="85000" lnSpcReduction="10000"/>
          </a:bodyPr>
          <a:lstStyle/>
          <a:p>
            <a:pPr marL="0" indent="0" algn="r">
              <a:buNone/>
            </a:pPr>
            <a:r>
              <a:rPr lang="en-US" dirty="0" smtClean="0"/>
              <a:t>JavaScript Frameworks</a:t>
            </a:r>
          </a:p>
          <a:p>
            <a:pPr marL="0" indent="0" algn="r">
              <a:buNone/>
            </a:pPr>
            <a:r>
              <a:rPr lang="en-US" dirty="0" smtClean="0"/>
              <a:t>jQuery 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Week </a:t>
            </a:r>
            <a:r>
              <a:rPr lang="en-US" dirty="0" smtClean="0"/>
              <a:t>14 </a:t>
            </a: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E8D-EC63-484E-9083-A8050E048FB3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Using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5450"/>
            <a:ext cx="10878155" cy="418782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&lt;script&gt;</a:t>
            </a:r>
          </a:p>
          <a:p>
            <a:pPr marL="3690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$(</a:t>
            </a:r>
            <a:r>
              <a:rPr lang="en-US" sz="2800" dirty="0"/>
              <a:t>document).ready(function(){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   </a:t>
            </a:r>
            <a:r>
              <a:rPr lang="en-US" sz="2800" dirty="0" smtClean="0"/>
              <a:t>// </a:t>
            </a:r>
            <a:r>
              <a:rPr lang="en-US" sz="2800" dirty="0"/>
              <a:t>jQuery methods go here</a:t>
            </a:r>
            <a:r>
              <a:rPr lang="en-US" sz="2800" dirty="0" smtClean="0"/>
              <a:t>...</a:t>
            </a:r>
          </a:p>
          <a:p>
            <a:pPr marL="36900" indent="0">
              <a:buNone/>
            </a:pPr>
            <a:r>
              <a:rPr lang="en-US" sz="2800" dirty="0" smtClean="0"/>
              <a:t>&lt;/script</a:t>
            </a:r>
            <a:r>
              <a:rPr lang="en-US" sz="2800" dirty="0"/>
              <a:t>&gt;</a:t>
            </a:r>
          </a:p>
          <a:p>
            <a:pPr marL="3690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jQuery: Element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5450"/>
            <a:ext cx="10878155" cy="4694840"/>
          </a:xfrm>
        </p:spPr>
        <p:txBody>
          <a:bodyPr>
            <a:normAutofit fontScale="47500" lnSpcReduction="20000"/>
          </a:bodyPr>
          <a:lstStyle/>
          <a:p>
            <a:pPr marL="36900" indent="0">
              <a:buNone/>
            </a:pPr>
            <a:r>
              <a:rPr lang="en-US" sz="2800" dirty="0"/>
              <a:t>&lt;div id ="</a:t>
            </a:r>
            <a:r>
              <a:rPr lang="en-US" sz="2800" dirty="0" err="1"/>
              <a:t>myDiv</a:t>
            </a:r>
            <a:r>
              <a:rPr lang="en-US" sz="2800" dirty="0"/>
              <a:t>"&gt;</a:t>
            </a:r>
          </a:p>
          <a:p>
            <a:pPr marL="36900" indent="0">
              <a:buNone/>
            </a:pPr>
            <a:r>
              <a:rPr lang="en-US" sz="2800" dirty="0"/>
              <a:t>    &lt;p&gt; First Paragraph &lt;/p&gt;</a:t>
            </a:r>
          </a:p>
          <a:p>
            <a:pPr marL="36900" indent="0">
              <a:buNone/>
            </a:pPr>
            <a:r>
              <a:rPr lang="en-US" sz="2800" dirty="0"/>
              <a:t>    &lt;input id="</a:t>
            </a:r>
            <a:r>
              <a:rPr lang="en-US" sz="2800" dirty="0" err="1"/>
              <a:t>mybutton</a:t>
            </a:r>
            <a:r>
              <a:rPr lang="en-US" sz="2800" dirty="0"/>
              <a:t>" type="button" 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myClick</a:t>
            </a:r>
            <a:r>
              <a:rPr lang="en-US" sz="2800" dirty="0"/>
              <a:t>();" value="Click here"&gt;</a:t>
            </a:r>
          </a:p>
          <a:p>
            <a:pPr marL="36900" indent="0">
              <a:buNone/>
            </a:pPr>
            <a:r>
              <a:rPr lang="en-US" sz="2800" dirty="0"/>
              <a:t>    &lt;p&gt; Second Paragraph &lt;/p&gt;</a:t>
            </a:r>
          </a:p>
          <a:p>
            <a:pPr marL="36900" indent="0">
              <a:buNone/>
            </a:pPr>
            <a:r>
              <a:rPr lang="en-US" sz="2800" dirty="0"/>
              <a:t>    &lt;button&gt;Click me&lt;/button&gt;</a:t>
            </a:r>
          </a:p>
          <a:p>
            <a:pPr marL="36900" indent="0">
              <a:buNone/>
            </a:pPr>
            <a:r>
              <a:rPr lang="en-US" sz="2800" dirty="0"/>
              <a:t>    </a:t>
            </a:r>
          </a:p>
          <a:p>
            <a:pPr marL="36900" indent="0">
              <a:buNone/>
            </a:pPr>
            <a:r>
              <a:rPr lang="en-US" sz="2800" dirty="0"/>
              <a:t>&lt;/div&gt;</a:t>
            </a:r>
          </a:p>
          <a:p>
            <a:pPr marL="36900" indent="0">
              <a:buNone/>
            </a:pPr>
            <a:r>
              <a:rPr lang="en-US" sz="2800" dirty="0"/>
              <a:t>&lt;script&gt;</a:t>
            </a:r>
          </a:p>
          <a:p>
            <a:pPr marL="36900" indent="0">
              <a:buNone/>
            </a:pPr>
            <a:r>
              <a:rPr lang="en-US" sz="2800" dirty="0"/>
              <a:t>    $(document).ready(function(){    </a:t>
            </a:r>
          </a:p>
          <a:p>
            <a:pPr marL="36900" indent="0">
              <a:buNone/>
            </a:pPr>
            <a:r>
              <a:rPr lang="en-US" sz="2800" dirty="0"/>
              <a:t>        $("button").click(function(){</a:t>
            </a:r>
          </a:p>
          <a:p>
            <a:pPr marL="36900" indent="0">
              <a:buNone/>
            </a:pPr>
            <a:r>
              <a:rPr lang="en-US" sz="2800" dirty="0"/>
              <a:t>             $("p").hide();     });</a:t>
            </a:r>
          </a:p>
          <a:p>
            <a:pPr marL="36900" indent="0">
              <a:buNone/>
            </a:pPr>
            <a:r>
              <a:rPr lang="en-US" sz="2800" dirty="0"/>
              <a:t>        $("#</a:t>
            </a:r>
            <a:r>
              <a:rPr lang="en-US" sz="2800" dirty="0" err="1"/>
              <a:t>mybutton</a:t>
            </a:r>
            <a:r>
              <a:rPr lang="en-US" sz="2800" dirty="0"/>
              <a:t>").click(function(){</a:t>
            </a:r>
          </a:p>
          <a:p>
            <a:pPr marL="36900" indent="0">
              <a:buNone/>
            </a:pPr>
            <a:r>
              <a:rPr lang="en-US" sz="2800" dirty="0"/>
              <a:t>             $("p").show();     });</a:t>
            </a:r>
          </a:p>
          <a:p>
            <a:pPr marL="36900" indent="0">
              <a:buNone/>
            </a:pPr>
            <a:r>
              <a:rPr lang="en-US" sz="2800" dirty="0"/>
              <a:t>    });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&lt;/script&gt;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9781" y="4141076"/>
            <a:ext cx="2819619" cy="2942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endCxn id="8" idx="3"/>
          </p:cNvCxnSpPr>
          <p:nvPr/>
        </p:nvCxnSpPr>
        <p:spPr>
          <a:xfrm rot="16200000" flipV="1">
            <a:off x="3113635" y="3241511"/>
            <a:ext cx="1222813" cy="576318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98179" y="2771118"/>
            <a:ext cx="2238703" cy="2942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jQuery: #id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5450"/>
            <a:ext cx="10878155" cy="4694840"/>
          </a:xfrm>
        </p:spPr>
        <p:txBody>
          <a:bodyPr>
            <a:normAutofit fontScale="47500" lnSpcReduction="20000"/>
          </a:bodyPr>
          <a:lstStyle/>
          <a:p>
            <a:pPr marL="36900" indent="0">
              <a:buNone/>
            </a:pPr>
            <a:r>
              <a:rPr lang="en-US" sz="2800" dirty="0"/>
              <a:t>&lt;div id ="</a:t>
            </a:r>
            <a:r>
              <a:rPr lang="en-US" sz="2800" dirty="0" err="1"/>
              <a:t>myDiv</a:t>
            </a:r>
            <a:r>
              <a:rPr lang="en-US" sz="2800" dirty="0"/>
              <a:t>"&gt;</a:t>
            </a:r>
          </a:p>
          <a:p>
            <a:pPr marL="36900" indent="0">
              <a:buNone/>
            </a:pPr>
            <a:r>
              <a:rPr lang="en-US" sz="2800" dirty="0"/>
              <a:t>    &lt;p&gt; First Paragraph &lt;/p&gt;</a:t>
            </a:r>
          </a:p>
          <a:p>
            <a:pPr marL="36900" indent="0">
              <a:buNone/>
            </a:pPr>
            <a:r>
              <a:rPr lang="en-US" sz="2800" dirty="0"/>
              <a:t>    &lt;input id="</a:t>
            </a:r>
            <a:r>
              <a:rPr lang="en-US" sz="2800" dirty="0" err="1"/>
              <a:t>mybutton</a:t>
            </a:r>
            <a:r>
              <a:rPr lang="en-US" sz="2800" dirty="0"/>
              <a:t>" type="button" 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myClick</a:t>
            </a:r>
            <a:r>
              <a:rPr lang="en-US" sz="2800" dirty="0"/>
              <a:t>();" value="Click here"&gt;</a:t>
            </a:r>
          </a:p>
          <a:p>
            <a:pPr marL="36900" indent="0">
              <a:buNone/>
            </a:pPr>
            <a:r>
              <a:rPr lang="en-US" sz="2800" dirty="0"/>
              <a:t>    &lt;p&gt; Second Paragraph &lt;/p&gt;</a:t>
            </a:r>
          </a:p>
          <a:p>
            <a:pPr marL="36900" indent="0">
              <a:buNone/>
            </a:pPr>
            <a:r>
              <a:rPr lang="en-US" sz="2800" dirty="0"/>
              <a:t>    &lt;button&gt;Click me&lt;/button&gt;</a:t>
            </a:r>
          </a:p>
          <a:p>
            <a:pPr marL="36900" indent="0">
              <a:buNone/>
            </a:pPr>
            <a:r>
              <a:rPr lang="en-US" sz="2800" dirty="0"/>
              <a:t>    </a:t>
            </a:r>
          </a:p>
          <a:p>
            <a:pPr marL="36900" indent="0">
              <a:buNone/>
            </a:pPr>
            <a:r>
              <a:rPr lang="en-US" sz="2800" dirty="0"/>
              <a:t>&lt;/div&gt;</a:t>
            </a:r>
          </a:p>
          <a:p>
            <a:pPr marL="36900" indent="0">
              <a:buNone/>
            </a:pPr>
            <a:r>
              <a:rPr lang="en-US" sz="2800" dirty="0"/>
              <a:t>&lt;script&gt;</a:t>
            </a:r>
          </a:p>
          <a:p>
            <a:pPr marL="36900" indent="0">
              <a:buNone/>
            </a:pPr>
            <a:r>
              <a:rPr lang="en-US" sz="2800" dirty="0"/>
              <a:t>    $(document).ready(function(){    </a:t>
            </a:r>
          </a:p>
          <a:p>
            <a:pPr marL="36900" indent="0">
              <a:buNone/>
            </a:pPr>
            <a:r>
              <a:rPr lang="en-US" sz="2800" dirty="0"/>
              <a:t>        $("button").click(function(){</a:t>
            </a:r>
          </a:p>
          <a:p>
            <a:pPr marL="36900" indent="0">
              <a:buNone/>
            </a:pPr>
            <a:r>
              <a:rPr lang="en-US" sz="2800" dirty="0"/>
              <a:t>             $("p").hide();     });</a:t>
            </a:r>
          </a:p>
          <a:p>
            <a:pPr marL="36900" indent="0">
              <a:buNone/>
            </a:pPr>
            <a:r>
              <a:rPr lang="en-US" sz="2800" dirty="0"/>
              <a:t>        $("#</a:t>
            </a:r>
            <a:r>
              <a:rPr lang="en-US" sz="2800" dirty="0" err="1"/>
              <a:t>mybutton</a:t>
            </a:r>
            <a:r>
              <a:rPr lang="en-US" sz="2800" dirty="0"/>
              <a:t>").click(function(){</a:t>
            </a:r>
          </a:p>
          <a:p>
            <a:pPr marL="36900" indent="0">
              <a:buNone/>
            </a:pPr>
            <a:r>
              <a:rPr lang="en-US" sz="2800" dirty="0"/>
              <a:t>             $("p").show();     });</a:t>
            </a:r>
          </a:p>
          <a:p>
            <a:pPr marL="36900" indent="0">
              <a:buNone/>
            </a:pPr>
            <a:r>
              <a:rPr lang="en-US" sz="2800" dirty="0"/>
              <a:t>    });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&lt;/script&gt;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7881" y="4702476"/>
            <a:ext cx="2819619" cy="2942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endCxn id="8" idx="3"/>
          </p:cNvCxnSpPr>
          <p:nvPr/>
        </p:nvCxnSpPr>
        <p:spPr>
          <a:xfrm flipV="1">
            <a:off x="4127500" y="2380429"/>
            <a:ext cx="2768600" cy="2469192"/>
          </a:xfrm>
          <a:prstGeom prst="bentConnector3">
            <a:avLst>
              <a:gd name="adj1" fmla="val 10825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69604" y="2233284"/>
            <a:ext cx="5726496" cy="2942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jQuery: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5450"/>
            <a:ext cx="10878155" cy="4694840"/>
          </a:xfrm>
        </p:spPr>
        <p:txBody>
          <a:bodyPr>
            <a:normAutofit fontScale="47500" lnSpcReduction="20000"/>
          </a:bodyPr>
          <a:lstStyle/>
          <a:p>
            <a:pPr marL="36900" indent="0">
              <a:buNone/>
            </a:pPr>
            <a:r>
              <a:rPr lang="en-US" sz="2800" dirty="0"/>
              <a:t>&lt;div id ="</a:t>
            </a:r>
            <a:r>
              <a:rPr lang="en-US" sz="2800" dirty="0" err="1"/>
              <a:t>myDiv</a:t>
            </a:r>
            <a:r>
              <a:rPr lang="en-US" sz="2800" dirty="0"/>
              <a:t>"&gt;</a:t>
            </a:r>
          </a:p>
          <a:p>
            <a:pPr marL="36900" indent="0">
              <a:buNone/>
            </a:pPr>
            <a:r>
              <a:rPr lang="en-US" sz="2800" dirty="0"/>
              <a:t>    &lt;p  class="</a:t>
            </a:r>
            <a:r>
              <a:rPr lang="en-US" sz="2800" dirty="0" err="1"/>
              <a:t>myClass</a:t>
            </a:r>
            <a:r>
              <a:rPr lang="en-US" sz="2800" dirty="0"/>
              <a:t>"&gt; First Paragraph &lt;/p&gt;</a:t>
            </a:r>
          </a:p>
          <a:p>
            <a:pPr marL="36900" indent="0">
              <a:buNone/>
            </a:pPr>
            <a:r>
              <a:rPr lang="en-US" sz="2800" dirty="0"/>
              <a:t>    &lt;input id="</a:t>
            </a:r>
            <a:r>
              <a:rPr lang="en-US" sz="2800" dirty="0" err="1"/>
              <a:t>mybutton</a:t>
            </a:r>
            <a:r>
              <a:rPr lang="en-US" sz="2800" dirty="0"/>
              <a:t>" type="button" 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myClick</a:t>
            </a:r>
            <a:r>
              <a:rPr lang="en-US" sz="2800" dirty="0"/>
              <a:t>();" value="Click here"&gt;</a:t>
            </a:r>
          </a:p>
          <a:p>
            <a:pPr marL="36900" indent="0">
              <a:buNone/>
            </a:pPr>
            <a:r>
              <a:rPr lang="en-US" sz="2800" dirty="0"/>
              <a:t>    &lt;p&gt; Second Paragraph &lt;/p&gt;</a:t>
            </a:r>
          </a:p>
          <a:p>
            <a:pPr marL="36900" indent="0">
              <a:buNone/>
            </a:pPr>
            <a:r>
              <a:rPr lang="en-US" sz="2800" dirty="0"/>
              <a:t>    &lt;button&gt;Click me&lt;/button&gt;&lt;input id="</a:t>
            </a:r>
            <a:r>
              <a:rPr lang="en-US" sz="2800" dirty="0" err="1"/>
              <a:t>mySpecialbutton</a:t>
            </a:r>
            <a:r>
              <a:rPr lang="en-US" sz="2800" dirty="0"/>
              <a:t>" type="button"  value="Click to hide </a:t>
            </a:r>
            <a:r>
              <a:rPr lang="en-US" sz="2800" dirty="0" err="1"/>
              <a:t>myClass</a:t>
            </a:r>
            <a:r>
              <a:rPr lang="en-US" sz="2800" dirty="0"/>
              <a:t>"&gt;</a:t>
            </a:r>
          </a:p>
          <a:p>
            <a:pPr marL="36900" indent="0">
              <a:buNone/>
            </a:pPr>
            <a:r>
              <a:rPr lang="en-US" sz="2800" dirty="0"/>
              <a:t>    </a:t>
            </a:r>
          </a:p>
          <a:p>
            <a:pPr marL="36900" indent="0">
              <a:buNone/>
            </a:pPr>
            <a:r>
              <a:rPr lang="en-US" sz="2800" dirty="0" smtClean="0"/>
              <a:t>… 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        $("button").click(function(){</a:t>
            </a:r>
          </a:p>
          <a:p>
            <a:pPr marL="36900" indent="0">
              <a:buNone/>
            </a:pPr>
            <a:r>
              <a:rPr lang="en-US" sz="2800" dirty="0"/>
              <a:t>             $("p").hide();     });</a:t>
            </a:r>
          </a:p>
          <a:p>
            <a:pPr marL="36900" indent="0">
              <a:buNone/>
            </a:pPr>
            <a:r>
              <a:rPr lang="en-US" sz="2800" dirty="0"/>
              <a:t>        $("#</a:t>
            </a:r>
            <a:r>
              <a:rPr lang="en-US" sz="2800" dirty="0" err="1"/>
              <a:t>mybutton</a:t>
            </a:r>
            <a:r>
              <a:rPr lang="en-US" sz="2800" dirty="0"/>
              <a:t>").click(function(){</a:t>
            </a:r>
          </a:p>
          <a:p>
            <a:pPr marL="36900" indent="0">
              <a:buNone/>
            </a:pPr>
            <a:r>
              <a:rPr lang="en-US" sz="2800" dirty="0"/>
              <a:t>             $("p").show();     </a:t>
            </a:r>
            <a:r>
              <a:rPr lang="en-US" sz="2800" dirty="0" smtClean="0"/>
              <a:t>})</a:t>
            </a:r>
            <a:r>
              <a:rPr lang="en-US" sz="2800" dirty="0"/>
              <a:t>	</a:t>
            </a:r>
          </a:p>
          <a:p>
            <a:pPr marL="36900" indent="0">
              <a:buNone/>
            </a:pPr>
            <a:r>
              <a:rPr lang="en-US" sz="2800" dirty="0"/>
              <a:t>        $("#</a:t>
            </a:r>
            <a:r>
              <a:rPr lang="en-US" sz="2800" dirty="0" err="1"/>
              <a:t>mySpecialbutton</a:t>
            </a:r>
            <a:r>
              <a:rPr lang="en-US" sz="2800" dirty="0"/>
              <a:t>").click(function(){</a:t>
            </a:r>
          </a:p>
          <a:p>
            <a:pPr marL="36900" indent="0">
              <a:buNone/>
            </a:pPr>
            <a:r>
              <a:rPr lang="en-US" sz="2800" dirty="0"/>
              <a:t>             $(".</a:t>
            </a:r>
            <a:r>
              <a:rPr lang="en-US" sz="2800" dirty="0" err="1"/>
              <a:t>myClass</a:t>
            </a:r>
            <a:r>
              <a:rPr lang="en-US" sz="2800" dirty="0"/>
              <a:t>").hide();     });</a:t>
            </a:r>
          </a:p>
          <a:p>
            <a:pPr marL="36900" indent="0">
              <a:buNone/>
            </a:pPr>
            <a:r>
              <a:rPr lang="en-US" sz="2800" dirty="0"/>
              <a:t>    });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&lt;/script&gt;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88856" y="4996766"/>
            <a:ext cx="2819619" cy="2942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8" idx="3"/>
          </p:cNvCxnSpPr>
          <p:nvPr/>
        </p:nvCxnSpPr>
        <p:spPr>
          <a:xfrm flipV="1">
            <a:off x="4308475" y="2067747"/>
            <a:ext cx="2606675" cy="3076164"/>
          </a:xfrm>
          <a:prstGeom prst="bentConnector3">
            <a:avLst>
              <a:gd name="adj1" fmla="val 186602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8654" y="1920602"/>
            <a:ext cx="5726496" cy="2942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Selectors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884970"/>
              </p:ext>
            </p:extLst>
          </p:nvPr>
        </p:nvGraphicFramePr>
        <p:xfrm>
          <a:off x="1190624" y="1490016"/>
          <a:ext cx="9020175" cy="424741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501311"/>
                <a:gridCol w="6518864"/>
              </a:tblGrid>
              <a:tr h="427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Syntax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$("*")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all elements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$(this)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the current HTML element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$("p.intro")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$("p:first")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the first &lt;p&gt; element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$("ul li:first")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$("ul li:first-child")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$("[href]")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all elements with an href attribute</a:t>
                      </a:r>
                    </a:p>
                  </a:txBody>
                  <a:tcPr marL="53833" marR="53833" marT="53833" marB="53833"/>
                </a:tc>
              </a:tr>
              <a:tr h="37276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$("a[target='_blank']")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53833" marR="53833" marT="53833" marB="53833"/>
                </a:tc>
              </a:tr>
              <a:tr h="353750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$("a[target!='_blank']")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53833" marR="53833" marT="53833" marB="53833"/>
                </a:tc>
              </a:tr>
              <a:tr h="34157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$(":button")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$("tr:even")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Selects all even &lt;tr&gt; elements</a:t>
                      </a:r>
                    </a:p>
                  </a:txBody>
                  <a:tcPr marL="53833" marR="53833" marT="53833" marB="53833"/>
                </a:tc>
              </a:tr>
              <a:tr h="30146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$("tr:odd")</a:t>
                      </a:r>
                    </a:p>
                  </a:txBody>
                  <a:tcPr marL="53833" marR="53833" marT="53833" marB="538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Selects all odd &lt;</a:t>
                      </a:r>
                      <a:r>
                        <a:rPr lang="en-US" sz="1300" dirty="0" err="1">
                          <a:effectLst/>
                        </a:rPr>
                        <a:t>tr</a:t>
                      </a:r>
                      <a:r>
                        <a:rPr lang="en-US" sz="1300" dirty="0">
                          <a:effectLst/>
                        </a:rPr>
                        <a:t>&gt; elements</a:t>
                      </a:r>
                    </a:p>
                  </a:txBody>
                  <a:tcPr marL="53833" marR="53833" marT="53833" marB="5383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140645"/>
              </p:ext>
            </p:extLst>
          </p:nvPr>
        </p:nvGraphicFramePr>
        <p:xfrm>
          <a:off x="1138237" y="2228851"/>
          <a:ext cx="9906000" cy="25995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266950"/>
                <a:gridCol w="2466975"/>
                <a:gridCol w="2171700"/>
                <a:gridCol w="3000375"/>
              </a:tblGrid>
              <a:tr h="51990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Mouse Events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Keyboard Events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Form Events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Document/Window Events</a:t>
                      </a:r>
                    </a:p>
                  </a:txBody>
                  <a:tcPr marL="76200" marR="76200" marT="76200" marB="76200"/>
                </a:tc>
              </a:tr>
              <a:tr h="519906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keypress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submit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load</a:t>
                      </a:r>
                    </a:p>
                  </a:txBody>
                  <a:tcPr marL="76200" marR="76200" marT="76200" marB="76200"/>
                </a:tc>
              </a:tr>
              <a:tr h="51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dblclick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resize</a:t>
                      </a:r>
                    </a:p>
                  </a:txBody>
                  <a:tcPr marL="76200" marR="76200" marT="76200" marB="76200"/>
                </a:tc>
              </a:tr>
              <a:tr h="51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mouseenter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keyup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focus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scroll</a:t>
                      </a:r>
                    </a:p>
                  </a:txBody>
                  <a:tcPr marL="76200" marR="76200" marT="76200" marB="76200"/>
                </a:tc>
              </a:tr>
              <a:tr h="51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mouseleave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blur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unload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Events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In jQuery, most DOM events have an equivalent jQuery method</a:t>
            </a:r>
            <a:r>
              <a:rPr lang="en-US" dirty="0" smtClean="0"/>
              <a:t>. 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1. assign </a:t>
            </a:r>
            <a:r>
              <a:rPr lang="en-US" dirty="0"/>
              <a:t>a click event </a:t>
            </a: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		$("</a:t>
            </a:r>
            <a:r>
              <a:rPr lang="en-US" dirty="0"/>
              <a:t>p").click();</a:t>
            </a:r>
          </a:p>
          <a:p>
            <a:pPr marL="36900" indent="0">
              <a:buNone/>
            </a:pPr>
            <a:r>
              <a:rPr lang="en-US" dirty="0" smtClean="0"/>
              <a:t>2. define </a:t>
            </a:r>
            <a:r>
              <a:rPr lang="en-US" dirty="0"/>
              <a:t>what should happen when the event fires. You must pass a function to the event:</a:t>
            </a:r>
          </a:p>
          <a:p>
            <a:pPr marL="914400" indent="0">
              <a:buNone/>
            </a:pPr>
            <a:r>
              <a:rPr lang="en-US" dirty="0" smtClean="0"/>
              <a:t>$("</a:t>
            </a:r>
            <a:r>
              <a:rPr lang="en-US" dirty="0"/>
              <a:t>p").click</a:t>
            </a:r>
            <a:r>
              <a:rPr lang="en-US" dirty="0" smtClean="0"/>
              <a:t>( function</a:t>
            </a:r>
            <a:r>
              <a:rPr lang="en-US" dirty="0"/>
              <a:t>(){</a:t>
            </a:r>
          </a:p>
          <a:p>
            <a:pPr marL="914400" indent="0">
              <a:buNone/>
            </a:pPr>
            <a:r>
              <a:rPr lang="en-US" dirty="0"/>
              <a:t>  </a:t>
            </a:r>
            <a:r>
              <a:rPr lang="en-US" dirty="0" smtClean="0"/>
              <a:t>	// </a:t>
            </a:r>
            <a:r>
              <a:rPr lang="en-US" dirty="0"/>
              <a:t>action goes here!!</a:t>
            </a:r>
          </a:p>
          <a:p>
            <a:pPr marL="914400" indent="0">
              <a:buNone/>
            </a:pPr>
            <a:r>
              <a:rPr lang="en-US" dirty="0"/>
              <a:t>});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jQuery </a:t>
            </a:r>
            <a:r>
              <a:rPr lang="en-US" dirty="0"/>
              <a:t>offers convenience methods for most native browser events. </a:t>
            </a: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These </a:t>
            </a:r>
            <a:r>
              <a:rPr lang="en-US" dirty="0"/>
              <a:t>methods — including .click(), .focus(), .blur(), .change(), etc. — are shorthand for jQuery's .on() method. 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Note the .on() </a:t>
            </a:r>
            <a:r>
              <a:rPr lang="en-US" dirty="0">
                <a:effectLst/>
              </a:rPr>
              <a:t> can only create event listeners on elements that exist </a:t>
            </a:r>
            <a:r>
              <a:rPr lang="en-US" i="1" dirty="0">
                <a:effectLst/>
              </a:rPr>
              <a:t>at the time you set up the listeners</a:t>
            </a:r>
            <a:r>
              <a:rPr lang="en-US" dirty="0">
                <a:effectLst/>
              </a:rPr>
              <a:t>. Similar elements created after the event listeners are established will not automatically pick up event behaviors you've set up previously.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In </a:t>
            </a:r>
            <a:r>
              <a:rPr lang="en-US" dirty="0" smtClean="0"/>
              <a:t>jQuery, effects are actions that your webpage can do or respond to 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Can be based on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user actions – text entered in a field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other events – mouse or clicks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browser itself – page load or unload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jQuery: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5450"/>
            <a:ext cx="10878155" cy="4694840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r>
              <a:rPr lang="en-US" sz="2800" dirty="0"/>
              <a:t>&lt;div id ="</a:t>
            </a:r>
            <a:r>
              <a:rPr lang="en-US" sz="2800" dirty="0" err="1"/>
              <a:t>myDiv</a:t>
            </a:r>
            <a:r>
              <a:rPr lang="en-US" sz="2800" dirty="0"/>
              <a:t>"&gt;</a:t>
            </a:r>
          </a:p>
          <a:p>
            <a:pPr marL="36900" indent="0">
              <a:buNone/>
            </a:pPr>
            <a:r>
              <a:rPr lang="en-US" sz="2800" dirty="0"/>
              <a:t>    &lt;input id="</a:t>
            </a:r>
            <a:r>
              <a:rPr lang="en-US" sz="2800" dirty="0" err="1"/>
              <a:t>myFadebutton</a:t>
            </a:r>
            <a:r>
              <a:rPr lang="en-US" sz="2800" dirty="0"/>
              <a:t>" type="button"  value="Click to fade this div </a:t>
            </a:r>
            <a:r>
              <a:rPr lang="en-US" sz="2800" dirty="0" err="1"/>
              <a:t>myClass</a:t>
            </a:r>
            <a:r>
              <a:rPr lang="en-US" sz="2800" dirty="0"/>
              <a:t>"&gt;</a:t>
            </a:r>
          </a:p>
          <a:p>
            <a:pPr marL="36900" indent="0">
              <a:buNone/>
            </a:pPr>
            <a:r>
              <a:rPr lang="en-US" sz="2800" dirty="0"/>
              <a:t>    &lt;div id="div1" style="width:80px;height:80px;display:none;background-color:red;"&gt;&lt;/div&gt;&lt;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pPr marL="36900" indent="0">
              <a:buNone/>
            </a:pPr>
            <a:r>
              <a:rPr lang="en-US" sz="2800" dirty="0" smtClean="0"/>
              <a:t>… 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        $("button").click(function(){</a:t>
            </a:r>
          </a:p>
          <a:p>
            <a:pPr marL="36900" indent="0">
              <a:buNone/>
            </a:pPr>
            <a:r>
              <a:rPr lang="en-US" sz="2800" dirty="0"/>
              <a:t>             $("p").hide();     });</a:t>
            </a:r>
          </a:p>
          <a:p>
            <a:pPr marL="36900" indent="0">
              <a:buNone/>
            </a:pPr>
            <a:r>
              <a:rPr lang="en-US" sz="2800" dirty="0"/>
              <a:t>        $("#</a:t>
            </a:r>
            <a:r>
              <a:rPr lang="en-US" sz="2800" dirty="0" err="1"/>
              <a:t>mybutton</a:t>
            </a:r>
            <a:r>
              <a:rPr lang="en-US" sz="2800" dirty="0"/>
              <a:t>").click(function(){</a:t>
            </a:r>
          </a:p>
          <a:p>
            <a:pPr marL="36900" indent="0">
              <a:buNone/>
            </a:pPr>
            <a:r>
              <a:rPr lang="en-US" sz="2800" dirty="0"/>
              <a:t>             $("p").show();     </a:t>
            </a:r>
            <a:r>
              <a:rPr lang="en-US" sz="2800" dirty="0" smtClean="0"/>
              <a:t>})</a:t>
            </a:r>
            <a:r>
              <a:rPr lang="en-US" sz="2800" dirty="0"/>
              <a:t>	</a:t>
            </a:r>
          </a:p>
          <a:p>
            <a:pPr marL="36900" indent="0">
              <a:buNone/>
            </a:pPr>
            <a:r>
              <a:rPr lang="en-US" sz="2800" dirty="0"/>
              <a:t>        $("#</a:t>
            </a:r>
            <a:r>
              <a:rPr lang="en-US" sz="2800" dirty="0" err="1"/>
              <a:t>mySpecialbutton</a:t>
            </a:r>
            <a:r>
              <a:rPr lang="en-US" sz="2800" dirty="0"/>
              <a:t>").click(function(){</a:t>
            </a:r>
          </a:p>
          <a:p>
            <a:pPr marL="36900" indent="0">
              <a:buNone/>
            </a:pPr>
            <a:r>
              <a:rPr lang="en-US" sz="2800" dirty="0"/>
              <a:t>             $(".</a:t>
            </a:r>
            <a:r>
              <a:rPr lang="en-US" sz="2800" dirty="0" err="1"/>
              <a:t>myClass</a:t>
            </a:r>
            <a:r>
              <a:rPr lang="en-US" sz="2800" dirty="0"/>
              <a:t>").hide();     });</a:t>
            </a:r>
          </a:p>
          <a:p>
            <a:pPr marL="36900" indent="0">
              <a:buNone/>
            </a:pPr>
            <a:r>
              <a:rPr lang="en-US" sz="2800" dirty="0"/>
              <a:t>        $("#</a:t>
            </a:r>
            <a:r>
              <a:rPr lang="en-US" sz="2800" dirty="0" err="1"/>
              <a:t>myFadebutton</a:t>
            </a:r>
            <a:r>
              <a:rPr lang="en-US" sz="2800" dirty="0"/>
              <a:t>").click(function(){</a:t>
            </a:r>
          </a:p>
          <a:p>
            <a:pPr marL="36900" indent="0">
              <a:buNone/>
            </a:pPr>
            <a:r>
              <a:rPr lang="en-US" sz="2800" dirty="0"/>
              <a:t>            $("#div1").</a:t>
            </a:r>
            <a:r>
              <a:rPr lang="en-US" sz="2800" dirty="0" err="1"/>
              <a:t>fadeIn</a:t>
            </a:r>
            <a:r>
              <a:rPr lang="en-US" sz="2800" dirty="0"/>
              <a:t>(3000);    });</a:t>
            </a:r>
          </a:p>
          <a:p>
            <a:pPr marL="36900" indent="0">
              <a:buNone/>
            </a:pPr>
            <a:r>
              <a:rPr lang="en-US" sz="2800" dirty="0"/>
              <a:t>    });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&lt;/script&gt;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9226" y="4752976"/>
            <a:ext cx="3524249" cy="209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8" idx="3"/>
          </p:cNvCxnSpPr>
          <p:nvPr/>
        </p:nvCxnSpPr>
        <p:spPr>
          <a:xfrm flipV="1">
            <a:off x="4943475" y="2089013"/>
            <a:ext cx="3152775" cy="2768738"/>
          </a:xfrm>
          <a:prstGeom prst="bentConnector3">
            <a:avLst>
              <a:gd name="adj1" fmla="val 187311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8654" y="1920601"/>
            <a:ext cx="6907596" cy="3368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2333625" y="2462858"/>
            <a:ext cx="6934200" cy="2861617"/>
          </a:xfrm>
          <a:prstGeom prst="bentConnector3">
            <a:avLst>
              <a:gd name="adj1" fmla="val 1118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A5-778A-4C82-9D2F-2AED3BBAC51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jQuery Effects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578729"/>
              </p:ext>
            </p:extLst>
          </p:nvPr>
        </p:nvGraphicFramePr>
        <p:xfrm>
          <a:off x="1171576" y="1588925"/>
          <a:ext cx="9610724" cy="36783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912904"/>
                <a:gridCol w="7697820"/>
              </a:tblGrid>
              <a:tr h="408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Method</a:t>
                      </a: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40270" marR="40270" marT="40270" marB="40270"/>
                </a:tc>
              </a:tr>
              <a:tr h="408711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>
                          <a:effectLst/>
                        </a:rPr>
                        <a:t>animate()</a:t>
                      </a:r>
                      <a:endParaRPr lang="en-US" sz="16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Runs a custom animation on the selected elements</a:t>
                      </a:r>
                    </a:p>
                  </a:txBody>
                  <a:tcPr marL="40270" marR="40270" marT="40270" marB="40270"/>
                </a:tc>
              </a:tr>
              <a:tr h="408711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effectLst/>
                        </a:rPr>
                        <a:t>clearQueue</a:t>
                      </a:r>
                      <a:r>
                        <a:rPr lang="en-US" sz="1600" u="sng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Removes all remaining queued functions from the selected elements</a:t>
                      </a:r>
                    </a:p>
                  </a:txBody>
                  <a:tcPr marL="40270" marR="40270" marT="40270" marB="40270"/>
                </a:tc>
              </a:tr>
              <a:tr h="408711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>
                          <a:effectLst/>
                        </a:rPr>
                        <a:t>delay()</a:t>
                      </a:r>
                      <a:endParaRPr lang="en-US" sz="16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Sets a delay for all queued functions on the selected elements</a:t>
                      </a:r>
                    </a:p>
                  </a:txBody>
                  <a:tcPr marL="40270" marR="40270" marT="40270" marB="40270"/>
                </a:tc>
              </a:tr>
              <a:tr h="408711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effectLst/>
                        </a:rPr>
                        <a:t>dequeue</a:t>
                      </a:r>
                      <a:r>
                        <a:rPr lang="en-US" sz="1600" u="sng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Removes the next function from the queue, and then executes the function</a:t>
                      </a:r>
                    </a:p>
                  </a:txBody>
                  <a:tcPr marL="40270" marR="40270" marT="40270" marB="40270"/>
                </a:tc>
              </a:tr>
              <a:tr h="408711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effectLst/>
                        </a:rPr>
                        <a:t>fadeIn</a:t>
                      </a:r>
                      <a:r>
                        <a:rPr lang="en-US" sz="1600" u="sng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Fades in the selected elements</a:t>
                      </a:r>
                    </a:p>
                  </a:txBody>
                  <a:tcPr marL="40270" marR="40270" marT="40270" marB="40270"/>
                </a:tc>
              </a:tr>
              <a:tr h="408711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effectLst/>
                        </a:rPr>
                        <a:t>fadeOut</a:t>
                      </a:r>
                      <a:r>
                        <a:rPr lang="en-US" sz="1600" u="sng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Fades out the selected elements</a:t>
                      </a:r>
                    </a:p>
                  </a:txBody>
                  <a:tcPr marL="40270" marR="40270" marT="40270" marB="40270"/>
                </a:tc>
              </a:tr>
              <a:tr h="408711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effectLst/>
                        </a:rPr>
                        <a:t>fadeTo</a:t>
                      </a:r>
                      <a:r>
                        <a:rPr lang="en-US" sz="1600" u="sng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Fades in/out the selected elements to a given opacity</a:t>
                      </a:r>
                    </a:p>
                  </a:txBody>
                  <a:tcPr marL="40270" marR="40270" marT="40270" marB="40270"/>
                </a:tc>
              </a:tr>
              <a:tr h="408711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effectLst/>
                        </a:rPr>
                        <a:t>fadeToggle</a:t>
                      </a:r>
                      <a:r>
                        <a:rPr lang="en-US" sz="1600" u="sng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Toggles between the </a:t>
                      </a:r>
                      <a:r>
                        <a:rPr lang="en-US" sz="1600" dirty="0" err="1">
                          <a:effectLst/>
                        </a:rPr>
                        <a:t>fadeIn</a:t>
                      </a:r>
                      <a:r>
                        <a:rPr lang="en-US" sz="1600" dirty="0">
                          <a:effectLst/>
                        </a:rPr>
                        <a:t>() and </a:t>
                      </a:r>
                      <a:r>
                        <a:rPr lang="en-US" sz="1600" dirty="0" err="1">
                          <a:effectLst/>
                        </a:rPr>
                        <a:t>fadeOut</a:t>
                      </a:r>
                      <a:r>
                        <a:rPr lang="en-US" sz="1600" dirty="0">
                          <a:effectLst/>
                        </a:rPr>
                        <a:t>() methods</a:t>
                      </a:r>
                    </a:p>
                  </a:txBody>
                  <a:tcPr marL="40270" marR="40270" marT="40270" marB="4027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jQuery Effects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904762"/>
              </p:ext>
            </p:extLst>
          </p:nvPr>
        </p:nvGraphicFramePr>
        <p:xfrm>
          <a:off x="1171576" y="1588922"/>
          <a:ext cx="9610724" cy="38593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912904"/>
                <a:gridCol w="7697820"/>
              </a:tblGrid>
              <a:tr h="385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Method</a:t>
                      </a: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effectLst/>
                        </a:rPr>
                        <a:t>finish()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Stops, removes and completes all queued animations for the selected elements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effectLst/>
                        </a:rPr>
                        <a:t>hide()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Hides the selected elements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effectLst/>
                        </a:rPr>
                        <a:t>queue()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Shows the queued functions on the selected elements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effectLst/>
                        </a:rPr>
                        <a:t>show()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Shows the selected elements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effectLst/>
                        </a:rPr>
                        <a:t>slideDown</a:t>
                      </a:r>
                      <a:r>
                        <a:rPr lang="en-US" sz="1400" u="sng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Slides-down (shows) the selected elements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effectLst/>
                        </a:rPr>
                        <a:t>slideToggle</a:t>
                      </a:r>
                      <a:r>
                        <a:rPr lang="en-US" sz="1400" u="sng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Toggles between the </a:t>
                      </a:r>
                      <a:r>
                        <a:rPr lang="en-US" sz="1400" dirty="0" err="1">
                          <a:effectLst/>
                        </a:rPr>
                        <a:t>slideUp</a:t>
                      </a:r>
                      <a:r>
                        <a:rPr lang="en-US" sz="1400" dirty="0">
                          <a:effectLst/>
                        </a:rPr>
                        <a:t>() and </a:t>
                      </a:r>
                      <a:r>
                        <a:rPr lang="en-US" sz="1400" dirty="0" err="1">
                          <a:effectLst/>
                        </a:rPr>
                        <a:t>slideDown</a:t>
                      </a:r>
                      <a:r>
                        <a:rPr lang="en-US" sz="1400" dirty="0">
                          <a:effectLst/>
                        </a:rPr>
                        <a:t>() methods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effectLst/>
                        </a:rPr>
                        <a:t>slideUp</a:t>
                      </a:r>
                      <a:r>
                        <a:rPr lang="en-US" sz="1400" u="sng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Slides-up (hides) the selected elements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effectLst/>
                        </a:rPr>
                        <a:t>stop()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Stops the currently running animation for the selected elements</a:t>
                      </a:r>
                    </a:p>
                  </a:txBody>
                  <a:tcPr marL="40270" marR="40270" marT="40270" marB="40270"/>
                </a:tc>
              </a:tr>
              <a:tr h="385938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effectLst/>
                        </a:rPr>
                        <a:t>toggle()</a:t>
                      </a:r>
                      <a:endParaRPr lang="en-US" sz="1400" dirty="0">
                        <a:effectLst/>
                      </a:endParaRPr>
                    </a:p>
                  </a:txBody>
                  <a:tcPr marL="40270" marR="40270" marT="40270" marB="402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Toggles between the hide() and show() methods</a:t>
                      </a:r>
                    </a:p>
                  </a:txBody>
                  <a:tcPr marL="40270" marR="40270" marT="40270" marB="4027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HTML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jQuery is used to manipulate and interact with the DOM or the html page. Three important methods are:</a:t>
            </a:r>
          </a:p>
          <a:p>
            <a:pPr marL="36900" indent="0">
              <a:buNone/>
            </a:pPr>
            <a:endParaRPr lang="en-US" dirty="0" smtClean="0"/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text() - Sets or returns the text content of selected elements</a:t>
            </a:r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html() - Sets or returns the content of selected elements (including HTML markup)</a:t>
            </a:r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val</a:t>
            </a:r>
            <a:r>
              <a:rPr lang="en-US" dirty="0">
                <a:effectLst/>
              </a:rPr>
              <a:t>() - Sets or returns the value of form fields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HTML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Get Context: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			$("#</a:t>
            </a:r>
            <a:r>
              <a:rPr lang="en-US" dirty="0">
                <a:effectLst/>
              </a:rPr>
              <a:t>test").text</a:t>
            </a:r>
            <a:r>
              <a:rPr lang="en-US" dirty="0" smtClean="0">
                <a:effectLst/>
              </a:rPr>
              <a:t>());     // gets the text of the test element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			</a:t>
            </a:r>
            <a:r>
              <a:rPr lang="en-US" dirty="0">
                <a:effectLst/>
              </a:rPr>
              <a:t>$("#test</a:t>
            </a:r>
            <a:r>
              <a:rPr lang="en-US" dirty="0" smtClean="0">
                <a:effectLst/>
              </a:rPr>
              <a:t>").html());   // gets the html code from the test element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			</a:t>
            </a:r>
            <a:r>
              <a:rPr lang="en-US" dirty="0">
                <a:effectLst/>
              </a:rPr>
              <a:t>$("#test</a:t>
            </a:r>
            <a:r>
              <a:rPr lang="en-US" dirty="0" smtClean="0">
                <a:effectLst/>
              </a:rPr>
              <a:t>").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());     // returns the value of an input element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HTML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the same three methods from </a:t>
            </a:r>
            <a:r>
              <a:rPr lang="en-US" dirty="0" smtClean="0"/>
              <a:t>before are used to </a:t>
            </a:r>
            <a:r>
              <a:rPr lang="en-US" dirty="0"/>
              <a:t>set content:</a:t>
            </a:r>
          </a:p>
          <a:p>
            <a:pPr marL="742950" indent="-3048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/>
              <a:t>text() - Sets or returns the text content of selected elements</a:t>
            </a:r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/>
              <a:t>html() - Sets or returns the content of selected elements (including HTML markup)</a:t>
            </a:r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 err="1"/>
              <a:t>val</a:t>
            </a:r>
            <a:r>
              <a:rPr lang="en-US" dirty="0"/>
              <a:t>() - Sets or returns the value of form fields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HTML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Set Context: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			$("#</a:t>
            </a:r>
            <a:r>
              <a:rPr lang="en-US" dirty="0">
                <a:effectLst/>
              </a:rPr>
              <a:t>test").text</a:t>
            </a:r>
            <a:r>
              <a:rPr lang="en-US" dirty="0" smtClean="0">
                <a:effectLst/>
              </a:rPr>
              <a:t>(“some text”));     // sets test element to some text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			</a:t>
            </a:r>
            <a:r>
              <a:rPr lang="en-US" dirty="0">
                <a:effectLst/>
              </a:rPr>
              <a:t>$("#test</a:t>
            </a:r>
            <a:r>
              <a:rPr lang="en-US" dirty="0" smtClean="0">
                <a:effectLst/>
              </a:rPr>
              <a:t>").html(“some html”));   // sets test element to some html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			</a:t>
            </a:r>
            <a:r>
              <a:rPr lang="en-US" dirty="0">
                <a:effectLst/>
              </a:rPr>
              <a:t>$("#test</a:t>
            </a:r>
            <a:r>
              <a:rPr lang="en-US" dirty="0" smtClean="0">
                <a:effectLst/>
              </a:rPr>
              <a:t>").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(“a value”));     // sets the value of an input element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Add to HTML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There are four </a:t>
            </a:r>
            <a:r>
              <a:rPr lang="en-US" dirty="0">
                <a:effectLst/>
              </a:rPr>
              <a:t>jQuery methods that are used to add new content</a:t>
            </a:r>
            <a:r>
              <a:rPr lang="en-US" dirty="0" smtClean="0">
                <a:effectLst/>
              </a:rPr>
              <a:t>: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append() - Inserts content at the end of the selected elements</a:t>
            </a:r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prepend() - Inserts content at the beginning of the selected elements</a:t>
            </a:r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after() - Inserts content after the selected elements</a:t>
            </a:r>
          </a:p>
          <a:p>
            <a:pPr marL="742950" indent="-3048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before() - Inserts content before the selected elements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New HTML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There are three ways of creating new HTML elements: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1. using html 	–    </a:t>
            </a: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txt1 = "&lt;p&gt;Text.&lt;/p&gt;"; 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2.</a:t>
            </a:r>
            <a:r>
              <a:rPr lang="en-US" dirty="0">
                <a:effectLst/>
              </a:rPr>
              <a:t> using </a:t>
            </a:r>
            <a:r>
              <a:rPr lang="en-US" dirty="0" smtClean="0">
                <a:effectLst/>
              </a:rPr>
              <a:t>jQuery</a:t>
            </a:r>
            <a:r>
              <a:rPr lang="en-US" dirty="0">
                <a:effectLst/>
              </a:rPr>
              <a:t>	–    </a:t>
            </a: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txt</a:t>
            </a:r>
            <a:r>
              <a:rPr lang="en-US" dirty="0">
                <a:effectLst/>
              </a:rPr>
              <a:t>2 = $("&lt;p&gt;&lt;/p&gt;").text("Text."); </a:t>
            </a:r>
            <a:r>
              <a:rPr lang="en-US" dirty="0">
                <a:effectLst/>
              </a:rPr>
              <a:t> 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3. </a:t>
            </a:r>
            <a:r>
              <a:rPr lang="en-US" dirty="0">
                <a:effectLst/>
              </a:rPr>
              <a:t>using </a:t>
            </a:r>
            <a:r>
              <a:rPr lang="en-US" dirty="0" smtClean="0">
                <a:effectLst/>
              </a:rPr>
              <a:t>DOM</a:t>
            </a:r>
            <a:r>
              <a:rPr lang="en-US" dirty="0">
                <a:effectLst/>
              </a:rPr>
              <a:t>	–    </a:t>
            </a:r>
            <a:r>
              <a:rPr lang="en-US" dirty="0">
                <a:effectLst/>
              </a:rPr>
              <a:t>txt3 = </a:t>
            </a:r>
            <a:r>
              <a:rPr lang="en-US" dirty="0" err="1">
                <a:effectLst/>
              </a:rPr>
              <a:t>document.createElement</a:t>
            </a:r>
            <a:r>
              <a:rPr lang="en-US" dirty="0">
                <a:effectLst/>
              </a:rPr>
              <a:t>("p");</a:t>
            </a:r>
            <a:r>
              <a:rPr lang="en-US" dirty="0">
                <a:effectLst/>
              </a:rPr>
              <a:t> 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Removing HTML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are two jQuery methods </a:t>
            </a:r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remove </a:t>
            </a:r>
            <a:r>
              <a:rPr lang="en-US" dirty="0" smtClean="0">
                <a:effectLst/>
              </a:rPr>
              <a:t>elements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742950" indent="-304800"/>
            <a:r>
              <a:rPr lang="en-US" dirty="0">
                <a:effectLst/>
              </a:rPr>
              <a:t>remove() - Removes the selected element (and its child elements)</a:t>
            </a:r>
          </a:p>
          <a:p>
            <a:pPr marL="742950" indent="-304800"/>
            <a:r>
              <a:rPr lang="en-US" dirty="0">
                <a:effectLst/>
              </a:rPr>
              <a:t>empty() - Removes the child elements from the selected element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jQuery Validating forms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You can use several plugins to validate form data with jQuery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	Search the jQuery plugin site</a:t>
            </a:r>
            <a:r>
              <a:rPr lang="en-US" dirty="0">
                <a:effectLst/>
              </a:rPr>
              <a:t>	 </a:t>
            </a:r>
            <a:r>
              <a:rPr lang="en-US" dirty="0">
                <a:effectLst/>
                <a:hlinkClick r:id="rId2"/>
              </a:rPr>
              <a:t>http://plugins.jquery.com</a:t>
            </a:r>
            <a:r>
              <a:rPr lang="en-US" dirty="0" smtClean="0">
                <a:effectLst/>
                <a:hlinkClick r:id="rId2"/>
              </a:rPr>
              <a:t>/</a:t>
            </a:r>
            <a:r>
              <a:rPr lang="en-US" dirty="0" smtClean="0">
                <a:effectLst/>
              </a:rPr>
              <a:t> </a:t>
            </a:r>
            <a:r>
              <a:rPr lang="en-US" smtClean="0">
                <a:effectLst/>
              </a:rPr>
              <a:t>for validators.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Pillow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More students are reporting issues on mac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use homebrew to install python 3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use pip3 to install Pillow</a:t>
            </a:r>
          </a:p>
          <a:p>
            <a:pPr marL="3690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Frameworks: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013285" cy="1071711"/>
          </a:xfrm>
        </p:spPr>
        <p:txBody>
          <a:bodyPr/>
          <a:lstStyle/>
          <a:p>
            <a:pPr marL="3690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42" y="1890194"/>
            <a:ext cx="9041853" cy="38804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058" y="2341031"/>
            <a:ext cx="422483" cy="42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26" y="3752870"/>
            <a:ext cx="324329" cy="324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061" y="4975089"/>
            <a:ext cx="324329" cy="324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91" y="2982239"/>
            <a:ext cx="324329" cy="3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013285" cy="1071711"/>
          </a:xfrm>
        </p:spPr>
        <p:txBody>
          <a:bodyPr/>
          <a:lstStyle/>
          <a:p>
            <a:pPr marL="3690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42" y="1890194"/>
            <a:ext cx="9041853" cy="38804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058" y="2341031"/>
            <a:ext cx="422483" cy="42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26" y="3752870"/>
            <a:ext cx="324329" cy="324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061" y="4975089"/>
            <a:ext cx="324329" cy="32432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Frameworks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7200" y="1890194"/>
            <a:ext cx="7000357" cy="3993081"/>
          </a:xfrm>
          <a:prstGeom prst="rect">
            <a:avLst/>
          </a:prstGeom>
          <a:solidFill>
            <a:srgbClr val="BAD6F4">
              <a:alpha val="78039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22483" y="1890194"/>
            <a:ext cx="1744717" cy="1273420"/>
          </a:xfrm>
          <a:prstGeom prst="rect">
            <a:avLst/>
          </a:prstGeom>
          <a:noFill/>
          <a:ln w="57150">
            <a:solidFill>
              <a:srgbClr val="FFFF00">
                <a:alpha val="89804"/>
              </a:srgbClr>
            </a:solidFill>
          </a:ln>
          <a:effectLst>
            <a:glow rad="228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141536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smtClean="0"/>
              <a:t>Frameworks are libraries written for the purpose of making some task easier.</a:t>
            </a:r>
          </a:p>
          <a:p>
            <a:pPr marL="36900" indent="0">
              <a:buNone/>
            </a:pPr>
            <a:r>
              <a:rPr lang="en-US" sz="2800" dirty="0" smtClean="0"/>
              <a:t>One can manipulate the DOM directly, but it is easier to use a framework such as jQuery.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Using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5450"/>
            <a:ext cx="10878155" cy="418782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smtClean="0"/>
              <a:t>Since jQuery is a library, you can include it in your web pages:</a:t>
            </a:r>
          </a:p>
          <a:p>
            <a:pPr marL="36900" indent="0">
              <a:buNone/>
            </a:pPr>
            <a:r>
              <a:rPr lang="en-US" sz="2800" dirty="0" smtClean="0"/>
              <a:t>Locally:</a:t>
            </a:r>
          </a:p>
          <a:p>
            <a:pPr marL="369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 = “jquery.js”&gt;&lt;/script&gt;</a:t>
            </a:r>
          </a:p>
          <a:p>
            <a:pPr marL="36900" indent="0">
              <a:buNone/>
            </a:pPr>
            <a:r>
              <a:rPr lang="en-US" sz="2800" dirty="0" smtClean="0"/>
              <a:t>via CDN:</a:t>
            </a:r>
          </a:p>
          <a:p>
            <a:pPr marL="36900" indent="0">
              <a:buNone/>
            </a:pPr>
            <a:r>
              <a:rPr lang="en-US" sz="2800" dirty="0"/>
              <a:t>	 &lt;script </a:t>
            </a:r>
            <a:r>
              <a:rPr lang="en-US" sz="2800" dirty="0" err="1"/>
              <a:t>src</a:t>
            </a:r>
            <a:r>
              <a:rPr lang="en-US" sz="2800" dirty="0"/>
              <a:t> = “//</a:t>
            </a:r>
            <a:r>
              <a:rPr lang="en-US" sz="2800" dirty="0" smtClean="0"/>
              <a:t>code.jquery.com/jquery-2.1.3.min.js</a:t>
            </a:r>
            <a:r>
              <a:rPr lang="en-US" sz="2800" dirty="0"/>
              <a:t>”&gt;&lt;/script&gt;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Using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5450"/>
            <a:ext cx="10878155" cy="418782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smtClean="0"/>
              <a:t>There are two usage styles for jQuery:</a:t>
            </a:r>
          </a:p>
          <a:p>
            <a:pPr marL="36900" indent="0">
              <a:buNone/>
            </a:pPr>
            <a:r>
              <a:rPr lang="en-US" sz="2800" dirty="0" smtClean="0"/>
              <a:t>Command: </a:t>
            </a:r>
          </a:p>
          <a:p>
            <a:pPr marL="461963" indent="-461963">
              <a:buNone/>
            </a:pPr>
            <a:r>
              <a:rPr lang="en-US" sz="2800" dirty="0"/>
              <a:t>	</a:t>
            </a:r>
            <a:r>
              <a:rPr lang="en-US" sz="2800" dirty="0" smtClean="0"/>
              <a:t>via the $ function, ( factory method) chainable and return a jQuery object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 smtClean="0"/>
              <a:t>Utility: </a:t>
            </a:r>
          </a:p>
          <a:p>
            <a:pPr marL="461963" indent="-461963">
              <a:buNone/>
            </a:pPr>
            <a:r>
              <a:rPr lang="en-US" sz="2800" dirty="0"/>
              <a:t>	</a:t>
            </a:r>
            <a:r>
              <a:rPr lang="en-US" sz="2800" dirty="0" smtClean="0"/>
              <a:t>via the $.-prefixed function. These do not act on the jQuery object directly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6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Using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5450"/>
            <a:ext cx="10878155" cy="418782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&lt;script&gt;</a:t>
            </a:r>
          </a:p>
          <a:p>
            <a:pPr marL="3690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$(</a:t>
            </a:r>
            <a:r>
              <a:rPr lang="en-US" sz="2800" dirty="0"/>
              <a:t>document).ready(function(){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   </a:t>
            </a:r>
            <a:r>
              <a:rPr lang="en-US" sz="2800" dirty="0" smtClean="0"/>
              <a:t>// </a:t>
            </a:r>
            <a:r>
              <a:rPr lang="en-US" sz="2800" dirty="0"/>
              <a:t>jQuery methods go here</a:t>
            </a:r>
            <a:r>
              <a:rPr lang="en-US" sz="2800" dirty="0" smtClean="0"/>
              <a:t>...</a:t>
            </a:r>
          </a:p>
          <a:p>
            <a:pPr marL="36900" indent="0">
              <a:buNone/>
            </a:pPr>
            <a:r>
              <a:rPr lang="en-US" sz="2800" dirty="0" smtClean="0"/>
              <a:t>&lt;/script</a:t>
            </a:r>
            <a:r>
              <a:rPr lang="en-US" sz="2800" dirty="0"/>
              <a:t>&gt;</a:t>
            </a:r>
          </a:p>
          <a:p>
            <a:pPr marL="3690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3798</TotalTime>
  <Words>1237</Words>
  <Application>Microsoft Office PowerPoint</Application>
  <PresentationFormat>Widescreen</PresentationFormat>
  <Paragraphs>293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Calisto MT</vt:lpstr>
      <vt:lpstr>Trebuchet MS</vt:lpstr>
      <vt:lpstr>Wingdings 2</vt:lpstr>
      <vt:lpstr>Slate</vt:lpstr>
      <vt:lpstr>CS 547</vt:lpstr>
      <vt:lpstr>Agenda</vt:lpstr>
      <vt:lpstr>Pillow on Mac</vt:lpstr>
      <vt:lpstr>JS Frameworks:</vt:lpstr>
      <vt:lpstr>JS Frameworks</vt:lpstr>
      <vt:lpstr>Frameworks</vt:lpstr>
      <vt:lpstr>Using jQuery</vt:lpstr>
      <vt:lpstr>Using jQuery</vt:lpstr>
      <vt:lpstr>Using jQuery</vt:lpstr>
      <vt:lpstr>Using jQuery</vt:lpstr>
      <vt:lpstr>jQuery: Element Selector</vt:lpstr>
      <vt:lpstr>jQuery: #id Selector</vt:lpstr>
      <vt:lpstr>jQuery: class Selector</vt:lpstr>
      <vt:lpstr>jQuery Selectors</vt:lpstr>
      <vt:lpstr>jQuery Events</vt:lpstr>
      <vt:lpstr>jQuery Events Syntax</vt:lpstr>
      <vt:lpstr>jQuery Effects</vt:lpstr>
      <vt:lpstr>jQuery Effects</vt:lpstr>
      <vt:lpstr>jQuery: class Selector</vt:lpstr>
      <vt:lpstr>jQuery Effects</vt:lpstr>
      <vt:lpstr>jQuery Effects</vt:lpstr>
      <vt:lpstr>jQuery HTML </vt:lpstr>
      <vt:lpstr>jQuery HTML </vt:lpstr>
      <vt:lpstr>jQuery HTML </vt:lpstr>
      <vt:lpstr>jQuery HTML </vt:lpstr>
      <vt:lpstr>jQuery Add to HTML </vt:lpstr>
      <vt:lpstr>jQuery New HTML </vt:lpstr>
      <vt:lpstr>jQuery Removing HTML </vt:lpstr>
      <vt:lpstr>jQuery Validating forms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457</dc:title>
  <dc:creator>Steve Price</dc:creator>
  <cp:lastModifiedBy>Steve Price</cp:lastModifiedBy>
  <cp:revision>216</cp:revision>
  <dcterms:created xsi:type="dcterms:W3CDTF">2015-03-10T23:15:51Z</dcterms:created>
  <dcterms:modified xsi:type="dcterms:W3CDTF">2015-05-01T00:20:44Z</dcterms:modified>
</cp:coreProperties>
</file>