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Lst>
  <p:notesMasterIdLst>
    <p:notesMasterId r:id="rId63"/>
  </p:notesMasterIdLst>
  <p:sldIdLst>
    <p:sldId id="256" r:id="rId11"/>
    <p:sldId id="257" r:id="rId12"/>
    <p:sldId id="258" r:id="rId13"/>
    <p:sldId id="260" r:id="rId14"/>
    <p:sldId id="288" r:id="rId15"/>
    <p:sldId id="291" r:id="rId16"/>
    <p:sldId id="371" r:id="rId17"/>
    <p:sldId id="372" r:id="rId18"/>
    <p:sldId id="373" r:id="rId19"/>
    <p:sldId id="375" r:id="rId20"/>
    <p:sldId id="374" r:id="rId21"/>
    <p:sldId id="376" r:id="rId22"/>
    <p:sldId id="377" r:id="rId23"/>
    <p:sldId id="380" r:id="rId24"/>
    <p:sldId id="381" r:id="rId25"/>
    <p:sldId id="382" r:id="rId26"/>
    <p:sldId id="383" r:id="rId27"/>
    <p:sldId id="384" r:id="rId28"/>
    <p:sldId id="378" r:id="rId29"/>
    <p:sldId id="385" r:id="rId30"/>
    <p:sldId id="379" r:id="rId31"/>
    <p:sldId id="386" r:id="rId32"/>
    <p:sldId id="387" r:id="rId33"/>
    <p:sldId id="388" r:id="rId34"/>
    <p:sldId id="389" r:id="rId35"/>
    <p:sldId id="391" r:id="rId36"/>
    <p:sldId id="392" r:id="rId37"/>
    <p:sldId id="393" r:id="rId38"/>
    <p:sldId id="394" r:id="rId39"/>
    <p:sldId id="395" r:id="rId40"/>
    <p:sldId id="390" r:id="rId41"/>
    <p:sldId id="396" r:id="rId42"/>
    <p:sldId id="397" r:id="rId43"/>
    <p:sldId id="398" r:id="rId44"/>
    <p:sldId id="407" r:id="rId45"/>
    <p:sldId id="408" r:id="rId46"/>
    <p:sldId id="409" r:id="rId47"/>
    <p:sldId id="410" r:id="rId48"/>
    <p:sldId id="399" r:id="rId49"/>
    <p:sldId id="400" r:id="rId50"/>
    <p:sldId id="411" r:id="rId51"/>
    <p:sldId id="401" r:id="rId52"/>
    <p:sldId id="412" r:id="rId53"/>
    <p:sldId id="402" r:id="rId54"/>
    <p:sldId id="403" r:id="rId55"/>
    <p:sldId id="404" r:id="rId56"/>
    <p:sldId id="405" r:id="rId57"/>
    <p:sldId id="406" r:id="rId58"/>
    <p:sldId id="334" r:id="rId59"/>
    <p:sldId id="299" r:id="rId60"/>
    <p:sldId id="413" r:id="rId61"/>
    <p:sldId id="41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064" autoAdjust="0"/>
  </p:normalViewPr>
  <p:slideViewPr>
    <p:cSldViewPr snapToGrid="0">
      <p:cViewPr varScale="1">
        <p:scale>
          <a:sx n="84" d="100"/>
          <a:sy n="84"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0ED20-589F-48FD-A96F-4BF3A47A6C97}" type="datetimeFigureOut">
              <a:rPr lang="en-US" smtClean="0"/>
              <a:t>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F3035-53B3-4E95-8339-55757B57DBD7}" type="slidenum">
              <a:rPr lang="en-US" smtClean="0"/>
              <a:t>‹#›</a:t>
            </a:fld>
            <a:endParaRPr lang="en-US"/>
          </a:p>
        </p:txBody>
      </p:sp>
    </p:spTree>
    <p:extLst>
      <p:ext uri="{BB962C8B-B14F-4D97-AF65-F5344CB8AC3E}">
        <p14:creationId xmlns:p14="http://schemas.microsoft.com/office/powerpoint/2010/main" val="47818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3.org/Protocols/rfc2616/rfc2616-sec4.html#sec4.5"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www.w3.org/Protocols/rfc2616/rfc2616-sec7.html#sec7.1" TargetMode="External"/><Relationship Id="rId5" Type="http://schemas.openxmlformats.org/officeDocument/2006/relationships/hyperlink" Target="http://www.w3.org/Protocols/rfc2616/rfc2616-sec6.html#sec6.2" TargetMode="External"/><Relationship Id="rId4" Type="http://schemas.openxmlformats.org/officeDocument/2006/relationships/hyperlink" Target="http://www.w3.org/Protocols/rfc2616/rfc2616-sec5.html#sec5.3"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a:t>
            </a:fld>
            <a:endParaRPr lang="en-US"/>
          </a:p>
        </p:txBody>
      </p:sp>
    </p:spTree>
    <p:extLst>
      <p:ext uri="{BB962C8B-B14F-4D97-AF65-F5344CB8AC3E}">
        <p14:creationId xmlns:p14="http://schemas.microsoft.com/office/powerpoint/2010/main" val="211523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codes are used when the server thinks that the client is at fault, either by requesting an invalid resource or making a bad request. The most popular code in this class is </a:t>
            </a:r>
            <a:r>
              <a:rPr lang="en-US" sz="1200" b="1" i="0" kern="1200" dirty="0" smtClean="0">
                <a:solidFill>
                  <a:schemeClr val="tx1"/>
                </a:solidFill>
                <a:effectLst/>
                <a:latin typeface="+mn-lt"/>
                <a:ea typeface="+mn-ea"/>
                <a:cs typeface="+mn-cs"/>
              </a:rPr>
              <a:t>404 Not Found</a:t>
            </a:r>
            <a:r>
              <a:rPr lang="en-US" sz="1200" b="0" i="0" kern="1200" dirty="0" smtClean="0">
                <a:solidFill>
                  <a:schemeClr val="tx1"/>
                </a:solidFill>
                <a:effectLst/>
                <a:latin typeface="+mn-lt"/>
                <a:ea typeface="+mn-ea"/>
                <a:cs typeface="+mn-cs"/>
              </a:rPr>
              <a:t>, which I think everyone will identify with. 404 indicates that the resource is invalid and does not exist on the server. The other codes in this class include:</a:t>
            </a:r>
          </a:p>
          <a:p>
            <a:r>
              <a:rPr lang="en-US" sz="1200" b="1" i="0" kern="1200" dirty="0" smtClean="0">
                <a:solidFill>
                  <a:schemeClr val="tx1"/>
                </a:solidFill>
                <a:effectLst/>
                <a:latin typeface="+mn-lt"/>
                <a:ea typeface="+mn-ea"/>
                <a:cs typeface="+mn-cs"/>
              </a:rPr>
              <a:t>400</a:t>
            </a:r>
            <a:r>
              <a:rPr lang="en-US" sz="1200" b="0" i="0" kern="1200" dirty="0" smtClean="0">
                <a:solidFill>
                  <a:schemeClr val="tx1"/>
                </a:solidFill>
                <a:effectLst/>
                <a:latin typeface="+mn-lt"/>
                <a:ea typeface="+mn-ea"/>
                <a:cs typeface="+mn-cs"/>
              </a:rPr>
              <a:t> Bad Request: the request was malformed.</a:t>
            </a:r>
          </a:p>
          <a:p>
            <a:r>
              <a:rPr lang="en-US" sz="1200" b="1" i="0" kern="1200" dirty="0" smtClean="0">
                <a:solidFill>
                  <a:schemeClr val="tx1"/>
                </a:solidFill>
                <a:effectLst/>
                <a:latin typeface="+mn-lt"/>
                <a:ea typeface="+mn-ea"/>
                <a:cs typeface="+mn-cs"/>
              </a:rPr>
              <a:t>401</a:t>
            </a:r>
            <a:r>
              <a:rPr lang="en-US" sz="1200" b="0" i="0" kern="1200" dirty="0" smtClean="0">
                <a:solidFill>
                  <a:schemeClr val="tx1"/>
                </a:solidFill>
                <a:effectLst/>
                <a:latin typeface="+mn-lt"/>
                <a:ea typeface="+mn-ea"/>
                <a:cs typeface="+mn-cs"/>
              </a:rPr>
              <a:t> Unauthorized: request requires authentication. The client can repeat the request with the Authorization header. If the client already included </a:t>
            </a:r>
            <a:r>
              <a:rPr lang="en-US" sz="1200" b="0" i="0" kern="1200" dirty="0" err="1" smtClean="0">
                <a:solidFill>
                  <a:schemeClr val="tx1"/>
                </a:solidFill>
                <a:effectLst/>
                <a:latin typeface="+mn-lt"/>
                <a:ea typeface="+mn-ea"/>
                <a:cs typeface="+mn-cs"/>
              </a:rPr>
              <a:t>theAuthorization</a:t>
            </a:r>
            <a:r>
              <a:rPr lang="en-US" sz="1200" b="0" i="0" kern="1200" dirty="0" smtClean="0">
                <a:solidFill>
                  <a:schemeClr val="tx1"/>
                </a:solidFill>
                <a:effectLst/>
                <a:latin typeface="+mn-lt"/>
                <a:ea typeface="+mn-ea"/>
                <a:cs typeface="+mn-cs"/>
              </a:rPr>
              <a:t> header, then the credentials were wrong.</a:t>
            </a:r>
          </a:p>
          <a:p>
            <a:r>
              <a:rPr lang="en-US" sz="1200" b="1" i="0" kern="1200" dirty="0" smtClean="0">
                <a:solidFill>
                  <a:schemeClr val="tx1"/>
                </a:solidFill>
                <a:effectLst/>
                <a:latin typeface="+mn-lt"/>
                <a:ea typeface="+mn-ea"/>
                <a:cs typeface="+mn-cs"/>
              </a:rPr>
              <a:t>403</a:t>
            </a:r>
            <a:r>
              <a:rPr lang="en-US" sz="1200" b="0" i="0" kern="1200" dirty="0" smtClean="0">
                <a:solidFill>
                  <a:schemeClr val="tx1"/>
                </a:solidFill>
                <a:effectLst/>
                <a:latin typeface="+mn-lt"/>
                <a:ea typeface="+mn-ea"/>
                <a:cs typeface="+mn-cs"/>
              </a:rPr>
              <a:t> Forbidden: server has denied access to the resource.</a:t>
            </a:r>
          </a:p>
          <a:p>
            <a:r>
              <a:rPr lang="en-US" sz="1200" b="1" i="0" kern="1200" dirty="0" smtClean="0">
                <a:solidFill>
                  <a:schemeClr val="tx1"/>
                </a:solidFill>
                <a:effectLst/>
                <a:latin typeface="+mn-lt"/>
                <a:ea typeface="+mn-ea"/>
                <a:cs typeface="+mn-cs"/>
              </a:rPr>
              <a:t>405</a:t>
            </a:r>
            <a:r>
              <a:rPr lang="en-US" sz="1200" b="0" i="0" kern="1200" dirty="0" smtClean="0">
                <a:solidFill>
                  <a:schemeClr val="tx1"/>
                </a:solidFill>
                <a:effectLst/>
                <a:latin typeface="+mn-lt"/>
                <a:ea typeface="+mn-ea"/>
                <a:cs typeface="+mn-cs"/>
              </a:rPr>
              <a:t> Method Not Allowed: invalid HTTP verb used in the request line, or the server does not support that verb.</a:t>
            </a:r>
          </a:p>
          <a:p>
            <a:r>
              <a:rPr lang="en-US" sz="1200" b="1" i="0" kern="1200" dirty="0" smtClean="0">
                <a:solidFill>
                  <a:schemeClr val="tx1"/>
                </a:solidFill>
                <a:effectLst/>
                <a:latin typeface="+mn-lt"/>
                <a:ea typeface="+mn-ea"/>
                <a:cs typeface="+mn-cs"/>
              </a:rPr>
              <a:t>409</a:t>
            </a:r>
            <a:r>
              <a:rPr lang="en-US" sz="1200" b="0" i="0" kern="1200" dirty="0" smtClean="0">
                <a:solidFill>
                  <a:schemeClr val="tx1"/>
                </a:solidFill>
                <a:effectLst/>
                <a:latin typeface="+mn-lt"/>
                <a:ea typeface="+mn-ea"/>
                <a:cs typeface="+mn-cs"/>
              </a:rPr>
              <a:t> Conflict: the server could not complete the request because the client is trying to modify a resource that is newer than the client's timestamp. Conflicts arise mostly for PUT requests during collaborative edits on a resource.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AF3035-53B3-4E95-8339-55757B57DBD7}" type="slidenum">
              <a:rPr lang="en-US" smtClean="0"/>
              <a:t>15</a:t>
            </a:fld>
            <a:endParaRPr lang="en-US"/>
          </a:p>
        </p:txBody>
      </p:sp>
    </p:spTree>
    <p:extLst>
      <p:ext uri="{BB962C8B-B14F-4D97-AF65-F5344CB8AC3E}">
        <p14:creationId xmlns:p14="http://schemas.microsoft.com/office/powerpoint/2010/main" val="302445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my favorite error pages. Note the Z depth</a:t>
            </a:r>
            <a:r>
              <a:rPr lang="en-US" sz="1200" b="0" i="0" kern="1200" baseline="0" dirty="0" smtClean="0">
                <a:solidFill>
                  <a:schemeClr val="tx1"/>
                </a:solidFill>
                <a:effectLst/>
                <a:latin typeface="+mn-lt"/>
                <a:ea typeface="+mn-ea"/>
                <a:cs typeface="+mn-cs"/>
              </a:rPr>
              <a:t> on the actual page as you scroll your mouse around.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AF3035-53B3-4E95-8339-55757B57DBD7}" type="slidenum">
              <a:rPr lang="en-US" smtClean="0"/>
              <a:t>16</a:t>
            </a:fld>
            <a:endParaRPr lang="en-US"/>
          </a:p>
        </p:txBody>
      </p:sp>
    </p:spTree>
    <p:extLst>
      <p:ext uri="{BB962C8B-B14F-4D97-AF65-F5344CB8AC3E}">
        <p14:creationId xmlns:p14="http://schemas.microsoft.com/office/powerpoint/2010/main" val="133282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class of codes are used to indicate a server failure while processing the request. The most commonly used error code is </a:t>
            </a:r>
            <a:r>
              <a:rPr lang="en-US" sz="1200" b="1" i="0" kern="1200" dirty="0" smtClean="0">
                <a:solidFill>
                  <a:schemeClr val="tx1"/>
                </a:solidFill>
                <a:effectLst/>
                <a:latin typeface="+mn-lt"/>
                <a:ea typeface="+mn-ea"/>
                <a:cs typeface="+mn-cs"/>
              </a:rPr>
              <a:t>500 Internal Server Error</a:t>
            </a:r>
            <a:r>
              <a:rPr lang="en-US" sz="1200" b="0" i="0" kern="1200" dirty="0" smtClean="0">
                <a:solidFill>
                  <a:schemeClr val="tx1"/>
                </a:solidFill>
                <a:effectLst/>
                <a:latin typeface="+mn-lt"/>
                <a:ea typeface="+mn-ea"/>
                <a:cs typeface="+mn-cs"/>
              </a:rPr>
              <a:t>. The others in this class are:</a:t>
            </a:r>
          </a:p>
          <a:p>
            <a:r>
              <a:rPr lang="en-US" sz="1200" b="1" i="0" kern="1200" dirty="0" smtClean="0">
                <a:solidFill>
                  <a:schemeClr val="tx1"/>
                </a:solidFill>
                <a:effectLst/>
                <a:latin typeface="+mn-lt"/>
                <a:ea typeface="+mn-ea"/>
                <a:cs typeface="+mn-cs"/>
              </a:rPr>
              <a:t>501 Not Implemented</a:t>
            </a:r>
            <a:r>
              <a:rPr lang="en-US" sz="1200" b="0" i="0" kern="1200" dirty="0" smtClean="0">
                <a:solidFill>
                  <a:schemeClr val="tx1"/>
                </a:solidFill>
                <a:effectLst/>
                <a:latin typeface="+mn-lt"/>
                <a:ea typeface="+mn-ea"/>
                <a:cs typeface="+mn-cs"/>
              </a:rPr>
              <a:t>: the server does not yet support the requested functionality.</a:t>
            </a:r>
          </a:p>
          <a:p>
            <a:r>
              <a:rPr lang="en-US" sz="1200" b="1" i="0" kern="1200" dirty="0" smtClean="0">
                <a:solidFill>
                  <a:schemeClr val="tx1"/>
                </a:solidFill>
                <a:effectLst/>
                <a:latin typeface="+mn-lt"/>
                <a:ea typeface="+mn-ea"/>
                <a:cs typeface="+mn-cs"/>
              </a:rPr>
              <a:t>503 Service Unavailable</a:t>
            </a:r>
            <a:r>
              <a:rPr lang="en-US" sz="1200" b="0" i="0" kern="1200" dirty="0" smtClean="0">
                <a:solidFill>
                  <a:schemeClr val="tx1"/>
                </a:solidFill>
                <a:effectLst/>
                <a:latin typeface="+mn-lt"/>
                <a:ea typeface="+mn-ea"/>
                <a:cs typeface="+mn-cs"/>
              </a:rPr>
              <a:t>: this could happen if an internal system on the server has failed or the server is overloaded. Typically, the server won't even respond and the request will timeout.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AF3035-53B3-4E95-8339-55757B57DBD7}" type="slidenum">
              <a:rPr lang="en-US" smtClean="0"/>
              <a:t>17</a:t>
            </a:fld>
            <a:endParaRPr lang="en-US"/>
          </a:p>
        </p:txBody>
      </p:sp>
    </p:spTree>
    <p:extLst>
      <p:ext uri="{BB962C8B-B14F-4D97-AF65-F5344CB8AC3E}">
        <p14:creationId xmlns:p14="http://schemas.microsoft.com/office/powerpoint/2010/main" val="60661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mandatory to place a new line between the message headers and body. The message can contain one or more headers, of which are broadly classified into:</a:t>
            </a:r>
          </a:p>
          <a:p>
            <a:r>
              <a:rPr lang="en-US" sz="1200" b="0" i="1" u="none" strike="noStrike" kern="1200" dirty="0" smtClean="0">
                <a:solidFill>
                  <a:schemeClr val="tx1"/>
                </a:solidFill>
                <a:effectLst/>
                <a:latin typeface="+mn-lt"/>
                <a:ea typeface="+mn-ea"/>
                <a:cs typeface="+mn-cs"/>
                <a:hlinkClick r:id="rId3"/>
              </a:rPr>
              <a:t>general headers</a:t>
            </a:r>
            <a:r>
              <a:rPr lang="en-US" sz="1200" b="0" i="0" kern="1200" dirty="0" smtClean="0">
                <a:solidFill>
                  <a:schemeClr val="tx1"/>
                </a:solidFill>
                <a:effectLst/>
                <a:latin typeface="+mn-lt"/>
                <a:ea typeface="+mn-ea"/>
                <a:cs typeface="+mn-cs"/>
              </a:rPr>
              <a:t>: that are applicable for both request and response messages.</a:t>
            </a:r>
          </a:p>
          <a:p>
            <a:r>
              <a:rPr lang="en-US" sz="1200" b="0" i="1" u="none" strike="noStrike" kern="1200" dirty="0" smtClean="0">
                <a:solidFill>
                  <a:schemeClr val="tx1"/>
                </a:solidFill>
                <a:effectLst/>
                <a:latin typeface="+mn-lt"/>
                <a:ea typeface="+mn-ea"/>
                <a:cs typeface="+mn-cs"/>
                <a:hlinkClick r:id="rId4"/>
              </a:rPr>
              <a:t>request specific headers</a:t>
            </a:r>
            <a:r>
              <a:rPr lang="en-US" sz="1200" b="0" i="0" kern="1200" dirty="0" smtClean="0">
                <a:solidFill>
                  <a:schemeClr val="tx1"/>
                </a:solidFill>
                <a:effectLst/>
                <a:latin typeface="+mn-lt"/>
                <a:ea typeface="+mn-ea"/>
                <a:cs typeface="+mn-cs"/>
              </a:rPr>
              <a:t>.</a:t>
            </a:r>
          </a:p>
          <a:p>
            <a:r>
              <a:rPr lang="en-US" sz="1200" b="0" i="1" u="none" strike="noStrike" kern="1200" dirty="0" smtClean="0">
                <a:solidFill>
                  <a:schemeClr val="tx1"/>
                </a:solidFill>
                <a:effectLst/>
                <a:latin typeface="+mn-lt"/>
                <a:ea typeface="+mn-ea"/>
                <a:cs typeface="+mn-cs"/>
                <a:hlinkClick r:id="rId5"/>
              </a:rPr>
              <a:t>response specific headers</a:t>
            </a:r>
            <a:r>
              <a:rPr lang="en-US" sz="1200" b="0" i="0" kern="1200" dirty="0" smtClean="0">
                <a:solidFill>
                  <a:schemeClr val="tx1"/>
                </a:solidFill>
                <a:effectLst/>
                <a:latin typeface="+mn-lt"/>
                <a:ea typeface="+mn-ea"/>
                <a:cs typeface="+mn-cs"/>
              </a:rPr>
              <a:t>.</a:t>
            </a:r>
          </a:p>
          <a:p>
            <a:r>
              <a:rPr lang="en-US" sz="1200" b="0" i="1" u="none" strike="noStrike" kern="1200" dirty="0" smtClean="0">
                <a:solidFill>
                  <a:schemeClr val="tx1"/>
                </a:solidFill>
                <a:effectLst/>
                <a:latin typeface="+mn-lt"/>
                <a:ea typeface="+mn-ea"/>
                <a:cs typeface="+mn-cs"/>
                <a:hlinkClick r:id="rId6"/>
              </a:rPr>
              <a:t>entity 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message body may contain the complete entity data, or it may be piecemeal if the chunked encoding (Transfer-Encoding: chunked) is used. All HTTP/1.1 clients are required to accept the Transfer-Encoding header.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AF3035-53B3-4E95-8339-55757B57DBD7}" type="slidenum">
              <a:rPr lang="en-US" smtClean="0"/>
              <a:t>18</a:t>
            </a:fld>
            <a:endParaRPr lang="en-US"/>
          </a:p>
        </p:txBody>
      </p:sp>
    </p:spTree>
    <p:extLst>
      <p:ext uri="{BB962C8B-B14F-4D97-AF65-F5344CB8AC3E}">
        <p14:creationId xmlns:p14="http://schemas.microsoft.com/office/powerpoint/2010/main" val="342149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Homework- spend about an hour working</a:t>
            </a:r>
            <a:r>
              <a:rPr lang="en-US" baseline="0" dirty="0" smtClean="0"/>
              <a:t> with one of the first two tools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19</a:t>
            </a:fld>
            <a:endParaRPr lang="en-US"/>
          </a:p>
        </p:txBody>
      </p:sp>
    </p:spTree>
    <p:extLst>
      <p:ext uri="{BB962C8B-B14F-4D97-AF65-F5344CB8AC3E}">
        <p14:creationId xmlns:p14="http://schemas.microsoft.com/office/powerpoint/2010/main" val="2921080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HomeWork</a:t>
            </a:r>
            <a:r>
              <a:rPr lang="en-US" dirty="0" smtClean="0"/>
              <a:t>-</a:t>
            </a:r>
            <a:r>
              <a:rPr lang="en-US" baseline="0" dirty="0" smtClean="0"/>
              <a:t> </a:t>
            </a:r>
            <a:r>
              <a:rPr lang="en-US" dirty="0" smtClean="0"/>
              <a:t>Download and install</a:t>
            </a:r>
          </a:p>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20</a:t>
            </a:fld>
            <a:endParaRPr lang="en-US"/>
          </a:p>
        </p:txBody>
      </p:sp>
    </p:spTree>
    <p:extLst>
      <p:ext uri="{BB962C8B-B14F-4D97-AF65-F5344CB8AC3E}">
        <p14:creationId xmlns:p14="http://schemas.microsoft.com/office/powerpoint/2010/main" val="527285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With the past 17 slides as background we can talk about a web form.</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21</a:t>
            </a:fld>
            <a:endParaRPr lang="en-US"/>
          </a:p>
        </p:txBody>
      </p:sp>
    </p:spTree>
    <p:extLst>
      <p:ext uri="{BB962C8B-B14F-4D97-AF65-F5344CB8AC3E}">
        <p14:creationId xmlns:p14="http://schemas.microsoft.com/office/powerpoint/2010/main" val="244866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parts must be</a:t>
            </a:r>
            <a:r>
              <a:rPr lang="en-US" baseline="0" dirty="0" smtClean="0"/>
              <a:t> coordinated.</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22</a:t>
            </a:fld>
            <a:endParaRPr lang="en-US"/>
          </a:p>
        </p:txBody>
      </p:sp>
    </p:spTree>
    <p:extLst>
      <p:ext uri="{BB962C8B-B14F-4D97-AF65-F5344CB8AC3E}">
        <p14:creationId xmlns:p14="http://schemas.microsoft.com/office/powerpoint/2010/main" val="1066347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parts must </a:t>
            </a:r>
            <a:r>
              <a:rPr lang="en-US" smtClean="0"/>
              <a:t>be</a:t>
            </a:r>
            <a:r>
              <a:rPr lang="en-US" baseline="0" smtClean="0"/>
              <a:t> coordinated.</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23</a:t>
            </a:fld>
            <a:endParaRPr lang="en-US"/>
          </a:p>
        </p:txBody>
      </p:sp>
    </p:spTree>
    <p:extLst>
      <p:ext uri="{BB962C8B-B14F-4D97-AF65-F5344CB8AC3E}">
        <p14:creationId xmlns:p14="http://schemas.microsoft.com/office/powerpoint/2010/main" val="203475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Example</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24</a:t>
            </a:fld>
            <a:endParaRPr lang="en-US"/>
          </a:p>
        </p:txBody>
      </p:sp>
    </p:spTree>
    <p:extLst>
      <p:ext uri="{BB962C8B-B14F-4D97-AF65-F5344CB8AC3E}">
        <p14:creationId xmlns:p14="http://schemas.microsoft.com/office/powerpoint/2010/main" val="159316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a:t>
            </a:fld>
            <a:endParaRPr lang="en-US"/>
          </a:p>
        </p:txBody>
      </p:sp>
    </p:spTree>
    <p:extLst>
      <p:ext uri="{BB962C8B-B14F-4D97-AF65-F5344CB8AC3E}">
        <p14:creationId xmlns:p14="http://schemas.microsoft.com/office/powerpoint/2010/main" val="915945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in browser. What happens if we submit this form?</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25</a:t>
            </a:fld>
            <a:endParaRPr lang="en-US"/>
          </a:p>
        </p:txBody>
      </p:sp>
    </p:spTree>
    <p:extLst>
      <p:ext uri="{BB962C8B-B14F-4D97-AF65-F5344CB8AC3E}">
        <p14:creationId xmlns:p14="http://schemas.microsoft.com/office/powerpoint/2010/main" val="1197484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Whoops.</a:t>
            </a:r>
            <a:r>
              <a:rPr lang="en-US" baseline="0" dirty="0" smtClean="0"/>
              <a:t>  How do we fix this?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26</a:t>
            </a:fld>
            <a:endParaRPr lang="en-US"/>
          </a:p>
        </p:txBody>
      </p:sp>
    </p:spTree>
    <p:extLst>
      <p:ext uri="{BB962C8B-B14F-4D97-AF65-F5344CB8AC3E}">
        <p14:creationId xmlns:p14="http://schemas.microsoft.com/office/powerpoint/2010/main" val="343115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parts must </a:t>
            </a:r>
            <a:r>
              <a:rPr lang="en-US" smtClean="0"/>
              <a:t>be</a:t>
            </a:r>
            <a:r>
              <a:rPr lang="en-US" baseline="0" smtClean="0"/>
              <a:t> coordinated.</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27</a:t>
            </a:fld>
            <a:endParaRPr lang="en-US"/>
          </a:p>
        </p:txBody>
      </p:sp>
    </p:spTree>
    <p:extLst>
      <p:ext uri="{BB962C8B-B14F-4D97-AF65-F5344CB8AC3E}">
        <p14:creationId xmlns:p14="http://schemas.microsoft.com/office/powerpoint/2010/main" val="1084267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the form</a:t>
            </a:r>
            <a:r>
              <a:rPr lang="en-US" baseline="0" dirty="0" smtClean="0"/>
              <a:t> is readable and executable by the web server process. </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28</a:t>
            </a:fld>
            <a:endParaRPr lang="en-US"/>
          </a:p>
        </p:txBody>
      </p:sp>
    </p:spTree>
    <p:extLst>
      <p:ext uri="{BB962C8B-B14F-4D97-AF65-F5344CB8AC3E}">
        <p14:creationId xmlns:p14="http://schemas.microsoft.com/office/powerpoint/2010/main" val="1336259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Success.</a:t>
            </a:r>
          </a:p>
          <a:p>
            <a:endParaRPr lang="en-US" dirty="0" smtClean="0"/>
          </a:p>
          <a:p>
            <a:r>
              <a:rPr lang="en-US" dirty="0" smtClean="0"/>
              <a:t>But</a:t>
            </a:r>
            <a:r>
              <a:rPr lang="en-US" baseline="0" dirty="0" smtClean="0"/>
              <a:t> how did we do that?</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29</a:t>
            </a:fld>
            <a:endParaRPr lang="en-US"/>
          </a:p>
        </p:txBody>
      </p:sp>
    </p:spTree>
    <p:extLst>
      <p:ext uri="{BB962C8B-B14F-4D97-AF65-F5344CB8AC3E}">
        <p14:creationId xmlns:p14="http://schemas.microsoft.com/office/powerpoint/2010/main" val="1486816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Success.</a:t>
            </a:r>
          </a:p>
          <a:p>
            <a:endParaRPr lang="en-US" dirty="0" smtClean="0"/>
          </a:p>
          <a:p>
            <a:r>
              <a:rPr lang="en-US" dirty="0" smtClean="0"/>
              <a:t>But</a:t>
            </a:r>
            <a:r>
              <a:rPr lang="en-US" baseline="0" dirty="0" smtClean="0"/>
              <a:t> how did we </a:t>
            </a:r>
            <a:r>
              <a:rPr lang="en-US" baseline="0" smtClean="0"/>
              <a:t>do that?</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30</a:t>
            </a:fld>
            <a:endParaRPr lang="en-US"/>
          </a:p>
        </p:txBody>
      </p:sp>
    </p:spTree>
    <p:extLst>
      <p:ext uri="{BB962C8B-B14F-4D97-AF65-F5344CB8AC3E}">
        <p14:creationId xmlns:p14="http://schemas.microsoft.com/office/powerpoint/2010/main" val="288554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a:t>
            </a:r>
            <a:r>
              <a:rPr lang="en-US" baseline="0" dirty="0" smtClean="0"/>
              <a:t>e are special PHP variables. There are a bunch of them</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31</a:t>
            </a:fld>
            <a:endParaRPr lang="en-US"/>
          </a:p>
        </p:txBody>
      </p:sp>
    </p:spTree>
    <p:extLst>
      <p:ext uri="{BB962C8B-B14F-4D97-AF65-F5344CB8AC3E}">
        <p14:creationId xmlns:p14="http://schemas.microsoft.com/office/powerpoint/2010/main" val="1664743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Several predefined variables in PHP are "</a:t>
            </a:r>
            <a:r>
              <a:rPr lang="en-US" sz="1200" b="0" i="0" kern="1200" dirty="0" err="1" smtClean="0">
                <a:solidFill>
                  <a:schemeClr val="tx1"/>
                </a:solidFill>
                <a:effectLst/>
                <a:latin typeface="+mn-lt"/>
                <a:ea typeface="+mn-ea"/>
                <a:cs typeface="+mn-cs"/>
              </a:rPr>
              <a:t>superglobals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are always accessible, regardless of scope – </a:t>
            </a:r>
          </a:p>
          <a:p>
            <a:r>
              <a:rPr lang="en-US" sz="1200" b="0" i="0" kern="1200" dirty="0" smtClean="0">
                <a:solidFill>
                  <a:schemeClr val="tx1"/>
                </a:solidFill>
                <a:effectLst/>
                <a:latin typeface="+mn-lt"/>
                <a:ea typeface="+mn-ea"/>
                <a:cs typeface="+mn-cs"/>
              </a:rPr>
              <a:t>can access them from any function, </a:t>
            </a:r>
          </a:p>
          <a:p>
            <a:r>
              <a:rPr lang="en-US" sz="1200" b="0" i="0" kern="1200" dirty="0" smtClean="0">
                <a:solidFill>
                  <a:schemeClr val="tx1"/>
                </a:solidFill>
                <a:effectLst/>
                <a:latin typeface="+mn-lt"/>
                <a:ea typeface="+mn-ea"/>
                <a:cs typeface="+mn-cs"/>
              </a:rPr>
              <a:t>class or file without having to do anything special.</a:t>
            </a:r>
            <a:r>
              <a:rPr lang="en-US" baseline="0" dirty="0" smtClean="0"/>
              <a:t> </a:t>
            </a:r>
          </a:p>
          <a:p>
            <a:r>
              <a:rPr lang="en-US" baseline="0" dirty="0" smtClean="0"/>
              <a:t>There are a bunch of them</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32</a:t>
            </a:fld>
            <a:endParaRPr lang="en-US"/>
          </a:p>
        </p:txBody>
      </p:sp>
    </p:spTree>
    <p:extLst>
      <p:ext uri="{BB962C8B-B14F-4D97-AF65-F5344CB8AC3E}">
        <p14:creationId xmlns:p14="http://schemas.microsoft.com/office/powerpoint/2010/main" val="2083847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a:t>
            </a:r>
            <a:r>
              <a:rPr lang="en-US" baseline="0" dirty="0" smtClean="0"/>
              <a:t> there regardless of scope. </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33</a:t>
            </a:fld>
            <a:endParaRPr lang="en-US"/>
          </a:p>
        </p:txBody>
      </p:sp>
    </p:spTree>
    <p:extLst>
      <p:ext uri="{BB962C8B-B14F-4D97-AF65-F5344CB8AC3E}">
        <p14:creationId xmlns:p14="http://schemas.microsoft.com/office/powerpoint/2010/main" val="1631129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important!</a:t>
            </a:r>
            <a:r>
              <a:rPr lang="en-US" baseline="0" dirty="0" smtClean="0"/>
              <a:t> On the exam.</a:t>
            </a:r>
          </a:p>
          <a:p>
            <a:r>
              <a:rPr lang="en-US" sz="1200" b="0" i="0" kern="1200" dirty="0" smtClean="0">
                <a:solidFill>
                  <a:schemeClr val="tx1"/>
                </a:solidFill>
                <a:effectLst/>
                <a:latin typeface="+mn-lt"/>
                <a:ea typeface="+mn-ea"/>
                <a:cs typeface="+mn-cs"/>
              </a:rPr>
              <a:t>holds information about headers, paths, and script locations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34</a:t>
            </a:fld>
            <a:endParaRPr lang="en-US"/>
          </a:p>
        </p:txBody>
      </p:sp>
    </p:spTree>
    <p:extLst>
      <p:ext uri="{BB962C8B-B14F-4D97-AF65-F5344CB8AC3E}">
        <p14:creationId xmlns:p14="http://schemas.microsoft.com/office/powerpoint/2010/main" val="408779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last</a:t>
            </a:r>
            <a:r>
              <a:rPr lang="en-US" baseline="0" dirty="0" smtClean="0"/>
              <a:t> lecture….</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6</a:t>
            </a:fld>
            <a:endParaRPr lang="en-US"/>
          </a:p>
        </p:txBody>
      </p:sp>
    </p:spTree>
    <p:extLst>
      <p:ext uri="{BB962C8B-B14F-4D97-AF65-F5344CB8AC3E}">
        <p14:creationId xmlns:p14="http://schemas.microsoft.com/office/powerpoint/2010/main" val="4268459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important!</a:t>
            </a:r>
            <a:r>
              <a:rPr lang="en-US" baseline="0" dirty="0" smtClean="0"/>
              <a:t> On the exam.</a:t>
            </a:r>
          </a:p>
          <a:p>
            <a:r>
              <a:rPr lang="en-US" sz="1200" b="0" i="0" kern="1200" smtClean="0">
                <a:solidFill>
                  <a:schemeClr val="tx1"/>
                </a:solidFill>
                <a:effectLst/>
                <a:latin typeface="+mn-lt"/>
                <a:ea typeface="+mn-ea"/>
                <a:cs typeface="+mn-cs"/>
              </a:rPr>
              <a:t>holds information about headers, paths, and script locations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35</a:t>
            </a:fld>
            <a:endParaRPr lang="en-US"/>
          </a:p>
        </p:txBody>
      </p:sp>
    </p:spTree>
    <p:extLst>
      <p:ext uri="{BB962C8B-B14F-4D97-AF65-F5344CB8AC3E}">
        <p14:creationId xmlns:p14="http://schemas.microsoft.com/office/powerpoint/2010/main" val="3795429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important!</a:t>
            </a:r>
            <a:r>
              <a:rPr lang="en-US" baseline="0" dirty="0" smtClean="0"/>
              <a:t> On the exam.</a:t>
            </a:r>
          </a:p>
          <a:p>
            <a:r>
              <a:rPr lang="en-US" sz="1200" b="0" i="0" kern="1200" smtClean="0">
                <a:solidFill>
                  <a:schemeClr val="tx1"/>
                </a:solidFill>
                <a:effectLst/>
                <a:latin typeface="+mn-lt"/>
                <a:ea typeface="+mn-ea"/>
                <a:cs typeface="+mn-cs"/>
              </a:rPr>
              <a:t>holds information about headers, paths, and script locations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36</a:t>
            </a:fld>
            <a:endParaRPr lang="en-US"/>
          </a:p>
        </p:txBody>
      </p:sp>
    </p:spTree>
    <p:extLst>
      <p:ext uri="{BB962C8B-B14F-4D97-AF65-F5344CB8AC3E}">
        <p14:creationId xmlns:p14="http://schemas.microsoft.com/office/powerpoint/2010/main" val="395123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important!</a:t>
            </a:r>
            <a:r>
              <a:rPr lang="en-US" baseline="0" dirty="0" smtClean="0"/>
              <a:t> On the exam.</a:t>
            </a:r>
          </a:p>
          <a:p>
            <a:r>
              <a:rPr lang="en-US" sz="1200" b="0" i="0" kern="1200" smtClean="0">
                <a:solidFill>
                  <a:schemeClr val="tx1"/>
                </a:solidFill>
                <a:effectLst/>
                <a:latin typeface="+mn-lt"/>
                <a:ea typeface="+mn-ea"/>
                <a:cs typeface="+mn-cs"/>
              </a:rPr>
              <a:t>holds information about headers, paths, and script locations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37</a:t>
            </a:fld>
            <a:endParaRPr lang="en-US"/>
          </a:p>
        </p:txBody>
      </p:sp>
    </p:spTree>
    <p:extLst>
      <p:ext uri="{BB962C8B-B14F-4D97-AF65-F5344CB8AC3E}">
        <p14:creationId xmlns:p14="http://schemas.microsoft.com/office/powerpoint/2010/main" val="2307452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important!</a:t>
            </a:r>
            <a:r>
              <a:rPr lang="en-US" baseline="0" dirty="0" smtClean="0"/>
              <a:t> On the exam.</a:t>
            </a:r>
          </a:p>
          <a:p>
            <a:r>
              <a:rPr lang="en-US" sz="1200" b="0" i="0" kern="1200" smtClean="0">
                <a:solidFill>
                  <a:schemeClr val="tx1"/>
                </a:solidFill>
                <a:effectLst/>
                <a:latin typeface="+mn-lt"/>
                <a:ea typeface="+mn-ea"/>
                <a:cs typeface="+mn-cs"/>
              </a:rPr>
              <a:t>holds information about headers, paths, and script locations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38</a:t>
            </a:fld>
            <a:endParaRPr lang="en-US"/>
          </a:p>
        </p:txBody>
      </p:sp>
    </p:spTree>
    <p:extLst>
      <p:ext uri="{BB962C8B-B14F-4D97-AF65-F5344CB8AC3E}">
        <p14:creationId xmlns:p14="http://schemas.microsoft.com/office/powerpoint/2010/main" val="1192088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39</a:t>
            </a:fld>
            <a:endParaRPr lang="en-US"/>
          </a:p>
        </p:txBody>
      </p:sp>
    </p:spTree>
    <p:extLst>
      <p:ext uri="{BB962C8B-B14F-4D97-AF65-F5344CB8AC3E}">
        <p14:creationId xmlns:p14="http://schemas.microsoft.com/office/powerpoint/2010/main" val="3940120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40</a:t>
            </a:fld>
            <a:endParaRPr lang="en-US"/>
          </a:p>
        </p:txBody>
      </p:sp>
    </p:spTree>
    <p:extLst>
      <p:ext uri="{BB962C8B-B14F-4D97-AF65-F5344CB8AC3E}">
        <p14:creationId xmlns:p14="http://schemas.microsoft.com/office/powerpoint/2010/main" val="2910252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It is very important that the values in your PHP Handler must match the values in your HTML Form.</a:t>
            </a:r>
            <a:endParaRPr lang="en-US" sz="1200" dirty="0"/>
          </a:p>
        </p:txBody>
      </p:sp>
      <p:sp>
        <p:nvSpPr>
          <p:cNvPr id="4" name="Slide Number Placeholder 3"/>
          <p:cNvSpPr>
            <a:spLocks noGrp="1"/>
          </p:cNvSpPr>
          <p:nvPr>
            <p:ph type="sldNum" sz="quarter" idx="10"/>
          </p:nvPr>
        </p:nvSpPr>
        <p:spPr/>
        <p:txBody>
          <a:bodyPr/>
          <a:lstStyle/>
          <a:p>
            <a:fld id="{5FAF3035-53B3-4E95-8339-55757B57DBD7}" type="slidenum">
              <a:rPr lang="en-US" smtClean="0"/>
              <a:t>41</a:t>
            </a:fld>
            <a:endParaRPr lang="en-US"/>
          </a:p>
        </p:txBody>
      </p:sp>
    </p:spTree>
    <p:extLst>
      <p:ext uri="{BB962C8B-B14F-4D97-AF65-F5344CB8AC3E}">
        <p14:creationId xmlns:p14="http://schemas.microsoft.com/office/powerpoint/2010/main" val="767208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42</a:t>
            </a:fld>
            <a:endParaRPr lang="en-US"/>
          </a:p>
        </p:txBody>
      </p:sp>
    </p:spTree>
    <p:extLst>
      <p:ext uri="{BB962C8B-B14F-4D97-AF65-F5344CB8AC3E}">
        <p14:creationId xmlns:p14="http://schemas.microsoft.com/office/powerpoint/2010/main" val="2252414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know.  We will revisit this soon. </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43</a:t>
            </a:fld>
            <a:endParaRPr lang="en-US"/>
          </a:p>
        </p:txBody>
      </p:sp>
    </p:spTree>
    <p:extLst>
      <p:ext uri="{BB962C8B-B14F-4D97-AF65-F5344CB8AC3E}">
        <p14:creationId xmlns:p14="http://schemas.microsoft.com/office/powerpoint/2010/main" val="2693324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44</a:t>
            </a:fld>
            <a:endParaRPr lang="en-US"/>
          </a:p>
        </p:txBody>
      </p:sp>
    </p:spTree>
    <p:extLst>
      <p:ext uri="{BB962C8B-B14F-4D97-AF65-F5344CB8AC3E}">
        <p14:creationId xmlns:p14="http://schemas.microsoft.com/office/powerpoint/2010/main" val="413860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last</a:t>
            </a:r>
            <a:r>
              <a:rPr lang="en-US" baseline="0" dirty="0" smtClean="0"/>
              <a:t> lecture….</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7</a:t>
            </a:fld>
            <a:endParaRPr lang="en-US"/>
          </a:p>
        </p:txBody>
      </p:sp>
    </p:spTree>
    <p:extLst>
      <p:ext uri="{BB962C8B-B14F-4D97-AF65-F5344CB8AC3E}">
        <p14:creationId xmlns:p14="http://schemas.microsoft.com/office/powerpoint/2010/main" val="2286868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45</a:t>
            </a:fld>
            <a:endParaRPr lang="en-US"/>
          </a:p>
        </p:txBody>
      </p:sp>
    </p:spTree>
    <p:extLst>
      <p:ext uri="{BB962C8B-B14F-4D97-AF65-F5344CB8AC3E}">
        <p14:creationId xmlns:p14="http://schemas.microsoft.com/office/powerpoint/2010/main" val="4114081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Cookie are not good or bad, it depends on how you use</a:t>
            </a:r>
            <a:r>
              <a:rPr lang="en-US" baseline="0" dirty="0" smtClean="0"/>
              <a:t> them </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46</a:t>
            </a:fld>
            <a:endParaRPr lang="en-US"/>
          </a:p>
        </p:txBody>
      </p:sp>
    </p:spTree>
    <p:extLst>
      <p:ext uri="{BB962C8B-B14F-4D97-AF65-F5344CB8AC3E}">
        <p14:creationId xmlns:p14="http://schemas.microsoft.com/office/powerpoint/2010/main" val="1479844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very </a:t>
            </a:r>
            <a:r>
              <a:rPr lang="en-US" baseline="0" dirty="0" err="1" smtClean="0"/>
              <a:t>powerfull</a:t>
            </a:r>
            <a:r>
              <a:rPr lang="en-US" baseline="0" dirty="0" smtClean="0"/>
              <a:t> tool in web application programming. We will revisit this again. </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47</a:t>
            </a:fld>
            <a:endParaRPr lang="en-US"/>
          </a:p>
        </p:txBody>
      </p:sp>
    </p:spTree>
    <p:extLst>
      <p:ext uri="{BB962C8B-B14F-4D97-AF65-F5344CB8AC3E}">
        <p14:creationId xmlns:p14="http://schemas.microsoft.com/office/powerpoint/2010/main" val="4181673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48</a:t>
            </a:fld>
            <a:endParaRPr lang="en-US"/>
          </a:p>
        </p:txBody>
      </p:sp>
    </p:spTree>
    <p:extLst>
      <p:ext uri="{BB962C8B-B14F-4D97-AF65-F5344CB8AC3E}">
        <p14:creationId xmlns:p14="http://schemas.microsoft.com/office/powerpoint/2010/main" val="206229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a:t>
            </a:r>
            <a:r>
              <a:rPr lang="en-US" baseline="0" dirty="0" smtClean="0"/>
              <a:t> to encourage everyone to open up and start the XAMP control panel.</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49</a:t>
            </a:fld>
            <a:endParaRPr lang="en-US"/>
          </a:p>
        </p:txBody>
      </p:sp>
    </p:spTree>
    <p:extLst>
      <p:ext uri="{BB962C8B-B14F-4D97-AF65-F5344CB8AC3E}">
        <p14:creationId xmlns:p14="http://schemas.microsoft.com/office/powerpoint/2010/main" val="69094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a:t>
            </a:r>
            <a:r>
              <a:rPr lang="en-US" baseline="0" dirty="0" smtClean="0"/>
              <a:t> to learn is by doing.</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50</a:t>
            </a:fld>
            <a:endParaRPr lang="en-US"/>
          </a:p>
        </p:txBody>
      </p:sp>
    </p:spTree>
    <p:extLst>
      <p:ext uri="{BB962C8B-B14F-4D97-AF65-F5344CB8AC3E}">
        <p14:creationId xmlns:p14="http://schemas.microsoft.com/office/powerpoint/2010/main" val="4023154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a:t>
            </a:r>
            <a:r>
              <a:rPr lang="en-US" baseline="0" dirty="0" smtClean="0"/>
              <a:t> to learn is by doing.</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51</a:t>
            </a:fld>
            <a:endParaRPr lang="en-US"/>
          </a:p>
        </p:txBody>
      </p:sp>
    </p:spTree>
    <p:extLst>
      <p:ext uri="{BB962C8B-B14F-4D97-AF65-F5344CB8AC3E}">
        <p14:creationId xmlns:p14="http://schemas.microsoft.com/office/powerpoint/2010/main" val="1999444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a:t>
            </a:r>
            <a:r>
              <a:rPr lang="en-US" baseline="0" dirty="0" smtClean="0"/>
              <a:t> to learn is by doing.</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52</a:t>
            </a:fld>
            <a:endParaRPr lang="en-US"/>
          </a:p>
        </p:txBody>
      </p:sp>
    </p:spTree>
    <p:extLst>
      <p:ext uri="{BB962C8B-B14F-4D97-AF65-F5344CB8AC3E}">
        <p14:creationId xmlns:p14="http://schemas.microsoft.com/office/powerpoint/2010/main" val="345482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most popular verbs, but there</a:t>
            </a:r>
            <a:r>
              <a:rPr lang="en-US" baseline="0" dirty="0" smtClean="0"/>
              <a:t> are a few more.</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9</a:t>
            </a:fld>
            <a:endParaRPr lang="en-US"/>
          </a:p>
        </p:txBody>
      </p:sp>
    </p:spTree>
    <p:extLst>
      <p:ext uri="{BB962C8B-B14F-4D97-AF65-F5344CB8AC3E}">
        <p14:creationId xmlns:p14="http://schemas.microsoft.com/office/powerpoint/2010/main" val="369807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most popular verbs, but </a:t>
            </a:r>
            <a:r>
              <a:rPr lang="en-US" smtClean="0"/>
              <a:t>there</a:t>
            </a:r>
            <a:r>
              <a:rPr lang="en-US" baseline="0" smtClean="0"/>
              <a:t> are a few more.</a:t>
            </a:r>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10</a:t>
            </a:fld>
            <a:endParaRPr lang="en-US"/>
          </a:p>
        </p:txBody>
      </p:sp>
    </p:spTree>
    <p:extLst>
      <p:ext uri="{BB962C8B-B14F-4D97-AF65-F5344CB8AC3E}">
        <p14:creationId xmlns:p14="http://schemas.microsoft.com/office/powerpoint/2010/main" val="230013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a:t>
            </a:r>
            <a:r>
              <a:rPr lang="en-US" dirty="0" err="1" smtClean="0"/>
              <a:t>rfc</a:t>
            </a:r>
            <a:r>
              <a:rPr lang="en-US" dirty="0" smtClean="0"/>
              <a:t> at http://www.w3.org/Protocols/rfc2616/rfc2616.html for further details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12</a:t>
            </a:fld>
            <a:endParaRPr lang="en-US"/>
          </a:p>
        </p:txBody>
      </p:sp>
    </p:spTree>
    <p:extLst>
      <p:ext uri="{BB962C8B-B14F-4D97-AF65-F5344CB8AC3E}">
        <p14:creationId xmlns:p14="http://schemas.microsoft.com/office/powerpoint/2010/main" val="97848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200</a:t>
            </a:r>
            <a:r>
              <a:rPr lang="en-US" dirty="0" smtClean="0"/>
              <a:t> – OK</a:t>
            </a:r>
          </a:p>
          <a:p>
            <a:pPr marL="0" indent="0">
              <a:buNone/>
            </a:pPr>
            <a:r>
              <a:rPr lang="en-US" b="1" dirty="0" smtClean="0"/>
              <a:t>202</a:t>
            </a:r>
            <a:r>
              <a:rPr lang="en-US" dirty="0" smtClean="0"/>
              <a:t> – Accepted: the request was accepted but may not include the resource in the response. This is useful for </a:t>
            </a:r>
            <a:r>
              <a:rPr lang="en-US" dirty="0" err="1" smtClean="0"/>
              <a:t>async</a:t>
            </a:r>
            <a:r>
              <a:rPr lang="en-US" dirty="0" smtClean="0"/>
              <a:t> processing on the server side. The server may choose to send information for monitoring</a:t>
            </a:r>
          </a:p>
          <a:p>
            <a:pPr marL="0" indent="0">
              <a:buNone/>
            </a:pPr>
            <a:r>
              <a:rPr lang="en-US" sz="1200" b="1" i="0" kern="1200" dirty="0" smtClean="0">
                <a:solidFill>
                  <a:schemeClr val="tx1"/>
                </a:solidFill>
                <a:effectLst/>
                <a:latin typeface="+mn-lt"/>
                <a:ea typeface="+mn-ea"/>
                <a:cs typeface="+mn-cs"/>
              </a:rPr>
              <a:t>204</a:t>
            </a:r>
            <a:r>
              <a:rPr lang="en-US" sz="1200" b="0" i="0" kern="1200" dirty="0" smtClean="0">
                <a:solidFill>
                  <a:schemeClr val="tx1"/>
                </a:solidFill>
                <a:effectLst/>
                <a:latin typeface="+mn-lt"/>
                <a:ea typeface="+mn-ea"/>
                <a:cs typeface="+mn-cs"/>
              </a:rPr>
              <a:t> No Content: there is no message body in the response</a:t>
            </a:r>
            <a:endParaRPr lang="en-US" dirty="0" smtClean="0"/>
          </a:p>
        </p:txBody>
      </p:sp>
      <p:sp>
        <p:nvSpPr>
          <p:cNvPr id="4" name="Slide Number Placeholder 3"/>
          <p:cNvSpPr>
            <a:spLocks noGrp="1"/>
          </p:cNvSpPr>
          <p:nvPr>
            <p:ph type="sldNum" sz="quarter" idx="10"/>
          </p:nvPr>
        </p:nvSpPr>
        <p:spPr/>
        <p:txBody>
          <a:bodyPr/>
          <a:lstStyle/>
          <a:p>
            <a:fld id="{5FAF3035-53B3-4E95-8339-55757B57DBD7}" type="slidenum">
              <a:rPr lang="en-US" smtClean="0"/>
              <a:t>13</a:t>
            </a:fld>
            <a:endParaRPr lang="en-US"/>
          </a:p>
        </p:txBody>
      </p:sp>
    </p:spTree>
    <p:extLst>
      <p:ext uri="{BB962C8B-B14F-4D97-AF65-F5344CB8AC3E}">
        <p14:creationId xmlns:p14="http://schemas.microsoft.com/office/powerpoint/2010/main" val="2984332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301</a:t>
            </a:r>
            <a:r>
              <a:rPr lang="en-US" sz="1200" b="0" i="0" kern="1200" dirty="0" smtClean="0">
                <a:solidFill>
                  <a:schemeClr val="tx1"/>
                </a:solidFill>
                <a:effectLst/>
                <a:latin typeface="+mn-lt"/>
                <a:ea typeface="+mn-ea"/>
                <a:cs typeface="+mn-cs"/>
              </a:rPr>
              <a:t> Moved Permanently: the resource is now located at a new URL.</a:t>
            </a:r>
          </a:p>
          <a:p>
            <a:r>
              <a:rPr lang="en-US" sz="1200" b="1" i="0" kern="1200" dirty="0" smtClean="0">
                <a:solidFill>
                  <a:schemeClr val="tx1"/>
                </a:solidFill>
                <a:effectLst/>
                <a:latin typeface="+mn-lt"/>
                <a:ea typeface="+mn-ea"/>
                <a:cs typeface="+mn-cs"/>
              </a:rPr>
              <a:t>303</a:t>
            </a:r>
            <a:r>
              <a:rPr lang="en-US" sz="1200" b="0" i="0" kern="1200" dirty="0" smtClean="0">
                <a:solidFill>
                  <a:schemeClr val="tx1"/>
                </a:solidFill>
                <a:effectLst/>
                <a:latin typeface="+mn-lt"/>
                <a:ea typeface="+mn-ea"/>
                <a:cs typeface="+mn-cs"/>
              </a:rPr>
              <a:t> See Other: the resource is temporarily located at a new URL. </a:t>
            </a:r>
            <a:r>
              <a:rPr lang="en-US" sz="1200" b="0" i="0" kern="1200" dirty="0" err="1" smtClean="0">
                <a:solidFill>
                  <a:schemeClr val="tx1"/>
                </a:solidFill>
                <a:effectLst/>
                <a:latin typeface="+mn-lt"/>
                <a:ea typeface="+mn-ea"/>
                <a:cs typeface="+mn-cs"/>
              </a:rPr>
              <a:t>TheLocation</a:t>
            </a:r>
            <a:r>
              <a:rPr lang="en-US" sz="1200" b="0" i="0" kern="1200" dirty="0" smtClean="0">
                <a:solidFill>
                  <a:schemeClr val="tx1"/>
                </a:solidFill>
                <a:effectLst/>
                <a:latin typeface="+mn-lt"/>
                <a:ea typeface="+mn-ea"/>
                <a:cs typeface="+mn-cs"/>
              </a:rPr>
              <a:t> response header contains the temporary URL.</a:t>
            </a:r>
          </a:p>
          <a:p>
            <a:r>
              <a:rPr lang="en-US" sz="1200" b="1" i="0" kern="1200" dirty="0" smtClean="0">
                <a:solidFill>
                  <a:schemeClr val="tx1"/>
                </a:solidFill>
                <a:effectLst/>
                <a:latin typeface="+mn-lt"/>
                <a:ea typeface="+mn-ea"/>
                <a:cs typeface="+mn-cs"/>
              </a:rPr>
              <a:t>304</a:t>
            </a:r>
            <a:r>
              <a:rPr lang="en-US" sz="1200" b="0" i="0" kern="1200" dirty="0" smtClean="0">
                <a:solidFill>
                  <a:schemeClr val="tx1"/>
                </a:solidFill>
                <a:effectLst/>
                <a:latin typeface="+mn-lt"/>
                <a:ea typeface="+mn-ea"/>
                <a:cs typeface="+mn-cs"/>
              </a:rPr>
              <a:t> Not Modified: the server has determined that the resource has not changed and the client should use its cached copy. This relies on the fact that the client is sending </a:t>
            </a:r>
            <a:r>
              <a:rPr lang="en-US" sz="1200" b="0" i="0" kern="1200" dirty="0" err="1" smtClean="0">
                <a:solidFill>
                  <a:schemeClr val="tx1"/>
                </a:solidFill>
                <a:effectLst/>
                <a:latin typeface="+mn-lt"/>
                <a:ea typeface="+mn-ea"/>
                <a:cs typeface="+mn-cs"/>
              </a:rPr>
              <a:t>ETag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Enttity</a:t>
            </a:r>
            <a:r>
              <a:rPr lang="en-US" sz="1200" b="0" i="0" kern="1200" dirty="0" smtClean="0">
                <a:solidFill>
                  <a:schemeClr val="tx1"/>
                </a:solidFill>
                <a:effectLst/>
                <a:latin typeface="+mn-lt"/>
                <a:ea typeface="+mn-ea"/>
                <a:cs typeface="+mn-cs"/>
              </a:rPr>
              <a:t> Tag) information that is a hash of the content. The server compares this with its own computed </a:t>
            </a:r>
            <a:r>
              <a:rPr lang="en-US" sz="1200" b="0" i="0" kern="1200" dirty="0" err="1" smtClean="0">
                <a:solidFill>
                  <a:schemeClr val="tx1"/>
                </a:solidFill>
                <a:effectLst/>
                <a:latin typeface="+mn-lt"/>
                <a:ea typeface="+mn-ea"/>
                <a:cs typeface="+mn-cs"/>
              </a:rPr>
              <a:t>ETag</a:t>
            </a:r>
            <a:r>
              <a:rPr lang="en-US" sz="1200" b="0" i="0" kern="1200" dirty="0" smtClean="0">
                <a:solidFill>
                  <a:schemeClr val="tx1"/>
                </a:solidFill>
                <a:effectLst/>
                <a:latin typeface="+mn-lt"/>
                <a:ea typeface="+mn-ea"/>
                <a:cs typeface="+mn-cs"/>
              </a:rPr>
              <a:t> to check for modifications.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AF3035-53B3-4E95-8339-55757B57DBD7}" type="slidenum">
              <a:rPr lang="en-US" smtClean="0"/>
              <a:t>14</a:t>
            </a:fld>
            <a:endParaRPr lang="en-US"/>
          </a:p>
        </p:txBody>
      </p:sp>
    </p:spTree>
    <p:extLst>
      <p:ext uri="{BB962C8B-B14F-4D97-AF65-F5344CB8AC3E}">
        <p14:creationId xmlns:p14="http://schemas.microsoft.com/office/powerpoint/2010/main" val="169996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3173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06E383BB-1279-416E-99F0-096253954448}" type="datetime1">
              <a:rPr lang="en-US" smtClean="0"/>
              <a:t>2/5/2015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72489027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7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9039008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34213804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0708614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7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7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2554871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8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62712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8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4607159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9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9868154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9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9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9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3226087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9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99" name="Picture 198"/>
          <p:cNvPicPr/>
          <p:nvPr/>
        </p:nvPicPr>
        <p:blipFill>
          <a:blip r:embed="rId2"/>
          <a:stretch/>
        </p:blipFill>
        <p:spPr>
          <a:xfrm>
            <a:off x="3602880" y="1604520"/>
            <a:ext cx="4984920" cy="3977280"/>
          </a:xfrm>
          <a:prstGeom prst="rect">
            <a:avLst/>
          </a:prstGeom>
          <a:ln>
            <a:noFill/>
          </a:ln>
        </p:spPr>
      </p:pic>
      <p:pic>
        <p:nvPicPr>
          <p:cNvPr id="200" name="Picture 19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990487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52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7" name="PlaceHolder 3"/>
          <p:cNvSpPr>
            <a:spLocks noGrp="1"/>
          </p:cNvSpPr>
          <p:nvPr>
            <p:ph type="dt" idx="10"/>
          </p:nvPr>
        </p:nvSpPr>
        <p:spPr>
          <a:xfrm>
            <a:off x="8512920" y="6327720"/>
            <a:ext cx="1599840" cy="377640"/>
          </a:xfrm>
          <a:prstGeom prst="rect">
            <a:avLst/>
          </a:prstGeom>
        </p:spPr>
        <p:txBody>
          <a:bodyPr anchor="ctr"/>
          <a:lstStyle/>
          <a:p>
            <a:fld id="{722E4206-F6C5-46D5-8231-5B5ADFA536C1}" type="datetime1">
              <a:rPr lang="en-US" smtClean="0"/>
              <a:t>2/5/2015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6516660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0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507307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5188793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1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11073926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156019117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377530723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1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21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4212365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2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9223070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2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1549730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23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73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3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3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23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141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78" name="Picture 77"/>
          <p:cNvPicPr/>
          <p:nvPr/>
        </p:nvPicPr>
        <p:blipFill>
          <a:blip r:embed="rId2"/>
          <a:stretch/>
        </p:blipFill>
        <p:spPr>
          <a:xfrm>
            <a:off x="3602880" y="1604520"/>
            <a:ext cx="4984920" cy="3977280"/>
          </a:xfrm>
          <a:prstGeom prst="rect">
            <a:avLst/>
          </a:prstGeom>
          <a:ln>
            <a:noFill/>
          </a:ln>
        </p:spPr>
      </p:pic>
      <p:pic>
        <p:nvPicPr>
          <p:cNvPr id="79" name="Picture 78"/>
          <p:cNvPicPr/>
          <p:nvPr/>
        </p:nvPicPr>
        <p:blipFill>
          <a:blip r:embed="rId2"/>
          <a:stretch/>
        </p:blipFill>
        <p:spPr>
          <a:xfrm>
            <a:off x="3602880" y="1604520"/>
            <a:ext cx="4984920" cy="3977280"/>
          </a:xfrm>
          <a:prstGeom prst="rect">
            <a:avLst/>
          </a:prstGeom>
          <a:ln>
            <a:noFill/>
          </a:ln>
        </p:spPr>
      </p:pic>
      <p:sp>
        <p:nvSpPr>
          <p:cNvPr id="7" name="PlaceHolder 3"/>
          <p:cNvSpPr>
            <a:spLocks noGrp="1"/>
          </p:cNvSpPr>
          <p:nvPr>
            <p:ph type="dt" idx="10"/>
          </p:nvPr>
        </p:nvSpPr>
        <p:spPr>
          <a:xfrm>
            <a:off x="8512920" y="6327720"/>
            <a:ext cx="1599840" cy="377640"/>
          </a:xfrm>
          <a:prstGeom prst="rect">
            <a:avLst/>
          </a:prstGeom>
        </p:spPr>
        <p:txBody>
          <a:bodyPr anchor="ctr"/>
          <a:lstStyle/>
          <a:p>
            <a:fld id="{6E74D009-9135-4A53-A8B8-F1B42A16807F}" type="datetime1">
              <a:rPr lang="en-US" smtClean="0"/>
              <a:t>2/5/2015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622109194"/>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23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239" name="Picture 238"/>
          <p:cNvPicPr/>
          <p:nvPr/>
        </p:nvPicPr>
        <p:blipFill>
          <a:blip r:embed="rId2"/>
          <a:stretch/>
        </p:blipFill>
        <p:spPr>
          <a:xfrm>
            <a:off x="3602880" y="1604520"/>
            <a:ext cx="4984920" cy="3977280"/>
          </a:xfrm>
          <a:prstGeom prst="rect">
            <a:avLst/>
          </a:prstGeom>
          <a:ln>
            <a:noFill/>
          </a:ln>
        </p:spPr>
      </p:pic>
      <p:pic>
        <p:nvPicPr>
          <p:cNvPr id="240" name="Picture 23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23263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PlaceHolder 3"/>
          <p:cNvSpPr>
            <a:spLocks noGrp="1"/>
          </p:cNvSpPr>
          <p:nvPr>
            <p:ph type="dt"/>
          </p:nvPr>
        </p:nvSpPr>
        <p:spPr>
          <a:xfrm>
            <a:off x="8512920" y="6327720"/>
            <a:ext cx="1599840" cy="377640"/>
          </a:xfrm>
          <a:prstGeom prst="rect">
            <a:avLst/>
          </a:prstGeom>
        </p:spPr>
        <p:txBody>
          <a:bodyPr anchor="ctr"/>
          <a:lstStyle/>
          <a:p>
            <a:fld id="{5FEF8AFE-0203-427F-83A1-49242EB295B2}" type="datetime1">
              <a:rPr lang="en-US" smtClean="0"/>
              <a:t>2/5/2015</a:t>
            </a:fld>
            <a:endParaRPr lang="en-US"/>
          </a:p>
        </p:txBody>
      </p:sp>
      <p:sp>
        <p:nvSpPr>
          <p:cNvPr id="3" name="PlaceHolder 4"/>
          <p:cNvSpPr>
            <a:spLocks noGrp="1"/>
          </p:cNvSpPr>
          <p:nvPr>
            <p:ph type="ftr" idx="10"/>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4" name="PlaceHolder 5"/>
          <p:cNvSpPr>
            <a:spLocks noGrp="1"/>
          </p:cNvSpPr>
          <p:nvPr>
            <p:ph type="sldNum" idx="11"/>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64174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3638BB73-4960-42ED-8A3A-5320FE432D93}" type="datetime1">
              <a:rPr lang="en-US" smtClean="0"/>
              <a:t>2/5/2015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1592044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9"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A275CE5E-1C6E-4B33-894B-63A0A0F2FF43}" type="datetime1">
              <a:rPr lang="en-US" smtClean="0"/>
              <a:t>2/5/2015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8071214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92"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65AD6DE3-2842-45C4-B9DA-B8A9D8D04FC5}" type="datetime1">
              <a:rPr lang="en-US" smtClean="0"/>
              <a:t>2/5/2015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365334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4436021D-21AB-4E3A-8C50-87ECD085E0EF}" type="datetime1">
              <a:rPr lang="en-US" smtClean="0"/>
              <a:t>2/5/2015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8323598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0483472B-6AB3-4E73-A0B7-6412D04625EA}" type="datetime1">
              <a:rPr lang="en-US" smtClean="0"/>
              <a:t>2/5/2015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7479325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9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9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68C1F112-F5A4-4C12-A24C-A5DB930D6AFA}" type="datetime1">
              <a:rPr lang="en-US" smtClean="0"/>
              <a:t>2/5/2015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636674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35AD30E9-ED88-4D0F-A37B-CBB1AB104B60}" type="datetime1">
              <a:rPr lang="en-US" smtClean="0"/>
              <a:t>2/5/2015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2515573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D63A7290-4724-4F79-BBB7-53AE8281E34B}" type="datetime1">
              <a:rPr lang="en-US" smtClean="0"/>
              <a:t>2/5/2015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9958391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4B5509C4-C34E-4E27-8729-0A619197AFC9}" type="datetime1">
              <a:rPr lang="en-US" smtClean="0"/>
              <a:t>2/5/2015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45609273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0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6EDCFA2F-605D-4E59-9998-E97C3671277A}" type="datetime1">
              <a:rPr lang="en-US" smtClean="0"/>
              <a:t>2/5/2015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78625838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1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1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1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7" name="PlaceHolder 3"/>
          <p:cNvSpPr>
            <a:spLocks noGrp="1"/>
          </p:cNvSpPr>
          <p:nvPr>
            <p:ph type="dt" idx="10"/>
          </p:nvPr>
        </p:nvSpPr>
        <p:spPr>
          <a:xfrm>
            <a:off x="8512920" y="6327720"/>
            <a:ext cx="1599840" cy="377640"/>
          </a:xfrm>
          <a:prstGeom prst="rect">
            <a:avLst/>
          </a:prstGeom>
        </p:spPr>
        <p:txBody>
          <a:bodyPr anchor="ctr"/>
          <a:lstStyle/>
          <a:p>
            <a:fld id="{F3349D71-FA2D-4268-A166-35AD2AA36302}" type="datetime1">
              <a:rPr lang="en-US" smtClean="0"/>
              <a:t>2/5/2015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6650498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1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18" name="Picture 117"/>
          <p:cNvPicPr/>
          <p:nvPr/>
        </p:nvPicPr>
        <p:blipFill>
          <a:blip r:embed="rId2"/>
          <a:stretch/>
        </p:blipFill>
        <p:spPr>
          <a:xfrm>
            <a:off x="3602880" y="1604520"/>
            <a:ext cx="4984920" cy="3977280"/>
          </a:xfrm>
          <a:prstGeom prst="rect">
            <a:avLst/>
          </a:prstGeom>
          <a:ln>
            <a:noFill/>
          </a:ln>
        </p:spPr>
      </p:pic>
      <p:pic>
        <p:nvPicPr>
          <p:cNvPr id="119" name="Picture 118"/>
          <p:cNvPicPr/>
          <p:nvPr/>
        </p:nvPicPr>
        <p:blipFill>
          <a:blip r:embed="rId2"/>
          <a:stretch/>
        </p:blipFill>
        <p:spPr>
          <a:xfrm>
            <a:off x="3602880" y="1604520"/>
            <a:ext cx="4984920" cy="3977280"/>
          </a:xfrm>
          <a:prstGeom prst="rect">
            <a:avLst/>
          </a:prstGeom>
          <a:ln>
            <a:noFill/>
          </a:ln>
        </p:spPr>
      </p:pic>
      <p:sp>
        <p:nvSpPr>
          <p:cNvPr id="7" name="PlaceHolder 3"/>
          <p:cNvSpPr>
            <a:spLocks noGrp="1"/>
          </p:cNvSpPr>
          <p:nvPr>
            <p:ph type="dt" idx="10"/>
          </p:nvPr>
        </p:nvSpPr>
        <p:spPr>
          <a:xfrm>
            <a:off x="8512920" y="6327720"/>
            <a:ext cx="1599840" cy="377640"/>
          </a:xfrm>
          <a:prstGeom prst="rect">
            <a:avLst/>
          </a:prstGeom>
        </p:spPr>
        <p:txBody>
          <a:bodyPr anchor="ctr"/>
          <a:lstStyle/>
          <a:p>
            <a:fld id="{169054FE-1368-4D15-A96C-196B01F2F4B0}" type="datetime1">
              <a:rPr lang="en-US" smtClean="0"/>
              <a:t>2/5/2015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2185185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71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3543998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76108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3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731918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57519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FDCA564E-4A27-4688-951F-249DEC527314}" type="datetime1">
              <a:rPr lang="en-US" smtClean="0"/>
              <a:t>2/5/2015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4929624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500979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3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3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195826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4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279448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4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892512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5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541112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5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5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5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983760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5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59" name="Picture 158"/>
          <p:cNvPicPr/>
          <p:nvPr/>
        </p:nvPicPr>
        <p:blipFill>
          <a:blip r:embed="rId2"/>
          <a:stretch/>
        </p:blipFill>
        <p:spPr>
          <a:xfrm>
            <a:off x="3602880" y="1604520"/>
            <a:ext cx="4984920" cy="3977280"/>
          </a:xfrm>
          <a:prstGeom prst="rect">
            <a:avLst/>
          </a:prstGeom>
          <a:ln>
            <a:noFill/>
          </a:ln>
        </p:spPr>
      </p:pic>
      <p:pic>
        <p:nvPicPr>
          <p:cNvPr id="160" name="Picture 15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874335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5614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6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4268354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23829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4CE6BBD7-50E0-4B76-BDBC-67D2CEC0B586}" type="datetime1">
              <a:rPr lang="en-US" smtClean="0"/>
              <a:t>2/5/2015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2290419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7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4878118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24595763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452953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7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7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1590244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8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492398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8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854786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9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231761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9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9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9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1459716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9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99" name="Picture 198"/>
          <p:cNvPicPr/>
          <p:nvPr/>
        </p:nvPicPr>
        <p:blipFill>
          <a:blip r:embed="rId2"/>
          <a:stretch/>
        </p:blipFill>
        <p:spPr>
          <a:xfrm>
            <a:off x="3602880" y="1604520"/>
            <a:ext cx="4984920" cy="3977280"/>
          </a:xfrm>
          <a:prstGeom prst="rect">
            <a:avLst/>
          </a:prstGeom>
          <a:ln>
            <a:noFill/>
          </a:ln>
        </p:spPr>
      </p:pic>
      <p:pic>
        <p:nvPicPr>
          <p:cNvPr id="200" name="Picture 19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1357487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39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093706C5-02BD-4420-A5F9-051763C43D9A}" type="datetime1">
              <a:rPr lang="en-US" smtClean="0"/>
              <a:t>2/5/2015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34070092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0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7413773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3033667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1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59543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26485430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7950185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1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21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3368451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2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4693581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2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718554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23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819156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3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3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23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8991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D8C59B02-C05F-4A63-A569-03197D4DA0B7}" type="datetime1">
              <a:rPr lang="en-US" smtClean="0"/>
              <a:t>2/5/2015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873552651"/>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23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239" name="Picture 238"/>
          <p:cNvPicPr/>
          <p:nvPr/>
        </p:nvPicPr>
        <p:blipFill>
          <a:blip r:embed="rId2"/>
          <a:stretch/>
        </p:blipFill>
        <p:spPr>
          <a:xfrm>
            <a:off x="3602880" y="1604520"/>
            <a:ext cx="4984920" cy="3977280"/>
          </a:xfrm>
          <a:prstGeom prst="rect">
            <a:avLst/>
          </a:prstGeom>
          <a:ln>
            <a:noFill/>
          </a:ln>
        </p:spPr>
      </p:pic>
      <p:pic>
        <p:nvPicPr>
          <p:cNvPr id="240" name="Picture 23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3054197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00456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Tree>
    <p:extLst>
      <p:ext uri="{BB962C8B-B14F-4D97-AF65-F5344CB8AC3E}">
        <p14:creationId xmlns:p14="http://schemas.microsoft.com/office/powerpoint/2010/main" val="359321200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44226075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88006947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Tree>
    <p:extLst>
      <p:ext uri="{BB962C8B-B14F-4D97-AF65-F5344CB8AC3E}">
        <p14:creationId xmlns:p14="http://schemas.microsoft.com/office/powerpoint/2010/main" val="224918421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Tree>
    <p:extLst>
      <p:ext uri="{BB962C8B-B14F-4D97-AF65-F5344CB8AC3E}">
        <p14:creationId xmlns:p14="http://schemas.microsoft.com/office/powerpoint/2010/main" val="17679198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dirty="0"/>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1529837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149299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23242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dirty="0"/>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4E240315-2A2F-48A0-8AD3-193262386A26}" type="datetime1">
              <a:rPr lang="en-US" smtClean="0"/>
              <a:t>2/5/2015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1587872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924849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4537437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78" name="Picture 77"/>
          <p:cNvPicPr/>
          <p:nvPr/>
        </p:nvPicPr>
        <p:blipFill>
          <a:blip r:embed="rId2"/>
          <a:stretch/>
        </p:blipFill>
        <p:spPr>
          <a:xfrm>
            <a:off x="3602880" y="1604520"/>
            <a:ext cx="4984920" cy="3977280"/>
          </a:xfrm>
          <a:prstGeom prst="rect">
            <a:avLst/>
          </a:prstGeom>
          <a:ln>
            <a:noFill/>
          </a:ln>
        </p:spPr>
      </p:pic>
      <p:pic>
        <p:nvPicPr>
          <p:cNvPr id="79" name="Picture 7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397392280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40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827879486"/>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9"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10889325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92"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89156020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42593112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6258205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9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9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8060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FC0E561C-186F-4632-A206-9C44FDA79AF0}" type="datetime1">
              <a:rPr lang="en-US" smtClean="0"/>
              <a:t>2/5/2015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80865143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64785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0388764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0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7077211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1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1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1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805680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1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18" name="Picture 117"/>
          <p:cNvPicPr/>
          <p:nvPr/>
        </p:nvPicPr>
        <p:blipFill>
          <a:blip r:embed="rId2"/>
          <a:stretch/>
        </p:blipFill>
        <p:spPr>
          <a:xfrm>
            <a:off x="3602880" y="1604520"/>
            <a:ext cx="4984920" cy="3977280"/>
          </a:xfrm>
          <a:prstGeom prst="rect">
            <a:avLst/>
          </a:prstGeom>
          <a:ln>
            <a:noFill/>
          </a:ln>
        </p:spPr>
      </p:pic>
      <p:pic>
        <p:nvPicPr>
          <p:cNvPr id="119" name="Picture 11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65416107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733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0390966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5129250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3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4415213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37251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2152BEF3-5628-4149-AD8A-075352380318}" type="datetime1">
              <a:rPr lang="en-US" smtClean="0"/>
              <a:t>2/5/2015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0438379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898736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3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3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3976737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4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7814193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4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899484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5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4575490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5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5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5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0100800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5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59" name="Picture 158"/>
          <p:cNvPicPr/>
          <p:nvPr/>
        </p:nvPicPr>
        <p:blipFill>
          <a:blip r:embed="rId2"/>
          <a:stretch/>
        </p:blipFill>
        <p:spPr>
          <a:xfrm>
            <a:off x="3602880" y="1604520"/>
            <a:ext cx="4984920" cy="3977280"/>
          </a:xfrm>
          <a:prstGeom prst="rect">
            <a:avLst/>
          </a:prstGeom>
          <a:ln>
            <a:noFill/>
          </a:ln>
        </p:spPr>
      </p:pic>
      <p:pic>
        <p:nvPicPr>
          <p:cNvPr id="160" name="Picture 15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9686081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4374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6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6390896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31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0" y="0"/>
            <a:ext cx="12188520" cy="6855840"/>
          </a:xfrm>
          <a:prstGeom prst="rect">
            <a:avLst/>
          </a:prstGeom>
          <a:ln>
            <a:noFill/>
          </a:ln>
        </p:spPr>
      </p:pic>
      <p:sp>
        <p:nvSpPr>
          <p:cNvPr id="41" name="PlaceHolder 1"/>
          <p:cNvSpPr>
            <a:spLocks noGrp="1"/>
          </p:cNvSpPr>
          <p:nvPr>
            <p:ph type="title"/>
          </p:nvPr>
        </p:nvSpPr>
        <p:spPr>
          <a:xfrm>
            <a:off x="292608" y="82296"/>
            <a:ext cx="11585448" cy="1106424"/>
          </a:xfrm>
          <a:prstGeom prst="rect">
            <a:avLst/>
          </a:prstGeom>
        </p:spPr>
        <p:txBody>
          <a:bodyPr anchor="ctr"/>
          <a:lstStyle/>
          <a:p>
            <a:pPr>
              <a:lnSpc>
                <a:spcPct val="100000"/>
              </a:lnSpc>
            </a:pPr>
            <a:r>
              <a:rPr lang="en-US" sz="3600" strike="noStrike" dirty="0" smtClean="0">
                <a:solidFill>
                  <a:srgbClr val="FFFFFF"/>
                </a:solidFill>
                <a:latin typeface="Calibri Light"/>
              </a:rPr>
              <a:t/>
            </a:r>
            <a:br>
              <a:rPr lang="en-US" sz="3600" strike="noStrike" dirty="0" smtClean="0">
                <a:solidFill>
                  <a:srgbClr val="FFFFFF"/>
                </a:solidFill>
                <a:latin typeface="Calibri Light"/>
              </a:rPr>
            </a:br>
            <a:r>
              <a:rPr lang="en-US" sz="3600" strike="noStrike" dirty="0" smtClean="0">
                <a:solidFill>
                  <a:srgbClr val="FFFFFF"/>
                </a:solidFill>
                <a:latin typeface="Calibri Light"/>
              </a:rPr>
              <a:t>Click </a:t>
            </a:r>
            <a:r>
              <a:rPr lang="en-US" sz="3600" strike="noStrike" dirty="0">
                <a:solidFill>
                  <a:srgbClr val="FFFFFF"/>
                </a:solidFill>
                <a:latin typeface="Calibri Light"/>
              </a:rPr>
              <a:t>to edit Master title style</a:t>
            </a:r>
            <a:endParaRPr dirty="0"/>
          </a:p>
        </p:txBody>
      </p:sp>
      <p:sp>
        <p:nvSpPr>
          <p:cNvPr id="42" name="PlaceHolder 2"/>
          <p:cNvSpPr>
            <a:spLocks noGrp="1"/>
          </p:cNvSpPr>
          <p:nvPr>
            <p:ph type="body"/>
          </p:nvPr>
        </p:nvSpPr>
        <p:spPr>
          <a:xfrm>
            <a:off x="292608" y="1271016"/>
            <a:ext cx="11585448" cy="5029272"/>
          </a:xfrm>
          <a:prstGeom prst="rect">
            <a:avLst/>
          </a:prstGeom>
        </p:spPr>
        <p:txBody>
          <a:bodyPr anchor="ctr"/>
          <a:lstStyle/>
          <a:p>
            <a:pPr>
              <a:buSzPct val="45000"/>
              <a:buFont typeface="StarSymbol"/>
              <a:buChar char=""/>
            </a:pPr>
            <a:r>
              <a:rPr lang="en-US" strike="noStrike" dirty="0">
                <a:solidFill>
                  <a:srgbClr val="FFFFFF"/>
                </a:solidFill>
                <a:latin typeface="Calibri"/>
              </a:rPr>
              <a:t>Click to edit the outline text format</a:t>
            </a:r>
            <a:endParaRPr dirty="0"/>
          </a:p>
          <a:p>
            <a:pPr lvl="1">
              <a:buSzPct val="75000"/>
              <a:buFont typeface="StarSymbol"/>
              <a:buChar char=""/>
            </a:pPr>
            <a:r>
              <a:rPr lang="en-US" strike="noStrike" dirty="0">
                <a:solidFill>
                  <a:srgbClr val="FFFFFF"/>
                </a:solidFill>
                <a:latin typeface="Calibri"/>
              </a:rPr>
              <a:t>Second Outline Level</a:t>
            </a:r>
            <a:endParaRPr dirty="0"/>
          </a:p>
          <a:p>
            <a:pPr lvl="2">
              <a:buSzPct val="45000"/>
              <a:buFont typeface="StarSymbol"/>
              <a:buChar char=""/>
            </a:pPr>
            <a:r>
              <a:rPr lang="en-US" strike="noStrike" dirty="0">
                <a:solidFill>
                  <a:srgbClr val="FFFFFF"/>
                </a:solidFill>
                <a:latin typeface="Calibri"/>
              </a:rPr>
              <a:t>Third Outline Level</a:t>
            </a:r>
            <a:endParaRPr dirty="0"/>
          </a:p>
          <a:p>
            <a:pPr lvl="3">
              <a:buSzPct val="75000"/>
              <a:buFont typeface="StarSymbol"/>
              <a:buChar char=""/>
            </a:pPr>
            <a:r>
              <a:rPr lang="en-US" strike="noStrike" dirty="0">
                <a:solidFill>
                  <a:srgbClr val="FFFFFF"/>
                </a:solidFill>
                <a:latin typeface="Calibri"/>
              </a:rPr>
              <a:t>Fourth Outline Level</a:t>
            </a:r>
            <a:endParaRPr dirty="0"/>
          </a:p>
          <a:p>
            <a:pPr lvl="4">
              <a:buSzPct val="45000"/>
              <a:buFont typeface="StarSymbol"/>
              <a:buChar char=""/>
            </a:pPr>
            <a:r>
              <a:rPr lang="en-US" strike="noStrike" dirty="0">
                <a:solidFill>
                  <a:srgbClr val="FFFFFF"/>
                </a:solidFill>
                <a:latin typeface="Calibri"/>
              </a:rPr>
              <a:t>Fifth Outline Level</a:t>
            </a:r>
            <a:endParaRPr dirty="0"/>
          </a:p>
          <a:p>
            <a:pPr lvl="5">
              <a:buSzPct val="45000"/>
              <a:buFont typeface="StarSymbol"/>
              <a:buChar char=""/>
            </a:pPr>
            <a:r>
              <a:rPr lang="en-US" strike="noStrike" dirty="0">
                <a:solidFill>
                  <a:srgbClr val="FFFFFF"/>
                </a:solidFill>
                <a:latin typeface="Calibri"/>
              </a:rPr>
              <a:t>Sixth Outline Level</a:t>
            </a:r>
            <a:endParaRPr dirty="0"/>
          </a:p>
          <a:p>
            <a:pPr>
              <a:lnSpc>
                <a:spcPct val="100000"/>
              </a:lnSpc>
              <a:buFont typeface="Arial"/>
              <a:buChar char="•"/>
            </a:pPr>
            <a:r>
              <a:rPr lang="en-US" strike="noStrike" dirty="0">
                <a:solidFill>
                  <a:srgbClr val="FFFFFF"/>
                </a:solidFill>
                <a:latin typeface="Calibri"/>
              </a:rPr>
              <a:t>Seventh Outline </a:t>
            </a:r>
            <a:r>
              <a:rPr lang="en-US" strike="noStrike" dirty="0" err="1">
                <a:solidFill>
                  <a:srgbClr val="FFFFFF"/>
                </a:solidFill>
                <a:latin typeface="Calibri"/>
              </a:rPr>
              <a:t>LevelClick</a:t>
            </a:r>
            <a:r>
              <a:rPr lang="en-US" strike="noStrike" dirty="0">
                <a:solidFill>
                  <a:srgbClr val="FFFFFF"/>
                </a:solidFill>
                <a:latin typeface="Calibri"/>
              </a:rPr>
              <a:t> to edit Master text styles</a:t>
            </a:r>
            <a:endParaRPr dirty="0"/>
          </a:p>
          <a:p>
            <a:pPr lvl="1">
              <a:lnSpc>
                <a:spcPct val="100000"/>
              </a:lnSpc>
              <a:buFont typeface="Arial"/>
              <a:buChar char="•"/>
            </a:pPr>
            <a:r>
              <a:rPr lang="en-US" sz="1600" strike="noStrike" dirty="0">
                <a:solidFill>
                  <a:srgbClr val="FFFFFF"/>
                </a:solidFill>
                <a:latin typeface="Calibri"/>
              </a:rPr>
              <a:t>Second level</a:t>
            </a:r>
            <a:endParaRPr dirty="0"/>
          </a:p>
          <a:p>
            <a:pPr lvl="2">
              <a:lnSpc>
                <a:spcPct val="100000"/>
              </a:lnSpc>
              <a:buFont typeface="Arial"/>
              <a:buChar char="•"/>
            </a:pPr>
            <a:r>
              <a:rPr lang="en-US" sz="1400" strike="noStrike" dirty="0">
                <a:solidFill>
                  <a:srgbClr val="FFFFFF"/>
                </a:solidFill>
                <a:latin typeface="Calibri"/>
              </a:rPr>
              <a:t>Third level</a:t>
            </a:r>
            <a:endParaRPr dirty="0"/>
          </a:p>
          <a:p>
            <a:pPr lvl="3">
              <a:lnSpc>
                <a:spcPct val="100000"/>
              </a:lnSpc>
              <a:buFont typeface="Arial"/>
              <a:buChar char="•"/>
            </a:pPr>
            <a:r>
              <a:rPr lang="en-US" sz="1200" strike="noStrike" dirty="0">
                <a:solidFill>
                  <a:srgbClr val="FFFFFF"/>
                </a:solidFill>
                <a:latin typeface="Calibri"/>
              </a:rPr>
              <a:t>Fourth level</a:t>
            </a:r>
            <a:endParaRPr dirty="0"/>
          </a:p>
          <a:p>
            <a:pPr lvl="4">
              <a:lnSpc>
                <a:spcPct val="100000"/>
              </a:lnSpc>
              <a:buFont typeface="Arial"/>
              <a:buChar char="•"/>
            </a:pPr>
            <a:r>
              <a:rPr lang="en-US" sz="1200" strike="noStrike" dirty="0">
                <a:solidFill>
                  <a:srgbClr val="FFFFFF"/>
                </a:solidFill>
                <a:latin typeface="Calibri"/>
              </a:rPr>
              <a:t>Fifth level</a:t>
            </a:r>
            <a:endParaRPr dirty="0"/>
          </a:p>
        </p:txBody>
      </p:sp>
      <p:sp>
        <p:nvSpPr>
          <p:cNvPr id="43" name="PlaceHolder 3"/>
          <p:cNvSpPr>
            <a:spLocks noGrp="1"/>
          </p:cNvSpPr>
          <p:nvPr>
            <p:ph type="dt"/>
          </p:nvPr>
        </p:nvSpPr>
        <p:spPr>
          <a:xfrm>
            <a:off x="8512920" y="6327720"/>
            <a:ext cx="1599840" cy="377640"/>
          </a:xfrm>
          <a:prstGeom prst="rect">
            <a:avLst/>
          </a:prstGeom>
        </p:spPr>
        <p:txBody>
          <a:bodyPr anchor="ctr"/>
          <a:lstStyle/>
          <a:p>
            <a:fld id="{2DAD7994-121C-456F-AEC8-E448CC6831AE}" type="datetime1">
              <a:rPr lang="en-US" smtClean="0"/>
              <a:t>2/5/2015</a:t>
            </a:fld>
            <a:endParaRPr lang="en-US"/>
          </a:p>
        </p:txBody>
      </p:sp>
      <p:sp>
        <p:nvSpPr>
          <p:cNvPr id="44" name="PlaceHolder 4"/>
          <p:cNvSpPr>
            <a:spLocks noGrp="1"/>
          </p:cNvSpPr>
          <p:nvPr>
            <p:ph type="ftr"/>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45" name="PlaceHolder 5"/>
          <p:cNvSpPr>
            <a:spLocks noGrp="1"/>
          </p:cNvSpPr>
          <p:nvPr>
            <p:ph type="sldNum"/>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842409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01" name="Picture 4"/>
          <p:cNvPicPr/>
          <p:nvPr/>
        </p:nvPicPr>
        <p:blipFill>
          <a:blip r:embed="rId14"/>
          <a:stretch/>
        </p:blipFill>
        <p:spPr>
          <a:xfrm>
            <a:off x="0" y="0"/>
            <a:ext cx="12188520" cy="6855840"/>
          </a:xfrm>
          <a:prstGeom prst="rect">
            <a:avLst/>
          </a:prstGeom>
          <a:ln>
            <a:noFill/>
          </a:ln>
        </p:spPr>
      </p:pic>
      <p:sp>
        <p:nvSpPr>
          <p:cNvPr id="202" name="PlaceHolder 1"/>
          <p:cNvSpPr>
            <a:spLocks noGrp="1"/>
          </p:cNvSpPr>
          <p:nvPr>
            <p:ph type="dt"/>
          </p:nvPr>
        </p:nvSpPr>
        <p:spPr>
          <a:xfrm>
            <a:off x="8589600" y="5870520"/>
            <a:ext cx="1599840" cy="377640"/>
          </a:xfrm>
          <a:prstGeom prst="rect">
            <a:avLst/>
          </a:prstGeom>
        </p:spPr>
        <p:txBody>
          <a:bodyPr anchor="ctr"/>
          <a:lstStyle/>
          <a:p>
            <a:pPr algn="r">
              <a:lnSpc>
                <a:spcPct val="100000"/>
              </a:lnSpc>
            </a:pPr>
            <a:fld id="{CF721376-30B8-421A-B6A0-5D048D69EAF0}" type="datetime1">
              <a:rPr lang="en-US" smtClean="0"/>
              <a:t>2/5/2015</a:t>
            </a:fld>
            <a:endParaRPr/>
          </a:p>
        </p:txBody>
      </p:sp>
      <p:sp>
        <p:nvSpPr>
          <p:cNvPr id="203" name="PlaceHolder 2"/>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204" name="PlaceHolder 3"/>
          <p:cNvSpPr>
            <a:spLocks noGrp="1"/>
          </p:cNvSpPr>
          <p:nvPr>
            <p:ph type="sldNum"/>
          </p:nvPr>
        </p:nvSpPr>
        <p:spPr>
          <a:xfrm>
            <a:off x="10266120" y="5870520"/>
            <a:ext cx="550800" cy="377640"/>
          </a:xfrm>
          <a:prstGeom prst="rect">
            <a:avLst/>
          </a:prstGeom>
        </p:spPr>
        <p:txBody>
          <a:bodyPr anchor="ctr"/>
          <a:lstStyle/>
          <a:p>
            <a:pPr algn="r">
              <a:lnSpc>
                <a:spcPct val="100000"/>
              </a:lnSpc>
            </a:pPr>
            <a:fld id="{ED42F91A-DB9E-46D5-BEC7-15B66726465A}" type="slidenum">
              <a:rPr lang="en-US" sz="1000" strike="noStrike">
                <a:solidFill>
                  <a:srgbClr val="FFFFFF"/>
                </a:solidFill>
                <a:latin typeface="Calibri"/>
              </a:rPr>
              <a:t>‹#›</a:t>
            </a:fld>
            <a:endParaRPr/>
          </a:p>
        </p:txBody>
      </p:sp>
      <p:sp>
        <p:nvSpPr>
          <p:cNvPr id="205" name="PlaceHolder 4"/>
          <p:cNvSpPr>
            <a:spLocks noGrp="1"/>
          </p:cNvSpPr>
          <p:nvPr>
            <p:ph type="title"/>
          </p:nvPr>
        </p:nvSpPr>
        <p:spPr>
          <a:xfrm>
            <a:off x="609480" y="273600"/>
            <a:ext cx="10972440" cy="1144800"/>
          </a:xfrm>
          <a:prstGeom prst="rect">
            <a:avLst/>
          </a:prstGeom>
        </p:spPr>
        <p:txBody>
          <a:bodyPr lIns="0" tIns="0" rIns="0" bIns="0" anchor="ctr"/>
          <a:lstStyle/>
          <a:p>
            <a:r>
              <a:rPr lang="en-US">
                <a:latin typeface="Calibri"/>
              </a:rPr>
              <a:t>Click to edit the title text format</a:t>
            </a:r>
            <a:endParaRPr/>
          </a:p>
        </p:txBody>
      </p:sp>
      <p:sp>
        <p:nvSpPr>
          <p:cNvPr id="206"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a:latin typeface="Calibri"/>
              </a:rPr>
              <a:t>Click to edit the outline text format</a:t>
            </a:r>
            <a:endParaRPr/>
          </a:p>
          <a:p>
            <a:pPr lvl="1">
              <a:buSzPct val="75000"/>
              <a:buFont typeface="StarSymbol"/>
              <a:buChar char=""/>
            </a:pPr>
            <a:r>
              <a:rPr lang="en-US" sz="1400">
                <a:latin typeface="Calibri"/>
              </a:rPr>
              <a:t>Second Outline Level</a:t>
            </a:r>
            <a:endParaRPr/>
          </a:p>
          <a:p>
            <a:pPr lvl="2">
              <a:buSzPct val="45000"/>
              <a:buFont typeface="StarSymbol"/>
              <a:buChar char=""/>
            </a:pPr>
            <a:r>
              <a:rPr lang="en-US" sz="1200">
                <a:latin typeface="Calibri"/>
              </a:rPr>
              <a:t>Third Outline Level</a:t>
            </a:r>
            <a:endParaRPr/>
          </a:p>
          <a:p>
            <a:pPr lvl="3">
              <a:buSzPct val="75000"/>
              <a:buFont typeface="StarSymbol"/>
              <a:buChar char=""/>
            </a:pPr>
            <a:r>
              <a:rPr lang="en-US" sz="1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extLst>
      <p:ext uri="{BB962C8B-B14F-4D97-AF65-F5344CB8AC3E}">
        <p14:creationId xmlns:p14="http://schemas.microsoft.com/office/powerpoint/2010/main" val="175663076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81"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82" name="PlaceHolder 3"/>
          <p:cNvSpPr>
            <a:spLocks noGrp="1"/>
          </p:cNvSpPr>
          <p:nvPr>
            <p:ph type="body"/>
          </p:nvPr>
        </p:nvSpPr>
        <p:spPr>
          <a:xfrm>
            <a:off x="6400800" y="1905120"/>
            <a:ext cx="5079600" cy="4114440"/>
          </a:xfrm>
          <a:prstGeom prst="rect">
            <a:avLst/>
          </a:prstGeom>
        </p:spPr>
        <p:txBody>
          <a:bodyPr lIns="90000" tIns="45000" rIns="90000" bIns="45000"/>
          <a:lstStyle/>
          <a:p>
            <a:pPr>
              <a:buSzPct val="45000"/>
              <a:buFont typeface="StarSymbol"/>
              <a:buChar char=""/>
            </a:pPr>
            <a:r>
              <a:rPr lang="en-US" dirty="0">
                <a:latin typeface="Calibri"/>
              </a:rPr>
              <a:t>Click to edit the outline text format</a:t>
            </a:r>
            <a:endParaRPr dirty="0"/>
          </a:p>
          <a:p>
            <a:pPr lvl="1">
              <a:buSzPct val="75000"/>
              <a:buFont typeface="StarSymbol"/>
              <a:buChar char=""/>
            </a:pPr>
            <a:r>
              <a:rPr lang="en-US" dirty="0">
                <a:latin typeface="Calibri"/>
              </a:rPr>
              <a:t>Second Outline Level</a:t>
            </a:r>
            <a:endParaRPr dirty="0"/>
          </a:p>
          <a:p>
            <a:pPr lvl="2">
              <a:buSzPct val="45000"/>
              <a:buFont typeface="StarSymbol"/>
              <a:buChar char=""/>
            </a:pPr>
            <a:r>
              <a:rPr lang="en-US" dirty="0">
                <a:latin typeface="Calibri"/>
              </a:rPr>
              <a:t>Third Outline Level</a:t>
            </a:r>
            <a:endParaRPr dirty="0"/>
          </a:p>
          <a:p>
            <a:pPr lvl="3">
              <a:buSzPct val="75000"/>
              <a:buFont typeface="StarSymbol"/>
              <a:buChar char=""/>
            </a:pPr>
            <a:r>
              <a:rPr lang="en-US" dirty="0">
                <a:latin typeface="Calibri"/>
              </a:rPr>
              <a:t>Fourth Outline Level</a:t>
            </a:r>
            <a:endParaRPr dirty="0"/>
          </a:p>
          <a:p>
            <a:pPr lvl="4">
              <a:buSzPct val="45000"/>
              <a:buFont typeface="StarSymbol"/>
              <a:buChar char=""/>
            </a:pPr>
            <a:r>
              <a:rPr lang="en-US" dirty="0">
                <a:latin typeface="Calibri"/>
              </a:rPr>
              <a:t>Fifth Outline Level</a:t>
            </a:r>
            <a:endParaRPr dirty="0"/>
          </a:p>
          <a:p>
            <a:pPr lvl="5">
              <a:buSzPct val="45000"/>
              <a:buFont typeface="StarSymbol"/>
              <a:buChar char=""/>
            </a:pPr>
            <a:r>
              <a:rPr lang="en-US" dirty="0">
                <a:latin typeface="Calibri"/>
              </a:rPr>
              <a:t>Sixth Outline Level</a:t>
            </a:r>
            <a:endParaRPr dirty="0"/>
          </a:p>
          <a:p>
            <a:pPr lvl="6">
              <a:buSzPct val="45000"/>
              <a:buFont typeface="StarSymbol"/>
              <a:buChar char=""/>
            </a:pPr>
            <a:r>
              <a:rPr lang="en-US" dirty="0">
                <a:latin typeface="Calibri"/>
              </a:rPr>
              <a:t>Seventh Outline Level</a:t>
            </a:r>
            <a:endParaRPr dirty="0"/>
          </a:p>
        </p:txBody>
      </p:sp>
      <p:sp>
        <p:nvSpPr>
          <p:cNvPr id="83" name="PlaceHolder 4"/>
          <p:cNvSpPr>
            <a:spLocks noGrp="1"/>
          </p:cNvSpPr>
          <p:nvPr>
            <p:ph type="dt"/>
          </p:nvPr>
        </p:nvSpPr>
        <p:spPr>
          <a:xfrm>
            <a:off x="7928568" y="6382584"/>
            <a:ext cx="1599840" cy="377640"/>
          </a:xfrm>
          <a:prstGeom prst="rect">
            <a:avLst/>
          </a:prstGeom>
        </p:spPr>
        <p:txBody>
          <a:bodyPr anchor="ctr"/>
          <a:lstStyle/>
          <a:p>
            <a:fld id="{5BF83EAD-625B-40BF-868F-C92F7C9DFB61}" type="datetime1">
              <a:rPr lang="en-US" smtClean="0"/>
              <a:t>2/5/2015</a:t>
            </a:fld>
            <a:endParaRPr lang="en-US" dirty="0"/>
          </a:p>
        </p:txBody>
      </p:sp>
      <p:sp>
        <p:nvSpPr>
          <p:cNvPr id="84" name="PlaceHolder 5"/>
          <p:cNvSpPr>
            <a:spLocks noGrp="1"/>
          </p:cNvSpPr>
          <p:nvPr>
            <p:ph type="ftr"/>
          </p:nvPr>
        </p:nvSpPr>
        <p:spPr>
          <a:xfrm>
            <a:off x="82296" y="6382584"/>
            <a:ext cx="7827120" cy="377640"/>
          </a:xfrm>
          <a:prstGeom prst="rect">
            <a:avLst/>
          </a:prstGeom>
        </p:spPr>
        <p:txBody>
          <a:bodyPr anchor="ctr"/>
          <a:lstStyle>
            <a:lvl1pPr>
              <a:defRPr/>
            </a:lvl1pPr>
          </a:lstStyle>
          <a:p>
            <a:r>
              <a:rPr lang="en-US" sz="1000" smtClean="0">
                <a:solidFill>
                  <a:srgbClr val="FFFFFF"/>
                </a:solidFill>
                <a:latin typeface="Calibri"/>
              </a:rPr>
              <a:t>Copyright © 2015 S Price</a:t>
            </a:r>
            <a:endParaRPr lang="en-US" dirty="0"/>
          </a:p>
        </p:txBody>
      </p:sp>
      <p:sp>
        <p:nvSpPr>
          <p:cNvPr id="85" name="PlaceHolder 6"/>
          <p:cNvSpPr>
            <a:spLocks noGrp="1"/>
          </p:cNvSpPr>
          <p:nvPr>
            <p:ph type="sldNum"/>
          </p:nvPr>
        </p:nvSpPr>
        <p:spPr>
          <a:xfrm>
            <a:off x="11317680" y="6382584"/>
            <a:ext cx="550800" cy="377640"/>
          </a:xfrm>
          <a:prstGeom prst="rect">
            <a:avLst/>
          </a:prstGeom>
        </p:spPr>
        <p:txBody>
          <a:bodyPr anchor="ctr"/>
          <a:lstStyle/>
          <a:p>
            <a:pPr>
              <a:lnSpc>
                <a:spcPct val="100000"/>
              </a:lnSpc>
            </a:pPr>
            <a:fld id="{5CCF4C83-2F19-4DF0-BC38-9F2E8EBBC1D3}"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24699975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0" name="Picture 7"/>
          <p:cNvPicPr/>
          <p:nvPr/>
        </p:nvPicPr>
        <p:blipFill>
          <a:blip r:embed="rId14"/>
          <a:stretch/>
        </p:blipFill>
        <p:spPr>
          <a:xfrm>
            <a:off x="0" y="0"/>
            <a:ext cx="12188520" cy="6855840"/>
          </a:xfrm>
          <a:prstGeom prst="rect">
            <a:avLst/>
          </a:prstGeom>
          <a:ln>
            <a:noFill/>
          </a:ln>
        </p:spPr>
      </p:pic>
      <p:sp>
        <p:nvSpPr>
          <p:cNvPr id="121"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22" name="PlaceHolder 2"/>
          <p:cNvSpPr>
            <a:spLocks noGrp="1"/>
          </p:cNvSpPr>
          <p:nvPr>
            <p:ph type="body"/>
          </p:nvPr>
        </p:nvSpPr>
        <p:spPr>
          <a:xfrm>
            <a:off x="68580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3" name="PlaceHolder 3"/>
          <p:cNvSpPr>
            <a:spLocks noGrp="1"/>
          </p:cNvSpPr>
          <p:nvPr>
            <p:ph type="body"/>
          </p:nvPr>
        </p:nvSpPr>
        <p:spPr>
          <a:xfrm>
            <a:off x="582192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4" name="PlaceHolder 4"/>
          <p:cNvSpPr>
            <a:spLocks noGrp="1"/>
          </p:cNvSpPr>
          <p:nvPr>
            <p:ph type="dt"/>
          </p:nvPr>
        </p:nvSpPr>
        <p:spPr>
          <a:xfrm>
            <a:off x="8589600" y="5870520"/>
            <a:ext cx="1599840" cy="377640"/>
          </a:xfrm>
          <a:prstGeom prst="rect">
            <a:avLst/>
          </a:prstGeom>
        </p:spPr>
        <p:txBody>
          <a:bodyPr anchor="ctr"/>
          <a:lstStyle/>
          <a:p>
            <a:pPr algn="r">
              <a:lnSpc>
                <a:spcPct val="100000"/>
              </a:lnSpc>
            </a:pPr>
            <a:fld id="{5E4402C4-3455-4169-B8B9-16EEA19DBD74}" type="datetime1">
              <a:rPr lang="en-US" smtClean="0"/>
              <a:t>2/5/2015</a:t>
            </a:fld>
            <a:endParaRPr/>
          </a:p>
        </p:txBody>
      </p:sp>
      <p:sp>
        <p:nvSpPr>
          <p:cNvPr id="125" name="PlaceHolder 5"/>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126" name="PlaceHolder 6"/>
          <p:cNvSpPr>
            <a:spLocks noGrp="1"/>
          </p:cNvSpPr>
          <p:nvPr>
            <p:ph type="sldNum"/>
          </p:nvPr>
        </p:nvSpPr>
        <p:spPr>
          <a:xfrm>
            <a:off x="10266120" y="5870520"/>
            <a:ext cx="550800" cy="377640"/>
          </a:xfrm>
          <a:prstGeom prst="rect">
            <a:avLst/>
          </a:prstGeom>
        </p:spPr>
        <p:txBody>
          <a:bodyPr anchor="ctr"/>
          <a:lstStyle/>
          <a:p>
            <a:pPr algn="r">
              <a:lnSpc>
                <a:spcPct val="100000"/>
              </a:lnSpc>
            </a:pPr>
            <a:fld id="{199FFE68-4DA6-436C-AF03-4CB1BC6F241D}"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41680268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62"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3" name="PlaceHolder 3"/>
          <p:cNvSpPr>
            <a:spLocks noGrp="1"/>
          </p:cNvSpPr>
          <p:nvPr>
            <p:ph type="body"/>
          </p:nvPr>
        </p:nvSpPr>
        <p:spPr>
          <a:xfrm>
            <a:off x="640080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4" name="PlaceHolder 4"/>
          <p:cNvSpPr>
            <a:spLocks noGrp="1"/>
          </p:cNvSpPr>
          <p:nvPr>
            <p:ph type="dt"/>
          </p:nvPr>
        </p:nvSpPr>
        <p:spPr>
          <a:xfrm>
            <a:off x="8589600" y="5870520"/>
            <a:ext cx="1599840" cy="377640"/>
          </a:xfrm>
          <a:prstGeom prst="rect">
            <a:avLst/>
          </a:prstGeom>
        </p:spPr>
        <p:txBody>
          <a:bodyPr anchor="ctr"/>
          <a:lstStyle/>
          <a:p>
            <a:pPr>
              <a:lnSpc>
                <a:spcPct val="100000"/>
              </a:lnSpc>
            </a:pPr>
            <a:fld id="{2CCD0653-69E3-4CE4-A3CC-8336DF1E1115}" type="datetime1">
              <a:rPr lang="en-US" smtClean="0"/>
              <a:t>2/5/2015</a:t>
            </a:fld>
            <a:endParaRPr/>
          </a:p>
        </p:txBody>
      </p:sp>
      <p:sp>
        <p:nvSpPr>
          <p:cNvPr id="165" name="PlaceHolder 5"/>
          <p:cNvSpPr>
            <a:spLocks noGrp="1"/>
          </p:cNvSpPr>
          <p:nvPr>
            <p:ph type="ftr"/>
          </p:nvPr>
        </p:nvSpPr>
        <p:spPr>
          <a:xfrm>
            <a:off x="685800" y="5870520"/>
            <a:ext cx="7827120" cy="377640"/>
          </a:xfrm>
          <a:prstGeom prst="rect">
            <a:avLst/>
          </a:prstGeom>
        </p:spPr>
        <p:txBody>
          <a:bodyPr anchor="ctr"/>
          <a:lstStyle/>
          <a:p>
            <a:pPr>
              <a:lnSpc>
                <a:spcPct val="100000"/>
              </a:lnSpc>
            </a:pPr>
            <a:r>
              <a:rPr lang="en-US" sz="1000" strike="noStrike" smtClean="0">
                <a:solidFill>
                  <a:srgbClr val="FFFFFF"/>
                </a:solidFill>
                <a:latin typeface="Calibri"/>
              </a:rPr>
              <a:t>Copyright © 2015 S Price</a:t>
            </a:r>
            <a:endParaRPr/>
          </a:p>
        </p:txBody>
      </p:sp>
      <p:sp>
        <p:nvSpPr>
          <p:cNvPr id="166" name="PlaceHolder 6"/>
          <p:cNvSpPr>
            <a:spLocks noGrp="1"/>
          </p:cNvSpPr>
          <p:nvPr>
            <p:ph type="sldNum"/>
          </p:nvPr>
        </p:nvSpPr>
        <p:spPr>
          <a:xfrm>
            <a:off x="10266120" y="5870520"/>
            <a:ext cx="550800" cy="377640"/>
          </a:xfrm>
          <a:prstGeom prst="rect">
            <a:avLst/>
          </a:prstGeom>
        </p:spPr>
        <p:txBody>
          <a:bodyPr anchor="ctr"/>
          <a:lstStyle/>
          <a:p>
            <a:pPr>
              <a:lnSpc>
                <a:spcPct val="100000"/>
              </a:lnSpc>
            </a:pPr>
            <a:fld id="{EBE21A92-D0E5-418E-B6E4-8AC338D5BF5B}"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35908250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01" name="Picture 4"/>
          <p:cNvPicPr/>
          <p:nvPr/>
        </p:nvPicPr>
        <p:blipFill>
          <a:blip r:embed="rId14"/>
          <a:stretch/>
        </p:blipFill>
        <p:spPr>
          <a:xfrm>
            <a:off x="0" y="0"/>
            <a:ext cx="12188520" cy="6855840"/>
          </a:xfrm>
          <a:prstGeom prst="rect">
            <a:avLst/>
          </a:prstGeom>
          <a:ln>
            <a:noFill/>
          </a:ln>
        </p:spPr>
      </p:pic>
      <p:sp>
        <p:nvSpPr>
          <p:cNvPr id="202" name="PlaceHolder 1"/>
          <p:cNvSpPr>
            <a:spLocks noGrp="1"/>
          </p:cNvSpPr>
          <p:nvPr>
            <p:ph type="dt"/>
          </p:nvPr>
        </p:nvSpPr>
        <p:spPr>
          <a:xfrm>
            <a:off x="8589600" y="5870520"/>
            <a:ext cx="1599840" cy="377640"/>
          </a:xfrm>
          <a:prstGeom prst="rect">
            <a:avLst/>
          </a:prstGeom>
        </p:spPr>
        <p:txBody>
          <a:bodyPr anchor="ctr"/>
          <a:lstStyle/>
          <a:p>
            <a:pPr algn="r">
              <a:lnSpc>
                <a:spcPct val="100000"/>
              </a:lnSpc>
            </a:pPr>
            <a:fld id="{60EFCB84-2498-4E61-8FAE-AC4AED7B70A9}" type="datetime1">
              <a:rPr lang="en-US" smtClean="0"/>
              <a:t>2/5/2015</a:t>
            </a:fld>
            <a:endParaRPr/>
          </a:p>
        </p:txBody>
      </p:sp>
      <p:sp>
        <p:nvSpPr>
          <p:cNvPr id="203" name="PlaceHolder 2"/>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204" name="PlaceHolder 3"/>
          <p:cNvSpPr>
            <a:spLocks noGrp="1"/>
          </p:cNvSpPr>
          <p:nvPr>
            <p:ph type="sldNum"/>
          </p:nvPr>
        </p:nvSpPr>
        <p:spPr>
          <a:xfrm>
            <a:off x="10266120" y="5870520"/>
            <a:ext cx="550800" cy="377640"/>
          </a:xfrm>
          <a:prstGeom prst="rect">
            <a:avLst/>
          </a:prstGeom>
        </p:spPr>
        <p:txBody>
          <a:bodyPr anchor="ctr"/>
          <a:lstStyle/>
          <a:p>
            <a:pPr algn="r">
              <a:lnSpc>
                <a:spcPct val="100000"/>
              </a:lnSpc>
            </a:pPr>
            <a:fld id="{ED42F91A-DB9E-46D5-BEC7-15B66726465A}" type="slidenum">
              <a:rPr lang="en-US" sz="1000" strike="noStrike">
                <a:solidFill>
                  <a:srgbClr val="FFFFFF"/>
                </a:solidFill>
                <a:latin typeface="Calibri"/>
              </a:rPr>
              <a:t>‹#›</a:t>
            </a:fld>
            <a:endParaRPr/>
          </a:p>
        </p:txBody>
      </p:sp>
      <p:sp>
        <p:nvSpPr>
          <p:cNvPr id="205" name="PlaceHolder 4"/>
          <p:cNvSpPr>
            <a:spLocks noGrp="1"/>
          </p:cNvSpPr>
          <p:nvPr>
            <p:ph type="title"/>
          </p:nvPr>
        </p:nvSpPr>
        <p:spPr>
          <a:xfrm>
            <a:off x="609480" y="273600"/>
            <a:ext cx="10972440" cy="1144800"/>
          </a:xfrm>
          <a:prstGeom prst="rect">
            <a:avLst/>
          </a:prstGeom>
        </p:spPr>
        <p:txBody>
          <a:bodyPr lIns="0" tIns="0" rIns="0" bIns="0" anchor="ctr"/>
          <a:lstStyle/>
          <a:p>
            <a:r>
              <a:rPr lang="en-US">
                <a:latin typeface="Calibri"/>
              </a:rPr>
              <a:t>Click to edit the title text format</a:t>
            </a:r>
            <a:endParaRPr/>
          </a:p>
        </p:txBody>
      </p:sp>
      <p:sp>
        <p:nvSpPr>
          <p:cNvPr id="206"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a:latin typeface="Calibri"/>
              </a:rPr>
              <a:t>Click to edit the outline text format</a:t>
            </a:r>
            <a:endParaRPr/>
          </a:p>
          <a:p>
            <a:pPr lvl="1">
              <a:buSzPct val="75000"/>
              <a:buFont typeface="StarSymbol"/>
              <a:buChar char=""/>
            </a:pPr>
            <a:r>
              <a:rPr lang="en-US" sz="1400">
                <a:latin typeface="Calibri"/>
              </a:rPr>
              <a:t>Second Outline Level</a:t>
            </a:r>
            <a:endParaRPr/>
          </a:p>
          <a:p>
            <a:pPr lvl="2">
              <a:buSzPct val="45000"/>
              <a:buFont typeface="StarSymbol"/>
              <a:buChar char=""/>
            </a:pPr>
            <a:r>
              <a:rPr lang="en-US" sz="1200">
                <a:latin typeface="Calibri"/>
              </a:rPr>
              <a:t>Third Outline Level</a:t>
            </a:r>
            <a:endParaRPr/>
          </a:p>
          <a:p>
            <a:pPr lvl="3">
              <a:buSzPct val="75000"/>
              <a:buFont typeface="StarSymbol"/>
              <a:buChar char=""/>
            </a:pPr>
            <a:r>
              <a:rPr lang="en-US" sz="1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extLst>
      <p:ext uri="{BB962C8B-B14F-4D97-AF65-F5344CB8AC3E}">
        <p14:creationId xmlns:p14="http://schemas.microsoft.com/office/powerpoint/2010/main" val="373221554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0" y="0"/>
            <a:ext cx="12188520" cy="6855840"/>
          </a:xfrm>
          <a:prstGeom prst="rect">
            <a:avLst/>
          </a:prstGeom>
          <a:ln>
            <a:noFill/>
          </a:ln>
        </p:spPr>
      </p:pic>
      <p:sp>
        <p:nvSpPr>
          <p:cNvPr id="41" name="PlaceHolder 1"/>
          <p:cNvSpPr>
            <a:spLocks noGrp="1"/>
          </p:cNvSpPr>
          <p:nvPr>
            <p:ph type="title"/>
          </p:nvPr>
        </p:nvSpPr>
        <p:spPr>
          <a:xfrm>
            <a:off x="292608" y="82296"/>
            <a:ext cx="11585448" cy="1106424"/>
          </a:xfrm>
          <a:prstGeom prst="rect">
            <a:avLst/>
          </a:prstGeom>
        </p:spPr>
        <p:txBody>
          <a:bodyPr anchor="ctr"/>
          <a:lstStyle/>
          <a:p>
            <a:pPr>
              <a:lnSpc>
                <a:spcPct val="100000"/>
              </a:lnSpc>
            </a:pPr>
            <a:r>
              <a:rPr lang="en-US" sz="3600" strike="noStrike" dirty="0">
                <a:solidFill>
                  <a:srgbClr val="FFFFFF"/>
                </a:solidFill>
                <a:latin typeface="Calibri Light"/>
              </a:rPr>
              <a:t>Click to edit the title text </a:t>
            </a:r>
            <a:r>
              <a:rPr lang="en-US" sz="3600" strike="noStrike" dirty="0" err="1">
                <a:solidFill>
                  <a:srgbClr val="FFFFFF"/>
                </a:solidFill>
                <a:latin typeface="Calibri Light"/>
              </a:rPr>
              <a:t>formatClick</a:t>
            </a:r>
            <a:r>
              <a:rPr lang="en-US" sz="3600" strike="noStrike" dirty="0">
                <a:solidFill>
                  <a:srgbClr val="FFFFFF"/>
                </a:solidFill>
                <a:latin typeface="Calibri Light"/>
              </a:rPr>
              <a:t> to edit Master title style</a:t>
            </a:r>
            <a:endParaRPr dirty="0"/>
          </a:p>
        </p:txBody>
      </p:sp>
      <p:sp>
        <p:nvSpPr>
          <p:cNvPr id="42" name="PlaceHolder 2"/>
          <p:cNvSpPr>
            <a:spLocks noGrp="1"/>
          </p:cNvSpPr>
          <p:nvPr>
            <p:ph type="body"/>
          </p:nvPr>
        </p:nvSpPr>
        <p:spPr>
          <a:xfrm>
            <a:off x="292608" y="1271016"/>
            <a:ext cx="11585448" cy="5029272"/>
          </a:xfrm>
          <a:prstGeom prst="rect">
            <a:avLst/>
          </a:prstGeom>
        </p:spPr>
        <p:txBody>
          <a:bodyPr anchor="ctr"/>
          <a:lstStyle/>
          <a:p>
            <a:pPr>
              <a:buSzPct val="45000"/>
              <a:buFont typeface="StarSymbol"/>
              <a:buChar char=""/>
            </a:pPr>
            <a:r>
              <a:rPr lang="en-US" strike="noStrike" dirty="0">
                <a:solidFill>
                  <a:srgbClr val="FFFFFF"/>
                </a:solidFill>
                <a:latin typeface="Calibri"/>
              </a:rPr>
              <a:t>Click to edit the outline text format</a:t>
            </a:r>
            <a:endParaRPr dirty="0"/>
          </a:p>
          <a:p>
            <a:pPr lvl="1">
              <a:buSzPct val="75000"/>
              <a:buFont typeface="StarSymbol"/>
              <a:buChar char=""/>
            </a:pPr>
            <a:r>
              <a:rPr lang="en-US" strike="noStrike" dirty="0">
                <a:solidFill>
                  <a:srgbClr val="FFFFFF"/>
                </a:solidFill>
                <a:latin typeface="Calibri"/>
              </a:rPr>
              <a:t>Second Outline Level</a:t>
            </a:r>
            <a:endParaRPr dirty="0"/>
          </a:p>
          <a:p>
            <a:pPr lvl="2">
              <a:buSzPct val="45000"/>
              <a:buFont typeface="StarSymbol"/>
              <a:buChar char=""/>
            </a:pPr>
            <a:r>
              <a:rPr lang="en-US" strike="noStrike" dirty="0">
                <a:solidFill>
                  <a:srgbClr val="FFFFFF"/>
                </a:solidFill>
                <a:latin typeface="Calibri"/>
              </a:rPr>
              <a:t>Third Outline Level</a:t>
            </a:r>
            <a:endParaRPr dirty="0"/>
          </a:p>
          <a:p>
            <a:pPr lvl="3">
              <a:buSzPct val="75000"/>
              <a:buFont typeface="StarSymbol"/>
              <a:buChar char=""/>
            </a:pPr>
            <a:r>
              <a:rPr lang="en-US" strike="noStrike" dirty="0">
                <a:solidFill>
                  <a:srgbClr val="FFFFFF"/>
                </a:solidFill>
                <a:latin typeface="Calibri"/>
              </a:rPr>
              <a:t>Fourth Outline Level</a:t>
            </a:r>
            <a:endParaRPr dirty="0"/>
          </a:p>
          <a:p>
            <a:pPr lvl="4">
              <a:buSzPct val="45000"/>
              <a:buFont typeface="StarSymbol"/>
              <a:buChar char=""/>
            </a:pPr>
            <a:r>
              <a:rPr lang="en-US" strike="noStrike" dirty="0">
                <a:solidFill>
                  <a:srgbClr val="FFFFFF"/>
                </a:solidFill>
                <a:latin typeface="Calibri"/>
              </a:rPr>
              <a:t>Fifth Outline Level</a:t>
            </a:r>
            <a:endParaRPr dirty="0"/>
          </a:p>
          <a:p>
            <a:pPr lvl="5">
              <a:buSzPct val="45000"/>
              <a:buFont typeface="StarSymbol"/>
              <a:buChar char=""/>
            </a:pPr>
            <a:r>
              <a:rPr lang="en-US" strike="noStrike" dirty="0">
                <a:solidFill>
                  <a:srgbClr val="FFFFFF"/>
                </a:solidFill>
                <a:latin typeface="Calibri"/>
              </a:rPr>
              <a:t>Sixth Outline Level</a:t>
            </a:r>
            <a:endParaRPr dirty="0"/>
          </a:p>
          <a:p>
            <a:pPr>
              <a:lnSpc>
                <a:spcPct val="100000"/>
              </a:lnSpc>
              <a:buFont typeface="Arial"/>
              <a:buChar char="•"/>
            </a:pPr>
            <a:r>
              <a:rPr lang="en-US" strike="noStrike" dirty="0">
                <a:solidFill>
                  <a:srgbClr val="FFFFFF"/>
                </a:solidFill>
                <a:latin typeface="Calibri"/>
              </a:rPr>
              <a:t>Seventh Outline </a:t>
            </a:r>
            <a:r>
              <a:rPr lang="en-US" strike="noStrike" dirty="0" err="1">
                <a:solidFill>
                  <a:srgbClr val="FFFFFF"/>
                </a:solidFill>
                <a:latin typeface="Calibri"/>
              </a:rPr>
              <a:t>LevelClick</a:t>
            </a:r>
            <a:r>
              <a:rPr lang="en-US" strike="noStrike" dirty="0">
                <a:solidFill>
                  <a:srgbClr val="FFFFFF"/>
                </a:solidFill>
                <a:latin typeface="Calibri"/>
              </a:rPr>
              <a:t> to edit Master text styles</a:t>
            </a:r>
            <a:endParaRPr dirty="0"/>
          </a:p>
          <a:p>
            <a:pPr lvl="1">
              <a:lnSpc>
                <a:spcPct val="100000"/>
              </a:lnSpc>
              <a:buFont typeface="Arial"/>
              <a:buChar char="•"/>
            </a:pPr>
            <a:r>
              <a:rPr lang="en-US" sz="1600" strike="noStrike" dirty="0">
                <a:solidFill>
                  <a:srgbClr val="FFFFFF"/>
                </a:solidFill>
                <a:latin typeface="Calibri"/>
              </a:rPr>
              <a:t>Second level</a:t>
            </a:r>
            <a:endParaRPr dirty="0"/>
          </a:p>
          <a:p>
            <a:pPr lvl="2">
              <a:lnSpc>
                <a:spcPct val="100000"/>
              </a:lnSpc>
              <a:buFont typeface="Arial"/>
              <a:buChar char="•"/>
            </a:pPr>
            <a:r>
              <a:rPr lang="en-US" sz="1400" strike="noStrike" dirty="0">
                <a:solidFill>
                  <a:srgbClr val="FFFFFF"/>
                </a:solidFill>
                <a:latin typeface="Calibri"/>
              </a:rPr>
              <a:t>Third level</a:t>
            </a:r>
            <a:endParaRPr dirty="0"/>
          </a:p>
          <a:p>
            <a:pPr lvl="3">
              <a:lnSpc>
                <a:spcPct val="100000"/>
              </a:lnSpc>
              <a:buFont typeface="Arial"/>
              <a:buChar char="•"/>
            </a:pPr>
            <a:r>
              <a:rPr lang="en-US" sz="1200" strike="noStrike" dirty="0">
                <a:solidFill>
                  <a:srgbClr val="FFFFFF"/>
                </a:solidFill>
                <a:latin typeface="Calibri"/>
              </a:rPr>
              <a:t>Fourth level</a:t>
            </a:r>
            <a:endParaRPr dirty="0"/>
          </a:p>
          <a:p>
            <a:pPr lvl="4">
              <a:lnSpc>
                <a:spcPct val="100000"/>
              </a:lnSpc>
              <a:buFont typeface="Arial"/>
              <a:buChar char="•"/>
            </a:pPr>
            <a:r>
              <a:rPr lang="en-US" sz="1200" strike="noStrike" dirty="0">
                <a:solidFill>
                  <a:srgbClr val="FFFFFF"/>
                </a:solidFill>
                <a:latin typeface="Calibri"/>
              </a:rPr>
              <a:t>Fifth level</a:t>
            </a:r>
            <a:endParaRPr dirty="0"/>
          </a:p>
        </p:txBody>
      </p:sp>
      <p:sp>
        <p:nvSpPr>
          <p:cNvPr id="43" name="PlaceHolder 3"/>
          <p:cNvSpPr>
            <a:spLocks noGrp="1"/>
          </p:cNvSpPr>
          <p:nvPr>
            <p:ph type="dt"/>
          </p:nvPr>
        </p:nvSpPr>
        <p:spPr>
          <a:xfrm>
            <a:off x="8512920" y="6327720"/>
            <a:ext cx="1599840" cy="377640"/>
          </a:xfrm>
          <a:prstGeom prst="rect">
            <a:avLst/>
          </a:prstGeom>
        </p:spPr>
        <p:txBody>
          <a:bodyPr anchor="ctr"/>
          <a:lstStyle/>
          <a:p>
            <a:fld id="{E69A198F-EB06-4D14-A555-1577F20F3A16}" type="datetime1">
              <a:rPr lang="en-US" smtClean="0"/>
              <a:t>2/5/2015</a:t>
            </a:fld>
            <a:endParaRPr lang="en-US"/>
          </a:p>
        </p:txBody>
      </p:sp>
      <p:sp>
        <p:nvSpPr>
          <p:cNvPr id="44" name="PlaceHolder 4"/>
          <p:cNvSpPr>
            <a:spLocks noGrp="1"/>
          </p:cNvSpPr>
          <p:nvPr>
            <p:ph type="ftr"/>
          </p:nvPr>
        </p:nvSpPr>
        <p:spPr>
          <a:xfrm>
            <a:off x="292608" y="6333696"/>
            <a:ext cx="8220312" cy="377640"/>
          </a:xfrm>
          <a:prstGeom prst="rect">
            <a:avLst/>
          </a:prstGeom>
        </p:spPr>
        <p:txBody>
          <a:bodyPr anchor="ctr"/>
          <a:lstStyle/>
          <a:p>
            <a:r>
              <a:rPr lang="en-US" smtClean="0"/>
              <a:t>Copyright © 2015 S Price</a:t>
            </a:r>
            <a:endParaRPr lang="en-US" dirty="0"/>
          </a:p>
        </p:txBody>
      </p:sp>
      <p:sp>
        <p:nvSpPr>
          <p:cNvPr id="45" name="PlaceHolder 5"/>
          <p:cNvSpPr>
            <a:spLocks noGrp="1"/>
          </p:cNvSpPr>
          <p:nvPr>
            <p:ph type="sldNum"/>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7106895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81"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82" name="PlaceHolder 3"/>
          <p:cNvSpPr>
            <a:spLocks noGrp="1"/>
          </p:cNvSpPr>
          <p:nvPr>
            <p:ph type="body"/>
          </p:nvPr>
        </p:nvSpPr>
        <p:spPr>
          <a:xfrm>
            <a:off x="6400800" y="1905120"/>
            <a:ext cx="5079600" cy="4114440"/>
          </a:xfrm>
          <a:prstGeom prst="rect">
            <a:avLst/>
          </a:prstGeom>
        </p:spPr>
        <p:txBody>
          <a:bodyPr lIns="90000" tIns="45000" rIns="90000" bIns="45000"/>
          <a:lstStyle/>
          <a:p>
            <a:pPr>
              <a:buSzPct val="45000"/>
              <a:buFont typeface="StarSymbol"/>
              <a:buChar char=""/>
            </a:pPr>
            <a:r>
              <a:rPr lang="en-US" dirty="0">
                <a:latin typeface="Calibri"/>
              </a:rPr>
              <a:t>Click to edit the outline text format</a:t>
            </a:r>
            <a:endParaRPr dirty="0"/>
          </a:p>
          <a:p>
            <a:pPr lvl="1">
              <a:buSzPct val="75000"/>
              <a:buFont typeface="StarSymbol"/>
              <a:buChar char=""/>
            </a:pPr>
            <a:r>
              <a:rPr lang="en-US" dirty="0">
                <a:latin typeface="Calibri"/>
              </a:rPr>
              <a:t>Second Outline Level</a:t>
            </a:r>
            <a:endParaRPr dirty="0"/>
          </a:p>
          <a:p>
            <a:pPr lvl="2">
              <a:buSzPct val="45000"/>
              <a:buFont typeface="StarSymbol"/>
              <a:buChar char=""/>
            </a:pPr>
            <a:r>
              <a:rPr lang="en-US" dirty="0">
                <a:latin typeface="Calibri"/>
              </a:rPr>
              <a:t>Third Outline Level</a:t>
            </a:r>
            <a:endParaRPr dirty="0"/>
          </a:p>
          <a:p>
            <a:pPr lvl="3">
              <a:buSzPct val="75000"/>
              <a:buFont typeface="StarSymbol"/>
              <a:buChar char=""/>
            </a:pPr>
            <a:r>
              <a:rPr lang="en-US" dirty="0">
                <a:latin typeface="Calibri"/>
              </a:rPr>
              <a:t>Fourth Outline Level</a:t>
            </a:r>
            <a:endParaRPr dirty="0"/>
          </a:p>
          <a:p>
            <a:pPr lvl="4">
              <a:buSzPct val="45000"/>
              <a:buFont typeface="StarSymbol"/>
              <a:buChar char=""/>
            </a:pPr>
            <a:r>
              <a:rPr lang="en-US" dirty="0">
                <a:latin typeface="Calibri"/>
              </a:rPr>
              <a:t>Fifth Outline Level</a:t>
            </a:r>
            <a:endParaRPr dirty="0"/>
          </a:p>
          <a:p>
            <a:pPr lvl="5">
              <a:buSzPct val="45000"/>
              <a:buFont typeface="StarSymbol"/>
              <a:buChar char=""/>
            </a:pPr>
            <a:r>
              <a:rPr lang="en-US" dirty="0">
                <a:latin typeface="Calibri"/>
              </a:rPr>
              <a:t>Sixth Outline Level</a:t>
            </a:r>
            <a:endParaRPr dirty="0"/>
          </a:p>
          <a:p>
            <a:pPr lvl="6">
              <a:buSzPct val="45000"/>
              <a:buFont typeface="StarSymbol"/>
              <a:buChar char=""/>
            </a:pPr>
            <a:r>
              <a:rPr lang="en-US" dirty="0">
                <a:latin typeface="Calibri"/>
              </a:rPr>
              <a:t>Seventh Outline Level</a:t>
            </a:r>
            <a:endParaRPr dirty="0"/>
          </a:p>
        </p:txBody>
      </p:sp>
      <p:sp>
        <p:nvSpPr>
          <p:cNvPr id="83" name="PlaceHolder 4"/>
          <p:cNvSpPr>
            <a:spLocks noGrp="1"/>
          </p:cNvSpPr>
          <p:nvPr>
            <p:ph type="dt"/>
          </p:nvPr>
        </p:nvSpPr>
        <p:spPr>
          <a:xfrm>
            <a:off x="7928568" y="6382584"/>
            <a:ext cx="1599840" cy="377640"/>
          </a:xfrm>
          <a:prstGeom prst="rect">
            <a:avLst/>
          </a:prstGeom>
        </p:spPr>
        <p:txBody>
          <a:bodyPr anchor="ctr"/>
          <a:lstStyle/>
          <a:p>
            <a:fld id="{754EB370-A649-4560-B494-41BF5540510A}" type="datetime1">
              <a:rPr lang="en-US" smtClean="0"/>
              <a:t>2/5/2015</a:t>
            </a:fld>
            <a:endParaRPr lang="en-US" dirty="0"/>
          </a:p>
        </p:txBody>
      </p:sp>
      <p:sp>
        <p:nvSpPr>
          <p:cNvPr id="84" name="PlaceHolder 5"/>
          <p:cNvSpPr>
            <a:spLocks noGrp="1"/>
          </p:cNvSpPr>
          <p:nvPr>
            <p:ph type="ftr"/>
          </p:nvPr>
        </p:nvSpPr>
        <p:spPr>
          <a:xfrm>
            <a:off x="82296" y="6382584"/>
            <a:ext cx="7827120" cy="377640"/>
          </a:xfrm>
          <a:prstGeom prst="rect">
            <a:avLst/>
          </a:prstGeom>
        </p:spPr>
        <p:txBody>
          <a:bodyPr anchor="ctr"/>
          <a:lstStyle>
            <a:lvl1pPr>
              <a:defRPr/>
            </a:lvl1pPr>
          </a:lstStyle>
          <a:p>
            <a:r>
              <a:rPr lang="en-US" sz="1000" smtClean="0">
                <a:solidFill>
                  <a:srgbClr val="FFFFFF"/>
                </a:solidFill>
                <a:latin typeface="Calibri"/>
              </a:rPr>
              <a:t>Copyright © 2015 S Price</a:t>
            </a:r>
            <a:endParaRPr lang="en-US" dirty="0"/>
          </a:p>
        </p:txBody>
      </p:sp>
      <p:sp>
        <p:nvSpPr>
          <p:cNvPr id="85" name="PlaceHolder 6"/>
          <p:cNvSpPr>
            <a:spLocks noGrp="1"/>
          </p:cNvSpPr>
          <p:nvPr>
            <p:ph type="sldNum"/>
          </p:nvPr>
        </p:nvSpPr>
        <p:spPr>
          <a:xfrm>
            <a:off x="11317680" y="6382584"/>
            <a:ext cx="550800" cy="377640"/>
          </a:xfrm>
          <a:prstGeom prst="rect">
            <a:avLst/>
          </a:prstGeom>
        </p:spPr>
        <p:txBody>
          <a:bodyPr anchor="ctr"/>
          <a:lstStyle/>
          <a:p>
            <a:pPr>
              <a:lnSpc>
                <a:spcPct val="100000"/>
              </a:lnSpc>
            </a:pPr>
            <a:fld id="{5CCF4C83-2F19-4DF0-BC38-9F2E8EBBC1D3}"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360687734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0" name="Picture 7"/>
          <p:cNvPicPr/>
          <p:nvPr/>
        </p:nvPicPr>
        <p:blipFill>
          <a:blip r:embed="rId14"/>
          <a:stretch/>
        </p:blipFill>
        <p:spPr>
          <a:xfrm>
            <a:off x="0" y="0"/>
            <a:ext cx="12188520" cy="6855840"/>
          </a:xfrm>
          <a:prstGeom prst="rect">
            <a:avLst/>
          </a:prstGeom>
          <a:ln>
            <a:noFill/>
          </a:ln>
        </p:spPr>
      </p:pic>
      <p:sp>
        <p:nvSpPr>
          <p:cNvPr id="121"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22" name="PlaceHolder 2"/>
          <p:cNvSpPr>
            <a:spLocks noGrp="1"/>
          </p:cNvSpPr>
          <p:nvPr>
            <p:ph type="body"/>
          </p:nvPr>
        </p:nvSpPr>
        <p:spPr>
          <a:xfrm>
            <a:off x="68580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3" name="PlaceHolder 3"/>
          <p:cNvSpPr>
            <a:spLocks noGrp="1"/>
          </p:cNvSpPr>
          <p:nvPr>
            <p:ph type="body"/>
          </p:nvPr>
        </p:nvSpPr>
        <p:spPr>
          <a:xfrm>
            <a:off x="582192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4" name="PlaceHolder 4"/>
          <p:cNvSpPr>
            <a:spLocks noGrp="1"/>
          </p:cNvSpPr>
          <p:nvPr>
            <p:ph type="dt"/>
          </p:nvPr>
        </p:nvSpPr>
        <p:spPr>
          <a:xfrm>
            <a:off x="8589600" y="5870520"/>
            <a:ext cx="1599840" cy="377640"/>
          </a:xfrm>
          <a:prstGeom prst="rect">
            <a:avLst/>
          </a:prstGeom>
        </p:spPr>
        <p:txBody>
          <a:bodyPr anchor="ctr"/>
          <a:lstStyle/>
          <a:p>
            <a:pPr algn="r">
              <a:lnSpc>
                <a:spcPct val="100000"/>
              </a:lnSpc>
            </a:pPr>
            <a:fld id="{E83DC677-06A9-49B5-A90B-2D3607292560}" type="datetime1">
              <a:rPr lang="en-US" smtClean="0"/>
              <a:t>2/5/2015</a:t>
            </a:fld>
            <a:endParaRPr/>
          </a:p>
        </p:txBody>
      </p:sp>
      <p:sp>
        <p:nvSpPr>
          <p:cNvPr id="125" name="PlaceHolder 5"/>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126" name="PlaceHolder 6"/>
          <p:cNvSpPr>
            <a:spLocks noGrp="1"/>
          </p:cNvSpPr>
          <p:nvPr>
            <p:ph type="sldNum"/>
          </p:nvPr>
        </p:nvSpPr>
        <p:spPr>
          <a:xfrm>
            <a:off x="10266120" y="5870520"/>
            <a:ext cx="550800" cy="377640"/>
          </a:xfrm>
          <a:prstGeom prst="rect">
            <a:avLst/>
          </a:prstGeom>
        </p:spPr>
        <p:txBody>
          <a:bodyPr anchor="ctr"/>
          <a:lstStyle/>
          <a:p>
            <a:pPr algn="r">
              <a:lnSpc>
                <a:spcPct val="100000"/>
              </a:lnSpc>
            </a:pPr>
            <a:fld id="{199FFE68-4DA6-436C-AF03-4CB1BC6F241D}"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365996444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62"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3" name="PlaceHolder 3"/>
          <p:cNvSpPr>
            <a:spLocks noGrp="1"/>
          </p:cNvSpPr>
          <p:nvPr>
            <p:ph type="body"/>
          </p:nvPr>
        </p:nvSpPr>
        <p:spPr>
          <a:xfrm>
            <a:off x="640080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4" name="PlaceHolder 4"/>
          <p:cNvSpPr>
            <a:spLocks noGrp="1"/>
          </p:cNvSpPr>
          <p:nvPr>
            <p:ph type="dt"/>
          </p:nvPr>
        </p:nvSpPr>
        <p:spPr>
          <a:xfrm>
            <a:off x="8589600" y="5870520"/>
            <a:ext cx="1599840" cy="377640"/>
          </a:xfrm>
          <a:prstGeom prst="rect">
            <a:avLst/>
          </a:prstGeom>
        </p:spPr>
        <p:txBody>
          <a:bodyPr anchor="ctr"/>
          <a:lstStyle/>
          <a:p>
            <a:pPr>
              <a:lnSpc>
                <a:spcPct val="100000"/>
              </a:lnSpc>
            </a:pPr>
            <a:fld id="{A3597184-9ABC-4455-B09A-186AC089C495}" type="datetime1">
              <a:rPr lang="en-US" smtClean="0"/>
              <a:t>2/5/2015</a:t>
            </a:fld>
            <a:endParaRPr/>
          </a:p>
        </p:txBody>
      </p:sp>
      <p:sp>
        <p:nvSpPr>
          <p:cNvPr id="165" name="PlaceHolder 5"/>
          <p:cNvSpPr>
            <a:spLocks noGrp="1"/>
          </p:cNvSpPr>
          <p:nvPr>
            <p:ph type="ftr"/>
          </p:nvPr>
        </p:nvSpPr>
        <p:spPr>
          <a:xfrm>
            <a:off x="685800" y="5870520"/>
            <a:ext cx="7827120" cy="377640"/>
          </a:xfrm>
          <a:prstGeom prst="rect">
            <a:avLst/>
          </a:prstGeom>
        </p:spPr>
        <p:txBody>
          <a:bodyPr anchor="ctr"/>
          <a:lstStyle/>
          <a:p>
            <a:pPr>
              <a:lnSpc>
                <a:spcPct val="100000"/>
              </a:lnSpc>
            </a:pPr>
            <a:r>
              <a:rPr lang="en-US" sz="1000" strike="noStrike" smtClean="0">
                <a:solidFill>
                  <a:srgbClr val="FFFFFF"/>
                </a:solidFill>
                <a:latin typeface="Calibri"/>
              </a:rPr>
              <a:t>Copyright © 2015 S Price</a:t>
            </a:r>
            <a:endParaRPr/>
          </a:p>
        </p:txBody>
      </p:sp>
      <p:sp>
        <p:nvSpPr>
          <p:cNvPr id="166" name="PlaceHolder 6"/>
          <p:cNvSpPr>
            <a:spLocks noGrp="1"/>
          </p:cNvSpPr>
          <p:nvPr>
            <p:ph type="sldNum"/>
          </p:nvPr>
        </p:nvSpPr>
        <p:spPr>
          <a:xfrm>
            <a:off x="10266120" y="5870520"/>
            <a:ext cx="550800" cy="377640"/>
          </a:xfrm>
          <a:prstGeom prst="rect">
            <a:avLst/>
          </a:prstGeom>
        </p:spPr>
        <p:txBody>
          <a:bodyPr anchor="ctr"/>
          <a:lstStyle/>
          <a:p>
            <a:pPr>
              <a:lnSpc>
                <a:spcPct val="100000"/>
              </a:lnSpc>
            </a:pPr>
            <a:fld id="{EBE21A92-D0E5-418E-B6E4-8AC338D5BF5B}"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420732786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w3.org/Protocols/rfc2616/rfc2616.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kasdjfkjasdhfkjhads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 547</a:t>
            </a:r>
            <a:endParaRPr lang="en-US" dirty="0"/>
          </a:p>
        </p:txBody>
      </p:sp>
      <p:sp>
        <p:nvSpPr>
          <p:cNvPr id="3" name="Subtitle 2"/>
          <p:cNvSpPr>
            <a:spLocks noGrp="1"/>
          </p:cNvSpPr>
          <p:nvPr>
            <p:ph type="subTitle"/>
          </p:nvPr>
        </p:nvSpPr>
        <p:spPr>
          <a:xfrm>
            <a:off x="609480" y="273599"/>
            <a:ext cx="10972440" cy="5458985"/>
          </a:xfrm>
        </p:spPr>
        <p:txBody>
          <a:bodyPr>
            <a:normAutofit/>
          </a:bodyPr>
          <a:lstStyle/>
          <a:p>
            <a:pPr marL="0" indent="0">
              <a:buNone/>
            </a:pPr>
            <a:r>
              <a:rPr lang="en-US" dirty="0" smtClean="0"/>
              <a:t>Week 2 Day </a:t>
            </a:r>
            <a:r>
              <a:rPr lang="en-US" dirty="0" smtClean="0"/>
              <a:t>2</a:t>
            </a:r>
            <a:endParaRPr lang="en-US" dirty="0" smtClean="0"/>
          </a:p>
          <a:p>
            <a:pPr marL="0" indent="0">
              <a:buNone/>
            </a:pPr>
            <a:r>
              <a:rPr lang="en-US" dirty="0" smtClean="0"/>
              <a:t>PHP </a:t>
            </a:r>
            <a:r>
              <a:rPr lang="en-US" dirty="0" smtClean="0"/>
              <a:t>: Forms</a:t>
            </a:r>
            <a:endParaRPr lang="en-US" dirty="0" smtClean="0"/>
          </a:p>
          <a:p>
            <a:pPr marL="0" indent="0">
              <a:buNone/>
            </a:pPr>
            <a:r>
              <a:rPr lang="en-US" dirty="0" smtClean="0"/>
              <a:t>MySQL</a:t>
            </a:r>
            <a:endParaRPr lang="en-US" dirty="0"/>
          </a:p>
        </p:txBody>
      </p:sp>
      <p:sp>
        <p:nvSpPr>
          <p:cNvPr id="4" name="Date Placeholder 3"/>
          <p:cNvSpPr>
            <a:spLocks noGrp="1"/>
          </p:cNvSpPr>
          <p:nvPr>
            <p:ph type="dt" idx="10"/>
          </p:nvPr>
        </p:nvSpPr>
        <p:spPr/>
        <p:txBody>
          <a:bodyPr/>
          <a:lstStyle/>
          <a:p>
            <a:fld id="{2D4A07DC-6093-4483-8368-49759D255D14}" type="datetime1">
              <a:rPr lang="en-US" smtClean="0"/>
              <a:t>2/5/2015</a:t>
            </a:fld>
            <a:endParaRPr lang="en-US" dirty="0"/>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a:t>
            </a:fld>
            <a:endParaRPr lang="en-US"/>
          </a:p>
        </p:txBody>
      </p:sp>
    </p:spTree>
    <p:extLst>
      <p:ext uri="{BB962C8B-B14F-4D97-AF65-F5344CB8AC3E}">
        <p14:creationId xmlns:p14="http://schemas.microsoft.com/office/powerpoint/2010/main" val="392405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Less Popular</a:t>
            </a:r>
            <a:endParaRPr lang="en-US" dirty="0"/>
          </a:p>
        </p:txBody>
      </p:sp>
      <p:sp>
        <p:nvSpPr>
          <p:cNvPr id="3" name="Subtitle 2"/>
          <p:cNvSpPr>
            <a:spLocks noGrp="1"/>
          </p:cNvSpPr>
          <p:nvPr>
            <p:ph type="subTitle"/>
          </p:nvPr>
        </p:nvSpPr>
        <p:spPr>
          <a:xfrm>
            <a:off x="609480" y="1418400"/>
            <a:ext cx="10972440" cy="4881888"/>
          </a:xfrm>
        </p:spPr>
        <p:txBody>
          <a:bodyPr anchor="t">
            <a:normAutofit/>
          </a:bodyPr>
          <a:lstStyle/>
          <a:p>
            <a:pPr marL="571500" indent="-571500">
              <a:buFont typeface="Arial" panose="020B0604020202020204" pitchFamily="34" charset="0"/>
              <a:buChar char="•"/>
            </a:pPr>
            <a:r>
              <a:rPr lang="en-US" sz="2800" b="1" dirty="0" smtClean="0"/>
              <a:t>HEAD</a:t>
            </a:r>
            <a:r>
              <a:rPr lang="en-US" sz="2800" b="1" dirty="0"/>
              <a:t>: </a:t>
            </a:r>
            <a:r>
              <a:rPr lang="en-US" sz="2800" dirty="0"/>
              <a:t>this is similar to GET, but without the message body. It's used to retrieve the server headers for a particular resource, generally to check if the resource has changed, via timestamps</a:t>
            </a:r>
            <a:r>
              <a:rPr lang="en-US" sz="2800" dirty="0" smtClean="0"/>
              <a:t>.</a:t>
            </a:r>
          </a:p>
          <a:p>
            <a:endParaRPr lang="en-US" sz="2800" dirty="0"/>
          </a:p>
          <a:p>
            <a:pPr marL="571500" indent="-571500">
              <a:buFont typeface="Arial" panose="020B0604020202020204" pitchFamily="34" charset="0"/>
              <a:buChar char="•"/>
            </a:pPr>
            <a:r>
              <a:rPr lang="en-US" sz="2800" b="1" dirty="0"/>
              <a:t>TRACE: </a:t>
            </a:r>
            <a:r>
              <a:rPr lang="en-US" sz="2800" dirty="0"/>
              <a:t>used to retrieve the hops that a request takes to round trip from the server. Each intermediate proxy or gateway would inject its IP or DNS name into the Via header field. This can be used for diagnostic </a:t>
            </a:r>
            <a:r>
              <a:rPr lang="en-US" sz="2800" dirty="0" smtClean="0"/>
              <a:t>purposes.</a:t>
            </a:r>
          </a:p>
          <a:p>
            <a:endParaRPr lang="en-US" sz="2800" dirty="0"/>
          </a:p>
          <a:p>
            <a:pPr marL="571500" indent="-571500">
              <a:buFont typeface="Arial" panose="020B0604020202020204" pitchFamily="34" charset="0"/>
              <a:buChar char="•"/>
            </a:pPr>
            <a:r>
              <a:rPr lang="en-US" sz="2800" b="1" dirty="0"/>
              <a:t>OPTIONS: </a:t>
            </a:r>
            <a:r>
              <a:rPr lang="en-US" sz="2800" dirty="0"/>
              <a:t>used to retrieve the server capabilities. On the client-side, it can be used to modify the request based on what the server can support.</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10</a:t>
            </a:fld>
            <a:endParaRPr lang="en-US"/>
          </a:p>
        </p:txBody>
      </p:sp>
    </p:spTree>
    <p:extLst>
      <p:ext uri="{BB962C8B-B14F-4D97-AF65-F5344CB8AC3E}">
        <p14:creationId xmlns:p14="http://schemas.microsoft.com/office/powerpoint/2010/main" val="635317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Status Codes</a:t>
            </a:r>
            <a:endParaRPr lang="en-US" dirty="0"/>
          </a:p>
        </p:txBody>
      </p:sp>
      <p:sp>
        <p:nvSpPr>
          <p:cNvPr id="3" name="Subtitle 2"/>
          <p:cNvSpPr>
            <a:spLocks noGrp="1"/>
          </p:cNvSpPr>
          <p:nvPr>
            <p:ph type="subTitle"/>
          </p:nvPr>
        </p:nvSpPr>
        <p:spPr/>
        <p:txBody>
          <a:bodyPr anchor="t"/>
          <a:lstStyle/>
          <a:p>
            <a:pPr marL="0" indent="0">
              <a:buNone/>
            </a:pPr>
            <a:r>
              <a:rPr lang="en-US" dirty="0"/>
              <a:t>With URLs and verbs, the client can initiate requests to the server. In return, the server responds with status codes and message payloads. The status code is important and tells the client how to interpret the server response.</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11</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674" y="159244"/>
            <a:ext cx="13106399" cy="16961221"/>
          </a:xfrm>
          <a:prstGeom prst="rect">
            <a:avLst/>
          </a:prstGeom>
        </p:spPr>
      </p:pic>
    </p:spTree>
    <p:extLst>
      <p:ext uri="{BB962C8B-B14F-4D97-AF65-F5344CB8AC3E}">
        <p14:creationId xmlns:p14="http://schemas.microsoft.com/office/powerpoint/2010/main" val="4172222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2062" y="-2538661"/>
            <a:ext cx="11261557" cy="14573779"/>
          </a:xfrm>
          <a:prstGeom prst="rect">
            <a:avLst/>
          </a:prstGeom>
        </p:spPr>
      </p:pic>
      <p:sp>
        <p:nvSpPr>
          <p:cNvPr id="2" name="Title 1"/>
          <p:cNvSpPr>
            <a:spLocks noGrp="1"/>
          </p:cNvSpPr>
          <p:nvPr>
            <p:ph type="title"/>
          </p:nvPr>
        </p:nvSpPr>
        <p:spPr/>
        <p:txBody>
          <a:bodyPr/>
          <a:lstStyle/>
          <a:p>
            <a:r>
              <a:rPr lang="en-US" dirty="0" smtClean="0"/>
              <a:t>HTTP Status Codes</a:t>
            </a:r>
            <a:endParaRPr lang="en-US" dirty="0"/>
          </a:p>
        </p:txBody>
      </p:sp>
      <p:sp>
        <p:nvSpPr>
          <p:cNvPr id="3" name="Subtitle 2"/>
          <p:cNvSpPr>
            <a:spLocks noGrp="1"/>
          </p:cNvSpPr>
          <p:nvPr>
            <p:ph type="subTitle"/>
          </p:nvPr>
        </p:nvSpPr>
        <p:spPr>
          <a:xfrm>
            <a:off x="609480" y="2423243"/>
            <a:ext cx="10972440" cy="3175452"/>
          </a:xfrm>
        </p:spPr>
        <p:txBody>
          <a:bodyPr anchor="t">
            <a:normAutofit/>
          </a:bodyPr>
          <a:lstStyle/>
          <a:p>
            <a:pPr marL="0" indent="0">
              <a:buNone/>
            </a:pPr>
            <a:r>
              <a:rPr lang="en-US" dirty="0" smtClean="0"/>
              <a:t>There are lots of status codes. The codes are Numeric and defined in the</a:t>
            </a:r>
          </a:p>
          <a:p>
            <a:pPr marL="0" indent="0">
              <a:buNone/>
            </a:pPr>
            <a:r>
              <a:rPr lang="en-US" dirty="0"/>
              <a:t>	</a:t>
            </a:r>
            <a:r>
              <a:rPr lang="en-US" dirty="0" smtClean="0"/>
              <a:t> </a:t>
            </a:r>
            <a:r>
              <a:rPr lang="en-US" dirty="0" smtClean="0">
                <a:hlinkClick r:id="rId4"/>
              </a:rPr>
              <a:t>protocol definition</a:t>
            </a:r>
            <a:r>
              <a:rPr lang="en-US" dirty="0" smtClean="0"/>
              <a:t>. </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12</a:t>
            </a:fld>
            <a:endParaRPr lang="en-US"/>
          </a:p>
        </p:txBody>
      </p:sp>
    </p:spTree>
    <p:extLst>
      <p:ext uri="{BB962C8B-B14F-4D97-AF65-F5344CB8AC3E}">
        <p14:creationId xmlns:p14="http://schemas.microsoft.com/office/powerpoint/2010/main" val="2747573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Common Status Codes</a:t>
            </a:r>
            <a:endParaRPr lang="en-US" dirty="0"/>
          </a:p>
        </p:txBody>
      </p:sp>
      <p:sp>
        <p:nvSpPr>
          <p:cNvPr id="3" name="Subtitle 2"/>
          <p:cNvSpPr>
            <a:spLocks noGrp="1"/>
          </p:cNvSpPr>
          <p:nvPr>
            <p:ph type="subTitle"/>
          </p:nvPr>
        </p:nvSpPr>
        <p:spPr>
          <a:xfrm>
            <a:off x="609480" y="1418400"/>
            <a:ext cx="11582520" cy="4180295"/>
          </a:xfrm>
        </p:spPr>
        <p:txBody>
          <a:bodyPr anchor="t">
            <a:normAutofit/>
          </a:bodyPr>
          <a:lstStyle/>
          <a:p>
            <a:pPr marL="0" indent="0">
              <a:buNone/>
            </a:pPr>
            <a:r>
              <a:rPr lang="en-US" dirty="0" smtClean="0"/>
              <a:t>2xx: Successful. </a:t>
            </a:r>
          </a:p>
          <a:p>
            <a:pPr marL="0" indent="0">
              <a:buNone/>
            </a:pPr>
            <a:r>
              <a:rPr lang="en-US" dirty="0"/>
              <a:t>	</a:t>
            </a:r>
            <a:r>
              <a:rPr lang="en-US" sz="3600" b="1" dirty="0" smtClean="0"/>
              <a:t>200</a:t>
            </a:r>
            <a:r>
              <a:rPr lang="en-US" sz="3600" dirty="0" smtClean="0"/>
              <a:t> – OK</a:t>
            </a:r>
          </a:p>
          <a:p>
            <a:r>
              <a:rPr lang="en-US" sz="3600" dirty="0"/>
              <a:t>	</a:t>
            </a:r>
            <a:r>
              <a:rPr lang="en-US" sz="3600" b="1" dirty="0" smtClean="0"/>
              <a:t>202</a:t>
            </a:r>
            <a:r>
              <a:rPr lang="en-US" sz="3600" dirty="0"/>
              <a:t> </a:t>
            </a:r>
            <a:r>
              <a:rPr lang="en-US" sz="3600" dirty="0" smtClean="0"/>
              <a:t>– Accepted</a:t>
            </a:r>
            <a:r>
              <a:rPr lang="en-US" sz="3600" dirty="0"/>
              <a:t>: the request was </a:t>
            </a:r>
            <a:r>
              <a:rPr lang="en-US" sz="3600" dirty="0" smtClean="0"/>
              <a:t>accepted</a:t>
            </a:r>
          </a:p>
          <a:p>
            <a:r>
              <a:rPr lang="en-US" sz="3600" dirty="0"/>
              <a:t>	</a:t>
            </a:r>
            <a:r>
              <a:rPr lang="en-US" sz="3600" b="1" dirty="0" smtClean="0"/>
              <a:t>204</a:t>
            </a:r>
            <a:r>
              <a:rPr lang="en-US" sz="3600" dirty="0"/>
              <a:t> </a:t>
            </a:r>
            <a:r>
              <a:rPr lang="en-US" sz="3600" dirty="0" smtClean="0"/>
              <a:t>– No </a:t>
            </a:r>
            <a:r>
              <a:rPr lang="en-US" sz="3600" dirty="0"/>
              <a:t>Content: there is no message body </a:t>
            </a:r>
            <a:endParaRPr lang="en-US" sz="36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13</a:t>
            </a:fld>
            <a:endParaRPr lang="en-US"/>
          </a:p>
        </p:txBody>
      </p:sp>
    </p:spTree>
    <p:extLst>
      <p:ext uri="{BB962C8B-B14F-4D97-AF65-F5344CB8AC3E}">
        <p14:creationId xmlns:p14="http://schemas.microsoft.com/office/powerpoint/2010/main" val="179218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Common Status Codes</a:t>
            </a:r>
            <a:endParaRPr lang="en-US" dirty="0"/>
          </a:p>
        </p:txBody>
      </p:sp>
      <p:sp>
        <p:nvSpPr>
          <p:cNvPr id="3" name="Subtitle 2"/>
          <p:cNvSpPr>
            <a:spLocks noGrp="1"/>
          </p:cNvSpPr>
          <p:nvPr>
            <p:ph type="subTitle"/>
          </p:nvPr>
        </p:nvSpPr>
        <p:spPr>
          <a:xfrm>
            <a:off x="609480" y="1418400"/>
            <a:ext cx="11582520" cy="4180295"/>
          </a:xfrm>
        </p:spPr>
        <p:txBody>
          <a:bodyPr anchor="t">
            <a:normAutofit/>
          </a:bodyPr>
          <a:lstStyle/>
          <a:p>
            <a:pPr marL="0" indent="0">
              <a:buNone/>
            </a:pPr>
            <a:r>
              <a:rPr lang="en-US" dirty="0" smtClean="0"/>
              <a:t>3xx: Redirection. </a:t>
            </a:r>
          </a:p>
          <a:p>
            <a:pPr marL="0" indent="0">
              <a:buNone/>
            </a:pPr>
            <a:r>
              <a:rPr lang="en-US" dirty="0"/>
              <a:t>	</a:t>
            </a:r>
            <a:r>
              <a:rPr lang="en-US" sz="3600" dirty="0" smtClean="0"/>
              <a:t>301 – Moved Permanently</a:t>
            </a:r>
          </a:p>
          <a:p>
            <a:pPr marL="0" indent="0">
              <a:buNone/>
            </a:pPr>
            <a:r>
              <a:rPr lang="en-US" sz="3600" dirty="0"/>
              <a:t>	</a:t>
            </a:r>
            <a:r>
              <a:rPr lang="en-US" sz="3600" dirty="0" smtClean="0"/>
              <a:t>303 – See other Response contains temp </a:t>
            </a:r>
            <a:r>
              <a:rPr lang="en-US" sz="3600" dirty="0" err="1" smtClean="0"/>
              <a:t>url</a:t>
            </a:r>
            <a:endParaRPr lang="en-US" sz="3600" dirty="0" smtClean="0"/>
          </a:p>
          <a:p>
            <a:pPr marL="0" indent="0">
              <a:buNone/>
            </a:pPr>
            <a:r>
              <a:rPr lang="en-US" sz="3600" dirty="0"/>
              <a:t>	</a:t>
            </a:r>
            <a:r>
              <a:rPr lang="en-US" sz="3600" dirty="0" smtClean="0"/>
              <a:t>304 – Not modified - cache</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14</a:t>
            </a:fld>
            <a:endParaRPr lang="en-US"/>
          </a:p>
        </p:txBody>
      </p:sp>
    </p:spTree>
    <p:extLst>
      <p:ext uri="{BB962C8B-B14F-4D97-AF65-F5344CB8AC3E}">
        <p14:creationId xmlns:p14="http://schemas.microsoft.com/office/powerpoint/2010/main" val="1279452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Common Status Codes</a:t>
            </a:r>
            <a:endParaRPr lang="en-US" dirty="0"/>
          </a:p>
        </p:txBody>
      </p:sp>
      <p:sp>
        <p:nvSpPr>
          <p:cNvPr id="3" name="Subtitle 2"/>
          <p:cNvSpPr>
            <a:spLocks noGrp="1"/>
          </p:cNvSpPr>
          <p:nvPr>
            <p:ph type="subTitle"/>
          </p:nvPr>
        </p:nvSpPr>
        <p:spPr>
          <a:xfrm>
            <a:off x="707954" y="1193317"/>
            <a:ext cx="11582520" cy="4180295"/>
          </a:xfrm>
        </p:spPr>
        <p:txBody>
          <a:bodyPr anchor="t">
            <a:normAutofit/>
          </a:bodyPr>
          <a:lstStyle/>
          <a:p>
            <a:pPr marL="0" indent="0">
              <a:buNone/>
            </a:pPr>
            <a:r>
              <a:rPr lang="en-US" dirty="0" smtClean="0"/>
              <a:t>4xx: Client Error. </a:t>
            </a:r>
          </a:p>
          <a:p>
            <a:r>
              <a:rPr lang="en-US" dirty="0"/>
              <a:t>	</a:t>
            </a:r>
            <a:r>
              <a:rPr lang="en-US" sz="3600" dirty="0" smtClean="0"/>
              <a:t>400 – </a:t>
            </a:r>
            <a:r>
              <a:rPr lang="en-US" sz="3600" dirty="0">
                <a:solidFill>
                  <a:schemeClr val="tx1"/>
                </a:solidFill>
              </a:rPr>
              <a:t>Bad Request: the request was malformed</a:t>
            </a:r>
            <a:endParaRPr lang="en-US" sz="3600" dirty="0" smtClean="0"/>
          </a:p>
          <a:p>
            <a:r>
              <a:rPr lang="en-US" sz="3600" dirty="0"/>
              <a:t>	</a:t>
            </a:r>
            <a:r>
              <a:rPr lang="en-US" sz="3600" dirty="0" smtClean="0"/>
              <a:t>401 – </a:t>
            </a:r>
            <a:r>
              <a:rPr lang="en-US" sz="3600" dirty="0">
                <a:solidFill>
                  <a:schemeClr val="tx1"/>
                </a:solidFill>
              </a:rPr>
              <a:t>Unauthorized: request requires authentication</a:t>
            </a:r>
            <a:endParaRPr lang="en-US" sz="3600" dirty="0" smtClean="0"/>
          </a:p>
          <a:p>
            <a:r>
              <a:rPr lang="en-US" sz="3600" dirty="0"/>
              <a:t>	</a:t>
            </a:r>
            <a:r>
              <a:rPr lang="en-US" sz="3600" dirty="0" smtClean="0"/>
              <a:t>403 – </a:t>
            </a:r>
            <a:r>
              <a:rPr lang="en-US" sz="3600" dirty="0" smtClean="0">
                <a:solidFill>
                  <a:schemeClr val="tx1"/>
                </a:solidFill>
              </a:rPr>
              <a:t>Forbidden</a:t>
            </a:r>
          </a:p>
          <a:p>
            <a:r>
              <a:rPr lang="en-US" sz="3600" dirty="0" smtClean="0">
                <a:solidFill>
                  <a:schemeClr val="tx1"/>
                </a:solidFill>
              </a:rPr>
              <a:t>	404 – Not found.</a:t>
            </a:r>
            <a:endParaRPr lang="en-US" sz="36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15</a:t>
            </a:fld>
            <a:endParaRPr lang="en-US"/>
          </a:p>
        </p:txBody>
      </p:sp>
    </p:spTree>
    <p:extLst>
      <p:ext uri="{BB962C8B-B14F-4D97-AF65-F5344CB8AC3E}">
        <p14:creationId xmlns:p14="http://schemas.microsoft.com/office/powerpoint/2010/main" val="1258786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Common Status Codes</a:t>
            </a:r>
            <a:endParaRPr lang="en-US" dirty="0"/>
          </a:p>
        </p:txBody>
      </p:sp>
      <p:sp>
        <p:nvSpPr>
          <p:cNvPr id="3" name="Subtitle 2"/>
          <p:cNvSpPr>
            <a:spLocks noGrp="1"/>
          </p:cNvSpPr>
          <p:nvPr>
            <p:ph type="subTitle"/>
          </p:nvPr>
        </p:nvSpPr>
        <p:spPr>
          <a:xfrm>
            <a:off x="707954" y="1193317"/>
            <a:ext cx="11582520" cy="4180295"/>
          </a:xfrm>
        </p:spPr>
        <p:txBody>
          <a:bodyPr anchor="t">
            <a:normAutofit/>
          </a:bodyPr>
          <a:lstStyle/>
          <a:p>
            <a:pPr marL="0" indent="0">
              <a:buNone/>
            </a:pPr>
            <a:r>
              <a:rPr lang="en-US" dirty="0" smtClean="0"/>
              <a:t>404: From </a:t>
            </a:r>
            <a:r>
              <a:rPr lang="en-US" dirty="0" smtClean="0">
                <a:hlinkClick r:id="rId3"/>
              </a:rPr>
              <a:t>GitHub</a:t>
            </a:r>
            <a:r>
              <a:rPr lang="en-US" dirty="0" smtClean="0"/>
              <a:t>. </a:t>
            </a:r>
          </a:p>
          <a:p>
            <a:r>
              <a:rPr lang="en-US" dirty="0"/>
              <a:t>	</a:t>
            </a:r>
            <a:endParaRPr lang="en-US" sz="36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16</a:t>
            </a:fld>
            <a:endParaRPr lang="en-US"/>
          </a:p>
        </p:txBody>
      </p:sp>
      <p:pic>
        <p:nvPicPr>
          <p:cNvPr id="7" name="Picture 6"/>
          <p:cNvPicPr>
            <a:picLocks noChangeAspect="1"/>
          </p:cNvPicPr>
          <p:nvPr/>
        </p:nvPicPr>
        <p:blipFill>
          <a:blip r:embed="rId4"/>
          <a:stretch>
            <a:fillRect/>
          </a:stretch>
        </p:blipFill>
        <p:spPr>
          <a:xfrm>
            <a:off x="1352250" y="1900750"/>
            <a:ext cx="9486900" cy="4210050"/>
          </a:xfrm>
          <a:prstGeom prst="rect">
            <a:avLst/>
          </a:prstGeom>
        </p:spPr>
      </p:pic>
    </p:spTree>
    <p:extLst>
      <p:ext uri="{BB962C8B-B14F-4D97-AF65-F5344CB8AC3E}">
        <p14:creationId xmlns:p14="http://schemas.microsoft.com/office/powerpoint/2010/main" val="917858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Common Status Codes</a:t>
            </a:r>
            <a:endParaRPr lang="en-US" dirty="0"/>
          </a:p>
        </p:txBody>
      </p:sp>
      <p:sp>
        <p:nvSpPr>
          <p:cNvPr id="3" name="Subtitle 2"/>
          <p:cNvSpPr>
            <a:spLocks noGrp="1"/>
          </p:cNvSpPr>
          <p:nvPr>
            <p:ph type="subTitle"/>
          </p:nvPr>
        </p:nvSpPr>
        <p:spPr>
          <a:xfrm>
            <a:off x="707954" y="1193317"/>
            <a:ext cx="11582520" cy="4180295"/>
          </a:xfrm>
        </p:spPr>
        <p:txBody>
          <a:bodyPr anchor="t">
            <a:normAutofit/>
          </a:bodyPr>
          <a:lstStyle/>
          <a:p>
            <a:pPr marL="0" indent="0">
              <a:buNone/>
            </a:pPr>
            <a:r>
              <a:rPr lang="en-US" dirty="0" smtClean="0"/>
              <a:t>5xx: Server Error. </a:t>
            </a:r>
          </a:p>
          <a:p>
            <a:r>
              <a:rPr lang="en-US" dirty="0"/>
              <a:t>	</a:t>
            </a:r>
            <a:r>
              <a:rPr lang="en-US" sz="3600" dirty="0" smtClean="0"/>
              <a:t>500 – </a:t>
            </a:r>
            <a:r>
              <a:rPr lang="en-US" sz="3600" dirty="0" smtClean="0">
                <a:solidFill>
                  <a:schemeClr val="tx1"/>
                </a:solidFill>
              </a:rPr>
              <a:t>Internal Server </a:t>
            </a:r>
            <a:r>
              <a:rPr lang="en-US" sz="3600" dirty="0" err="1" smtClean="0">
                <a:solidFill>
                  <a:schemeClr val="tx1"/>
                </a:solidFill>
              </a:rPr>
              <a:t>Erros</a:t>
            </a:r>
            <a:r>
              <a:rPr lang="en-US" sz="3600" dirty="0" smtClean="0">
                <a:solidFill>
                  <a:schemeClr val="tx1"/>
                </a:solidFill>
              </a:rPr>
              <a:t>. Something is wrong</a:t>
            </a:r>
            <a:endParaRPr lang="en-US" sz="3600" dirty="0" smtClean="0"/>
          </a:p>
          <a:p>
            <a:r>
              <a:rPr lang="en-US" sz="3600" dirty="0"/>
              <a:t>	</a:t>
            </a:r>
            <a:r>
              <a:rPr lang="en-US" sz="3600" dirty="0" smtClean="0"/>
              <a:t>501 – </a:t>
            </a:r>
            <a:r>
              <a:rPr lang="en-US" sz="3600" dirty="0" smtClean="0">
                <a:solidFill>
                  <a:schemeClr val="tx1"/>
                </a:solidFill>
              </a:rPr>
              <a:t>Not Implemented</a:t>
            </a:r>
            <a:endParaRPr lang="en-US" sz="3600" dirty="0" smtClean="0"/>
          </a:p>
          <a:p>
            <a:r>
              <a:rPr lang="en-US" sz="3600" dirty="0"/>
              <a:t>	</a:t>
            </a:r>
            <a:r>
              <a:rPr lang="en-US" sz="3600" dirty="0" smtClean="0"/>
              <a:t>503 – </a:t>
            </a:r>
            <a:r>
              <a:rPr lang="en-US" sz="3600" dirty="0" smtClean="0">
                <a:solidFill>
                  <a:schemeClr val="tx1"/>
                </a:solidFill>
              </a:rPr>
              <a:t>Service Unavailable</a:t>
            </a:r>
            <a:endParaRPr lang="en-US" sz="36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17</a:t>
            </a:fld>
            <a:endParaRPr lang="en-US"/>
          </a:p>
        </p:txBody>
      </p:sp>
    </p:spTree>
    <p:extLst>
      <p:ext uri="{BB962C8B-B14F-4D97-AF65-F5344CB8AC3E}">
        <p14:creationId xmlns:p14="http://schemas.microsoft.com/office/powerpoint/2010/main" val="3863090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2062" y="-2538661"/>
            <a:ext cx="11261557" cy="14573779"/>
          </a:xfrm>
          <a:prstGeom prst="rect">
            <a:avLst/>
          </a:prstGeom>
        </p:spPr>
      </p:pic>
      <p:sp>
        <p:nvSpPr>
          <p:cNvPr id="2" name="Title 1"/>
          <p:cNvSpPr>
            <a:spLocks noGrp="1"/>
          </p:cNvSpPr>
          <p:nvPr>
            <p:ph type="title"/>
          </p:nvPr>
        </p:nvSpPr>
        <p:spPr/>
        <p:txBody>
          <a:bodyPr/>
          <a:lstStyle/>
          <a:p>
            <a:r>
              <a:rPr lang="en-US" dirty="0" smtClean="0"/>
              <a:t>HTTP Message Body</a:t>
            </a:r>
            <a:endParaRPr lang="en-US" dirty="0"/>
          </a:p>
        </p:txBody>
      </p:sp>
      <p:sp>
        <p:nvSpPr>
          <p:cNvPr id="3" name="Subtitle 2"/>
          <p:cNvSpPr>
            <a:spLocks noGrp="1"/>
          </p:cNvSpPr>
          <p:nvPr>
            <p:ph type="subTitle"/>
          </p:nvPr>
        </p:nvSpPr>
        <p:spPr>
          <a:xfrm>
            <a:off x="609480" y="2264898"/>
            <a:ext cx="10972440" cy="3333797"/>
          </a:xfrm>
        </p:spPr>
        <p:txBody>
          <a:bodyPr anchor="t">
            <a:normAutofit/>
          </a:bodyPr>
          <a:lstStyle/>
          <a:p>
            <a:r>
              <a:rPr lang="en-US" sz="2800" dirty="0"/>
              <a:t>The HTTP specification states that a request or response message has the following generic structure:</a:t>
            </a:r>
            <a:endParaRPr lang="en-US" sz="28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dirty="0"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18</a:t>
            </a:fld>
            <a:endParaRPr lang="en-US"/>
          </a:p>
        </p:txBody>
      </p:sp>
      <p:sp>
        <p:nvSpPr>
          <p:cNvPr id="8" name="Rectangle 7"/>
          <p:cNvSpPr/>
          <p:nvPr/>
        </p:nvSpPr>
        <p:spPr>
          <a:xfrm>
            <a:off x="2063261" y="3221502"/>
            <a:ext cx="7404295"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400" dirty="0">
                <a:solidFill>
                  <a:schemeClr val="tx2"/>
                </a:solidFill>
              </a:rPr>
              <a:t>message = &lt;start-line&gt;</a:t>
            </a:r>
          </a:p>
          <a:p>
            <a:r>
              <a:rPr lang="en-US" sz="2400" dirty="0">
                <a:solidFill>
                  <a:schemeClr val="tx2"/>
                </a:solidFill>
              </a:rPr>
              <a:t>          *(&lt;message-header&gt;)</a:t>
            </a:r>
          </a:p>
          <a:p>
            <a:r>
              <a:rPr lang="en-US" sz="2400" dirty="0">
                <a:solidFill>
                  <a:schemeClr val="tx2"/>
                </a:solidFill>
              </a:rPr>
              <a:t>          CRLF</a:t>
            </a:r>
          </a:p>
          <a:p>
            <a:r>
              <a:rPr lang="en-US" sz="2400" dirty="0">
                <a:solidFill>
                  <a:schemeClr val="tx2"/>
                </a:solidFill>
              </a:rPr>
              <a:t>          [&lt;message-body&gt;]</a:t>
            </a:r>
          </a:p>
          <a:p>
            <a:r>
              <a:rPr lang="en-US" sz="2400" dirty="0">
                <a:solidFill>
                  <a:schemeClr val="tx2"/>
                </a:solidFill>
              </a:rPr>
              <a:t> </a:t>
            </a:r>
          </a:p>
          <a:p>
            <a:r>
              <a:rPr lang="en-US" sz="2400" dirty="0">
                <a:solidFill>
                  <a:schemeClr val="tx2"/>
                </a:solidFill>
              </a:rPr>
              <a:t>&lt;start-line&gt; = Request-Line | Status-Line </a:t>
            </a:r>
          </a:p>
          <a:p>
            <a:r>
              <a:rPr lang="en-US" sz="2400" dirty="0">
                <a:solidFill>
                  <a:schemeClr val="tx2"/>
                </a:solidFill>
              </a:rPr>
              <a:t>&lt;message-header&gt; = Field-Name ':' Field-Value</a:t>
            </a:r>
          </a:p>
        </p:txBody>
      </p:sp>
      <p:sp>
        <p:nvSpPr>
          <p:cNvPr id="9" name="Rounded Rectangle 8"/>
          <p:cNvSpPr/>
          <p:nvPr/>
        </p:nvSpPr>
        <p:spPr>
          <a:xfrm>
            <a:off x="8512920" y="1652609"/>
            <a:ext cx="1095314" cy="2391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182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viewing HTTP Traffic</a:t>
            </a:r>
            <a:endParaRPr lang="en-US" dirty="0"/>
          </a:p>
        </p:txBody>
      </p:sp>
      <p:sp>
        <p:nvSpPr>
          <p:cNvPr id="3" name="Subtitle 2"/>
          <p:cNvSpPr>
            <a:spLocks noGrp="1"/>
          </p:cNvSpPr>
          <p:nvPr>
            <p:ph type="subTitle"/>
          </p:nvPr>
        </p:nvSpPr>
        <p:spPr>
          <a:xfrm>
            <a:off x="609480" y="1418400"/>
            <a:ext cx="10972440" cy="4504098"/>
          </a:xfrm>
        </p:spPr>
        <p:txBody>
          <a:bodyPr anchor="t">
            <a:normAutofit/>
          </a:bodyPr>
          <a:lstStyle/>
          <a:p>
            <a:pPr marL="0" indent="0">
              <a:buNone/>
            </a:pPr>
            <a:r>
              <a:rPr lang="en-US" dirty="0" smtClean="0"/>
              <a:t>Popular tools</a:t>
            </a:r>
          </a:p>
          <a:p>
            <a:pPr marL="0" indent="0">
              <a:buNone/>
            </a:pPr>
            <a:endParaRPr lang="en-US" dirty="0" smtClean="0"/>
          </a:p>
          <a:p>
            <a:pPr marL="0" indent="0">
              <a:buNone/>
            </a:pPr>
            <a:r>
              <a:rPr lang="en-US" dirty="0"/>
              <a:t>	</a:t>
            </a:r>
            <a:r>
              <a:rPr lang="en-US" dirty="0" smtClean="0"/>
              <a:t>Chrome </a:t>
            </a:r>
            <a:r>
              <a:rPr lang="en-US" dirty="0" err="1" smtClean="0">
                <a:hlinkClick r:id="rId3"/>
              </a:rPr>
              <a:t>DevTools</a:t>
            </a:r>
            <a:r>
              <a:rPr lang="en-US" dirty="0" smtClean="0"/>
              <a:t> built into the browser</a:t>
            </a:r>
          </a:p>
          <a:p>
            <a:pPr marL="0" indent="0">
              <a:buNone/>
            </a:pPr>
            <a:endParaRPr lang="en-US" dirty="0"/>
          </a:p>
          <a:p>
            <a:pPr marL="0" indent="0">
              <a:buNone/>
            </a:pPr>
            <a:r>
              <a:rPr lang="en-US" dirty="0" smtClean="0"/>
              <a:t>	Firefox </a:t>
            </a:r>
            <a:r>
              <a:rPr lang="en-US" dirty="0" smtClean="0">
                <a:hlinkClick r:id="rId3"/>
              </a:rPr>
              <a:t>Developer Tools</a:t>
            </a:r>
            <a:endParaRPr lang="en-US" dirty="0" smtClean="0"/>
          </a:p>
          <a:p>
            <a:pPr marL="0" indent="0">
              <a:buNone/>
            </a:pPr>
            <a:endParaRPr lang="en-US" dirty="0"/>
          </a:p>
          <a:p>
            <a:pPr marL="0" indent="0">
              <a:buNone/>
            </a:pPr>
            <a:r>
              <a:rPr lang="en-US" dirty="0" smtClean="0"/>
              <a:t>	</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19</a:t>
            </a:fld>
            <a:endParaRPr lang="en-US"/>
          </a:p>
        </p:txBody>
      </p:sp>
    </p:spTree>
    <p:extLst>
      <p:ext uri="{BB962C8B-B14F-4D97-AF65-F5344CB8AC3E}">
        <p14:creationId xmlns:p14="http://schemas.microsoft.com/office/powerpoint/2010/main" val="3479886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273599"/>
            <a:ext cx="10972440" cy="5643623"/>
          </a:xfrm>
        </p:spPr>
        <p:txBody>
          <a:bodyPr/>
          <a:lstStyle/>
          <a:p>
            <a:r>
              <a:rPr lang="en-US" dirty="0" smtClean="0"/>
              <a:t>Web Forms</a:t>
            </a:r>
          </a:p>
          <a:p>
            <a:r>
              <a:rPr lang="en-US" dirty="0" smtClean="0"/>
              <a:t>MySQL</a:t>
            </a:r>
            <a:endParaRPr lang="en-US" dirty="0" smtClean="0"/>
          </a:p>
          <a:p>
            <a:endParaRPr lang="en-US" dirty="0"/>
          </a:p>
        </p:txBody>
      </p:sp>
      <p:sp>
        <p:nvSpPr>
          <p:cNvPr id="2" name="Title 1"/>
          <p:cNvSpPr>
            <a:spLocks noGrp="1"/>
          </p:cNvSpPr>
          <p:nvPr>
            <p:ph type="title"/>
          </p:nvPr>
        </p:nvSpPr>
        <p:spPr/>
        <p:txBody>
          <a:bodyPr/>
          <a:lstStyle/>
          <a:p>
            <a:r>
              <a:rPr lang="en-US" smtClean="0"/>
              <a:t>Agenda</a:t>
            </a:r>
            <a:endParaRPr lang="en-US" dirty="0"/>
          </a:p>
        </p:txBody>
      </p:sp>
      <p:sp>
        <p:nvSpPr>
          <p:cNvPr id="6" name="Date Placeholder 5"/>
          <p:cNvSpPr>
            <a:spLocks noGrp="1"/>
          </p:cNvSpPr>
          <p:nvPr>
            <p:ph type="dt" idx="10"/>
          </p:nvPr>
        </p:nvSpPr>
        <p:spPr/>
        <p:txBody>
          <a:bodyPr/>
          <a:lstStyle/>
          <a:p>
            <a:fld id="{B2802315-34C8-493C-BCCE-25E1B929A173}" type="datetime1">
              <a:rPr lang="en-US" smtClean="0"/>
              <a:t>2/5/2015</a:t>
            </a:fld>
            <a:endParaRPr lang="en-US"/>
          </a:p>
        </p:txBody>
      </p:sp>
      <p:sp>
        <p:nvSpPr>
          <p:cNvPr id="7" name="Footer Placeholder 6"/>
          <p:cNvSpPr>
            <a:spLocks noGrp="1"/>
          </p:cNvSpPr>
          <p:nvPr>
            <p:ph type="ftr" idx="11"/>
          </p:nvPr>
        </p:nvSpPr>
        <p:spPr/>
        <p:txBody>
          <a:bodyPr/>
          <a:lstStyle/>
          <a:p>
            <a:r>
              <a:rPr lang="en-US" smtClean="0"/>
              <a:t>Copyright © 2015 S Price</a:t>
            </a:r>
            <a:endParaRPr lang="en-US" dirty="0"/>
          </a:p>
        </p:txBody>
      </p:sp>
      <p:sp>
        <p:nvSpPr>
          <p:cNvPr id="8" name="Slide Number Placeholder 7"/>
          <p:cNvSpPr>
            <a:spLocks noGrp="1"/>
          </p:cNvSpPr>
          <p:nvPr>
            <p:ph type="sldNum" idx="12"/>
          </p:nvPr>
        </p:nvSpPr>
        <p:spPr/>
        <p:txBody>
          <a:bodyPr/>
          <a:lstStyle/>
          <a:p>
            <a:fld id="{0F075A0E-3DC6-4052-AEE1-D9D2E5E64387}" type="slidenum">
              <a:rPr lang="en-US" smtClean="0"/>
              <a:t>2</a:t>
            </a:fld>
            <a:endParaRPr lang="en-US"/>
          </a:p>
        </p:txBody>
      </p:sp>
    </p:spTree>
    <p:extLst>
      <p:ext uri="{BB962C8B-B14F-4D97-AF65-F5344CB8AC3E}">
        <p14:creationId xmlns:p14="http://schemas.microsoft.com/office/powerpoint/2010/main" val="2701850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09480" y="1418400"/>
            <a:ext cx="10829925" cy="4819650"/>
          </a:xfrm>
          <a:prstGeom prst="rect">
            <a:avLst/>
          </a:prstGeom>
        </p:spPr>
      </p:pic>
      <p:sp>
        <p:nvSpPr>
          <p:cNvPr id="2" name="Title 1"/>
          <p:cNvSpPr>
            <a:spLocks noGrp="1"/>
          </p:cNvSpPr>
          <p:nvPr>
            <p:ph type="title"/>
          </p:nvPr>
        </p:nvSpPr>
        <p:spPr/>
        <p:txBody>
          <a:bodyPr/>
          <a:lstStyle/>
          <a:p>
            <a:r>
              <a:rPr lang="en-US" dirty="0" smtClean="0"/>
              <a:t>Tools: Also </a:t>
            </a:r>
            <a:r>
              <a:rPr lang="en-US" dirty="0" err="1" smtClean="0"/>
              <a:t>usefull</a:t>
            </a:r>
            <a:r>
              <a:rPr lang="en-US" dirty="0" smtClean="0"/>
              <a:t> – Http Spy </a:t>
            </a:r>
            <a:r>
              <a:rPr lang="en-US" dirty="0" err="1" smtClean="0"/>
              <a:t>Addon</a:t>
            </a:r>
            <a:endParaRPr lang="en-US" dirty="0"/>
          </a:p>
        </p:txBody>
      </p:sp>
      <p:sp>
        <p:nvSpPr>
          <p:cNvPr id="3" name="Subtitle 2"/>
          <p:cNvSpPr>
            <a:spLocks noGrp="1"/>
          </p:cNvSpPr>
          <p:nvPr>
            <p:ph type="subTitle"/>
          </p:nvPr>
        </p:nvSpPr>
        <p:spPr>
          <a:xfrm>
            <a:off x="609480" y="1418400"/>
            <a:ext cx="10972440" cy="4180295"/>
          </a:xfrm>
        </p:spPr>
        <p:txBody>
          <a:bodyPr anchor="t">
            <a:normAutofit/>
          </a:bodyPr>
          <a:lstStyle/>
          <a:p>
            <a:pPr marL="0" indent="0">
              <a:buNone/>
            </a:pPr>
            <a:r>
              <a:rPr lang="en-US" dirty="0" smtClean="0"/>
              <a:t> </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dirty="0"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20</a:t>
            </a:fld>
            <a:endParaRPr lang="en-US"/>
          </a:p>
        </p:txBody>
      </p:sp>
    </p:spTree>
    <p:extLst>
      <p:ext uri="{BB962C8B-B14F-4D97-AF65-F5344CB8AC3E}">
        <p14:creationId xmlns:p14="http://schemas.microsoft.com/office/powerpoint/2010/main" val="908902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Subtitle 2"/>
          <p:cNvSpPr>
            <a:spLocks noGrp="1"/>
          </p:cNvSpPr>
          <p:nvPr>
            <p:ph type="subTitle"/>
          </p:nvPr>
        </p:nvSpPr>
        <p:spPr>
          <a:xfrm>
            <a:off x="609480" y="1418400"/>
            <a:ext cx="10972440" cy="4180295"/>
          </a:xfrm>
        </p:spPr>
        <p:txBody>
          <a:bodyPr anchor="t">
            <a:normAutofit/>
          </a:bodyPr>
          <a:lstStyle/>
          <a:p>
            <a:pPr marL="0" indent="0">
              <a:buNone/>
            </a:pPr>
            <a:r>
              <a:rPr lang="en-US" dirty="0" smtClean="0"/>
              <a:t>Now we can start talking about Web Forms.</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2436" y="2322573"/>
            <a:ext cx="6430404" cy="3276122"/>
          </a:xfrm>
          <a:prstGeom prst="rect">
            <a:avLst/>
          </a:prstGeom>
        </p:spPr>
      </p:pic>
    </p:spTree>
    <p:extLst>
      <p:ext uri="{BB962C8B-B14F-4D97-AF65-F5344CB8AC3E}">
        <p14:creationId xmlns:p14="http://schemas.microsoft.com/office/powerpoint/2010/main" val="1598762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Subtitle 2"/>
          <p:cNvSpPr>
            <a:spLocks noGrp="1"/>
          </p:cNvSpPr>
          <p:nvPr>
            <p:ph type="subTitle"/>
          </p:nvPr>
        </p:nvSpPr>
        <p:spPr>
          <a:xfrm>
            <a:off x="609480" y="1418400"/>
            <a:ext cx="7903440" cy="4335286"/>
          </a:xfrm>
        </p:spPr>
        <p:txBody>
          <a:bodyPr anchor="t">
            <a:normAutofit/>
          </a:bodyPr>
          <a:lstStyle/>
          <a:p>
            <a:pPr marL="0" indent="0">
              <a:buNone/>
            </a:pPr>
            <a:r>
              <a:rPr lang="en-US" dirty="0" smtClean="0"/>
              <a:t>There are two parts to the conversation.</a:t>
            </a:r>
          </a:p>
          <a:p>
            <a:pPr marL="0" indent="0">
              <a:buNone/>
            </a:pPr>
            <a:endParaRPr lang="en-US" dirty="0" smtClean="0"/>
          </a:p>
          <a:p>
            <a:pPr marL="1097280" indent="-742950">
              <a:buFont typeface="+mj-lt"/>
              <a:buAutoNum type="arabicPeriod"/>
            </a:pPr>
            <a:r>
              <a:rPr lang="en-US" sz="2800" dirty="0" smtClean="0"/>
              <a:t>HTML Form</a:t>
            </a:r>
          </a:p>
          <a:p>
            <a:pPr marL="1097280" indent="-742950">
              <a:buFont typeface="+mj-lt"/>
              <a:buAutoNum type="arabicPeriod"/>
            </a:pPr>
            <a:r>
              <a:rPr lang="en-US" sz="2800" dirty="0" smtClean="0"/>
              <a:t>Form Handler</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22</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3455" y="1223889"/>
            <a:ext cx="6792028" cy="4532785"/>
          </a:xfrm>
          <a:prstGeom prst="rect">
            <a:avLst/>
          </a:prstGeom>
        </p:spPr>
      </p:pic>
    </p:spTree>
    <p:extLst>
      <p:ext uri="{BB962C8B-B14F-4D97-AF65-F5344CB8AC3E}">
        <p14:creationId xmlns:p14="http://schemas.microsoft.com/office/powerpoint/2010/main" val="1032813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Subtitle 2"/>
          <p:cNvSpPr>
            <a:spLocks noGrp="1"/>
          </p:cNvSpPr>
          <p:nvPr>
            <p:ph type="subTitle"/>
          </p:nvPr>
        </p:nvSpPr>
        <p:spPr>
          <a:xfrm>
            <a:off x="609480" y="1418400"/>
            <a:ext cx="10972440" cy="4335286"/>
          </a:xfrm>
        </p:spPr>
        <p:txBody>
          <a:bodyPr anchor="t">
            <a:normAutofit/>
          </a:bodyPr>
          <a:lstStyle/>
          <a:p>
            <a:pPr marL="0" indent="0">
              <a:buNone/>
            </a:pPr>
            <a:r>
              <a:rPr lang="en-US" sz="3200" dirty="0" smtClean="0"/>
              <a:t>Coded in HTML as:</a:t>
            </a:r>
          </a:p>
          <a:p>
            <a:r>
              <a:rPr lang="en-US" sz="3200" dirty="0" smtClean="0"/>
              <a:t/>
            </a:r>
            <a:br>
              <a:rPr lang="en-US" sz="3200" dirty="0" smtClean="0"/>
            </a:br>
            <a:r>
              <a:rPr lang="en-US" sz="3200" dirty="0" smtClean="0"/>
              <a:t>&lt;form </a:t>
            </a:r>
            <a:r>
              <a:rPr lang="en-US" sz="3200" b="1" dirty="0" smtClean="0"/>
              <a:t>action</a:t>
            </a:r>
            <a:r>
              <a:rPr lang="en-US" sz="3200" dirty="0" smtClean="0"/>
              <a:t>=“</a:t>
            </a:r>
            <a:r>
              <a:rPr lang="en-US" sz="3200" dirty="0" err="1" smtClean="0"/>
              <a:t>hello.php</a:t>
            </a:r>
            <a:r>
              <a:rPr lang="en-US" sz="3200" dirty="0" smtClean="0"/>
              <a:t>" method="</a:t>
            </a:r>
            <a:r>
              <a:rPr lang="en-US" sz="3200" b="1" dirty="0" smtClean="0"/>
              <a:t>post</a:t>
            </a:r>
            <a:r>
              <a:rPr lang="en-US" sz="3200" dirty="0" smtClean="0"/>
              <a:t>"&gt;</a:t>
            </a:r>
            <a:br>
              <a:rPr lang="en-US" sz="3200" dirty="0" smtClean="0"/>
            </a:br>
            <a:r>
              <a:rPr lang="en-US" sz="3200" dirty="0" smtClean="0"/>
              <a:t>	</a:t>
            </a:r>
          </a:p>
          <a:p>
            <a:r>
              <a:rPr lang="en-US" sz="3200" dirty="0" smtClean="0"/>
              <a:t>	&lt;input type="submit"&gt;</a:t>
            </a:r>
            <a:br>
              <a:rPr lang="en-US" sz="3200" dirty="0" smtClean="0"/>
            </a:br>
            <a:r>
              <a:rPr lang="en-US" sz="3200" dirty="0" smtClean="0"/>
              <a:t>&lt;/form&gt;</a:t>
            </a:r>
            <a:br>
              <a:rPr lang="en-US" sz="3200" dirty="0" smtClean="0"/>
            </a:br>
            <a:endParaRPr lang="en-US" sz="32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23</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spTree>
    <p:extLst>
      <p:ext uri="{BB962C8B-B14F-4D97-AF65-F5344CB8AC3E}">
        <p14:creationId xmlns:p14="http://schemas.microsoft.com/office/powerpoint/2010/main" val="1216155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pic>
        <p:nvPicPr>
          <p:cNvPr id="7" name="Picture 6"/>
          <p:cNvPicPr>
            <a:picLocks noChangeAspect="1"/>
          </p:cNvPicPr>
          <p:nvPr/>
        </p:nvPicPr>
        <p:blipFill>
          <a:blip r:embed="rId3"/>
          <a:stretch>
            <a:fillRect/>
          </a:stretch>
        </p:blipFill>
        <p:spPr>
          <a:xfrm>
            <a:off x="197476" y="1494098"/>
            <a:ext cx="9915284" cy="4525322"/>
          </a:xfrm>
          <a:prstGeom prst="rect">
            <a:avLst/>
          </a:prstGeom>
        </p:spPr>
      </p:pic>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24</a:t>
            </a:fld>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spTree>
    <p:extLst>
      <p:ext uri="{BB962C8B-B14F-4D97-AF65-F5344CB8AC3E}">
        <p14:creationId xmlns:p14="http://schemas.microsoft.com/office/powerpoint/2010/main" val="2427203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25</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pic>
        <p:nvPicPr>
          <p:cNvPr id="3" name="Picture 2"/>
          <p:cNvPicPr>
            <a:picLocks noChangeAspect="1"/>
          </p:cNvPicPr>
          <p:nvPr/>
        </p:nvPicPr>
        <p:blipFill>
          <a:blip r:embed="rId4"/>
          <a:stretch>
            <a:fillRect/>
          </a:stretch>
        </p:blipFill>
        <p:spPr>
          <a:xfrm>
            <a:off x="609480" y="1418400"/>
            <a:ext cx="7115175" cy="4305300"/>
          </a:xfrm>
          <a:prstGeom prst="rect">
            <a:avLst/>
          </a:prstGeom>
        </p:spPr>
      </p:pic>
    </p:spTree>
    <p:extLst>
      <p:ext uri="{BB962C8B-B14F-4D97-AF65-F5344CB8AC3E}">
        <p14:creationId xmlns:p14="http://schemas.microsoft.com/office/powerpoint/2010/main" val="2741820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26</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pic>
        <p:nvPicPr>
          <p:cNvPr id="7" name="Picture 6"/>
          <p:cNvPicPr>
            <a:picLocks noChangeAspect="1"/>
          </p:cNvPicPr>
          <p:nvPr/>
        </p:nvPicPr>
        <p:blipFill>
          <a:blip r:embed="rId4"/>
          <a:stretch>
            <a:fillRect/>
          </a:stretch>
        </p:blipFill>
        <p:spPr>
          <a:xfrm>
            <a:off x="609480" y="1418400"/>
            <a:ext cx="7277100" cy="4848225"/>
          </a:xfrm>
          <a:prstGeom prst="rect">
            <a:avLst/>
          </a:prstGeom>
        </p:spPr>
      </p:pic>
      <p:sp>
        <p:nvSpPr>
          <p:cNvPr id="9" name="TextBox 8"/>
          <p:cNvSpPr txBox="1"/>
          <p:nvPr/>
        </p:nvSpPr>
        <p:spPr>
          <a:xfrm>
            <a:off x="7886580" y="2841674"/>
            <a:ext cx="3888078" cy="1569660"/>
          </a:xfrm>
          <a:prstGeom prst="rect">
            <a:avLst/>
          </a:prstGeom>
          <a:noFill/>
        </p:spPr>
        <p:txBody>
          <a:bodyPr wrap="square" rtlCol="0">
            <a:spAutoFit/>
          </a:bodyPr>
          <a:lstStyle/>
          <a:p>
            <a:r>
              <a:rPr lang="en-US" sz="3200" dirty="0" smtClean="0"/>
              <a:t>This is </a:t>
            </a:r>
            <a:r>
              <a:rPr lang="en-US" sz="3200" b="1" i="1" dirty="0" smtClean="0"/>
              <a:t>not</a:t>
            </a:r>
            <a:r>
              <a:rPr lang="en-US" sz="3200" dirty="0" smtClean="0"/>
              <a:t> good.</a:t>
            </a:r>
          </a:p>
          <a:p>
            <a:endParaRPr lang="en-US" sz="3200" dirty="0"/>
          </a:p>
          <a:p>
            <a:r>
              <a:rPr lang="en-US" sz="3200" dirty="0" smtClean="0"/>
              <a:t>How do we </a:t>
            </a:r>
            <a:r>
              <a:rPr lang="en-US" sz="3200" b="1" i="1" dirty="0" smtClean="0"/>
              <a:t>fix this</a:t>
            </a:r>
            <a:r>
              <a:rPr lang="en-US" sz="3200" dirty="0" smtClean="0"/>
              <a:t>?</a:t>
            </a:r>
            <a:endParaRPr lang="en-US" sz="3200" dirty="0"/>
          </a:p>
        </p:txBody>
      </p:sp>
    </p:spTree>
    <p:extLst>
      <p:ext uri="{BB962C8B-B14F-4D97-AF65-F5344CB8AC3E}">
        <p14:creationId xmlns:p14="http://schemas.microsoft.com/office/powerpoint/2010/main" val="225479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Handler</a:t>
            </a:r>
            <a:endParaRPr lang="en-US" dirty="0"/>
          </a:p>
        </p:txBody>
      </p:sp>
      <p:sp>
        <p:nvSpPr>
          <p:cNvPr id="3" name="Subtitle 2"/>
          <p:cNvSpPr>
            <a:spLocks noGrp="1"/>
          </p:cNvSpPr>
          <p:nvPr>
            <p:ph type="subTitle"/>
          </p:nvPr>
        </p:nvSpPr>
        <p:spPr>
          <a:xfrm>
            <a:off x="609480" y="1418400"/>
            <a:ext cx="10972440" cy="4335286"/>
          </a:xfrm>
        </p:spPr>
        <p:txBody>
          <a:bodyPr anchor="t">
            <a:normAutofit/>
          </a:bodyPr>
          <a:lstStyle/>
          <a:p>
            <a:pPr marL="0" indent="0">
              <a:buNone/>
            </a:pPr>
            <a:r>
              <a:rPr lang="en-US" sz="3200" dirty="0" smtClean="0"/>
              <a:t>Need a form handler to process the </a:t>
            </a:r>
          </a:p>
          <a:p>
            <a:pPr marL="0" indent="0">
              <a:buNone/>
            </a:pPr>
            <a:r>
              <a:rPr lang="en-US" sz="3200" dirty="0" smtClean="0"/>
              <a:t>form request no the server.</a:t>
            </a:r>
          </a:p>
          <a:p>
            <a:r>
              <a:rPr lang="en-US" sz="3200" dirty="0" smtClean="0"/>
              <a:t/>
            </a:r>
            <a:br>
              <a:rPr lang="en-US" sz="3200" dirty="0" smtClean="0"/>
            </a:br>
            <a:r>
              <a:rPr lang="en-US" sz="3200" dirty="0"/>
              <a:t/>
            </a:r>
            <a:br>
              <a:rPr lang="en-US" sz="3200" dirty="0"/>
            </a:br>
            <a:r>
              <a:rPr lang="en-US" sz="3200" dirty="0" smtClean="0"/>
              <a:t>Welcome </a:t>
            </a:r>
            <a:r>
              <a:rPr lang="en-US" sz="3200" dirty="0"/>
              <a:t>&lt;?</a:t>
            </a:r>
            <a:r>
              <a:rPr lang="en-US" sz="3200" dirty="0" err="1"/>
              <a:t>php</a:t>
            </a:r>
            <a:r>
              <a:rPr lang="en-US" sz="3200" dirty="0"/>
              <a:t> echo $_POST["name"]; ?&gt;&lt;</a:t>
            </a:r>
            <a:r>
              <a:rPr lang="en-US" sz="3200" dirty="0" err="1"/>
              <a:t>br</a:t>
            </a:r>
            <a:r>
              <a:rPr lang="en-US" sz="3200" dirty="0"/>
              <a:t>&gt;</a:t>
            </a:r>
            <a:r>
              <a:rPr lang="en-US" sz="3200" dirty="0"/>
              <a:t/>
            </a:r>
            <a:br>
              <a:rPr lang="en-US" sz="3200" dirty="0"/>
            </a:br>
            <a:r>
              <a:rPr lang="en-US" sz="3200" dirty="0"/>
              <a:t>Your email address is: &lt;?</a:t>
            </a:r>
            <a:r>
              <a:rPr lang="en-US" sz="3200" dirty="0" err="1"/>
              <a:t>php</a:t>
            </a:r>
            <a:r>
              <a:rPr lang="en-US" sz="3200" dirty="0"/>
              <a:t> echo $_POST["email"]; ?&gt;</a:t>
            </a:r>
            <a:r>
              <a:rPr lang="en-US" sz="3200" dirty="0"/>
              <a:t/>
            </a:r>
            <a:br>
              <a:rPr lang="en-US" sz="3200" dirty="0"/>
            </a:br>
            <a:r>
              <a:rPr lang="en-US" sz="3200" dirty="0"/>
              <a:t/>
            </a:r>
            <a:br>
              <a:rPr lang="en-US" sz="3200" dirty="0"/>
            </a:br>
            <a:r>
              <a:rPr lang="en-US" sz="3200" dirty="0" smtClean="0"/>
              <a:t/>
            </a:r>
            <a:br>
              <a:rPr lang="en-US" sz="3200" dirty="0" smtClean="0"/>
            </a:br>
            <a:endParaRPr lang="en-US" sz="32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27</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spTree>
    <p:extLst>
      <p:ext uri="{BB962C8B-B14F-4D97-AF65-F5344CB8AC3E}">
        <p14:creationId xmlns:p14="http://schemas.microsoft.com/office/powerpoint/2010/main" val="228353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Handler</a:t>
            </a:r>
            <a:endParaRPr lang="en-US" dirty="0"/>
          </a:p>
        </p:txBody>
      </p:sp>
      <p:sp>
        <p:nvSpPr>
          <p:cNvPr id="3" name="Subtitle 2"/>
          <p:cNvSpPr>
            <a:spLocks noGrp="1"/>
          </p:cNvSpPr>
          <p:nvPr>
            <p:ph type="subTitle"/>
          </p:nvPr>
        </p:nvSpPr>
        <p:spPr>
          <a:xfrm>
            <a:off x="609480" y="1418400"/>
            <a:ext cx="10972440" cy="4335286"/>
          </a:xfrm>
        </p:spPr>
        <p:txBody>
          <a:bodyPr anchor="t">
            <a:normAutofit/>
          </a:bodyPr>
          <a:lstStyle/>
          <a:p>
            <a:pPr marL="0" indent="0">
              <a:buNone/>
            </a:pPr>
            <a:r>
              <a:rPr lang="en-US" sz="3200" dirty="0"/>
              <a:t/>
            </a:r>
            <a:br>
              <a:rPr lang="en-US" sz="3200" dirty="0"/>
            </a:br>
            <a:r>
              <a:rPr lang="en-US" sz="3200" dirty="0"/>
              <a:t/>
            </a:r>
            <a:br>
              <a:rPr lang="en-US" sz="3200" dirty="0"/>
            </a:br>
            <a:r>
              <a:rPr lang="en-US" sz="3200" dirty="0" smtClean="0"/>
              <a:t/>
            </a:r>
            <a:br>
              <a:rPr lang="en-US" sz="3200" dirty="0" smtClean="0"/>
            </a:br>
            <a:endParaRPr lang="en-US" sz="32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28</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pic>
        <p:nvPicPr>
          <p:cNvPr id="9" name="Picture 8"/>
          <p:cNvPicPr>
            <a:picLocks noChangeAspect="1"/>
          </p:cNvPicPr>
          <p:nvPr/>
        </p:nvPicPr>
        <p:blipFill>
          <a:blip r:embed="rId4"/>
          <a:stretch>
            <a:fillRect/>
          </a:stretch>
        </p:blipFill>
        <p:spPr>
          <a:xfrm>
            <a:off x="759656" y="1685925"/>
            <a:ext cx="9293982" cy="4093378"/>
          </a:xfrm>
          <a:prstGeom prst="rect">
            <a:avLst/>
          </a:prstGeom>
        </p:spPr>
      </p:pic>
    </p:spTree>
    <p:extLst>
      <p:ext uri="{BB962C8B-B14F-4D97-AF65-F5344CB8AC3E}">
        <p14:creationId xmlns:p14="http://schemas.microsoft.com/office/powerpoint/2010/main" val="3705766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Handler output</a:t>
            </a:r>
            <a:endParaRPr lang="en-US" dirty="0"/>
          </a:p>
        </p:txBody>
      </p:sp>
      <p:sp>
        <p:nvSpPr>
          <p:cNvPr id="3" name="Subtitle 2"/>
          <p:cNvSpPr>
            <a:spLocks noGrp="1"/>
          </p:cNvSpPr>
          <p:nvPr>
            <p:ph type="subTitle"/>
          </p:nvPr>
        </p:nvSpPr>
        <p:spPr>
          <a:xfrm>
            <a:off x="609480" y="1418400"/>
            <a:ext cx="10972440" cy="4335286"/>
          </a:xfrm>
        </p:spPr>
        <p:txBody>
          <a:bodyPr anchor="t">
            <a:normAutofit/>
          </a:bodyPr>
          <a:lstStyle/>
          <a:p>
            <a:pPr marL="0" indent="0">
              <a:buNone/>
            </a:pPr>
            <a:r>
              <a:rPr lang="en-US" sz="3200" dirty="0"/>
              <a:t/>
            </a:r>
            <a:br>
              <a:rPr lang="en-US" sz="3200" dirty="0"/>
            </a:br>
            <a:r>
              <a:rPr lang="en-US" sz="3200" dirty="0"/>
              <a:t/>
            </a:r>
            <a:br>
              <a:rPr lang="en-US" sz="3200" dirty="0"/>
            </a:br>
            <a:r>
              <a:rPr lang="en-US" sz="3200" dirty="0" smtClean="0"/>
              <a:t/>
            </a:r>
            <a:br>
              <a:rPr lang="en-US" sz="3200" dirty="0" smtClean="0"/>
            </a:br>
            <a:endParaRPr lang="en-US" sz="32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29</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pic>
        <p:nvPicPr>
          <p:cNvPr id="7" name="Picture 6"/>
          <p:cNvPicPr>
            <a:picLocks noChangeAspect="1"/>
          </p:cNvPicPr>
          <p:nvPr/>
        </p:nvPicPr>
        <p:blipFill>
          <a:blip r:embed="rId4"/>
          <a:stretch>
            <a:fillRect/>
          </a:stretch>
        </p:blipFill>
        <p:spPr>
          <a:xfrm>
            <a:off x="575343" y="1871662"/>
            <a:ext cx="9068719" cy="3980498"/>
          </a:xfrm>
          <a:prstGeom prst="rect">
            <a:avLst/>
          </a:prstGeom>
        </p:spPr>
      </p:pic>
    </p:spTree>
    <p:extLst>
      <p:ext uri="{BB962C8B-B14F-4D97-AF65-F5344CB8AC3E}">
        <p14:creationId xmlns:p14="http://schemas.microsoft.com/office/powerpoint/2010/main" val="3584170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Subtitle 2"/>
          <p:cNvSpPr>
            <a:spLocks noGrp="1"/>
          </p:cNvSpPr>
          <p:nvPr>
            <p:ph type="subTitle"/>
          </p:nvPr>
        </p:nvSpPr>
        <p:spPr>
          <a:xfrm>
            <a:off x="609480" y="1604520"/>
            <a:ext cx="9503280" cy="3977280"/>
          </a:xfrm>
        </p:spPr>
        <p:txBody>
          <a:bodyPr anchor="t"/>
          <a:lstStyle/>
          <a:p>
            <a:endParaRPr lang="en-US" dirty="0"/>
          </a:p>
        </p:txBody>
      </p:sp>
      <p:sp>
        <p:nvSpPr>
          <p:cNvPr id="4" name="Date Placeholder 3"/>
          <p:cNvSpPr>
            <a:spLocks noGrp="1"/>
          </p:cNvSpPr>
          <p:nvPr>
            <p:ph type="dt" idx="10"/>
          </p:nvPr>
        </p:nvSpPr>
        <p:spPr/>
        <p:txBody>
          <a:bodyPr/>
          <a:lstStyle/>
          <a:p>
            <a:fld id="{64C5E9D9-12AF-4859-9BEE-AB4D94509203}"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a:t>
            </a:fld>
            <a:endParaRPr lang="en-US"/>
          </a:p>
        </p:txBody>
      </p:sp>
    </p:spTree>
    <p:extLst>
      <p:ext uri="{BB962C8B-B14F-4D97-AF65-F5344CB8AC3E}">
        <p14:creationId xmlns:p14="http://schemas.microsoft.com/office/powerpoint/2010/main" val="3368544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Handler output</a:t>
            </a:r>
            <a:endParaRPr lang="en-US" dirty="0"/>
          </a:p>
        </p:txBody>
      </p:sp>
      <p:sp>
        <p:nvSpPr>
          <p:cNvPr id="3" name="Subtitle 2"/>
          <p:cNvSpPr>
            <a:spLocks noGrp="1"/>
          </p:cNvSpPr>
          <p:nvPr>
            <p:ph type="subTitle"/>
          </p:nvPr>
        </p:nvSpPr>
        <p:spPr>
          <a:xfrm>
            <a:off x="609480" y="1418400"/>
            <a:ext cx="10972440" cy="4335286"/>
          </a:xfrm>
        </p:spPr>
        <p:txBody>
          <a:bodyPr anchor="t">
            <a:normAutofit/>
          </a:bodyPr>
          <a:lstStyle/>
          <a:p>
            <a:pPr marL="0" indent="0">
              <a:buNone/>
            </a:pPr>
            <a:r>
              <a:rPr lang="en-US" sz="3200" dirty="0"/>
              <a:t/>
            </a:r>
            <a:br>
              <a:rPr lang="en-US" sz="3200" dirty="0"/>
            </a:br>
            <a:r>
              <a:rPr lang="en-US" sz="3200" dirty="0"/>
              <a:t/>
            </a:r>
            <a:br>
              <a:rPr lang="en-US" sz="3200" dirty="0"/>
            </a:br>
            <a:r>
              <a:rPr lang="en-US" sz="3200" dirty="0" smtClean="0"/>
              <a:t/>
            </a:r>
            <a:br>
              <a:rPr lang="en-US" sz="3200" dirty="0" smtClean="0"/>
            </a:br>
            <a:endParaRPr lang="en-US" sz="32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30</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pic>
        <p:nvPicPr>
          <p:cNvPr id="9" name="Picture 8"/>
          <p:cNvPicPr>
            <a:picLocks noChangeAspect="1"/>
          </p:cNvPicPr>
          <p:nvPr/>
        </p:nvPicPr>
        <p:blipFill>
          <a:blip r:embed="rId4"/>
          <a:stretch>
            <a:fillRect/>
          </a:stretch>
        </p:blipFill>
        <p:spPr>
          <a:xfrm>
            <a:off x="609480" y="1829345"/>
            <a:ext cx="8891628" cy="3914884"/>
          </a:xfrm>
          <a:prstGeom prst="rect">
            <a:avLst/>
          </a:prstGeom>
        </p:spPr>
      </p:pic>
      <p:sp>
        <p:nvSpPr>
          <p:cNvPr id="10" name="TextBox 9"/>
          <p:cNvSpPr txBox="1"/>
          <p:nvPr/>
        </p:nvSpPr>
        <p:spPr>
          <a:xfrm>
            <a:off x="609480" y="1226122"/>
            <a:ext cx="5847591" cy="523220"/>
          </a:xfrm>
          <a:prstGeom prst="rect">
            <a:avLst/>
          </a:prstGeom>
          <a:noFill/>
        </p:spPr>
        <p:txBody>
          <a:bodyPr wrap="square" rtlCol="0">
            <a:spAutoFit/>
          </a:bodyPr>
          <a:lstStyle/>
          <a:p>
            <a:r>
              <a:rPr lang="en-US" sz="2800" dirty="0" smtClean="0"/>
              <a:t>Great! But how does it work?</a:t>
            </a:r>
            <a:endParaRPr lang="en-US" sz="2800" dirty="0"/>
          </a:p>
        </p:txBody>
      </p:sp>
      <p:pic>
        <p:nvPicPr>
          <p:cNvPr id="7" name="Picture 6"/>
          <p:cNvPicPr>
            <a:picLocks noChangeAspect="1"/>
          </p:cNvPicPr>
          <p:nvPr/>
        </p:nvPicPr>
        <p:blipFill>
          <a:blip r:embed="rId5"/>
          <a:stretch>
            <a:fillRect/>
          </a:stretch>
        </p:blipFill>
        <p:spPr>
          <a:xfrm>
            <a:off x="5613527" y="3656810"/>
            <a:ext cx="6180795" cy="2712913"/>
          </a:xfrm>
          <a:prstGeom prst="rect">
            <a:avLst/>
          </a:prstGeom>
        </p:spPr>
      </p:pic>
    </p:spTree>
    <p:extLst>
      <p:ext uri="{BB962C8B-B14F-4D97-AF65-F5344CB8AC3E}">
        <p14:creationId xmlns:p14="http://schemas.microsoft.com/office/powerpoint/2010/main" val="997656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Notice…</a:t>
            </a:r>
            <a:endParaRPr lang="en-US" dirty="0"/>
          </a:p>
        </p:txBody>
      </p:sp>
      <p:sp>
        <p:nvSpPr>
          <p:cNvPr id="3" name="Subtitle 2"/>
          <p:cNvSpPr>
            <a:spLocks noGrp="1"/>
          </p:cNvSpPr>
          <p:nvPr>
            <p:ph type="subTitle"/>
          </p:nvPr>
        </p:nvSpPr>
        <p:spPr>
          <a:xfrm>
            <a:off x="609480" y="1688122"/>
            <a:ext cx="10972439" cy="3893677"/>
          </a:xfrm>
        </p:spPr>
        <p:txBody>
          <a:bodyPr anchor="t"/>
          <a:lstStyle/>
          <a:p>
            <a:pPr marL="0" indent="0">
              <a:buNone/>
            </a:pPr>
            <a:r>
              <a:rPr lang="en-US" sz="2400" dirty="0"/>
              <a:t>the </a:t>
            </a:r>
          </a:p>
          <a:p>
            <a:pPr marL="0" indent="0">
              <a:buNone/>
            </a:pPr>
            <a:r>
              <a:rPr lang="en-US" sz="2400" dirty="0"/>
              <a:t>$_POST["name"];</a:t>
            </a:r>
          </a:p>
          <a:p>
            <a:pPr marL="0" indent="0">
              <a:buNone/>
            </a:pPr>
            <a:r>
              <a:rPr lang="en-US" sz="2400" dirty="0"/>
              <a:t>	And</a:t>
            </a:r>
          </a:p>
          <a:p>
            <a:pPr marL="0" indent="0">
              <a:buNone/>
            </a:pPr>
            <a:r>
              <a:rPr lang="en-US" sz="2400" dirty="0"/>
              <a:t>$_POST["email"];</a:t>
            </a:r>
          </a:p>
          <a:p>
            <a:pPr marL="0" indent="0">
              <a:buNone/>
            </a:pPr>
            <a:endParaRPr lang="en-US" sz="3600" dirty="0"/>
          </a:p>
          <a:p>
            <a:pPr marL="0" indent="0">
              <a:buNone/>
            </a:pPr>
            <a:r>
              <a:rPr lang="en-US" sz="3600" dirty="0"/>
              <a:t>These are special </a:t>
            </a:r>
            <a:r>
              <a:rPr lang="en-US" sz="3600" b="1" i="1" dirty="0" err="1"/>
              <a:t>Superglobal</a:t>
            </a:r>
            <a:r>
              <a:rPr lang="en-US" sz="3600" dirty="0"/>
              <a:t> variables built in to PHP. </a:t>
            </a:r>
          </a:p>
          <a:p>
            <a:pPr marL="0" indent="0">
              <a:buNone/>
            </a:pPr>
            <a:endParaRPr lang="en-US" dirty="0"/>
          </a:p>
          <a:p>
            <a:pPr marL="0" indent="0">
              <a:buNone/>
            </a:pP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31</a:t>
            </a:fld>
            <a:endParaRPr lang="en-US"/>
          </a:p>
        </p:txBody>
      </p:sp>
    </p:spTree>
    <p:extLst>
      <p:ext uri="{BB962C8B-B14F-4D97-AF65-F5344CB8AC3E}">
        <p14:creationId xmlns:p14="http://schemas.microsoft.com/office/powerpoint/2010/main" val="4091219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dirty="0" err="1" smtClean="0"/>
              <a:t>SuperGlobal</a:t>
            </a:r>
            <a:r>
              <a:rPr lang="en-US" dirty="0" smtClean="0"/>
              <a:t> Variables</a:t>
            </a:r>
            <a:endParaRPr lang="en-US" dirty="0"/>
          </a:p>
        </p:txBody>
      </p:sp>
      <p:sp>
        <p:nvSpPr>
          <p:cNvPr id="3" name="Subtitle 2"/>
          <p:cNvSpPr>
            <a:spLocks noGrp="1"/>
          </p:cNvSpPr>
          <p:nvPr>
            <p:ph type="subTitle"/>
          </p:nvPr>
        </p:nvSpPr>
        <p:spPr>
          <a:xfrm>
            <a:off x="717452" y="1266092"/>
            <a:ext cx="10864467" cy="4315707"/>
          </a:xfrm>
        </p:spPr>
        <p:txBody>
          <a:bodyPr anchor="t"/>
          <a:lstStyle/>
          <a:p>
            <a:r>
              <a:rPr lang="en-US" sz="3200" dirty="0"/>
              <a:t>The PHP </a:t>
            </a:r>
            <a:r>
              <a:rPr lang="en-US" sz="3200" dirty="0" err="1"/>
              <a:t>superglobal</a:t>
            </a:r>
            <a:r>
              <a:rPr lang="en-US" sz="3200" dirty="0"/>
              <a:t> variables are:</a:t>
            </a:r>
          </a:p>
          <a:p>
            <a:pPr marL="914400" indent="-457200">
              <a:buFont typeface="Arial" panose="020B0604020202020204" pitchFamily="34" charset="0"/>
              <a:buChar char="•"/>
            </a:pPr>
            <a:r>
              <a:rPr lang="en-US" sz="3200" dirty="0"/>
              <a:t>$GLOBALS</a:t>
            </a:r>
          </a:p>
          <a:p>
            <a:pPr marL="914400" indent="-457200">
              <a:buFont typeface="Arial" panose="020B0604020202020204" pitchFamily="34" charset="0"/>
              <a:buChar char="•"/>
            </a:pPr>
            <a:r>
              <a:rPr lang="en-US" sz="3200" dirty="0"/>
              <a:t>$_SERVER</a:t>
            </a:r>
          </a:p>
          <a:p>
            <a:pPr marL="914400" indent="-457200">
              <a:buFont typeface="Arial" panose="020B0604020202020204" pitchFamily="34" charset="0"/>
              <a:buChar char="•"/>
            </a:pPr>
            <a:r>
              <a:rPr lang="en-US" sz="3200" dirty="0"/>
              <a:t>$_REQUEST</a:t>
            </a:r>
          </a:p>
          <a:p>
            <a:pPr marL="914400" indent="-457200">
              <a:buFont typeface="Arial" panose="020B0604020202020204" pitchFamily="34" charset="0"/>
              <a:buChar char="•"/>
            </a:pPr>
            <a:r>
              <a:rPr lang="en-US" sz="3200" dirty="0"/>
              <a:t>$_POST</a:t>
            </a:r>
          </a:p>
          <a:p>
            <a:pPr marL="914400" indent="-457200">
              <a:buFont typeface="Arial" panose="020B0604020202020204" pitchFamily="34" charset="0"/>
              <a:buChar char="•"/>
            </a:pPr>
            <a:r>
              <a:rPr lang="en-US" sz="3200" dirty="0"/>
              <a:t>$_GET</a:t>
            </a:r>
          </a:p>
          <a:p>
            <a:pPr marL="914400" indent="-457200">
              <a:buFont typeface="Arial" panose="020B0604020202020204" pitchFamily="34" charset="0"/>
              <a:buChar char="•"/>
            </a:pPr>
            <a:r>
              <a:rPr lang="en-US" sz="3200" dirty="0"/>
              <a:t>$_FILES</a:t>
            </a:r>
          </a:p>
          <a:p>
            <a:pPr marL="914400" indent="-457200">
              <a:buFont typeface="Arial" panose="020B0604020202020204" pitchFamily="34" charset="0"/>
              <a:buChar char="•"/>
            </a:pPr>
            <a:r>
              <a:rPr lang="en-US" sz="3200" dirty="0"/>
              <a:t>$_ENV</a:t>
            </a:r>
          </a:p>
          <a:p>
            <a:pPr marL="914400" indent="-457200">
              <a:buFont typeface="Arial" panose="020B0604020202020204" pitchFamily="34" charset="0"/>
              <a:buChar char="•"/>
            </a:pPr>
            <a:r>
              <a:rPr lang="en-US" sz="3200" dirty="0"/>
              <a:t>$_COOKIE</a:t>
            </a:r>
          </a:p>
          <a:p>
            <a:pPr marL="914400" indent="-457200">
              <a:buFont typeface="Arial" panose="020B0604020202020204" pitchFamily="34" charset="0"/>
              <a:buChar char="•"/>
            </a:pPr>
            <a:r>
              <a:rPr lang="en-US" sz="3200" dirty="0"/>
              <a:t>$_SESSION</a:t>
            </a:r>
          </a:p>
          <a:p>
            <a:pPr marL="0" indent="0">
              <a:buNone/>
            </a:pPr>
            <a:endParaRPr lang="en-US" dirty="0"/>
          </a:p>
          <a:p>
            <a:pPr marL="0" indent="0">
              <a:buNone/>
            </a:pP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32</a:t>
            </a:fld>
            <a:endParaRPr lang="en-US"/>
          </a:p>
        </p:txBody>
      </p:sp>
    </p:spTree>
    <p:extLst>
      <p:ext uri="{BB962C8B-B14F-4D97-AF65-F5344CB8AC3E}">
        <p14:creationId xmlns:p14="http://schemas.microsoft.com/office/powerpoint/2010/main" val="4082985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dirty="0"/>
              <a:t>$</a:t>
            </a:r>
            <a:r>
              <a:rPr lang="en-US" dirty="0" smtClean="0"/>
              <a:t>GLOBALS</a:t>
            </a:r>
            <a:endParaRPr lang="en-US" dirty="0"/>
          </a:p>
        </p:txBody>
      </p:sp>
      <p:sp>
        <p:nvSpPr>
          <p:cNvPr id="3" name="Subtitle 2"/>
          <p:cNvSpPr>
            <a:spLocks noGrp="1"/>
          </p:cNvSpPr>
          <p:nvPr>
            <p:ph type="subTitle"/>
          </p:nvPr>
        </p:nvSpPr>
        <p:spPr>
          <a:xfrm>
            <a:off x="717452" y="1266092"/>
            <a:ext cx="10864467" cy="4315707"/>
          </a:xfrm>
        </p:spPr>
        <p:txBody>
          <a:bodyPr anchor="t"/>
          <a:lstStyle/>
          <a:p>
            <a:r>
              <a:rPr lang="en-US" sz="3200" dirty="0"/>
              <a:t>PHP stores all global variables in an array called $GLOBALS[</a:t>
            </a:r>
            <a:r>
              <a:rPr lang="en-US" sz="3200" i="1" dirty="0"/>
              <a:t>index</a:t>
            </a:r>
            <a:r>
              <a:rPr lang="en-US" sz="3200" dirty="0"/>
              <a:t>]. The </a:t>
            </a:r>
            <a:r>
              <a:rPr lang="en-US" sz="3200" i="1" dirty="0"/>
              <a:t>index</a:t>
            </a:r>
            <a:r>
              <a:rPr lang="en-US" sz="3200" dirty="0"/>
              <a:t> holds the name of the variable</a:t>
            </a:r>
            <a:r>
              <a:rPr lang="en-US" sz="3200" dirty="0" smtClean="0"/>
              <a:t>.</a:t>
            </a:r>
          </a:p>
          <a:p>
            <a:pPr marL="1371600"/>
            <a:r>
              <a:rPr lang="en-US" sz="2400" dirty="0"/>
              <a:t>&lt;?</a:t>
            </a:r>
            <a:r>
              <a:rPr lang="en-US" sz="2400" dirty="0" err="1"/>
              <a:t>php</a:t>
            </a:r>
            <a:r>
              <a:rPr lang="en-US" sz="2400" dirty="0"/>
              <a:t> </a:t>
            </a:r>
            <a:r>
              <a:rPr lang="en-US" sz="2400" dirty="0"/>
              <a:t/>
            </a:r>
            <a:br>
              <a:rPr lang="en-US" sz="2400" dirty="0"/>
            </a:br>
            <a:r>
              <a:rPr lang="en-US" sz="2400" dirty="0"/>
              <a:t>$x = 75; </a:t>
            </a:r>
            <a:r>
              <a:rPr lang="en-US" sz="2400" dirty="0"/>
              <a:t/>
            </a:r>
            <a:br>
              <a:rPr lang="en-US" sz="2400" dirty="0"/>
            </a:br>
            <a:r>
              <a:rPr lang="en-US" sz="2400" dirty="0"/>
              <a:t>$y = 25;</a:t>
            </a:r>
            <a:r>
              <a:rPr lang="en-US" sz="2400" dirty="0"/>
              <a:t/>
            </a:r>
            <a:br>
              <a:rPr lang="en-US" sz="2400" dirty="0"/>
            </a:br>
            <a:r>
              <a:rPr lang="en-US" sz="2400" dirty="0"/>
              <a:t> </a:t>
            </a:r>
            <a:r>
              <a:rPr lang="en-US" sz="2400" dirty="0"/>
              <a:t/>
            </a:r>
            <a:br>
              <a:rPr lang="en-US" sz="2400" dirty="0"/>
            </a:br>
            <a:r>
              <a:rPr lang="en-US" sz="2400" dirty="0"/>
              <a:t>function addition() { </a:t>
            </a:r>
            <a:r>
              <a:rPr lang="en-US" sz="2400" dirty="0"/>
              <a:t/>
            </a:r>
            <a:br>
              <a:rPr lang="en-US" sz="2400" dirty="0"/>
            </a:br>
            <a:r>
              <a:rPr lang="en-US" sz="2400" dirty="0"/>
              <a:t>    $GLOBALS['z'] = $GLOBALS['x'] + $GLOBALS['y']; </a:t>
            </a:r>
            <a:r>
              <a:rPr lang="en-US" sz="2400" dirty="0"/>
              <a:t/>
            </a:r>
            <a:br>
              <a:rPr lang="en-US" sz="2400" dirty="0"/>
            </a:br>
            <a:r>
              <a:rPr lang="en-US" sz="2400" dirty="0"/>
              <a:t>}</a:t>
            </a:r>
            <a:r>
              <a:rPr lang="en-US" sz="2400" dirty="0"/>
              <a:t/>
            </a:r>
            <a:br>
              <a:rPr lang="en-US" sz="2400" dirty="0"/>
            </a:br>
            <a:r>
              <a:rPr lang="en-US" sz="2400" dirty="0"/>
              <a:t> </a:t>
            </a:r>
            <a:r>
              <a:rPr lang="en-US" sz="2400" dirty="0"/>
              <a:t/>
            </a:r>
            <a:br>
              <a:rPr lang="en-US" sz="2400" dirty="0"/>
            </a:br>
            <a:r>
              <a:rPr lang="en-US" sz="2400" dirty="0"/>
              <a:t>addition(); </a:t>
            </a:r>
            <a:r>
              <a:rPr lang="en-US" sz="2400" dirty="0"/>
              <a:t/>
            </a:r>
            <a:br>
              <a:rPr lang="en-US" sz="2400" dirty="0"/>
            </a:br>
            <a:r>
              <a:rPr lang="en-US" sz="2400" dirty="0"/>
              <a:t>echo $z; </a:t>
            </a:r>
            <a:r>
              <a:rPr lang="en-US" sz="2400" dirty="0"/>
              <a:t/>
            </a:r>
            <a:br>
              <a:rPr lang="en-US" sz="2400" dirty="0"/>
            </a:br>
            <a:r>
              <a:rPr lang="en-US" sz="2400" dirty="0"/>
              <a:t>?&gt;</a:t>
            </a:r>
            <a:endParaRPr lang="en-US" sz="2400" dirty="0"/>
          </a:p>
          <a:p>
            <a:pPr marL="0" indent="0">
              <a:buNone/>
            </a:pP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33</a:t>
            </a:fld>
            <a:endParaRPr lang="en-US"/>
          </a:p>
        </p:txBody>
      </p:sp>
    </p:spTree>
    <p:extLst>
      <p:ext uri="{BB962C8B-B14F-4D97-AF65-F5344CB8AC3E}">
        <p14:creationId xmlns:p14="http://schemas.microsoft.com/office/powerpoint/2010/main" val="3769043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$_SERVER</a:t>
            </a:r>
            <a:endParaRPr lang="en-US" dirty="0"/>
          </a:p>
        </p:txBody>
      </p:sp>
      <p:sp>
        <p:nvSpPr>
          <p:cNvPr id="3" name="Subtitle 2"/>
          <p:cNvSpPr>
            <a:spLocks noGrp="1"/>
          </p:cNvSpPr>
          <p:nvPr>
            <p:ph type="subTitle"/>
          </p:nvPr>
        </p:nvSpPr>
        <p:spPr>
          <a:xfrm>
            <a:off x="717452" y="1266092"/>
            <a:ext cx="10864467" cy="4315707"/>
          </a:xfrm>
        </p:spPr>
        <p:txBody>
          <a:bodyPr anchor="t"/>
          <a:lstStyle/>
          <a:p>
            <a:r>
              <a:rPr lang="en-US" dirty="0"/>
              <a:t>H</a:t>
            </a:r>
            <a:r>
              <a:rPr lang="en-US" dirty="0" smtClean="0"/>
              <a:t>olds </a:t>
            </a:r>
            <a:r>
              <a:rPr lang="en-US" dirty="0"/>
              <a:t>information about headers, paths, and script </a:t>
            </a:r>
            <a:r>
              <a:rPr lang="en-US" dirty="0" smtClean="0"/>
              <a:t>locations.</a:t>
            </a:r>
          </a:p>
          <a:p>
            <a:endParaRPr lang="en-US" dirty="0"/>
          </a:p>
          <a:p>
            <a:r>
              <a:rPr lang="en-US" dirty="0" smtClean="0"/>
              <a:t>There are 24 elements defined.</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34</a:t>
            </a:fld>
            <a:endParaRPr lang="en-US"/>
          </a:p>
        </p:txBody>
      </p:sp>
    </p:spTree>
    <p:extLst>
      <p:ext uri="{BB962C8B-B14F-4D97-AF65-F5344CB8AC3E}">
        <p14:creationId xmlns:p14="http://schemas.microsoft.com/office/powerpoint/2010/main" val="743320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$_SERVER</a:t>
            </a:r>
            <a:endParaRPr lang="en-US" dirty="0"/>
          </a:p>
        </p:txBody>
      </p:sp>
      <p:sp>
        <p:nvSpPr>
          <p:cNvPr id="3" name="Subtitle 2"/>
          <p:cNvSpPr>
            <a:spLocks noGrp="1"/>
          </p:cNvSpPr>
          <p:nvPr>
            <p:ph type="subTitle"/>
          </p:nvPr>
        </p:nvSpPr>
        <p:spPr>
          <a:xfrm>
            <a:off x="717452" y="1266092"/>
            <a:ext cx="10864467" cy="4315707"/>
          </a:xfrm>
        </p:spPr>
        <p:txBody>
          <a:bodyPr anchor="t"/>
          <a:lstStyle/>
          <a:p>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dirty="0"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00444721"/>
              </p:ext>
            </p:extLst>
          </p:nvPr>
        </p:nvGraphicFramePr>
        <p:xfrm>
          <a:off x="292608" y="1266089"/>
          <a:ext cx="11289310" cy="4797662"/>
        </p:xfrm>
        <a:graphic>
          <a:graphicData uri="http://schemas.openxmlformats.org/drawingml/2006/table">
            <a:tbl>
              <a:tblPr firstRow="1" bandRow="1">
                <a:tableStyleId>{5C22544A-7EE6-4342-B048-85BDC9FD1C3A}</a:tableStyleId>
              </a:tblPr>
              <a:tblGrid>
                <a:gridCol w="4255319"/>
                <a:gridCol w="7033991"/>
              </a:tblGrid>
              <a:tr h="532986">
                <a:tc>
                  <a:txBody>
                    <a:bodyPr/>
                    <a:lstStyle/>
                    <a:p>
                      <a:r>
                        <a:rPr lang="en-US" sz="1800" b="1" i="0" kern="1200" dirty="0" smtClean="0">
                          <a:solidFill>
                            <a:schemeClr val="tx2"/>
                          </a:solidFill>
                          <a:effectLst/>
                          <a:latin typeface="+mn-lt"/>
                          <a:ea typeface="+mn-ea"/>
                          <a:cs typeface="+mn-cs"/>
                        </a:rPr>
                        <a:t>Element/Code</a:t>
                      </a:r>
                      <a:endParaRPr lang="en-US" dirty="0">
                        <a:solidFill>
                          <a:schemeClr val="tx2"/>
                        </a:solidFill>
                      </a:endParaRPr>
                    </a:p>
                  </a:txBody>
                  <a:tcPr/>
                </a:tc>
                <a:tc>
                  <a:txBody>
                    <a:bodyPr/>
                    <a:lstStyle/>
                    <a:p>
                      <a:r>
                        <a:rPr lang="en-US" dirty="0" smtClean="0">
                          <a:solidFill>
                            <a:schemeClr val="tx2"/>
                          </a:solidFill>
                        </a:rPr>
                        <a:t>Description</a:t>
                      </a:r>
                      <a:endParaRPr lang="en-US" dirty="0">
                        <a:solidFill>
                          <a:schemeClr val="tx2"/>
                        </a:solidFill>
                      </a:endParaRPr>
                    </a:p>
                  </a:txBody>
                  <a:tcPr/>
                </a:tc>
              </a:tr>
              <a:tr h="540389">
                <a:tc>
                  <a:txBody>
                    <a:bodyPr/>
                    <a:lstStyle/>
                    <a:p>
                      <a:pPr fontAlgn="t"/>
                      <a:r>
                        <a:rPr lang="en-US" dirty="0">
                          <a:solidFill>
                            <a:schemeClr val="tx2"/>
                          </a:solidFill>
                          <a:effectLst/>
                        </a:rPr>
                        <a:t>$_SERVER['PHP_SELF']</a:t>
                      </a:r>
                    </a:p>
                  </a:txBody>
                  <a:tcPr marL="76200" marR="76200" marT="76200" marB="76200"/>
                </a:tc>
                <a:tc>
                  <a:txBody>
                    <a:bodyPr/>
                    <a:lstStyle/>
                    <a:p>
                      <a:pPr fontAlgn="t"/>
                      <a:r>
                        <a:rPr lang="en-US">
                          <a:solidFill>
                            <a:schemeClr val="tx2"/>
                          </a:solidFill>
                          <a:effectLst/>
                        </a:rPr>
                        <a:t>Returns the filename of the currently executing script</a:t>
                      </a:r>
                    </a:p>
                  </a:txBody>
                  <a:tcPr marL="76200" marR="76200" marT="76200" marB="76200"/>
                </a:tc>
              </a:tr>
              <a:tr h="540389">
                <a:tc>
                  <a:txBody>
                    <a:bodyPr/>
                    <a:lstStyle/>
                    <a:p>
                      <a:pPr fontAlgn="t"/>
                      <a:r>
                        <a:rPr lang="en-US" dirty="0">
                          <a:solidFill>
                            <a:schemeClr val="tx2"/>
                          </a:solidFill>
                          <a:effectLst/>
                        </a:rPr>
                        <a:t>$_SERVER['GATEWAY_INTERFACE']</a:t>
                      </a:r>
                    </a:p>
                  </a:txBody>
                  <a:tcPr marL="76200" marR="76200" marT="76200" marB="76200"/>
                </a:tc>
                <a:tc>
                  <a:txBody>
                    <a:bodyPr/>
                    <a:lstStyle/>
                    <a:p>
                      <a:pPr fontAlgn="t"/>
                      <a:r>
                        <a:rPr lang="en-US">
                          <a:solidFill>
                            <a:schemeClr val="tx2"/>
                          </a:solidFill>
                          <a:effectLst/>
                        </a:rPr>
                        <a:t>Returns the version of the Common Gateway Interface (CGI) the server is using</a:t>
                      </a:r>
                    </a:p>
                  </a:txBody>
                  <a:tcPr marL="76200" marR="76200" marT="76200" marB="76200"/>
                </a:tc>
              </a:tr>
              <a:tr h="540389">
                <a:tc>
                  <a:txBody>
                    <a:bodyPr/>
                    <a:lstStyle/>
                    <a:p>
                      <a:pPr fontAlgn="t"/>
                      <a:r>
                        <a:rPr lang="en-US" dirty="0">
                          <a:solidFill>
                            <a:schemeClr val="tx2"/>
                          </a:solidFill>
                          <a:effectLst/>
                        </a:rPr>
                        <a:t>$_SERVER['SERVER_ADDR']</a:t>
                      </a:r>
                    </a:p>
                  </a:txBody>
                  <a:tcPr marL="76200" marR="76200" marT="76200" marB="76200"/>
                </a:tc>
                <a:tc>
                  <a:txBody>
                    <a:bodyPr/>
                    <a:lstStyle/>
                    <a:p>
                      <a:pPr fontAlgn="t"/>
                      <a:r>
                        <a:rPr lang="en-US">
                          <a:solidFill>
                            <a:schemeClr val="tx2"/>
                          </a:solidFill>
                          <a:effectLst/>
                        </a:rPr>
                        <a:t>Returns the IP address of the host server</a:t>
                      </a:r>
                    </a:p>
                  </a:txBody>
                  <a:tcPr marL="76200" marR="76200" marT="76200" marB="76200"/>
                </a:tc>
              </a:tr>
              <a:tr h="540389">
                <a:tc>
                  <a:txBody>
                    <a:bodyPr/>
                    <a:lstStyle/>
                    <a:p>
                      <a:pPr fontAlgn="t"/>
                      <a:r>
                        <a:rPr lang="en-US">
                          <a:solidFill>
                            <a:schemeClr val="tx2"/>
                          </a:solidFill>
                          <a:effectLst/>
                        </a:rPr>
                        <a:t>$_SERVER['SERVER_NAME']</a:t>
                      </a:r>
                    </a:p>
                  </a:txBody>
                  <a:tcPr marL="76200" marR="76200" marT="76200" marB="76200"/>
                </a:tc>
                <a:tc>
                  <a:txBody>
                    <a:bodyPr/>
                    <a:lstStyle/>
                    <a:p>
                      <a:pPr fontAlgn="t"/>
                      <a:r>
                        <a:rPr lang="en-US">
                          <a:solidFill>
                            <a:schemeClr val="tx2"/>
                          </a:solidFill>
                          <a:effectLst/>
                        </a:rPr>
                        <a:t>Returns the name of the host server (such as www.w3schools.com)</a:t>
                      </a:r>
                    </a:p>
                  </a:txBody>
                  <a:tcPr marL="76200" marR="76200" marT="76200" marB="76200"/>
                </a:tc>
              </a:tr>
              <a:tr h="540389">
                <a:tc>
                  <a:txBody>
                    <a:bodyPr/>
                    <a:lstStyle/>
                    <a:p>
                      <a:pPr fontAlgn="t"/>
                      <a:r>
                        <a:rPr lang="en-US">
                          <a:solidFill>
                            <a:schemeClr val="tx2"/>
                          </a:solidFill>
                          <a:effectLst/>
                        </a:rPr>
                        <a:t>$_SERVER['SERVER_SOFTWARE']</a:t>
                      </a:r>
                    </a:p>
                  </a:txBody>
                  <a:tcPr marL="76200" marR="76200" marT="76200" marB="76200"/>
                </a:tc>
                <a:tc>
                  <a:txBody>
                    <a:bodyPr/>
                    <a:lstStyle/>
                    <a:p>
                      <a:pPr fontAlgn="t"/>
                      <a:r>
                        <a:rPr lang="en-US">
                          <a:solidFill>
                            <a:schemeClr val="tx2"/>
                          </a:solidFill>
                          <a:effectLst/>
                        </a:rPr>
                        <a:t>Returns the server identification string (such as Apache/2.2.24)</a:t>
                      </a:r>
                    </a:p>
                  </a:txBody>
                  <a:tcPr marL="76200" marR="76200" marT="76200" marB="76200"/>
                </a:tc>
              </a:tr>
              <a:tr h="540389">
                <a:tc>
                  <a:txBody>
                    <a:bodyPr/>
                    <a:lstStyle/>
                    <a:p>
                      <a:pPr fontAlgn="t"/>
                      <a:r>
                        <a:rPr lang="en-US">
                          <a:solidFill>
                            <a:schemeClr val="tx2"/>
                          </a:solidFill>
                          <a:effectLst/>
                        </a:rPr>
                        <a:t>$_SERVER['SERVER_PROTOCOL']</a:t>
                      </a:r>
                    </a:p>
                  </a:txBody>
                  <a:tcPr marL="76200" marR="76200" marT="76200" marB="76200"/>
                </a:tc>
                <a:tc>
                  <a:txBody>
                    <a:bodyPr/>
                    <a:lstStyle/>
                    <a:p>
                      <a:pPr fontAlgn="t"/>
                      <a:r>
                        <a:rPr lang="en-US">
                          <a:solidFill>
                            <a:schemeClr val="tx2"/>
                          </a:solidFill>
                          <a:effectLst/>
                        </a:rPr>
                        <a:t>Returns the name and revision of the information protocol (such as HTTP/1.1)</a:t>
                      </a:r>
                    </a:p>
                  </a:txBody>
                  <a:tcPr marL="76200" marR="76200" marT="76200" marB="76200"/>
                </a:tc>
              </a:tr>
              <a:tr h="540389">
                <a:tc>
                  <a:txBody>
                    <a:bodyPr/>
                    <a:lstStyle/>
                    <a:p>
                      <a:pPr fontAlgn="t"/>
                      <a:r>
                        <a:rPr lang="en-US">
                          <a:solidFill>
                            <a:schemeClr val="tx2"/>
                          </a:solidFill>
                          <a:effectLst/>
                        </a:rPr>
                        <a:t>$_SERVER['REQUEST_METHOD']</a:t>
                      </a:r>
                    </a:p>
                  </a:txBody>
                  <a:tcPr marL="76200" marR="76200" marT="76200" marB="76200"/>
                </a:tc>
                <a:tc>
                  <a:txBody>
                    <a:bodyPr/>
                    <a:lstStyle/>
                    <a:p>
                      <a:pPr fontAlgn="t"/>
                      <a:r>
                        <a:rPr lang="en-US" dirty="0">
                          <a:solidFill>
                            <a:schemeClr val="tx2"/>
                          </a:solidFill>
                          <a:effectLst/>
                        </a:rPr>
                        <a:t>Returns the request method used to access the page (such as POST)</a:t>
                      </a:r>
                    </a:p>
                  </a:txBody>
                  <a:tcPr marL="76200" marR="76200" marT="76200" marB="76200"/>
                </a:tc>
              </a:tr>
            </a:tbl>
          </a:graphicData>
        </a:graphic>
      </p:graphicFrame>
    </p:spTree>
    <p:extLst>
      <p:ext uri="{BB962C8B-B14F-4D97-AF65-F5344CB8AC3E}">
        <p14:creationId xmlns:p14="http://schemas.microsoft.com/office/powerpoint/2010/main" val="932856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$_SERVER</a:t>
            </a:r>
            <a:endParaRPr lang="en-US" dirty="0"/>
          </a:p>
        </p:txBody>
      </p:sp>
      <p:sp>
        <p:nvSpPr>
          <p:cNvPr id="3" name="Subtitle 2"/>
          <p:cNvSpPr>
            <a:spLocks noGrp="1"/>
          </p:cNvSpPr>
          <p:nvPr>
            <p:ph type="subTitle"/>
          </p:nvPr>
        </p:nvSpPr>
        <p:spPr>
          <a:xfrm>
            <a:off x="717452" y="1266092"/>
            <a:ext cx="10864467" cy="4315707"/>
          </a:xfrm>
        </p:spPr>
        <p:txBody>
          <a:bodyPr anchor="t"/>
          <a:lstStyle/>
          <a:p>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51680163"/>
              </p:ext>
            </p:extLst>
          </p:nvPr>
        </p:nvGraphicFramePr>
        <p:xfrm>
          <a:off x="417095" y="1266089"/>
          <a:ext cx="11486147" cy="5177400"/>
        </p:xfrm>
        <a:graphic>
          <a:graphicData uri="http://schemas.openxmlformats.org/drawingml/2006/table">
            <a:tbl>
              <a:tblPr firstRow="1" bandRow="1">
                <a:tableStyleId>{5C22544A-7EE6-4342-B048-85BDC9FD1C3A}</a:tableStyleId>
              </a:tblPr>
              <a:tblGrid>
                <a:gridCol w="3746362"/>
                <a:gridCol w="7739785"/>
              </a:tblGrid>
              <a:tr h="532986">
                <a:tc>
                  <a:txBody>
                    <a:bodyPr/>
                    <a:lstStyle/>
                    <a:p>
                      <a:r>
                        <a:rPr lang="en-US" sz="1800" b="1" i="0" kern="1200" dirty="0" smtClean="0">
                          <a:solidFill>
                            <a:schemeClr val="tx2"/>
                          </a:solidFill>
                          <a:effectLst/>
                          <a:latin typeface="+mn-lt"/>
                          <a:ea typeface="+mn-ea"/>
                          <a:cs typeface="+mn-cs"/>
                        </a:rPr>
                        <a:t>Element/Code</a:t>
                      </a:r>
                      <a:endParaRPr lang="en-US" dirty="0">
                        <a:solidFill>
                          <a:schemeClr val="tx2"/>
                        </a:solidFill>
                      </a:endParaRPr>
                    </a:p>
                  </a:txBody>
                  <a:tcPr/>
                </a:tc>
                <a:tc>
                  <a:txBody>
                    <a:bodyPr/>
                    <a:lstStyle/>
                    <a:p>
                      <a:r>
                        <a:rPr lang="en-US" dirty="0" smtClean="0">
                          <a:solidFill>
                            <a:schemeClr val="tx2"/>
                          </a:solidFill>
                        </a:rPr>
                        <a:t>Description</a:t>
                      </a:r>
                      <a:endParaRPr lang="en-US" dirty="0">
                        <a:solidFill>
                          <a:schemeClr val="tx2"/>
                        </a:solidFill>
                      </a:endParaRPr>
                    </a:p>
                  </a:txBody>
                  <a:tcPr/>
                </a:tc>
              </a:tr>
              <a:tr h="540389">
                <a:tc>
                  <a:txBody>
                    <a:bodyPr/>
                    <a:lstStyle/>
                    <a:p>
                      <a:pPr fontAlgn="t"/>
                      <a:r>
                        <a:rPr lang="en-US" dirty="0">
                          <a:solidFill>
                            <a:schemeClr val="tx2"/>
                          </a:solidFill>
                          <a:effectLst/>
                        </a:rPr>
                        <a:t>$_SERVER['REQUEST_TIME']</a:t>
                      </a:r>
                    </a:p>
                  </a:txBody>
                  <a:tcPr marL="76200" marR="76200" marT="76200" marB="76200"/>
                </a:tc>
                <a:tc>
                  <a:txBody>
                    <a:bodyPr/>
                    <a:lstStyle/>
                    <a:p>
                      <a:pPr fontAlgn="t"/>
                      <a:r>
                        <a:rPr lang="en-US">
                          <a:solidFill>
                            <a:schemeClr val="tx2"/>
                          </a:solidFill>
                          <a:effectLst/>
                        </a:rPr>
                        <a:t>Returns the timestamp of the start of the request (such as 1377687496)</a:t>
                      </a:r>
                    </a:p>
                  </a:txBody>
                  <a:tcPr marL="76200" marR="76200" marT="76200" marB="76200"/>
                </a:tc>
              </a:tr>
              <a:tr h="540389">
                <a:tc>
                  <a:txBody>
                    <a:bodyPr/>
                    <a:lstStyle/>
                    <a:p>
                      <a:pPr fontAlgn="t"/>
                      <a:r>
                        <a:rPr lang="en-US">
                          <a:solidFill>
                            <a:schemeClr val="tx2"/>
                          </a:solidFill>
                          <a:effectLst/>
                        </a:rPr>
                        <a:t>$_SERVER['QUERY_STRING']</a:t>
                      </a:r>
                    </a:p>
                  </a:txBody>
                  <a:tcPr marL="76200" marR="76200" marT="76200" marB="76200"/>
                </a:tc>
                <a:tc>
                  <a:txBody>
                    <a:bodyPr/>
                    <a:lstStyle/>
                    <a:p>
                      <a:pPr fontAlgn="t"/>
                      <a:r>
                        <a:rPr lang="en-US">
                          <a:solidFill>
                            <a:schemeClr val="tx2"/>
                          </a:solidFill>
                          <a:effectLst/>
                        </a:rPr>
                        <a:t>Returns the query string if the page is accessed via a query string</a:t>
                      </a:r>
                    </a:p>
                  </a:txBody>
                  <a:tcPr marL="76200" marR="76200" marT="76200" marB="76200"/>
                </a:tc>
              </a:tr>
              <a:tr h="540389">
                <a:tc>
                  <a:txBody>
                    <a:bodyPr/>
                    <a:lstStyle/>
                    <a:p>
                      <a:pPr fontAlgn="t"/>
                      <a:r>
                        <a:rPr lang="en-US">
                          <a:solidFill>
                            <a:schemeClr val="tx2"/>
                          </a:solidFill>
                          <a:effectLst/>
                        </a:rPr>
                        <a:t>$_SERVER['HTTP_ACCEPT']</a:t>
                      </a:r>
                    </a:p>
                  </a:txBody>
                  <a:tcPr marL="76200" marR="76200" marT="76200" marB="76200"/>
                </a:tc>
                <a:tc>
                  <a:txBody>
                    <a:bodyPr/>
                    <a:lstStyle/>
                    <a:p>
                      <a:pPr fontAlgn="t"/>
                      <a:r>
                        <a:rPr lang="en-US">
                          <a:solidFill>
                            <a:schemeClr val="tx2"/>
                          </a:solidFill>
                          <a:effectLst/>
                        </a:rPr>
                        <a:t>Returns the Accept header from the current request</a:t>
                      </a:r>
                    </a:p>
                  </a:txBody>
                  <a:tcPr marL="76200" marR="76200" marT="76200" marB="76200"/>
                </a:tc>
              </a:tr>
              <a:tr h="540389">
                <a:tc>
                  <a:txBody>
                    <a:bodyPr/>
                    <a:lstStyle/>
                    <a:p>
                      <a:pPr fontAlgn="t"/>
                      <a:r>
                        <a:rPr lang="en-US">
                          <a:solidFill>
                            <a:schemeClr val="tx2"/>
                          </a:solidFill>
                          <a:effectLst/>
                        </a:rPr>
                        <a:t>$_SERVER['HTTP_ACCEPT_CHARSET']</a:t>
                      </a:r>
                    </a:p>
                  </a:txBody>
                  <a:tcPr marL="76200" marR="76200" marT="76200" marB="76200"/>
                </a:tc>
                <a:tc>
                  <a:txBody>
                    <a:bodyPr/>
                    <a:lstStyle/>
                    <a:p>
                      <a:pPr fontAlgn="t"/>
                      <a:r>
                        <a:rPr lang="en-US">
                          <a:solidFill>
                            <a:schemeClr val="tx2"/>
                          </a:solidFill>
                          <a:effectLst/>
                        </a:rPr>
                        <a:t>Returns the Accept_Charset header from the current request (such as utf-8,ISO-8859-1)</a:t>
                      </a:r>
                    </a:p>
                  </a:txBody>
                  <a:tcPr marL="76200" marR="76200" marT="76200" marB="76200"/>
                </a:tc>
              </a:tr>
              <a:tr h="540389">
                <a:tc>
                  <a:txBody>
                    <a:bodyPr/>
                    <a:lstStyle/>
                    <a:p>
                      <a:pPr fontAlgn="t"/>
                      <a:r>
                        <a:rPr lang="en-US">
                          <a:solidFill>
                            <a:schemeClr val="tx2"/>
                          </a:solidFill>
                          <a:effectLst/>
                        </a:rPr>
                        <a:t>$_SERVER['HTTP_HOST']</a:t>
                      </a:r>
                    </a:p>
                  </a:txBody>
                  <a:tcPr marL="76200" marR="76200" marT="76200" marB="76200"/>
                </a:tc>
                <a:tc>
                  <a:txBody>
                    <a:bodyPr/>
                    <a:lstStyle/>
                    <a:p>
                      <a:pPr fontAlgn="t"/>
                      <a:r>
                        <a:rPr lang="en-US">
                          <a:solidFill>
                            <a:schemeClr val="tx2"/>
                          </a:solidFill>
                          <a:effectLst/>
                        </a:rPr>
                        <a:t>Returns the Host header from the current request</a:t>
                      </a:r>
                    </a:p>
                  </a:txBody>
                  <a:tcPr marL="76200" marR="76200" marT="76200" marB="76200"/>
                </a:tc>
              </a:tr>
              <a:tr h="540389">
                <a:tc>
                  <a:txBody>
                    <a:bodyPr/>
                    <a:lstStyle/>
                    <a:p>
                      <a:pPr fontAlgn="t"/>
                      <a:r>
                        <a:rPr lang="en-US">
                          <a:solidFill>
                            <a:schemeClr val="tx2"/>
                          </a:solidFill>
                          <a:effectLst/>
                        </a:rPr>
                        <a:t>$_SERVER['HTTP_REFERER']</a:t>
                      </a:r>
                    </a:p>
                  </a:txBody>
                  <a:tcPr marL="76200" marR="76200" marT="76200" marB="76200"/>
                </a:tc>
                <a:tc>
                  <a:txBody>
                    <a:bodyPr/>
                    <a:lstStyle/>
                    <a:p>
                      <a:pPr fontAlgn="t"/>
                      <a:r>
                        <a:rPr lang="en-US">
                          <a:solidFill>
                            <a:schemeClr val="tx2"/>
                          </a:solidFill>
                          <a:effectLst/>
                        </a:rPr>
                        <a:t>Returns the complete URL of the current page (not reliable because not all user-agents support it)</a:t>
                      </a:r>
                    </a:p>
                  </a:txBody>
                  <a:tcPr marL="76200" marR="76200" marT="76200" marB="76200"/>
                </a:tc>
              </a:tr>
              <a:tr h="540389">
                <a:tc>
                  <a:txBody>
                    <a:bodyPr/>
                    <a:lstStyle/>
                    <a:p>
                      <a:pPr fontAlgn="t"/>
                      <a:r>
                        <a:rPr lang="en-US" dirty="0">
                          <a:solidFill>
                            <a:schemeClr val="tx2"/>
                          </a:solidFill>
                          <a:effectLst/>
                        </a:rPr>
                        <a:t>$_SERVER['HTTPS']</a:t>
                      </a:r>
                    </a:p>
                  </a:txBody>
                  <a:tcPr marL="76200" marR="76200" marT="76200" marB="76200"/>
                </a:tc>
                <a:tc>
                  <a:txBody>
                    <a:bodyPr/>
                    <a:lstStyle/>
                    <a:p>
                      <a:pPr fontAlgn="t"/>
                      <a:r>
                        <a:rPr lang="en-US">
                          <a:solidFill>
                            <a:schemeClr val="tx2"/>
                          </a:solidFill>
                          <a:effectLst/>
                        </a:rPr>
                        <a:t>Is the script queried through a secure HTTP protocol</a:t>
                      </a:r>
                    </a:p>
                  </a:txBody>
                  <a:tcPr marL="76200" marR="76200" marT="76200" marB="76200"/>
                </a:tc>
              </a:tr>
              <a:tr h="540389">
                <a:tc>
                  <a:txBody>
                    <a:bodyPr/>
                    <a:lstStyle/>
                    <a:p>
                      <a:pPr fontAlgn="t"/>
                      <a:r>
                        <a:rPr lang="en-US">
                          <a:solidFill>
                            <a:schemeClr val="tx2"/>
                          </a:solidFill>
                          <a:effectLst/>
                        </a:rPr>
                        <a:t>$_SERVER['REMOTE_ADDR']</a:t>
                      </a:r>
                    </a:p>
                  </a:txBody>
                  <a:tcPr marL="76200" marR="76200" marT="76200" marB="76200"/>
                </a:tc>
                <a:tc>
                  <a:txBody>
                    <a:bodyPr/>
                    <a:lstStyle/>
                    <a:p>
                      <a:pPr fontAlgn="t"/>
                      <a:r>
                        <a:rPr lang="en-US" dirty="0">
                          <a:solidFill>
                            <a:schemeClr val="tx2"/>
                          </a:solidFill>
                          <a:effectLst/>
                        </a:rPr>
                        <a:t>Returns the IP address from where the user is viewing the current page</a:t>
                      </a:r>
                    </a:p>
                  </a:txBody>
                  <a:tcPr marL="76200" marR="76200" marT="76200" marB="76200"/>
                </a:tc>
              </a:tr>
            </a:tbl>
          </a:graphicData>
        </a:graphic>
      </p:graphicFrame>
    </p:spTree>
    <p:extLst>
      <p:ext uri="{BB962C8B-B14F-4D97-AF65-F5344CB8AC3E}">
        <p14:creationId xmlns:p14="http://schemas.microsoft.com/office/powerpoint/2010/main" val="2420226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$_SERVER</a:t>
            </a:r>
            <a:endParaRPr lang="en-US" dirty="0"/>
          </a:p>
        </p:txBody>
      </p:sp>
      <p:sp>
        <p:nvSpPr>
          <p:cNvPr id="3" name="Subtitle 2"/>
          <p:cNvSpPr>
            <a:spLocks noGrp="1"/>
          </p:cNvSpPr>
          <p:nvPr>
            <p:ph type="subTitle"/>
          </p:nvPr>
        </p:nvSpPr>
        <p:spPr>
          <a:xfrm>
            <a:off x="717452" y="1266092"/>
            <a:ext cx="10864467" cy="4315707"/>
          </a:xfrm>
        </p:spPr>
        <p:txBody>
          <a:bodyPr anchor="t"/>
          <a:lstStyle/>
          <a:p>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39128238"/>
              </p:ext>
            </p:extLst>
          </p:nvPr>
        </p:nvGraphicFramePr>
        <p:xfrm>
          <a:off x="717450" y="1266089"/>
          <a:ext cx="10864468" cy="4861146"/>
        </p:xfrm>
        <a:graphic>
          <a:graphicData uri="http://schemas.openxmlformats.org/drawingml/2006/table">
            <a:tbl>
              <a:tblPr firstRow="1" bandRow="1">
                <a:tableStyleId>{5C22544A-7EE6-4342-B048-85BDC9FD1C3A}</a:tableStyleId>
              </a:tblPr>
              <a:tblGrid>
                <a:gridCol w="5432234"/>
                <a:gridCol w="5432234"/>
              </a:tblGrid>
              <a:tr h="532986">
                <a:tc>
                  <a:txBody>
                    <a:bodyPr/>
                    <a:lstStyle/>
                    <a:p>
                      <a:r>
                        <a:rPr lang="en-US" sz="1800" b="1" i="0" kern="1200" dirty="0" smtClean="0">
                          <a:solidFill>
                            <a:schemeClr val="tx2"/>
                          </a:solidFill>
                          <a:effectLst/>
                          <a:latin typeface="+mn-lt"/>
                          <a:ea typeface="+mn-ea"/>
                          <a:cs typeface="+mn-cs"/>
                        </a:rPr>
                        <a:t>Element/Code</a:t>
                      </a:r>
                      <a:endParaRPr lang="en-US" dirty="0">
                        <a:solidFill>
                          <a:schemeClr val="tx2"/>
                        </a:solidFill>
                      </a:endParaRPr>
                    </a:p>
                  </a:txBody>
                  <a:tcPr/>
                </a:tc>
                <a:tc>
                  <a:txBody>
                    <a:bodyPr/>
                    <a:lstStyle/>
                    <a:p>
                      <a:r>
                        <a:rPr lang="en-US" dirty="0" smtClean="0">
                          <a:solidFill>
                            <a:schemeClr val="tx2"/>
                          </a:solidFill>
                        </a:rPr>
                        <a:t>Description</a:t>
                      </a:r>
                      <a:endParaRPr lang="en-US" dirty="0">
                        <a:solidFill>
                          <a:schemeClr val="tx2"/>
                        </a:solidFill>
                      </a:endParaRPr>
                    </a:p>
                  </a:txBody>
                  <a:tcPr/>
                </a:tc>
              </a:tr>
              <a:tr h="540389">
                <a:tc>
                  <a:txBody>
                    <a:bodyPr/>
                    <a:lstStyle/>
                    <a:p>
                      <a:pPr fontAlgn="t"/>
                      <a:r>
                        <a:rPr lang="en-US" dirty="0">
                          <a:solidFill>
                            <a:schemeClr val="tx2"/>
                          </a:solidFill>
                          <a:effectLst/>
                        </a:rPr>
                        <a:t>$_SERVER['REMOTE_HOST']</a:t>
                      </a:r>
                    </a:p>
                  </a:txBody>
                  <a:tcPr marL="76200" marR="76200" marT="76200" marB="76200"/>
                </a:tc>
                <a:tc>
                  <a:txBody>
                    <a:bodyPr/>
                    <a:lstStyle/>
                    <a:p>
                      <a:pPr fontAlgn="t"/>
                      <a:r>
                        <a:rPr lang="en-US">
                          <a:solidFill>
                            <a:schemeClr val="tx2"/>
                          </a:solidFill>
                          <a:effectLst/>
                        </a:rPr>
                        <a:t>Returns the Host name from where the user is viewing the current page</a:t>
                      </a:r>
                    </a:p>
                  </a:txBody>
                  <a:tcPr marL="76200" marR="76200" marT="76200" marB="76200"/>
                </a:tc>
              </a:tr>
              <a:tr h="540389">
                <a:tc>
                  <a:txBody>
                    <a:bodyPr/>
                    <a:lstStyle/>
                    <a:p>
                      <a:pPr fontAlgn="t"/>
                      <a:r>
                        <a:rPr lang="en-US">
                          <a:solidFill>
                            <a:schemeClr val="tx2"/>
                          </a:solidFill>
                          <a:effectLst/>
                        </a:rPr>
                        <a:t>$_SERVER['REMOTE_PORT']</a:t>
                      </a:r>
                    </a:p>
                  </a:txBody>
                  <a:tcPr marL="76200" marR="76200" marT="76200" marB="76200"/>
                </a:tc>
                <a:tc>
                  <a:txBody>
                    <a:bodyPr/>
                    <a:lstStyle/>
                    <a:p>
                      <a:pPr fontAlgn="t"/>
                      <a:r>
                        <a:rPr lang="en-US">
                          <a:solidFill>
                            <a:schemeClr val="tx2"/>
                          </a:solidFill>
                          <a:effectLst/>
                        </a:rPr>
                        <a:t>Returns the port being used on the user's machine to communicate with the web server</a:t>
                      </a:r>
                    </a:p>
                  </a:txBody>
                  <a:tcPr marL="76200" marR="76200" marT="76200" marB="76200"/>
                </a:tc>
              </a:tr>
              <a:tr h="540389">
                <a:tc>
                  <a:txBody>
                    <a:bodyPr/>
                    <a:lstStyle/>
                    <a:p>
                      <a:pPr fontAlgn="t"/>
                      <a:r>
                        <a:rPr lang="en-US">
                          <a:solidFill>
                            <a:schemeClr val="tx2"/>
                          </a:solidFill>
                          <a:effectLst/>
                        </a:rPr>
                        <a:t>$_SERVER['SCRIPT_FILENAME']</a:t>
                      </a:r>
                    </a:p>
                  </a:txBody>
                  <a:tcPr marL="76200" marR="76200" marT="76200" marB="76200"/>
                </a:tc>
                <a:tc>
                  <a:txBody>
                    <a:bodyPr/>
                    <a:lstStyle/>
                    <a:p>
                      <a:pPr fontAlgn="t"/>
                      <a:r>
                        <a:rPr lang="en-US">
                          <a:solidFill>
                            <a:schemeClr val="tx2"/>
                          </a:solidFill>
                          <a:effectLst/>
                        </a:rPr>
                        <a:t>Returns the absolute pathname of the currently executing script</a:t>
                      </a:r>
                    </a:p>
                  </a:txBody>
                  <a:tcPr marL="76200" marR="76200" marT="76200" marB="76200"/>
                </a:tc>
              </a:tr>
              <a:tr h="540389">
                <a:tc>
                  <a:txBody>
                    <a:bodyPr/>
                    <a:lstStyle/>
                    <a:p>
                      <a:pPr fontAlgn="t"/>
                      <a:r>
                        <a:rPr lang="en-US">
                          <a:solidFill>
                            <a:schemeClr val="tx2"/>
                          </a:solidFill>
                          <a:effectLst/>
                        </a:rPr>
                        <a:t>$_SERVER['SERVER_ADMIN']</a:t>
                      </a:r>
                    </a:p>
                  </a:txBody>
                  <a:tcPr marL="76200" marR="76200" marT="76200" marB="76200"/>
                </a:tc>
                <a:tc>
                  <a:txBody>
                    <a:bodyPr/>
                    <a:lstStyle/>
                    <a:p>
                      <a:pPr fontAlgn="t"/>
                      <a:r>
                        <a:rPr lang="en-US">
                          <a:solidFill>
                            <a:schemeClr val="tx2"/>
                          </a:solidFill>
                          <a:effectLst/>
                        </a:rPr>
                        <a:t>Returns the value given to the SERVER_ADMIN directive in the web server configuration file (if your script runs on a virtual host, it will be the value defined for that virtual host) (such as someone@w3schools.com)</a:t>
                      </a:r>
                    </a:p>
                  </a:txBody>
                  <a:tcPr marL="76200" marR="76200" marT="76200" marB="76200"/>
                </a:tc>
              </a:tr>
              <a:tr h="540389">
                <a:tc>
                  <a:txBody>
                    <a:bodyPr/>
                    <a:lstStyle/>
                    <a:p>
                      <a:pPr fontAlgn="t"/>
                      <a:r>
                        <a:rPr lang="en-US">
                          <a:solidFill>
                            <a:schemeClr val="tx2"/>
                          </a:solidFill>
                          <a:effectLst/>
                        </a:rPr>
                        <a:t>$_SERVER['SERVER_PORT']</a:t>
                      </a:r>
                    </a:p>
                  </a:txBody>
                  <a:tcPr marL="76200" marR="76200" marT="76200" marB="76200"/>
                </a:tc>
                <a:tc>
                  <a:txBody>
                    <a:bodyPr/>
                    <a:lstStyle/>
                    <a:p>
                      <a:pPr fontAlgn="t"/>
                      <a:r>
                        <a:rPr lang="en-US" dirty="0">
                          <a:solidFill>
                            <a:schemeClr val="tx2"/>
                          </a:solidFill>
                          <a:effectLst/>
                        </a:rPr>
                        <a:t>Returns the port on the server machine being used by the web server for communication (such as 80)</a:t>
                      </a:r>
                    </a:p>
                  </a:txBody>
                  <a:tcPr marL="76200" marR="76200" marT="76200" marB="76200"/>
                </a:tc>
              </a:tr>
            </a:tbl>
          </a:graphicData>
        </a:graphic>
      </p:graphicFrame>
    </p:spTree>
    <p:extLst>
      <p:ext uri="{BB962C8B-B14F-4D97-AF65-F5344CB8AC3E}">
        <p14:creationId xmlns:p14="http://schemas.microsoft.com/office/powerpoint/2010/main" val="2445592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$_SERVER</a:t>
            </a:r>
            <a:endParaRPr lang="en-US" dirty="0"/>
          </a:p>
        </p:txBody>
      </p:sp>
      <p:sp>
        <p:nvSpPr>
          <p:cNvPr id="3" name="Subtitle 2"/>
          <p:cNvSpPr>
            <a:spLocks noGrp="1"/>
          </p:cNvSpPr>
          <p:nvPr>
            <p:ph type="subTitle"/>
          </p:nvPr>
        </p:nvSpPr>
        <p:spPr>
          <a:xfrm>
            <a:off x="717452" y="1266092"/>
            <a:ext cx="10864467" cy="4315707"/>
          </a:xfrm>
        </p:spPr>
        <p:txBody>
          <a:bodyPr anchor="t"/>
          <a:lstStyle/>
          <a:p>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58487652"/>
              </p:ext>
            </p:extLst>
          </p:nvPr>
        </p:nvGraphicFramePr>
        <p:xfrm>
          <a:off x="717450" y="1266089"/>
          <a:ext cx="10864468" cy="2855193"/>
        </p:xfrm>
        <a:graphic>
          <a:graphicData uri="http://schemas.openxmlformats.org/drawingml/2006/table">
            <a:tbl>
              <a:tblPr firstRow="1" bandRow="1">
                <a:tableStyleId>{5C22544A-7EE6-4342-B048-85BDC9FD1C3A}</a:tableStyleId>
              </a:tblPr>
              <a:tblGrid>
                <a:gridCol w="4095182"/>
                <a:gridCol w="6769286"/>
              </a:tblGrid>
              <a:tr h="532986">
                <a:tc>
                  <a:txBody>
                    <a:bodyPr/>
                    <a:lstStyle/>
                    <a:p>
                      <a:r>
                        <a:rPr lang="en-US" sz="1800" b="1" i="0" kern="1200" dirty="0" smtClean="0">
                          <a:solidFill>
                            <a:schemeClr val="tx2"/>
                          </a:solidFill>
                          <a:effectLst/>
                          <a:latin typeface="+mn-lt"/>
                          <a:ea typeface="+mn-ea"/>
                          <a:cs typeface="+mn-cs"/>
                        </a:rPr>
                        <a:t>Element/Code</a:t>
                      </a:r>
                      <a:endParaRPr lang="en-US" dirty="0">
                        <a:solidFill>
                          <a:schemeClr val="tx2"/>
                        </a:solidFill>
                      </a:endParaRPr>
                    </a:p>
                  </a:txBody>
                  <a:tcPr/>
                </a:tc>
                <a:tc>
                  <a:txBody>
                    <a:bodyPr/>
                    <a:lstStyle/>
                    <a:p>
                      <a:r>
                        <a:rPr lang="en-US" dirty="0" smtClean="0">
                          <a:solidFill>
                            <a:schemeClr val="tx2"/>
                          </a:solidFill>
                        </a:rPr>
                        <a:t>Description</a:t>
                      </a:r>
                      <a:endParaRPr lang="en-US" dirty="0">
                        <a:solidFill>
                          <a:schemeClr val="tx2"/>
                        </a:solidFill>
                      </a:endParaRPr>
                    </a:p>
                  </a:txBody>
                  <a:tcPr/>
                </a:tc>
              </a:tr>
              <a:tr h="540389">
                <a:tc>
                  <a:txBody>
                    <a:bodyPr/>
                    <a:lstStyle/>
                    <a:p>
                      <a:pPr fontAlgn="t"/>
                      <a:r>
                        <a:rPr lang="en-US" dirty="0">
                          <a:solidFill>
                            <a:schemeClr val="tx2"/>
                          </a:solidFill>
                          <a:effectLst/>
                        </a:rPr>
                        <a:t>$_SERVER['SERVER_SIGNATURE']</a:t>
                      </a:r>
                    </a:p>
                  </a:txBody>
                  <a:tcPr marL="76200" marR="76200" marT="76200" marB="76200"/>
                </a:tc>
                <a:tc>
                  <a:txBody>
                    <a:bodyPr/>
                    <a:lstStyle/>
                    <a:p>
                      <a:pPr fontAlgn="t"/>
                      <a:r>
                        <a:rPr lang="en-US">
                          <a:solidFill>
                            <a:schemeClr val="tx2"/>
                          </a:solidFill>
                          <a:effectLst/>
                        </a:rPr>
                        <a:t>Returns the server version and virtual host name which are added to server-generated pages</a:t>
                      </a:r>
                    </a:p>
                  </a:txBody>
                  <a:tcPr marL="76200" marR="76200" marT="76200" marB="76200"/>
                </a:tc>
              </a:tr>
              <a:tr h="540389">
                <a:tc>
                  <a:txBody>
                    <a:bodyPr/>
                    <a:lstStyle/>
                    <a:p>
                      <a:pPr fontAlgn="t"/>
                      <a:r>
                        <a:rPr lang="en-US">
                          <a:solidFill>
                            <a:schemeClr val="tx2"/>
                          </a:solidFill>
                          <a:effectLst/>
                        </a:rPr>
                        <a:t>$_SERVER['PATH_TRANSLATED']</a:t>
                      </a:r>
                    </a:p>
                  </a:txBody>
                  <a:tcPr marL="76200" marR="76200" marT="76200" marB="76200"/>
                </a:tc>
                <a:tc>
                  <a:txBody>
                    <a:bodyPr/>
                    <a:lstStyle/>
                    <a:p>
                      <a:pPr fontAlgn="t"/>
                      <a:r>
                        <a:rPr lang="en-US">
                          <a:solidFill>
                            <a:schemeClr val="tx2"/>
                          </a:solidFill>
                          <a:effectLst/>
                        </a:rPr>
                        <a:t>Returns the file system based path to the current script</a:t>
                      </a:r>
                    </a:p>
                  </a:txBody>
                  <a:tcPr marL="76200" marR="76200" marT="76200" marB="76200"/>
                </a:tc>
              </a:tr>
              <a:tr h="540389">
                <a:tc>
                  <a:txBody>
                    <a:bodyPr/>
                    <a:lstStyle/>
                    <a:p>
                      <a:pPr fontAlgn="t"/>
                      <a:r>
                        <a:rPr lang="en-US">
                          <a:solidFill>
                            <a:schemeClr val="tx2"/>
                          </a:solidFill>
                          <a:effectLst/>
                        </a:rPr>
                        <a:t>$_SERVER['SCRIPT_NAME']</a:t>
                      </a:r>
                    </a:p>
                  </a:txBody>
                  <a:tcPr marL="76200" marR="76200" marT="76200" marB="76200"/>
                </a:tc>
                <a:tc>
                  <a:txBody>
                    <a:bodyPr/>
                    <a:lstStyle/>
                    <a:p>
                      <a:pPr fontAlgn="t"/>
                      <a:r>
                        <a:rPr lang="en-US">
                          <a:solidFill>
                            <a:schemeClr val="tx2"/>
                          </a:solidFill>
                          <a:effectLst/>
                        </a:rPr>
                        <a:t>Returns the path of the current script</a:t>
                      </a:r>
                    </a:p>
                  </a:txBody>
                  <a:tcPr marL="76200" marR="76200" marT="76200" marB="76200"/>
                </a:tc>
              </a:tr>
              <a:tr h="540389">
                <a:tc>
                  <a:txBody>
                    <a:bodyPr/>
                    <a:lstStyle/>
                    <a:p>
                      <a:pPr fontAlgn="t"/>
                      <a:r>
                        <a:rPr lang="en-US">
                          <a:solidFill>
                            <a:schemeClr val="tx2"/>
                          </a:solidFill>
                          <a:effectLst/>
                        </a:rPr>
                        <a:t>$_SERVER['SCRIPT_URI']</a:t>
                      </a:r>
                    </a:p>
                  </a:txBody>
                  <a:tcPr marL="76200" marR="76200" marT="76200" marB="76200"/>
                </a:tc>
                <a:tc>
                  <a:txBody>
                    <a:bodyPr/>
                    <a:lstStyle/>
                    <a:p>
                      <a:pPr fontAlgn="t"/>
                      <a:r>
                        <a:rPr lang="en-US" dirty="0">
                          <a:solidFill>
                            <a:schemeClr val="tx2"/>
                          </a:solidFill>
                          <a:effectLst/>
                        </a:rPr>
                        <a:t>Returns the URI of the current page</a:t>
                      </a:r>
                    </a:p>
                  </a:txBody>
                  <a:tcPr marL="76200" marR="76200" marT="76200" marB="76200"/>
                </a:tc>
              </a:tr>
            </a:tbl>
          </a:graphicData>
        </a:graphic>
      </p:graphicFrame>
    </p:spTree>
    <p:extLst>
      <p:ext uri="{BB962C8B-B14F-4D97-AF65-F5344CB8AC3E}">
        <p14:creationId xmlns:p14="http://schemas.microsoft.com/office/powerpoint/2010/main" val="3267561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$_REQUEST</a:t>
            </a:r>
            <a:endParaRPr lang="en-US" dirty="0"/>
          </a:p>
        </p:txBody>
      </p:sp>
      <p:sp>
        <p:nvSpPr>
          <p:cNvPr id="3" name="Subtitle 2"/>
          <p:cNvSpPr>
            <a:spLocks noGrp="1"/>
          </p:cNvSpPr>
          <p:nvPr>
            <p:ph type="subTitle"/>
          </p:nvPr>
        </p:nvSpPr>
        <p:spPr>
          <a:xfrm>
            <a:off x="717452" y="1266092"/>
            <a:ext cx="10864467" cy="4315707"/>
          </a:xfrm>
        </p:spPr>
        <p:txBody>
          <a:bodyPr anchor="t"/>
          <a:lstStyle/>
          <a:p>
            <a:r>
              <a:rPr lang="en-US" dirty="0"/>
              <a:t>$_REQUEST is used to collect data after submitting an HTML form</a:t>
            </a:r>
            <a:r>
              <a:rPr lang="en-US" dirty="0" smtClean="0"/>
              <a:t>. </a:t>
            </a:r>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39</a:t>
            </a:fld>
            <a:endParaRPr lang="en-US"/>
          </a:p>
        </p:txBody>
      </p:sp>
    </p:spTree>
    <p:extLst>
      <p:ext uri="{BB962C8B-B14F-4D97-AF65-F5344CB8AC3E}">
        <p14:creationId xmlns:p14="http://schemas.microsoft.com/office/powerpoint/2010/main" val="162972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Subtitle 2"/>
          <p:cNvSpPr>
            <a:spLocks noGrp="1"/>
          </p:cNvSpPr>
          <p:nvPr>
            <p:ph type="subTitle"/>
          </p:nvPr>
        </p:nvSpPr>
        <p:spPr>
          <a:xfrm>
            <a:off x="1876964" y="1692998"/>
            <a:ext cx="10972440" cy="3720975"/>
          </a:xfrm>
        </p:spPr>
        <p:txBody>
          <a:bodyPr anchor="t"/>
          <a:lstStyle/>
          <a:p>
            <a:r>
              <a:rPr lang="en-US" dirty="0" smtClean="0"/>
              <a:t>From previous lecture</a:t>
            </a:r>
          </a:p>
          <a:p>
            <a:pPr marL="1097280" indent="-571500">
              <a:buFont typeface="Arial" panose="020B0604020202020204" pitchFamily="34" charset="0"/>
              <a:buChar char="•"/>
            </a:pPr>
            <a:r>
              <a:rPr lang="en-US" dirty="0" smtClean="0"/>
              <a:t>Arrays</a:t>
            </a:r>
          </a:p>
          <a:p>
            <a:pPr marL="1371600" indent="-571500">
              <a:buFont typeface="Arial" panose="020B0604020202020204" pitchFamily="34" charset="0"/>
              <a:buChar char="•"/>
            </a:pPr>
            <a:r>
              <a:rPr lang="en-US" dirty="0"/>
              <a:t>Indexed</a:t>
            </a:r>
          </a:p>
          <a:p>
            <a:pPr marL="1371600" indent="-571500">
              <a:buFont typeface="Arial" panose="020B0604020202020204" pitchFamily="34" charset="0"/>
              <a:buChar char="•"/>
            </a:pPr>
            <a:r>
              <a:rPr lang="en-US" dirty="0"/>
              <a:t>Associative</a:t>
            </a:r>
          </a:p>
          <a:p>
            <a:pPr marL="1371600" indent="-571500">
              <a:buFont typeface="Arial" panose="020B0604020202020204" pitchFamily="34" charset="0"/>
              <a:buChar char="•"/>
            </a:pPr>
            <a:r>
              <a:rPr lang="en-US" dirty="0" smtClean="0"/>
              <a:t>Multidimensional</a:t>
            </a:r>
          </a:p>
          <a:p>
            <a:pPr marL="1005840" indent="-571500">
              <a:buFont typeface="Arial" panose="020B0604020202020204" pitchFamily="34" charset="0"/>
              <a:buChar char="•"/>
            </a:pPr>
            <a:r>
              <a:rPr lang="en-US" dirty="0" smtClean="0"/>
              <a:t>Bootstrap</a:t>
            </a:r>
            <a:endParaRPr lang="en-US" dirty="0"/>
          </a:p>
        </p:txBody>
      </p:sp>
      <p:sp>
        <p:nvSpPr>
          <p:cNvPr id="4" name="Date Placeholder 3"/>
          <p:cNvSpPr>
            <a:spLocks noGrp="1"/>
          </p:cNvSpPr>
          <p:nvPr>
            <p:ph type="dt" idx="10"/>
          </p:nvPr>
        </p:nvSpPr>
        <p:spPr/>
        <p:txBody>
          <a:bodyPr/>
          <a:lstStyle/>
          <a:p>
            <a:fld id="{4874379E-9B05-4936-9BC5-787EAE623756}"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a:t>
            </a:fld>
            <a:endParaRPr lang="en-US"/>
          </a:p>
        </p:txBody>
      </p:sp>
    </p:spTree>
    <p:extLst>
      <p:ext uri="{BB962C8B-B14F-4D97-AF65-F5344CB8AC3E}">
        <p14:creationId xmlns:p14="http://schemas.microsoft.com/office/powerpoint/2010/main" val="239762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$_POST</a:t>
            </a:r>
            <a:endParaRPr lang="en-US" dirty="0"/>
          </a:p>
        </p:txBody>
      </p:sp>
      <p:sp>
        <p:nvSpPr>
          <p:cNvPr id="3" name="Subtitle 2"/>
          <p:cNvSpPr>
            <a:spLocks noGrp="1"/>
          </p:cNvSpPr>
          <p:nvPr>
            <p:ph type="subTitle"/>
          </p:nvPr>
        </p:nvSpPr>
        <p:spPr>
          <a:xfrm>
            <a:off x="717452" y="1540042"/>
            <a:ext cx="10864467" cy="4041757"/>
          </a:xfrm>
        </p:spPr>
        <p:txBody>
          <a:bodyPr anchor="t"/>
          <a:lstStyle/>
          <a:p>
            <a:r>
              <a:rPr lang="en-US" sz="3600" dirty="0"/>
              <a:t>$_POST is widely used to collect form data after submitting an HTML form with method="post". $_POST is also widely used to pass variables</a:t>
            </a:r>
            <a:r>
              <a:rPr lang="en-US" sz="3600" dirty="0" smtClean="0"/>
              <a:t>.</a:t>
            </a:r>
          </a:p>
          <a:p>
            <a:r>
              <a:rPr lang="en-US" sz="3600" dirty="0" smtClean="0"/>
              <a:t>The values in your PHP Handler must match the values in your HTML Form.</a:t>
            </a:r>
            <a:endParaRPr lang="en-US" sz="36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40</a:t>
            </a:fld>
            <a:endParaRPr lang="en-US"/>
          </a:p>
        </p:txBody>
      </p:sp>
    </p:spTree>
    <p:extLst>
      <p:ext uri="{BB962C8B-B14F-4D97-AF65-F5344CB8AC3E}">
        <p14:creationId xmlns:p14="http://schemas.microsoft.com/office/powerpoint/2010/main" val="27071717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$_POST</a:t>
            </a:r>
            <a:endParaRPr lang="en-US" dirty="0"/>
          </a:p>
        </p:txBody>
      </p:sp>
      <p:sp>
        <p:nvSpPr>
          <p:cNvPr id="3" name="Subtitle 2"/>
          <p:cNvSpPr>
            <a:spLocks noGrp="1"/>
          </p:cNvSpPr>
          <p:nvPr>
            <p:ph type="subTitle"/>
          </p:nvPr>
        </p:nvSpPr>
        <p:spPr>
          <a:xfrm>
            <a:off x="609480" y="1418400"/>
            <a:ext cx="10972440" cy="4335286"/>
          </a:xfrm>
        </p:spPr>
        <p:txBody>
          <a:bodyPr anchor="t">
            <a:normAutofit/>
          </a:bodyPr>
          <a:lstStyle/>
          <a:p>
            <a:pPr marL="0" indent="0">
              <a:buNone/>
            </a:pPr>
            <a:r>
              <a:rPr lang="en-US" sz="3200" dirty="0"/>
              <a:t/>
            </a:r>
            <a:br>
              <a:rPr lang="en-US" sz="3200" dirty="0"/>
            </a:br>
            <a:r>
              <a:rPr lang="en-US" sz="3200" dirty="0"/>
              <a:t/>
            </a:r>
            <a:br>
              <a:rPr lang="en-US" sz="3200" dirty="0"/>
            </a:br>
            <a:r>
              <a:rPr lang="en-US" sz="3200" dirty="0" smtClean="0"/>
              <a:t/>
            </a:r>
            <a:br>
              <a:rPr lang="en-US" sz="3200" dirty="0" smtClean="0"/>
            </a:br>
            <a:endParaRPr lang="en-US" sz="3200" dirty="0" smtClean="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41</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895" y="75947"/>
            <a:ext cx="3154025" cy="2104897"/>
          </a:xfrm>
          <a:prstGeom prst="rect">
            <a:avLst/>
          </a:prstGeom>
        </p:spPr>
      </p:pic>
      <p:pic>
        <p:nvPicPr>
          <p:cNvPr id="11" name="Picture 10"/>
          <p:cNvPicPr>
            <a:picLocks noChangeAspect="1"/>
          </p:cNvPicPr>
          <p:nvPr/>
        </p:nvPicPr>
        <p:blipFill>
          <a:blip r:embed="rId4"/>
          <a:stretch>
            <a:fillRect/>
          </a:stretch>
        </p:blipFill>
        <p:spPr>
          <a:xfrm>
            <a:off x="292608" y="1511899"/>
            <a:ext cx="9915284" cy="4525322"/>
          </a:xfrm>
          <a:prstGeom prst="rect">
            <a:avLst/>
          </a:prstGeom>
        </p:spPr>
      </p:pic>
      <p:pic>
        <p:nvPicPr>
          <p:cNvPr id="9" name="Picture 8"/>
          <p:cNvPicPr>
            <a:picLocks noChangeAspect="1"/>
          </p:cNvPicPr>
          <p:nvPr/>
        </p:nvPicPr>
        <p:blipFill>
          <a:blip r:embed="rId5"/>
          <a:stretch>
            <a:fillRect/>
          </a:stretch>
        </p:blipFill>
        <p:spPr>
          <a:xfrm>
            <a:off x="4402764" y="4154767"/>
            <a:ext cx="8891628" cy="3914884"/>
          </a:xfrm>
          <a:prstGeom prst="rect">
            <a:avLst/>
          </a:prstGeom>
        </p:spPr>
      </p:pic>
      <p:sp>
        <p:nvSpPr>
          <p:cNvPr id="12" name="Rounded Rectangle 11"/>
          <p:cNvSpPr/>
          <p:nvPr/>
        </p:nvSpPr>
        <p:spPr>
          <a:xfrm>
            <a:off x="5598694" y="3232145"/>
            <a:ext cx="786229" cy="37762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ounded Rectangle 12"/>
          <p:cNvSpPr/>
          <p:nvPr/>
        </p:nvSpPr>
        <p:spPr>
          <a:xfrm>
            <a:off x="8062349" y="5418112"/>
            <a:ext cx="786229" cy="37762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Arc 13"/>
          <p:cNvSpPr/>
          <p:nvPr/>
        </p:nvSpPr>
        <p:spPr>
          <a:xfrm>
            <a:off x="4402764" y="3325644"/>
            <a:ext cx="4427028" cy="3532355"/>
          </a:xfrm>
          <a:prstGeom prst="arc">
            <a:avLst>
              <a:gd name="adj1" fmla="val 16200000"/>
              <a:gd name="adj2" fmla="val 5819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52197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$_GET</a:t>
            </a:r>
            <a:endParaRPr lang="en-US" dirty="0"/>
          </a:p>
        </p:txBody>
      </p:sp>
      <p:sp>
        <p:nvSpPr>
          <p:cNvPr id="3" name="Subtitle 2"/>
          <p:cNvSpPr>
            <a:spLocks noGrp="1"/>
          </p:cNvSpPr>
          <p:nvPr>
            <p:ph type="subTitle"/>
          </p:nvPr>
        </p:nvSpPr>
        <p:spPr>
          <a:xfrm>
            <a:off x="717452" y="1556084"/>
            <a:ext cx="10864467" cy="4025715"/>
          </a:xfrm>
        </p:spPr>
        <p:txBody>
          <a:bodyPr anchor="t"/>
          <a:lstStyle/>
          <a:p>
            <a:r>
              <a:rPr lang="en-US" sz="3600" dirty="0"/>
              <a:t>$_GET can also be used to collect form data after submitting an HTML form with method="get".</a:t>
            </a:r>
            <a:endParaRPr lang="en-US" sz="36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42</a:t>
            </a:fld>
            <a:endParaRPr lang="en-US"/>
          </a:p>
        </p:txBody>
      </p:sp>
    </p:spTree>
    <p:extLst>
      <p:ext uri="{BB962C8B-B14F-4D97-AF65-F5344CB8AC3E}">
        <p14:creationId xmlns:p14="http://schemas.microsoft.com/office/powerpoint/2010/main" val="4278236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about POST and GET</a:t>
            </a:r>
            <a:endParaRPr lang="en-US" dirty="0"/>
          </a:p>
        </p:txBody>
      </p:sp>
      <p:sp>
        <p:nvSpPr>
          <p:cNvPr id="3" name="Subtitle 2"/>
          <p:cNvSpPr>
            <a:spLocks noGrp="1"/>
          </p:cNvSpPr>
          <p:nvPr>
            <p:ph type="subTitle"/>
          </p:nvPr>
        </p:nvSpPr>
        <p:spPr>
          <a:xfrm>
            <a:off x="717452" y="1556084"/>
            <a:ext cx="10864467" cy="4025715"/>
          </a:xfrm>
        </p:spPr>
        <p:txBody>
          <a:bodyPr anchor="t"/>
          <a:lstStyle/>
          <a:p>
            <a:r>
              <a:rPr lang="en-US" sz="3600" dirty="0" smtClean="0"/>
              <a:t>The GET and POST verbs are often used in a similar fashion, but they have greatly different </a:t>
            </a:r>
            <a:r>
              <a:rPr lang="en-US" sz="3600" dirty="0" err="1" smtClean="0"/>
              <a:t>behaviours</a:t>
            </a:r>
            <a:r>
              <a:rPr lang="en-US" sz="3600" dirty="0" smtClean="0"/>
              <a:t>.</a:t>
            </a:r>
          </a:p>
          <a:p>
            <a:endParaRPr lang="en-US" sz="3600" dirty="0"/>
          </a:p>
          <a:p>
            <a:r>
              <a:rPr lang="en-US" sz="3600" dirty="0" smtClean="0"/>
              <a:t>	GET – passes variables on the URL</a:t>
            </a:r>
          </a:p>
          <a:p>
            <a:r>
              <a:rPr lang="en-US" sz="3600" dirty="0"/>
              <a:t>	</a:t>
            </a:r>
            <a:r>
              <a:rPr lang="en-US" sz="3600" dirty="0" smtClean="0"/>
              <a:t>POST – passes variables in a new connection.</a:t>
            </a:r>
            <a:endParaRPr lang="en-US" sz="36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43</a:t>
            </a:fld>
            <a:endParaRPr lang="en-US"/>
          </a:p>
        </p:txBody>
      </p:sp>
    </p:spTree>
    <p:extLst>
      <p:ext uri="{BB962C8B-B14F-4D97-AF65-F5344CB8AC3E}">
        <p14:creationId xmlns:p14="http://schemas.microsoft.com/office/powerpoint/2010/main" val="2256214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$_FILES</a:t>
            </a:r>
            <a:endParaRPr lang="en-US" dirty="0"/>
          </a:p>
        </p:txBody>
      </p:sp>
      <p:sp>
        <p:nvSpPr>
          <p:cNvPr id="3" name="Subtitle 2"/>
          <p:cNvSpPr>
            <a:spLocks noGrp="1"/>
          </p:cNvSpPr>
          <p:nvPr>
            <p:ph type="subTitle"/>
          </p:nvPr>
        </p:nvSpPr>
        <p:spPr>
          <a:xfrm>
            <a:off x="717452" y="1266092"/>
            <a:ext cx="10864467" cy="4315707"/>
          </a:xfrm>
        </p:spPr>
        <p:txBody>
          <a:bodyPr anchor="t"/>
          <a:lstStyle/>
          <a:p>
            <a:pPr marL="0" indent="0">
              <a:buNone/>
            </a:pPr>
            <a:r>
              <a:rPr lang="en-US" dirty="0" smtClean="0"/>
              <a:t>Used to upload files. </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44</a:t>
            </a:fld>
            <a:endParaRPr lang="en-US"/>
          </a:p>
        </p:txBody>
      </p:sp>
    </p:spTree>
    <p:extLst>
      <p:ext uri="{BB962C8B-B14F-4D97-AF65-F5344CB8AC3E}">
        <p14:creationId xmlns:p14="http://schemas.microsoft.com/office/powerpoint/2010/main" val="22857319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$_ENV</a:t>
            </a:r>
            <a:endParaRPr lang="en-US" dirty="0"/>
          </a:p>
        </p:txBody>
      </p:sp>
      <p:sp>
        <p:nvSpPr>
          <p:cNvPr id="3" name="Subtitle 2"/>
          <p:cNvSpPr>
            <a:spLocks noGrp="1"/>
          </p:cNvSpPr>
          <p:nvPr>
            <p:ph type="subTitle"/>
          </p:nvPr>
        </p:nvSpPr>
        <p:spPr>
          <a:xfrm>
            <a:off x="717452" y="1266092"/>
            <a:ext cx="10864467" cy="4315707"/>
          </a:xfrm>
        </p:spPr>
        <p:txBody>
          <a:bodyPr anchor="t"/>
          <a:lstStyle/>
          <a:p>
            <a:r>
              <a:rPr lang="en-US" dirty="0"/>
              <a:t>U</a:t>
            </a:r>
            <a:r>
              <a:rPr lang="en-US" dirty="0" smtClean="0"/>
              <a:t>sed </a:t>
            </a:r>
            <a:r>
              <a:rPr lang="en-US" dirty="0"/>
              <a:t>to return the environment variables form the web server. </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45</a:t>
            </a:fld>
            <a:endParaRPr lang="en-US"/>
          </a:p>
        </p:txBody>
      </p:sp>
    </p:spTree>
    <p:extLst>
      <p:ext uri="{BB962C8B-B14F-4D97-AF65-F5344CB8AC3E}">
        <p14:creationId xmlns:p14="http://schemas.microsoft.com/office/powerpoint/2010/main" val="247718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$_COOKIE</a:t>
            </a:r>
            <a:endParaRPr lang="en-US" dirty="0"/>
          </a:p>
        </p:txBody>
      </p:sp>
      <p:sp>
        <p:nvSpPr>
          <p:cNvPr id="3" name="Subtitle 2"/>
          <p:cNvSpPr>
            <a:spLocks noGrp="1"/>
          </p:cNvSpPr>
          <p:nvPr>
            <p:ph type="subTitle"/>
          </p:nvPr>
        </p:nvSpPr>
        <p:spPr>
          <a:xfrm>
            <a:off x="717452" y="1266092"/>
            <a:ext cx="10864467" cy="4315707"/>
          </a:xfrm>
        </p:spPr>
        <p:txBody>
          <a:bodyPr anchor="t"/>
          <a:lstStyle/>
          <a:p>
            <a:r>
              <a:rPr lang="en-US" sz="2800" dirty="0"/>
              <a:t>Cookies are small text files loaded from a server to a client computer storing some information regarding the client computer, so that when the same page from the server is visited by the user, necessary </a:t>
            </a:r>
            <a:r>
              <a:rPr lang="en-US" sz="2800" dirty="0" err="1"/>
              <a:t>informations</a:t>
            </a:r>
            <a:r>
              <a:rPr lang="en-US" sz="2800" dirty="0"/>
              <a:t> can be collected from the cookie itself, decreasing the latency to open the </a:t>
            </a:r>
            <a:r>
              <a:rPr lang="en-US" sz="2800" dirty="0" smtClean="0"/>
              <a:t>page.</a:t>
            </a:r>
            <a:endParaRPr lang="en-US" sz="28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46</a:t>
            </a:fld>
            <a:endParaRPr lang="en-US"/>
          </a:p>
        </p:txBody>
      </p:sp>
    </p:spTree>
    <p:extLst>
      <p:ext uri="{BB962C8B-B14F-4D97-AF65-F5344CB8AC3E}">
        <p14:creationId xmlns:p14="http://schemas.microsoft.com/office/powerpoint/2010/main" val="1974163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$_SESSION</a:t>
            </a:r>
            <a:endParaRPr lang="en-US" dirty="0"/>
          </a:p>
        </p:txBody>
      </p:sp>
      <p:sp>
        <p:nvSpPr>
          <p:cNvPr id="3" name="Subtitle 2"/>
          <p:cNvSpPr>
            <a:spLocks noGrp="1"/>
          </p:cNvSpPr>
          <p:nvPr>
            <p:ph type="subTitle"/>
          </p:nvPr>
        </p:nvSpPr>
        <p:spPr>
          <a:xfrm>
            <a:off x="717452" y="1266092"/>
            <a:ext cx="10864467" cy="4315707"/>
          </a:xfrm>
        </p:spPr>
        <p:txBody>
          <a:bodyPr anchor="t"/>
          <a:lstStyle/>
          <a:p>
            <a:pPr marL="0" indent="0">
              <a:buNone/>
            </a:pPr>
            <a:r>
              <a:rPr lang="en-US" sz="4000" dirty="0" smtClean="0"/>
              <a:t>Sessions are a way to store state information on the server. </a:t>
            </a:r>
          </a:p>
          <a:p>
            <a:pPr marL="0" indent="0">
              <a:buNone/>
            </a:pPr>
            <a:r>
              <a:rPr lang="en-US" sz="4000" dirty="0" smtClean="0"/>
              <a:t>To start a session call the function</a:t>
            </a:r>
          </a:p>
          <a:p>
            <a:pPr marL="0" indent="0">
              <a:buNone/>
            </a:pPr>
            <a:endParaRPr lang="en-US" sz="4000" dirty="0" smtClean="0"/>
          </a:p>
          <a:p>
            <a:pPr marL="0" indent="0">
              <a:buNone/>
            </a:pPr>
            <a:r>
              <a:rPr lang="en-US" sz="4000" dirty="0" err="1" smtClean="0"/>
              <a:t>session_start</a:t>
            </a:r>
            <a:r>
              <a:rPr lang="en-US" sz="4000" dirty="0" smtClean="0"/>
              <a:t>(); </a:t>
            </a:r>
          </a:p>
          <a:p>
            <a:pPr marL="0" indent="0">
              <a:buNone/>
            </a:pPr>
            <a:endParaRPr lang="en-US" sz="4000" dirty="0"/>
          </a:p>
          <a:p>
            <a:pPr marL="0" indent="0">
              <a:buNone/>
            </a:pPr>
            <a:r>
              <a:rPr lang="en-US" sz="4000" dirty="0" smtClean="0"/>
              <a:t>In your handler. Then you can add useful information to the $_SESSION array.</a:t>
            </a:r>
            <a:endParaRPr lang="en-US" sz="40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47</a:t>
            </a:fld>
            <a:endParaRPr lang="en-US"/>
          </a:p>
        </p:txBody>
      </p:sp>
    </p:spTree>
    <p:extLst>
      <p:ext uri="{BB962C8B-B14F-4D97-AF65-F5344CB8AC3E}">
        <p14:creationId xmlns:p14="http://schemas.microsoft.com/office/powerpoint/2010/main" val="3569250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Topic</a:t>
            </a:r>
            <a:endParaRPr lang="en-US" dirty="0"/>
          </a:p>
        </p:txBody>
      </p:sp>
      <p:sp>
        <p:nvSpPr>
          <p:cNvPr id="3" name="Subtitle 2"/>
          <p:cNvSpPr>
            <a:spLocks noGrp="1"/>
          </p:cNvSpPr>
          <p:nvPr>
            <p:ph type="subTitle"/>
          </p:nvPr>
        </p:nvSpPr>
        <p:spPr>
          <a:xfrm>
            <a:off x="717452" y="1874520"/>
            <a:ext cx="10864467" cy="3707279"/>
          </a:xfrm>
        </p:spPr>
        <p:txBody>
          <a:bodyPr anchor="t"/>
          <a:lstStyle/>
          <a:p>
            <a:pPr marL="0" indent="0">
              <a:buNone/>
            </a:pPr>
            <a:r>
              <a:rPr lang="en-US" sz="3600" dirty="0" smtClean="0"/>
              <a:t>Setting up MySQL in your development environment.</a:t>
            </a:r>
            <a:endParaRPr lang="en-US" sz="36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48</a:t>
            </a:fld>
            <a:endParaRPr lang="en-US"/>
          </a:p>
        </p:txBody>
      </p:sp>
    </p:spTree>
    <p:extLst>
      <p:ext uri="{BB962C8B-B14F-4D97-AF65-F5344CB8AC3E}">
        <p14:creationId xmlns:p14="http://schemas.microsoft.com/office/powerpoint/2010/main" val="38048852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XAMPP</a:t>
            </a:r>
            <a:endParaRPr lang="en-US" dirty="0"/>
          </a:p>
        </p:txBody>
      </p:sp>
      <p:sp>
        <p:nvSpPr>
          <p:cNvPr id="3" name="Subtitle 2"/>
          <p:cNvSpPr>
            <a:spLocks noGrp="1"/>
          </p:cNvSpPr>
          <p:nvPr>
            <p:ph type="subTitle"/>
          </p:nvPr>
        </p:nvSpPr>
        <p:spPr>
          <a:xfrm>
            <a:off x="536743" y="1337714"/>
            <a:ext cx="10972440" cy="1385182"/>
          </a:xfrm>
        </p:spPr>
        <p:txBody>
          <a:bodyPr anchor="t"/>
          <a:lstStyle/>
          <a:p>
            <a:endParaRPr lang="en-US" dirty="0"/>
          </a:p>
        </p:txBody>
      </p:sp>
      <p:sp>
        <p:nvSpPr>
          <p:cNvPr id="4" name="Date Placeholder 3"/>
          <p:cNvSpPr>
            <a:spLocks noGrp="1"/>
          </p:cNvSpPr>
          <p:nvPr>
            <p:ph type="dt" idx="10"/>
          </p:nvPr>
        </p:nvSpPr>
        <p:spPr/>
        <p:txBody>
          <a:bodyPr/>
          <a:lstStyle/>
          <a:p>
            <a:fld id="{5913EDD0-508C-4445-917A-78F0D259726F}"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49</a:t>
            </a:fld>
            <a:endParaRPr lang="en-US"/>
          </a:p>
        </p:txBody>
      </p:sp>
      <p:sp>
        <p:nvSpPr>
          <p:cNvPr id="7" name="TextBox 6"/>
          <p:cNvSpPr txBox="1"/>
          <p:nvPr/>
        </p:nvSpPr>
        <p:spPr>
          <a:xfrm>
            <a:off x="714028" y="2388868"/>
            <a:ext cx="2842788" cy="2308324"/>
          </a:xfrm>
          <a:prstGeom prst="rect">
            <a:avLst/>
          </a:prstGeom>
          <a:noFill/>
        </p:spPr>
        <p:txBody>
          <a:bodyPr wrap="square" rtlCol="0">
            <a:spAutoFit/>
          </a:bodyPr>
          <a:lstStyle/>
          <a:p>
            <a:r>
              <a:rPr lang="en-US" sz="3600" dirty="0" smtClean="0">
                <a:latin typeface="+mj-lt"/>
              </a:rPr>
              <a:t>Open the XAMPP Control Panel  </a:t>
            </a:r>
            <a:endParaRPr lang="en-US" sz="3600" dirty="0">
              <a:latin typeface="+mj-lt"/>
            </a:endParaRPr>
          </a:p>
        </p:txBody>
      </p:sp>
      <p:pic>
        <p:nvPicPr>
          <p:cNvPr id="8" name="Picture 7"/>
          <p:cNvPicPr>
            <a:picLocks noChangeAspect="1"/>
          </p:cNvPicPr>
          <p:nvPr/>
        </p:nvPicPr>
        <p:blipFill>
          <a:blip r:embed="rId3"/>
          <a:stretch>
            <a:fillRect/>
          </a:stretch>
        </p:blipFill>
        <p:spPr>
          <a:xfrm>
            <a:off x="3985560" y="1343690"/>
            <a:ext cx="7681626" cy="4962574"/>
          </a:xfrm>
          <a:prstGeom prst="rect">
            <a:avLst/>
          </a:prstGeom>
        </p:spPr>
      </p:pic>
    </p:spTree>
    <p:extLst>
      <p:ext uri="{BB962C8B-B14F-4D97-AF65-F5344CB8AC3E}">
        <p14:creationId xmlns:p14="http://schemas.microsoft.com/office/powerpoint/2010/main" val="22349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2" presetClass="entr" presetSubtype="4" fill="hold"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PHP Language</a:t>
            </a:r>
            <a:endParaRPr lang="en-US" dirty="0"/>
          </a:p>
        </p:txBody>
      </p:sp>
      <p:sp>
        <p:nvSpPr>
          <p:cNvPr id="4" name="Date Placeholder 3"/>
          <p:cNvSpPr>
            <a:spLocks noGrp="1"/>
          </p:cNvSpPr>
          <p:nvPr>
            <p:ph type="dt" idx="10"/>
          </p:nvPr>
        </p:nvSpPr>
        <p:spPr/>
        <p:txBody>
          <a:bodyPr/>
          <a:lstStyle/>
          <a:p>
            <a:fld id="{3D0D390B-26AF-4EA1-A18E-5C4D1F865BD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8" name="Subtitle 7"/>
          <p:cNvSpPr>
            <a:spLocks noGrp="1"/>
          </p:cNvSpPr>
          <p:nvPr>
            <p:ph type="subTitle"/>
          </p:nvPr>
        </p:nvSpPr>
        <p:spPr>
          <a:xfrm>
            <a:off x="609480" y="1610031"/>
            <a:ext cx="10972440" cy="4250442"/>
          </a:xfrm>
        </p:spPr>
        <p:txBody>
          <a:bodyPr anchor="t"/>
          <a:lstStyle/>
          <a:p>
            <a:pPr marL="0" indent="0">
              <a:buNone/>
            </a:pPr>
            <a:r>
              <a:rPr lang="en-US" dirty="0" smtClean="0"/>
              <a:t>Today:</a:t>
            </a:r>
          </a:p>
          <a:p>
            <a:pPr marL="1097280" indent="-571500">
              <a:buFont typeface="Arial" panose="020B0604020202020204" pitchFamily="34" charset="0"/>
              <a:buChar char="•"/>
            </a:pPr>
            <a:r>
              <a:rPr lang="en-US" dirty="0" smtClean="0"/>
              <a:t>Web Forms</a:t>
            </a:r>
            <a:endParaRPr lang="en-US" dirty="0"/>
          </a:p>
          <a:p>
            <a:pPr marL="1097280" indent="-571500">
              <a:buFont typeface="Arial" panose="020B0604020202020204" pitchFamily="34" charset="0"/>
              <a:buChar char="•"/>
            </a:pPr>
            <a:r>
              <a:rPr lang="en-US" dirty="0" smtClean="0"/>
              <a:t>MySQL</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5</a:t>
            </a:fld>
            <a:endParaRPr lang="en-US"/>
          </a:p>
        </p:txBody>
      </p:sp>
    </p:spTree>
    <p:extLst>
      <p:ext uri="{BB962C8B-B14F-4D97-AF65-F5344CB8AC3E}">
        <p14:creationId xmlns:p14="http://schemas.microsoft.com/office/powerpoint/2010/main" val="33395993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Start using the tools</a:t>
            </a:r>
            <a:endParaRPr lang="en-US" dirty="0"/>
          </a:p>
        </p:txBody>
      </p:sp>
      <p:sp>
        <p:nvSpPr>
          <p:cNvPr id="3" name="Subtitle 2"/>
          <p:cNvSpPr>
            <a:spLocks noGrp="1"/>
          </p:cNvSpPr>
          <p:nvPr>
            <p:ph type="subTitle"/>
          </p:nvPr>
        </p:nvSpPr>
        <p:spPr>
          <a:xfrm>
            <a:off x="536743" y="1458668"/>
            <a:ext cx="10972440" cy="4703141"/>
          </a:xfrm>
        </p:spPr>
        <p:txBody>
          <a:bodyPr anchor="t"/>
          <a:lstStyle/>
          <a:p>
            <a:pPr marL="742950" indent="-742950">
              <a:buFont typeface="+mj-lt"/>
              <a:buAutoNum type="arabicPeriod"/>
            </a:pPr>
            <a:r>
              <a:rPr lang="en-US" dirty="0" smtClean="0"/>
              <a:t>Start the </a:t>
            </a:r>
            <a:r>
              <a:rPr lang="en-US" dirty="0" err="1" smtClean="0"/>
              <a:t>xamp</a:t>
            </a:r>
            <a:r>
              <a:rPr lang="en-US" dirty="0" smtClean="0"/>
              <a:t> control panel</a:t>
            </a:r>
          </a:p>
          <a:p>
            <a:pPr marL="742950" indent="-742950">
              <a:buFont typeface="+mj-lt"/>
              <a:buAutoNum type="arabicPeriod"/>
            </a:pPr>
            <a:r>
              <a:rPr lang="en-US" dirty="0" smtClean="0"/>
              <a:t>Start the apache web service</a:t>
            </a:r>
          </a:p>
        </p:txBody>
      </p:sp>
      <p:sp>
        <p:nvSpPr>
          <p:cNvPr id="4" name="Date Placeholder 3"/>
          <p:cNvSpPr>
            <a:spLocks noGrp="1"/>
          </p:cNvSpPr>
          <p:nvPr>
            <p:ph type="dt" idx="10"/>
          </p:nvPr>
        </p:nvSpPr>
        <p:spPr/>
        <p:txBody>
          <a:bodyPr/>
          <a:lstStyle/>
          <a:p>
            <a:fld id="{45218D98-5302-4238-AD39-99F9519774C8}"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50</a:t>
            </a:fld>
            <a:endParaRPr lang="en-US"/>
          </a:p>
        </p:txBody>
      </p:sp>
      <p:pic>
        <p:nvPicPr>
          <p:cNvPr id="7" name="Picture 6"/>
          <p:cNvPicPr>
            <a:picLocks noChangeAspect="1"/>
          </p:cNvPicPr>
          <p:nvPr/>
        </p:nvPicPr>
        <p:blipFill>
          <a:blip r:embed="rId3"/>
          <a:stretch>
            <a:fillRect/>
          </a:stretch>
        </p:blipFill>
        <p:spPr>
          <a:xfrm>
            <a:off x="2995206" y="2920748"/>
            <a:ext cx="5278316" cy="3409960"/>
          </a:xfrm>
          <a:prstGeom prst="rect">
            <a:avLst/>
          </a:prstGeom>
        </p:spPr>
        <p:style>
          <a:lnRef idx="2">
            <a:schemeClr val="accent2"/>
          </a:lnRef>
          <a:fillRef idx="1">
            <a:schemeClr val="lt1"/>
          </a:fillRef>
          <a:effectRef idx="0">
            <a:schemeClr val="accent2"/>
          </a:effectRef>
          <a:fontRef idx="minor">
            <a:schemeClr val="dk1"/>
          </a:fontRef>
        </p:style>
      </p:pic>
      <p:sp>
        <p:nvSpPr>
          <p:cNvPr id="8" name="Rounded Rectangle 7"/>
          <p:cNvSpPr/>
          <p:nvPr/>
        </p:nvSpPr>
        <p:spPr>
          <a:xfrm>
            <a:off x="5406390" y="3657601"/>
            <a:ext cx="560069" cy="4686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955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XAMPP</a:t>
            </a:r>
            <a:endParaRPr lang="en-US" dirty="0"/>
          </a:p>
        </p:txBody>
      </p:sp>
      <p:sp>
        <p:nvSpPr>
          <p:cNvPr id="3" name="Subtitle 2"/>
          <p:cNvSpPr>
            <a:spLocks noGrp="1"/>
          </p:cNvSpPr>
          <p:nvPr>
            <p:ph type="subTitle"/>
          </p:nvPr>
        </p:nvSpPr>
        <p:spPr>
          <a:xfrm>
            <a:off x="536743" y="1458669"/>
            <a:ext cx="4572467" cy="4473502"/>
          </a:xfrm>
        </p:spPr>
        <p:txBody>
          <a:bodyPr anchor="t"/>
          <a:lstStyle/>
          <a:p>
            <a:pPr marL="742950" indent="-742950">
              <a:buFont typeface="+mj-lt"/>
              <a:buAutoNum type="arabicPeriod"/>
            </a:pPr>
            <a:r>
              <a:rPr lang="en-US" dirty="0" smtClean="0"/>
              <a:t>Navigate to the main page</a:t>
            </a:r>
          </a:p>
          <a:p>
            <a:pPr marL="742950" indent="-742950">
              <a:buFont typeface="+mj-lt"/>
              <a:buAutoNum type="arabicPeriod"/>
            </a:pPr>
            <a:r>
              <a:rPr lang="en-US" dirty="0" smtClean="0"/>
              <a:t>Click the Security link</a:t>
            </a:r>
            <a:endParaRPr lang="en-US" dirty="0" smtClean="0"/>
          </a:p>
        </p:txBody>
      </p:sp>
      <p:sp>
        <p:nvSpPr>
          <p:cNvPr id="4" name="Date Placeholder 3"/>
          <p:cNvSpPr>
            <a:spLocks noGrp="1"/>
          </p:cNvSpPr>
          <p:nvPr>
            <p:ph type="dt" idx="10"/>
          </p:nvPr>
        </p:nvSpPr>
        <p:spPr/>
        <p:txBody>
          <a:bodyPr/>
          <a:lstStyle/>
          <a:p>
            <a:fld id="{45218D98-5302-4238-AD39-99F9519774C8}"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51</a:t>
            </a:fld>
            <a:endParaRPr lang="en-US"/>
          </a:p>
        </p:txBody>
      </p:sp>
      <p:pic>
        <p:nvPicPr>
          <p:cNvPr id="9" name="Picture 8"/>
          <p:cNvPicPr>
            <a:picLocks noChangeAspect="1"/>
          </p:cNvPicPr>
          <p:nvPr/>
        </p:nvPicPr>
        <p:blipFill>
          <a:blip r:embed="rId3"/>
          <a:stretch>
            <a:fillRect/>
          </a:stretch>
        </p:blipFill>
        <p:spPr>
          <a:xfrm>
            <a:off x="5529811" y="1131569"/>
            <a:ext cx="6099071" cy="5164593"/>
          </a:xfrm>
          <a:prstGeom prst="rect">
            <a:avLst/>
          </a:prstGeom>
        </p:spPr>
      </p:pic>
      <p:sp>
        <p:nvSpPr>
          <p:cNvPr id="8" name="Rounded Rectangle 7"/>
          <p:cNvSpPr/>
          <p:nvPr/>
        </p:nvSpPr>
        <p:spPr>
          <a:xfrm>
            <a:off x="6057900" y="2777490"/>
            <a:ext cx="514350" cy="2971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4330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XAMPP</a:t>
            </a:r>
            <a:endParaRPr lang="en-US" dirty="0"/>
          </a:p>
        </p:txBody>
      </p:sp>
      <p:sp>
        <p:nvSpPr>
          <p:cNvPr id="3" name="Subtitle 2"/>
          <p:cNvSpPr>
            <a:spLocks noGrp="1"/>
          </p:cNvSpPr>
          <p:nvPr>
            <p:ph type="subTitle"/>
          </p:nvPr>
        </p:nvSpPr>
        <p:spPr>
          <a:xfrm>
            <a:off x="536743" y="1458669"/>
            <a:ext cx="4572467" cy="4473502"/>
          </a:xfrm>
        </p:spPr>
        <p:txBody>
          <a:bodyPr anchor="t"/>
          <a:lstStyle/>
          <a:p>
            <a:pPr marL="742950" indent="-742950">
              <a:buFont typeface="+mj-lt"/>
              <a:buAutoNum type="arabicPeriod"/>
            </a:pPr>
            <a:r>
              <a:rPr lang="en-US" dirty="0" smtClean="0"/>
              <a:t>This will open a new tab</a:t>
            </a:r>
          </a:p>
          <a:p>
            <a:pPr marL="742950" indent="-742950">
              <a:buFont typeface="+mj-lt"/>
              <a:buAutoNum type="arabicPeriod"/>
            </a:pPr>
            <a:r>
              <a:rPr lang="en-US" dirty="0" smtClean="0"/>
              <a:t>Click the </a:t>
            </a:r>
            <a:r>
              <a:rPr lang="en-US" dirty="0" err="1" smtClean="0"/>
              <a:t>xamppsecurity.php</a:t>
            </a:r>
            <a:r>
              <a:rPr lang="en-US" dirty="0" smtClean="0"/>
              <a:t> link to secure your system </a:t>
            </a:r>
            <a:endParaRPr lang="en-US" dirty="0" smtClean="0"/>
          </a:p>
        </p:txBody>
      </p:sp>
      <p:sp>
        <p:nvSpPr>
          <p:cNvPr id="4" name="Date Placeholder 3"/>
          <p:cNvSpPr>
            <a:spLocks noGrp="1"/>
          </p:cNvSpPr>
          <p:nvPr>
            <p:ph type="dt" idx="10"/>
          </p:nvPr>
        </p:nvSpPr>
        <p:spPr/>
        <p:txBody>
          <a:bodyPr/>
          <a:lstStyle/>
          <a:p>
            <a:fld id="{45218D98-5302-4238-AD39-99F9519774C8}"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52</a:t>
            </a:fld>
            <a:endParaRPr lang="en-US"/>
          </a:p>
        </p:txBody>
      </p:sp>
      <p:pic>
        <p:nvPicPr>
          <p:cNvPr id="7" name="Picture 6"/>
          <p:cNvPicPr>
            <a:picLocks noChangeAspect="1"/>
          </p:cNvPicPr>
          <p:nvPr/>
        </p:nvPicPr>
        <p:blipFill>
          <a:blip r:embed="rId3"/>
          <a:stretch>
            <a:fillRect/>
          </a:stretch>
        </p:blipFill>
        <p:spPr>
          <a:xfrm>
            <a:off x="5431646" y="525791"/>
            <a:ext cx="6363149" cy="5543539"/>
          </a:xfrm>
          <a:prstGeom prst="rect">
            <a:avLst/>
          </a:prstGeom>
        </p:spPr>
      </p:pic>
      <p:sp>
        <p:nvSpPr>
          <p:cNvPr id="8" name="Rounded Rectangle 7"/>
          <p:cNvSpPr/>
          <p:nvPr/>
        </p:nvSpPr>
        <p:spPr>
          <a:xfrm>
            <a:off x="6836604" y="4591050"/>
            <a:ext cx="3884735" cy="2971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76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PHP </a:t>
            </a:r>
            <a:r>
              <a:rPr lang="en-US" dirty="0" smtClean="0"/>
              <a:t>Web Forms</a:t>
            </a:r>
            <a:endParaRPr lang="en-US" dirty="0"/>
          </a:p>
        </p:txBody>
      </p:sp>
      <p:sp>
        <p:nvSpPr>
          <p:cNvPr id="3" name="Subtitle 2"/>
          <p:cNvSpPr>
            <a:spLocks noGrp="1"/>
          </p:cNvSpPr>
          <p:nvPr>
            <p:ph type="subTitle"/>
          </p:nvPr>
        </p:nvSpPr>
        <p:spPr>
          <a:xfrm>
            <a:off x="536743" y="1458668"/>
            <a:ext cx="10972440" cy="4703141"/>
          </a:xfrm>
        </p:spPr>
        <p:txBody>
          <a:bodyPr anchor="t"/>
          <a:lstStyle/>
          <a:p>
            <a:r>
              <a:rPr lang="en-US" sz="3600" dirty="0" smtClean="0"/>
              <a:t>PHP can be used to display information from the server to the user. </a:t>
            </a:r>
            <a:endParaRPr lang="en-US" sz="3600" dirty="0"/>
          </a:p>
        </p:txBody>
      </p:sp>
      <p:sp>
        <p:nvSpPr>
          <p:cNvPr id="4" name="Date Placeholder 3"/>
          <p:cNvSpPr>
            <a:spLocks noGrp="1"/>
          </p:cNvSpPr>
          <p:nvPr>
            <p:ph type="dt" idx="10"/>
          </p:nvPr>
        </p:nvSpPr>
        <p:spPr/>
        <p:txBody>
          <a:bodyPr/>
          <a:lstStyle/>
          <a:p>
            <a:fld id="{390D49AA-FA2E-4968-BB93-529D168A7612}"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6</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8612" y="599987"/>
            <a:ext cx="9992545" cy="12931528"/>
          </a:xfrm>
          <a:prstGeom prst="rect">
            <a:avLst/>
          </a:prstGeom>
        </p:spPr>
      </p:pic>
    </p:spTree>
    <p:extLst>
      <p:ext uri="{BB962C8B-B14F-4D97-AF65-F5344CB8AC3E}">
        <p14:creationId xmlns:p14="http://schemas.microsoft.com/office/powerpoint/2010/main" val="219857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PHP </a:t>
            </a:r>
            <a:r>
              <a:rPr lang="en-US" dirty="0" smtClean="0"/>
              <a:t>Web Forms</a:t>
            </a:r>
            <a:endParaRPr lang="en-US" dirty="0"/>
          </a:p>
        </p:txBody>
      </p:sp>
      <p:sp>
        <p:nvSpPr>
          <p:cNvPr id="3" name="Subtitle 2"/>
          <p:cNvSpPr>
            <a:spLocks noGrp="1"/>
          </p:cNvSpPr>
          <p:nvPr>
            <p:ph type="subTitle"/>
          </p:nvPr>
        </p:nvSpPr>
        <p:spPr>
          <a:xfrm>
            <a:off x="536743" y="1458668"/>
            <a:ext cx="10972440" cy="4703141"/>
          </a:xfrm>
        </p:spPr>
        <p:txBody>
          <a:bodyPr anchor="t"/>
          <a:lstStyle/>
          <a:p>
            <a:r>
              <a:rPr lang="en-US" sz="3600" dirty="0" smtClean="0"/>
              <a:t>But what if we wanted to get information </a:t>
            </a:r>
            <a:r>
              <a:rPr lang="en-US" sz="3600" i="1" dirty="0" smtClean="0"/>
              <a:t>from the user</a:t>
            </a:r>
            <a:r>
              <a:rPr lang="en-US" sz="3600" dirty="0" smtClean="0"/>
              <a:t> </a:t>
            </a:r>
            <a:r>
              <a:rPr lang="en-US" sz="4000" b="1" dirty="0" smtClean="0"/>
              <a:t>back</a:t>
            </a:r>
            <a:r>
              <a:rPr lang="en-US" sz="4000" dirty="0" smtClean="0"/>
              <a:t> </a:t>
            </a:r>
            <a:r>
              <a:rPr lang="en-US" sz="3600" i="1" dirty="0" smtClean="0"/>
              <a:t>to the server</a:t>
            </a:r>
            <a:r>
              <a:rPr lang="en-US" sz="3600" dirty="0" smtClean="0"/>
              <a:t>?</a:t>
            </a:r>
            <a:endParaRPr lang="en-US" sz="3600" dirty="0"/>
          </a:p>
        </p:txBody>
      </p:sp>
      <p:sp>
        <p:nvSpPr>
          <p:cNvPr id="4" name="Date Placeholder 3"/>
          <p:cNvSpPr>
            <a:spLocks noGrp="1"/>
          </p:cNvSpPr>
          <p:nvPr>
            <p:ph type="dt" idx="10"/>
          </p:nvPr>
        </p:nvSpPr>
        <p:spPr/>
        <p:txBody>
          <a:bodyPr/>
          <a:lstStyle/>
          <a:p>
            <a:fld id="{390D49AA-FA2E-4968-BB93-529D168A7612}"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7</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8892" y="645636"/>
            <a:ext cx="9836545" cy="12729646"/>
          </a:xfrm>
          <a:prstGeom prst="rect">
            <a:avLst/>
          </a:prstGeom>
        </p:spPr>
      </p:pic>
    </p:spTree>
    <p:extLst>
      <p:ext uri="{BB962C8B-B14F-4D97-AF65-F5344CB8AC3E}">
        <p14:creationId xmlns:p14="http://schemas.microsoft.com/office/powerpoint/2010/main" val="195321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Review</a:t>
            </a:r>
            <a:endParaRPr lang="en-US" dirty="0"/>
          </a:p>
        </p:txBody>
      </p:sp>
      <p:sp>
        <p:nvSpPr>
          <p:cNvPr id="3" name="Subtitle 2"/>
          <p:cNvSpPr>
            <a:spLocks noGrp="1"/>
          </p:cNvSpPr>
          <p:nvPr>
            <p:ph type="subTitle"/>
          </p:nvPr>
        </p:nvSpPr>
        <p:spPr/>
        <p:txBody>
          <a:bodyPr anchor="t"/>
          <a:lstStyle/>
          <a:p>
            <a:pPr marL="0" indent="0">
              <a:buNone/>
            </a:pPr>
            <a:r>
              <a:rPr lang="en-US" dirty="0" smtClean="0"/>
              <a:t>The HTTP (Hyper Text Transfer Protocol) is used to exchange information. Recall that</a:t>
            </a:r>
          </a:p>
          <a:p>
            <a:r>
              <a:rPr lang="en-US" dirty="0" smtClean="0"/>
              <a:t>Stateless protocol</a:t>
            </a:r>
          </a:p>
          <a:p>
            <a:r>
              <a:rPr lang="en-US" dirty="0" smtClean="0"/>
              <a:t>Request and Response</a:t>
            </a:r>
          </a:p>
          <a:p>
            <a:r>
              <a:rPr lang="en-US" dirty="0" smtClean="0"/>
              <a:t>URL (Uniform Resource Locator)</a:t>
            </a:r>
            <a:endParaRPr lang="en-US"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8</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0718" y="-499198"/>
            <a:ext cx="12224083" cy="15819401"/>
          </a:xfrm>
          <a:prstGeom prst="rect">
            <a:avLst/>
          </a:prstGeom>
        </p:spPr>
      </p:pic>
    </p:spTree>
    <p:extLst>
      <p:ext uri="{BB962C8B-B14F-4D97-AF65-F5344CB8AC3E}">
        <p14:creationId xmlns:p14="http://schemas.microsoft.com/office/powerpoint/2010/main" val="3459404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a:t>
            </a:r>
            <a:endParaRPr lang="en-US" dirty="0"/>
          </a:p>
        </p:txBody>
      </p:sp>
      <p:sp>
        <p:nvSpPr>
          <p:cNvPr id="3" name="Subtitle 2"/>
          <p:cNvSpPr>
            <a:spLocks noGrp="1"/>
          </p:cNvSpPr>
          <p:nvPr>
            <p:ph type="subTitle"/>
          </p:nvPr>
        </p:nvSpPr>
        <p:spPr>
          <a:xfrm>
            <a:off x="609480" y="1604520"/>
            <a:ext cx="10972440" cy="4695768"/>
          </a:xfrm>
        </p:spPr>
        <p:txBody>
          <a:bodyPr anchor="t"/>
          <a:lstStyle/>
          <a:p>
            <a:pPr lvl="1"/>
            <a:r>
              <a:rPr lang="en-US" sz="2800" b="1" dirty="0" smtClean="0"/>
              <a:t>GET</a:t>
            </a:r>
            <a:r>
              <a:rPr lang="en-US" sz="2800" dirty="0" smtClean="0"/>
              <a:t> </a:t>
            </a:r>
            <a:r>
              <a:rPr lang="en-US" sz="2800" i="1" dirty="0" smtClean="0"/>
              <a:t>fetch</a:t>
            </a:r>
            <a:r>
              <a:rPr lang="en-US" sz="2800" dirty="0"/>
              <a:t> an existing resource. The URL contains all the necessary information the server needs to locate and return the resource</a:t>
            </a:r>
            <a:r>
              <a:rPr lang="en-US" sz="2800" dirty="0" smtClean="0"/>
              <a:t>.</a:t>
            </a:r>
          </a:p>
          <a:p>
            <a:pPr lvl="1"/>
            <a:endParaRPr lang="en-US" sz="2800" dirty="0" smtClean="0"/>
          </a:p>
          <a:p>
            <a:pPr lvl="1"/>
            <a:r>
              <a:rPr lang="en-US" sz="2800" b="1" dirty="0" smtClean="0"/>
              <a:t>POST</a:t>
            </a:r>
            <a:r>
              <a:rPr lang="en-US" sz="2800" dirty="0" smtClean="0"/>
              <a:t> </a:t>
            </a:r>
            <a:r>
              <a:rPr lang="en-US" sz="2800" i="1" dirty="0"/>
              <a:t>create</a:t>
            </a:r>
            <a:r>
              <a:rPr lang="en-US" sz="2800" dirty="0"/>
              <a:t> a new resource. POST requests usually carry a payload that specifies the data for the new resource</a:t>
            </a:r>
            <a:r>
              <a:rPr lang="en-US" sz="2800" dirty="0" smtClean="0"/>
              <a:t>.</a:t>
            </a:r>
          </a:p>
          <a:p>
            <a:pPr lvl="1"/>
            <a:endParaRPr lang="en-US" sz="2800" dirty="0" smtClean="0"/>
          </a:p>
          <a:p>
            <a:pPr lvl="1"/>
            <a:r>
              <a:rPr lang="en-US" sz="2800" b="1" dirty="0" smtClean="0"/>
              <a:t>PUT </a:t>
            </a:r>
            <a:r>
              <a:rPr lang="en-US" sz="2800" i="1" dirty="0"/>
              <a:t>update</a:t>
            </a:r>
            <a:r>
              <a:rPr lang="en-US" sz="2800" dirty="0"/>
              <a:t> an existing resource. The payload may contain the updated data for the </a:t>
            </a:r>
            <a:r>
              <a:rPr lang="en-US" sz="2800" dirty="0" smtClean="0"/>
              <a:t>resource</a:t>
            </a:r>
          </a:p>
          <a:p>
            <a:pPr lvl="1"/>
            <a:endParaRPr lang="en-US" sz="2800" dirty="0" smtClean="0"/>
          </a:p>
          <a:p>
            <a:pPr lvl="1"/>
            <a:r>
              <a:rPr lang="en-US" sz="2800" b="1" dirty="0" smtClean="0"/>
              <a:t>DELETE</a:t>
            </a:r>
            <a:r>
              <a:rPr lang="en-US" sz="2800" dirty="0" smtClean="0"/>
              <a:t> </a:t>
            </a:r>
            <a:r>
              <a:rPr lang="en-US" sz="2800" i="1" dirty="0" err="1"/>
              <a:t>delete</a:t>
            </a:r>
            <a:r>
              <a:rPr lang="en-US" sz="2800" dirty="0"/>
              <a:t> an existing resource.</a:t>
            </a:r>
            <a:endParaRPr lang="en-US" sz="2800" dirty="0"/>
          </a:p>
        </p:txBody>
      </p:sp>
      <p:sp>
        <p:nvSpPr>
          <p:cNvPr id="4" name="Date Placeholder 3"/>
          <p:cNvSpPr>
            <a:spLocks noGrp="1"/>
          </p:cNvSpPr>
          <p:nvPr>
            <p:ph type="dt" idx="10"/>
          </p:nvPr>
        </p:nvSpPr>
        <p:spPr/>
        <p:txBody>
          <a:bodyPr/>
          <a:lstStyle/>
          <a:p>
            <a:fld id="{35AD30E9-ED88-4D0F-A37B-CBB1AB104B60}" type="datetime1">
              <a:rPr lang="en-US" smtClean="0"/>
              <a:t>2/5/2015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9</a:t>
            </a:fld>
            <a:endParaRPr lang="en-US"/>
          </a:p>
        </p:txBody>
      </p:sp>
    </p:spTree>
    <p:extLst>
      <p:ext uri="{BB962C8B-B14F-4D97-AF65-F5344CB8AC3E}">
        <p14:creationId xmlns:p14="http://schemas.microsoft.com/office/powerpoint/2010/main" val="226622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Steve">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Steve" id="{FA05FD63-00FA-453D-AADA-4520A2E0426B}" vid="{ACF2A386-0471-4793-9A9A-3677333B6B7A}"/>
    </a:ext>
  </a:ext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Theme_Steve">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Steve" id="{FA05FD63-00FA-453D-AADA-4520A2E0426B}" vid="{ACF2A386-0471-4793-9A9A-3677333B6B7A}"/>
    </a:ext>
  </a:extLst>
</a:theme>
</file>

<file path=ppt/theme/theme7.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Theme_Steve</Template>
  <TotalTime>1495</TotalTime>
  <Words>2266</Words>
  <Application>Microsoft Office PowerPoint</Application>
  <PresentationFormat>Widescreen</PresentationFormat>
  <Paragraphs>514</Paragraphs>
  <Slides>52</Slides>
  <Notes>47</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52</vt:i4>
      </vt:variant>
    </vt:vector>
  </HeadingPairs>
  <TitlesOfParts>
    <vt:vector size="67" baseType="lpstr">
      <vt:lpstr>Arial</vt:lpstr>
      <vt:lpstr>Calibri</vt:lpstr>
      <vt:lpstr>Calibri Light</vt:lpstr>
      <vt:lpstr>DejaVu Sans</vt:lpstr>
      <vt:lpstr>StarSymbol</vt:lpstr>
      <vt:lpstr>Theme_Steve</vt:lpstr>
      <vt:lpstr>Office Theme</vt:lpstr>
      <vt:lpstr>1_Office Theme</vt:lpstr>
      <vt:lpstr>2_Office Theme</vt:lpstr>
      <vt:lpstr>3_Office Theme</vt:lpstr>
      <vt:lpstr>1_Theme_Steve</vt:lpstr>
      <vt:lpstr>4_Office Theme</vt:lpstr>
      <vt:lpstr>5_Office Theme</vt:lpstr>
      <vt:lpstr>6_Office Theme</vt:lpstr>
      <vt:lpstr>7_Office Theme</vt:lpstr>
      <vt:lpstr>CS 547</vt:lpstr>
      <vt:lpstr>Agenda</vt:lpstr>
      <vt:lpstr>Announcements</vt:lpstr>
      <vt:lpstr>Review</vt:lpstr>
      <vt:lpstr>PHP Language</vt:lpstr>
      <vt:lpstr>PHP Web Forms</vt:lpstr>
      <vt:lpstr>PHP Web Forms</vt:lpstr>
      <vt:lpstr>HTTP Request Review</vt:lpstr>
      <vt:lpstr>HTTP Verbs</vt:lpstr>
      <vt:lpstr>HTTP Verbs Less Popular</vt:lpstr>
      <vt:lpstr>Response Status Codes</vt:lpstr>
      <vt:lpstr>HTTP Status Codes</vt:lpstr>
      <vt:lpstr>HTTP Common Status Codes</vt:lpstr>
      <vt:lpstr>HTTP Common Status Codes</vt:lpstr>
      <vt:lpstr>HTTP Common Status Codes</vt:lpstr>
      <vt:lpstr>HTTP Common Status Codes</vt:lpstr>
      <vt:lpstr>HTTP Common Status Codes</vt:lpstr>
      <vt:lpstr>HTTP Message Body</vt:lpstr>
      <vt:lpstr>Tools for viewing HTTP Traffic</vt:lpstr>
      <vt:lpstr>Tools: Also usefull – Http Spy Addon</vt:lpstr>
      <vt:lpstr>Web Forms</vt:lpstr>
      <vt:lpstr>Web Forms</vt:lpstr>
      <vt:lpstr>HTML Forms</vt:lpstr>
      <vt:lpstr>HTML Forms</vt:lpstr>
      <vt:lpstr>HTML Forms</vt:lpstr>
      <vt:lpstr>HTML Forms</vt:lpstr>
      <vt:lpstr>Form Handler</vt:lpstr>
      <vt:lpstr>Form Handler</vt:lpstr>
      <vt:lpstr>Form Handler output</vt:lpstr>
      <vt:lpstr>Form Handler output</vt:lpstr>
      <vt:lpstr>Notice…</vt:lpstr>
      <vt:lpstr>PHP SuperGlobal Variables</vt:lpstr>
      <vt:lpstr>PHP $GLOBALS</vt:lpstr>
      <vt:lpstr>PHP $_SERVER</vt:lpstr>
      <vt:lpstr>PHP $_SERVER</vt:lpstr>
      <vt:lpstr>PHP $_SERVER</vt:lpstr>
      <vt:lpstr>PHP $_SERVER</vt:lpstr>
      <vt:lpstr>PHP $_SERVER</vt:lpstr>
      <vt:lpstr>PHP $_REQUEST</vt:lpstr>
      <vt:lpstr>PHP $_POST</vt:lpstr>
      <vt:lpstr>PHP $_POST</vt:lpstr>
      <vt:lpstr>PHP $_GET</vt:lpstr>
      <vt:lpstr>Note about POST and GET</vt:lpstr>
      <vt:lpstr>PHP $_FILES</vt:lpstr>
      <vt:lpstr>PHP $_ENV</vt:lpstr>
      <vt:lpstr>PHP $_COOKIE</vt:lpstr>
      <vt:lpstr>PHP $_SESSION</vt:lpstr>
      <vt:lpstr>Next Topic</vt:lpstr>
      <vt:lpstr>XAMPP</vt:lpstr>
      <vt:lpstr>Start using the tools</vt:lpstr>
      <vt:lpstr>XAMPP</vt:lpstr>
      <vt:lpstr>XAMPP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547</dc:title>
  <dc:creator>Steve Price</dc:creator>
  <cp:lastModifiedBy>Steve Price</cp:lastModifiedBy>
  <cp:revision>114</cp:revision>
  <dcterms:created xsi:type="dcterms:W3CDTF">2015-01-27T22:29:04Z</dcterms:created>
  <dcterms:modified xsi:type="dcterms:W3CDTF">2015-02-06T01:14:16Z</dcterms:modified>
</cp:coreProperties>
</file>