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</p:sldMasterIdLst>
  <p:notesMasterIdLst>
    <p:notesMasterId r:id="rId43"/>
  </p:notesMasterIdLst>
  <p:sldIdLst>
    <p:sldId id="256" r:id="rId11"/>
    <p:sldId id="257" r:id="rId12"/>
    <p:sldId id="258" r:id="rId13"/>
    <p:sldId id="260" r:id="rId14"/>
    <p:sldId id="288" r:id="rId15"/>
    <p:sldId id="415" r:id="rId16"/>
    <p:sldId id="371" r:id="rId17"/>
    <p:sldId id="416" r:id="rId18"/>
    <p:sldId id="418" r:id="rId19"/>
    <p:sldId id="389" r:id="rId20"/>
    <p:sldId id="393" r:id="rId21"/>
    <p:sldId id="394" r:id="rId22"/>
    <p:sldId id="395" r:id="rId23"/>
    <p:sldId id="334" r:id="rId24"/>
    <p:sldId id="299" r:id="rId25"/>
    <p:sldId id="413" r:id="rId26"/>
    <p:sldId id="414" r:id="rId27"/>
    <p:sldId id="419" r:id="rId28"/>
    <p:sldId id="420" r:id="rId29"/>
    <p:sldId id="421" r:id="rId30"/>
    <p:sldId id="422" r:id="rId31"/>
    <p:sldId id="423" r:id="rId32"/>
    <p:sldId id="426" r:id="rId33"/>
    <p:sldId id="425" r:id="rId34"/>
    <p:sldId id="427" r:id="rId35"/>
    <p:sldId id="428" r:id="rId36"/>
    <p:sldId id="424" r:id="rId37"/>
    <p:sldId id="429" r:id="rId38"/>
    <p:sldId id="430" r:id="rId39"/>
    <p:sldId id="431" r:id="rId40"/>
    <p:sldId id="432" r:id="rId41"/>
    <p:sldId id="4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3064" autoAdjust="0"/>
  </p:normalViewPr>
  <p:slideViewPr>
    <p:cSldViewPr snapToGrid="0">
      <p:cViewPr varScale="1">
        <p:scale>
          <a:sx n="89" d="100"/>
          <a:sy n="89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ED20-589F-48FD-A96F-4BF3A47A6C97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3035-53B3-4E95-8339-55757B57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way</a:t>
            </a:r>
            <a:r>
              <a:rPr lang="en-US" baseline="0" dirty="0" smtClean="0"/>
              <a:t> to learn is by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4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way</a:t>
            </a:r>
            <a:r>
              <a:rPr lang="en-US" baseline="0" dirty="0" smtClean="0"/>
              <a:t> to learn is by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4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best way</a:t>
            </a:r>
            <a:r>
              <a:rPr lang="en-US" baseline="0" dirty="0" smtClean="0"/>
              <a:t> to learn is by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from last</a:t>
            </a:r>
            <a:r>
              <a:rPr lang="en-US" baseline="0" dirty="0" smtClean="0"/>
              <a:t> lecture….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from last</a:t>
            </a:r>
            <a:r>
              <a:rPr lang="en-US" baseline="0" dirty="0" smtClean="0"/>
              <a:t> lecture….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in browser. What happens if we submit this form?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the form</a:t>
            </a:r>
            <a:r>
              <a:rPr lang="en-US" baseline="0" dirty="0" smtClean="0"/>
              <a:t> is readable and executable by the web server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Success.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r>
              <a:rPr lang="en-US" baseline="0" dirty="0" smtClean="0"/>
              <a:t> how did we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Success.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r>
              <a:rPr lang="en-US" baseline="0" dirty="0" smtClean="0"/>
              <a:t> how did we </a:t>
            </a:r>
            <a:r>
              <a:rPr lang="en-US" baseline="0" smtClean="0"/>
              <a:t>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like</a:t>
            </a:r>
            <a:r>
              <a:rPr lang="en-US" baseline="0" dirty="0" smtClean="0"/>
              <a:t> to encourage everyone to open up and start the XAMP control panel.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06E383BB-1279-416E-99F0-096253954448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3900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13804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08614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871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12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1592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8154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6087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487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5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722E4206-F6C5-46D5-8231-5B5ADFA536C1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307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87934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7392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01911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3072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365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3070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730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0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E74D009-9135-4A53-A8B8-F1B42A16807F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5FEF8AFE-0203-427F-83A1-49242EB295B2}" type="datetime1">
              <a:rPr lang="en-US" smtClean="0"/>
              <a:t>2/10/2015</a:t>
            </a:fld>
            <a:endParaRPr lang="en-US"/>
          </a:p>
        </p:txBody>
      </p:sp>
      <p:sp>
        <p:nvSpPr>
          <p:cNvPr id="3" name="PlaceHolder 4"/>
          <p:cNvSpPr>
            <a:spLocks noGrp="1"/>
          </p:cNvSpPr>
          <p:nvPr>
            <p:ph type="ftr" idx="10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" name="PlaceHolder 5"/>
          <p:cNvSpPr>
            <a:spLocks noGrp="1"/>
          </p:cNvSpPr>
          <p:nvPr>
            <p:ph type="sldNum" idx="11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638BB73-4960-42ED-8A3A-5320FE432D93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A275CE5E-1C6E-4B33-894B-63A0A0F2FF43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5AD6DE3-2842-45C4-B9DA-B8A9D8D04FC5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436021D-21AB-4E3A-8C50-87ECD085E0EF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0483472B-6AB3-4E73-A0B7-6412D04625EA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8C1F112-F5A4-4C12-A24C-A5DB930D6AFA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D63A7290-4724-4F79-BBB7-53AE8281E34B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B5509C4-C34E-4E27-8729-0A619197AFC9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6EDCFA2F-605D-4E59-9998-E97C3671277A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F3349D71-FA2D-4268-A166-35AD2AA36302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169054FE-1368-4D15-A96C-196B01F2F4B0}" type="datetime1">
              <a:rPr lang="en-US" smtClean="0"/>
              <a:t>2/10/2015</a:t>
            </a:fld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371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998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108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918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51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FDCA564E-4A27-4688-951F-249DEC527314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7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826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448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512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112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76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335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561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8354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2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CE6BBD7-50E0-4B76-BDBC-67D2CEC0B586}" type="datetime1">
              <a:rPr lang="en-US" smtClean="0"/>
              <a:t>2/10/2015</a:t>
            </a:fld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81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576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953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024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398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786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76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716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487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093706C5-02BD-4420-A5F9-051763C43D9A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3773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3667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43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5430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018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8451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3581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855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156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D8C59B02-C05F-4A63-A569-03197D4DA0B7}" type="datetime1">
              <a:rPr lang="en-US" smtClean="0"/>
              <a:t>2/10/2015</a:t>
            </a:fld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1975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00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21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26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06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8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1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9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9299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4E240315-2A2F-48A0-8AD3-193262386A26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4849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7437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92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409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787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8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5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3112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8205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0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FC0E561C-186F-4632-A206-9C44FDA79AF0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8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8764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7211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80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1610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733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0966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250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521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51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2152BEF3-5628-4149-AD8A-075352380318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8736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6737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193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9484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5490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0800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6081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4374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089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8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/>
            </a:r>
            <a:b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</a:b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>Click 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2DAD7994-121C-456F-AEC8-E448CC6831AE}" type="datetime1">
              <a:rPr lang="en-US" smtClean="0"/>
              <a:t>2/10/2015</a:t>
            </a:fld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F721376-30B8-421A-B6A0-5D048D69EAF0}" type="datetime1">
              <a:rPr lang="en-US" smtClean="0"/>
              <a:t>2/10/2015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42F91A-DB9E-46D5-BEC7-15B66726465A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66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Seventh Outline Level</a:t>
            </a:r>
            <a:endParaRPr dirty="0"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7928568" y="6382584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5BF83EAD-625B-40BF-868F-C92F7C9DFB61}" type="datetime1">
              <a:rPr lang="en-US" smtClean="0"/>
              <a:t>2/10/2015</a:t>
            </a:fld>
            <a:endParaRPr lang="en-US" dirty="0"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82296" y="6382584"/>
            <a:ext cx="7827120" cy="37764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 lang="en-US" dirty="0"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1317680" y="6382584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CF4C83-2F19-4DF0-BC38-9F2E8EBBC1D3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9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E4402C4-3455-4169-B8B9-16EEA19DBD74}" type="datetime1">
              <a:rPr lang="en-US" smtClean="0"/>
              <a:t>2/10/2015</a:t>
            </a:fld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9FFE68-4DA6-436C-AF03-4CB1BC6F241D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0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CCD0653-69E3-4CE4-A3CC-8336DF1E1115}" type="datetime1">
              <a:rPr lang="en-US" smtClean="0"/>
              <a:t>2/10/2015</a:t>
            </a:fld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/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E21A92-D0E5-418E-B6E4-8AC338D5BF5B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8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EFCB84-2498-4E61-8FAE-AC4AED7B70A9}" type="datetime1">
              <a:rPr lang="en-US" smtClean="0"/>
              <a:t>2/10/2015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42F91A-DB9E-46D5-BEC7-15B66726465A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22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Click to edit the title text </a:t>
            </a:r>
            <a:r>
              <a:rPr lang="en-US" sz="3600" strike="noStrike" dirty="0" err="1">
                <a:solidFill>
                  <a:srgbClr val="FFFFFF"/>
                </a:solidFill>
                <a:latin typeface="Calibri Light"/>
              </a:rPr>
              <a:t>formatClick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 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E69A198F-EB06-4D14-A555-1577F20F3A16}" type="datetime1">
              <a:rPr lang="en-US" smtClean="0"/>
              <a:t>2/10/2015</a:t>
            </a:fld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Seventh Outline Level</a:t>
            </a:r>
            <a:endParaRPr dirty="0"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7928568" y="6382584"/>
            <a:ext cx="1599840" cy="377640"/>
          </a:xfrm>
          <a:prstGeom prst="rect">
            <a:avLst/>
          </a:prstGeom>
        </p:spPr>
        <p:txBody>
          <a:bodyPr anchor="ctr"/>
          <a:lstStyle/>
          <a:p>
            <a:fld id="{754EB370-A649-4560-B494-41BF5540510A}" type="datetime1">
              <a:rPr lang="en-US" smtClean="0"/>
              <a:t>2/10/2015</a:t>
            </a:fld>
            <a:endParaRPr lang="en-US" dirty="0"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82296" y="6382584"/>
            <a:ext cx="7827120" cy="37764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 lang="en-US" dirty="0"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1317680" y="6382584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CF4C83-2F19-4DF0-BC38-9F2E8EBBC1D3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8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3DC677-06A9-49B5-A90B-2D3607292560}" type="datetime1">
              <a:rPr lang="en-US" smtClean="0"/>
              <a:t>2/10/2015</a:t>
            </a:fld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9FFE68-4DA6-436C-AF03-4CB1BC6F241D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9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3597184-9ABC-4455-B09A-186AC089C495}" type="datetime1">
              <a:rPr lang="en-US" smtClean="0"/>
              <a:t>2/10/2015</a:t>
            </a:fld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/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E21A92-D0E5-418E-B6E4-8AC338D5BF5B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3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547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45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 </a:t>
            </a:r>
            <a:r>
              <a:rPr lang="en-US" dirty="0" smtClean="0"/>
              <a:t>3 </a:t>
            </a:r>
            <a:r>
              <a:rPr lang="en-US" dirty="0" smtClean="0"/>
              <a:t>Day </a:t>
            </a:r>
            <a:r>
              <a:rPr lang="en-US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PHP </a:t>
            </a:r>
            <a:r>
              <a:rPr lang="en-US" dirty="0" smtClean="0"/>
              <a:t>&amp;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4A07DC-6093-4483-8368-49759D255D14}" type="datetime1">
              <a:rPr lang="en-US" smtClean="0"/>
              <a:t>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5" y="75947"/>
            <a:ext cx="3154025" cy="2104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" y="1418400"/>
            <a:ext cx="7115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3352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5" y="75947"/>
            <a:ext cx="3154025" cy="2104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56" y="1685925"/>
            <a:ext cx="9293982" cy="4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Handler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3352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5" y="75947"/>
            <a:ext cx="3154025" cy="2104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43" y="1871662"/>
            <a:ext cx="9068719" cy="39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Handler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418400"/>
            <a:ext cx="10972440" cy="43352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95" y="75947"/>
            <a:ext cx="3154025" cy="2104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" y="1829345"/>
            <a:ext cx="8891628" cy="3914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480" y="1226122"/>
            <a:ext cx="584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Great! But how does it work?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527" y="3656810"/>
            <a:ext cx="6180795" cy="27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337714"/>
            <a:ext cx="10972440" cy="1385182"/>
          </a:xfrm>
        </p:spPr>
        <p:txBody>
          <a:bodyPr anchor="t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13EDD0-508C-4445-917A-78F0D259726F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028" y="2388868"/>
            <a:ext cx="2842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Open the XAMPP Control Panel  </a:t>
            </a:r>
            <a:endParaRPr lang="en-US" sz="36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60" y="1343690"/>
            <a:ext cx="7681626" cy="49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Start using the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8"/>
            <a:ext cx="10972440" cy="4703141"/>
          </a:xfrm>
        </p:spPr>
        <p:txBody>
          <a:bodyPr anchor="t"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Start the </a:t>
            </a:r>
            <a:r>
              <a:rPr lang="en-US" dirty="0" err="1" smtClean="0"/>
              <a:t>xamp</a:t>
            </a:r>
            <a:r>
              <a:rPr lang="en-US" dirty="0" smtClean="0"/>
              <a:t> control panel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Start the apache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218D98-5302-4238-AD39-99F9519774C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206" y="2920748"/>
            <a:ext cx="5278316" cy="3409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Rounded Rectangle 7"/>
          <p:cNvSpPr/>
          <p:nvPr/>
        </p:nvSpPr>
        <p:spPr>
          <a:xfrm>
            <a:off x="5406390" y="3657601"/>
            <a:ext cx="560069" cy="468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9"/>
            <a:ext cx="4572467" cy="4473502"/>
          </a:xfrm>
        </p:spPr>
        <p:txBody>
          <a:bodyPr anchor="t"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Navigate to the main page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Click the Security link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218D98-5302-4238-AD39-99F9519774C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11" y="1131569"/>
            <a:ext cx="6099071" cy="516459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57900" y="2777490"/>
            <a:ext cx="514350" cy="297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9"/>
            <a:ext cx="4572467" cy="4473502"/>
          </a:xfrm>
        </p:spPr>
        <p:txBody>
          <a:bodyPr anchor="t"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This will open a new tab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Click the </a:t>
            </a:r>
            <a:r>
              <a:rPr lang="en-US" dirty="0" err="1" smtClean="0"/>
              <a:t>xamppsecurity.php</a:t>
            </a:r>
            <a:r>
              <a:rPr lang="en-US" dirty="0" smtClean="0"/>
              <a:t> link to secure your system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218D98-5302-4238-AD39-99F9519774C8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46" y="525791"/>
            <a:ext cx="6363149" cy="554353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36604" y="4591050"/>
            <a:ext cx="3884735" cy="297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Two correct ways for connecting to database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MySQLi</a:t>
            </a:r>
            <a:r>
              <a:rPr lang="en-US" dirty="0" smtClean="0"/>
              <a:t> – </a:t>
            </a:r>
            <a:r>
              <a:rPr lang="en-US" dirty="0" err="1" smtClean="0"/>
              <a:t>mysq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PDO – </a:t>
            </a:r>
            <a:r>
              <a:rPr lang="en-US" dirty="0" err="1" smtClean="0"/>
              <a:t>php</a:t>
            </a:r>
            <a:r>
              <a:rPr lang="en-US" dirty="0" smtClean="0"/>
              <a:t> Data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73599"/>
            <a:ext cx="10972440" cy="5643623"/>
          </a:xfrm>
        </p:spPr>
        <p:txBody>
          <a:bodyPr/>
          <a:lstStyle/>
          <a:p>
            <a:r>
              <a:rPr lang="en-US" dirty="0" smtClean="0"/>
              <a:t>Web Forms</a:t>
            </a:r>
          </a:p>
          <a:p>
            <a:r>
              <a:rPr lang="en-US" dirty="0" smtClean="0"/>
              <a:t>MySQL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2802315-34C8-493C-BCCE-25E1B929A173}" type="datetime1">
              <a:rPr lang="en-US" smtClean="0"/>
              <a:t>2/10/2015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One old – Deprecated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mysql</a:t>
            </a:r>
            <a:r>
              <a:rPr lang="en-US" dirty="0" smtClean="0"/>
              <a:t>_*   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api</a:t>
            </a:r>
            <a:r>
              <a:rPr lang="en-US" dirty="0" smtClean="0"/>
              <a:t> to use?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err="1" smtClean="0"/>
              <a:t>MySQLi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Simpler 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Richer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Faster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Supports other Databases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Oriented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DBServer</a:t>
            </a:r>
            <a:r>
              <a:rPr lang="en-US" sz="2000" dirty="0"/>
              <a:t> = 'localhost'; // </a:t>
            </a:r>
            <a:r>
              <a:rPr lang="en-US" sz="2000" dirty="0" err="1"/>
              <a:t>e.g</a:t>
            </a:r>
            <a:r>
              <a:rPr lang="en-US" sz="20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DBUser</a:t>
            </a:r>
            <a:r>
              <a:rPr lang="en-US" sz="20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DBPass</a:t>
            </a:r>
            <a:r>
              <a:rPr lang="en-US" sz="20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DBName</a:t>
            </a:r>
            <a:r>
              <a:rPr lang="en-US" sz="20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$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84784" y="3102861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$</a:t>
            </a:r>
            <a:r>
              <a:rPr lang="en-US" sz="2000" dirty="0"/>
              <a:t>conn = new </a:t>
            </a:r>
            <a:r>
              <a:rPr lang="en-US" sz="2000" dirty="0" err="1"/>
              <a:t>mysqli</a:t>
            </a:r>
            <a:r>
              <a:rPr lang="en-US" sz="2000" dirty="0"/>
              <a:t>($</a:t>
            </a:r>
            <a:r>
              <a:rPr lang="en-US" sz="2000" dirty="0" err="1"/>
              <a:t>DBServer</a:t>
            </a:r>
            <a:r>
              <a:rPr lang="en-US" sz="2000" dirty="0"/>
              <a:t>, $</a:t>
            </a:r>
            <a:r>
              <a:rPr lang="en-US" sz="2000" dirty="0" err="1"/>
              <a:t>DBUser</a:t>
            </a:r>
            <a:r>
              <a:rPr lang="en-US" sz="2000" dirty="0"/>
              <a:t>, $</a:t>
            </a:r>
            <a:r>
              <a:rPr lang="en-US" sz="2000" dirty="0" err="1"/>
              <a:t>DBPass</a:t>
            </a:r>
            <a:r>
              <a:rPr lang="en-US" sz="2000" dirty="0"/>
              <a:t>, $</a:t>
            </a:r>
            <a:r>
              <a:rPr lang="en-US" sz="2000" dirty="0" err="1"/>
              <a:t>DBName</a:t>
            </a: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if ($conn-&gt;</a:t>
            </a:r>
            <a:r>
              <a:rPr lang="en-US" sz="2000" dirty="0" err="1"/>
              <a:t>connect_error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trigger_error</a:t>
            </a:r>
            <a:r>
              <a:rPr lang="en-US" sz="2000" dirty="0"/>
              <a:t>('Database connection failed: '  . $conn-&gt;</a:t>
            </a:r>
            <a:r>
              <a:rPr lang="en-US" sz="2000" dirty="0" err="1"/>
              <a:t>connect_error</a:t>
            </a:r>
            <a:r>
              <a:rPr lang="en-US" sz="20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echo </a:t>
            </a:r>
            <a:r>
              <a:rPr lang="en-US" sz="2000" dirty="0"/>
              <a:t>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sql</a:t>
            </a:r>
            <a:r>
              <a:rPr lang="en-US" sz="2000" dirty="0"/>
              <a:t>='SELECT * FROM </a:t>
            </a:r>
            <a:r>
              <a:rPr lang="en-US" sz="2000" dirty="0" err="1"/>
              <a:t>mytable</a:t>
            </a:r>
            <a:r>
              <a:rPr lang="en-US" sz="2000" dirty="0"/>
              <a:t> ';  // $</a:t>
            </a:r>
            <a:r>
              <a:rPr lang="en-US" sz="2000" dirty="0" err="1"/>
              <a:t>sql</a:t>
            </a:r>
            <a:r>
              <a:rPr lang="en-US" sz="2000" dirty="0"/>
              <a:t>='SELECT * FROM </a:t>
            </a:r>
            <a:r>
              <a:rPr lang="en-US" sz="2000" dirty="0" err="1"/>
              <a:t>mytable</a:t>
            </a:r>
            <a:r>
              <a:rPr lang="en-US" sz="20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rs</a:t>
            </a:r>
            <a:r>
              <a:rPr lang="en-US" sz="2000" dirty="0"/>
              <a:t>=$conn-&gt;query($</a:t>
            </a:r>
            <a:r>
              <a:rPr lang="en-US" sz="2000" dirty="0" err="1"/>
              <a:t>sql</a:t>
            </a:r>
            <a:r>
              <a:rPr lang="en-US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/*	if($</a:t>
            </a:r>
            <a:r>
              <a:rPr lang="en-US" sz="2000" dirty="0" err="1"/>
              <a:t>rs</a:t>
            </a:r>
            <a:r>
              <a:rPr lang="en-US" sz="20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  </a:t>
            </a:r>
            <a:r>
              <a:rPr lang="en-US" sz="2000" dirty="0" err="1"/>
              <a:t>trigger_error</a:t>
            </a:r>
            <a:r>
              <a:rPr lang="en-US" sz="2000" dirty="0"/>
              <a:t>('Wrong SQL: ' . $</a:t>
            </a:r>
            <a:r>
              <a:rPr lang="en-US" sz="2000" dirty="0" err="1"/>
              <a:t>sql</a:t>
            </a:r>
            <a:r>
              <a:rPr lang="en-US" sz="20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$</a:t>
            </a:r>
            <a:r>
              <a:rPr lang="en-US" sz="2000" dirty="0" err="1"/>
              <a:t>rows_returned</a:t>
            </a:r>
            <a:r>
              <a:rPr lang="en-US" sz="2000" dirty="0"/>
              <a:t> = 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num_rows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("Found " + $</a:t>
            </a:r>
            <a:r>
              <a:rPr lang="en-US" sz="2000" dirty="0" err="1"/>
              <a:t>rows_returned</a:t>
            </a:r>
            <a:r>
              <a:rPr lang="en-US" sz="20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data_seek</a:t>
            </a:r>
            <a:r>
              <a:rPr lang="en-US" sz="20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while($row = $</a:t>
            </a:r>
            <a:r>
              <a:rPr lang="en-US" sz="2000" dirty="0" err="1"/>
              <a:t>rs</a:t>
            </a:r>
            <a:r>
              <a:rPr lang="en-US" sz="2000" dirty="0"/>
              <a:t>-&gt;</a:t>
            </a:r>
            <a:r>
              <a:rPr lang="en-US" sz="2000" dirty="0" err="1"/>
              <a:t>fetch_row</a:t>
            </a:r>
            <a:r>
              <a:rPr lang="en-US" sz="20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    echo $row[0] . '&lt;</a:t>
            </a:r>
            <a:r>
              <a:rPr lang="en-US" sz="2000" dirty="0" err="1"/>
              <a:t>br</a:t>
            </a:r>
            <a:r>
              <a:rPr lang="en-US" sz="20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DBServer</a:t>
            </a:r>
            <a:r>
              <a:rPr lang="en-US" sz="800" dirty="0"/>
              <a:t> = 'localhost'; // </a:t>
            </a:r>
            <a:r>
              <a:rPr lang="en-US" sz="800" dirty="0" err="1"/>
              <a:t>e.g</a:t>
            </a:r>
            <a:r>
              <a:rPr lang="en-US" sz="8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DBUser</a:t>
            </a:r>
            <a:r>
              <a:rPr lang="en-US" sz="8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DBPass</a:t>
            </a:r>
            <a:r>
              <a:rPr lang="en-US" sz="8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DBName</a:t>
            </a:r>
            <a:r>
              <a:rPr lang="en-US" sz="8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$conn = new </a:t>
            </a:r>
            <a:r>
              <a:rPr lang="en-US" sz="800" dirty="0" err="1"/>
              <a:t>mysqli</a:t>
            </a:r>
            <a:r>
              <a:rPr lang="en-US" sz="800" dirty="0"/>
              <a:t>($</a:t>
            </a:r>
            <a:r>
              <a:rPr lang="en-US" sz="800" dirty="0" err="1"/>
              <a:t>DBServer</a:t>
            </a:r>
            <a:r>
              <a:rPr lang="en-US" sz="800" dirty="0"/>
              <a:t>, $</a:t>
            </a:r>
            <a:r>
              <a:rPr lang="en-US" sz="800" dirty="0" err="1"/>
              <a:t>DBUser</a:t>
            </a:r>
            <a:r>
              <a:rPr lang="en-US" sz="800" dirty="0"/>
              <a:t>, $</a:t>
            </a:r>
            <a:r>
              <a:rPr lang="en-US" sz="800" dirty="0" err="1"/>
              <a:t>DBPass</a:t>
            </a:r>
            <a:r>
              <a:rPr lang="en-US" sz="800" dirty="0"/>
              <a:t>, $</a:t>
            </a:r>
            <a:r>
              <a:rPr lang="en-US" sz="800" dirty="0" err="1"/>
              <a:t>DBName</a:t>
            </a:r>
            <a:r>
              <a:rPr lang="en-US" sz="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if ($conn-&gt;</a:t>
            </a:r>
            <a:r>
              <a:rPr lang="en-US" sz="800" dirty="0" err="1"/>
              <a:t>connect_error</a:t>
            </a:r>
            <a:r>
              <a:rPr lang="en-US" sz="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trigger_error</a:t>
            </a:r>
            <a:r>
              <a:rPr lang="en-US" sz="800" dirty="0"/>
              <a:t>('Database connection failed: '  . $conn-&gt;</a:t>
            </a:r>
            <a:r>
              <a:rPr lang="en-US" sz="800" dirty="0" err="1"/>
              <a:t>connect_error</a:t>
            </a:r>
            <a:r>
              <a:rPr lang="en-US" sz="8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';  // 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rs</a:t>
            </a:r>
            <a:r>
              <a:rPr lang="en-US" sz="800" dirty="0"/>
              <a:t>=$conn-&gt;query($</a:t>
            </a:r>
            <a:r>
              <a:rPr lang="en-US" sz="800" dirty="0" err="1"/>
              <a:t>sql</a:t>
            </a:r>
            <a:r>
              <a:rPr lang="en-US" sz="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/*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rows_returned</a:t>
            </a:r>
            <a:r>
              <a:rPr lang="en-US" sz="800" dirty="0"/>
              <a:t>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num_rows</a:t>
            </a:r>
            <a:r>
              <a:rPr lang="en-US" sz="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echo ("Found " + $</a:t>
            </a:r>
            <a:r>
              <a:rPr lang="en-US" sz="800" dirty="0" err="1"/>
              <a:t>rows_returned</a:t>
            </a:r>
            <a:r>
              <a:rPr lang="en-US" sz="8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fetch_row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$row[0] . '&lt;</a:t>
            </a:r>
            <a:r>
              <a:rPr lang="en-US" sz="800" dirty="0" err="1"/>
              <a:t>br</a:t>
            </a:r>
            <a:r>
              <a:rPr lang="en-US" sz="8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 else {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fetch_assoc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("Name = " . $row['name'] . " age = " . $row['</a:t>
            </a:r>
            <a:r>
              <a:rPr lang="en-US" sz="800" dirty="0" err="1"/>
              <a:t>realAge</a:t>
            </a:r>
            <a:r>
              <a:rPr lang="en-US" sz="800" dirty="0"/>
              <a:t>'] . "&lt;</a:t>
            </a:r>
            <a:r>
              <a:rPr lang="en-US" sz="800" dirty="0" err="1"/>
              <a:t>br</a:t>
            </a:r>
            <a:r>
              <a:rPr lang="en-US" sz="800" dirty="0"/>
              <a:t>&gt;"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</a:t>
            </a:r>
            <a:r>
              <a:rPr lang="en-US" sz="800" dirty="0" err="1"/>
              <a:t>var_dump</a:t>
            </a:r>
            <a:r>
              <a:rPr lang="en-US" sz="800" dirty="0"/>
              <a:t>($row);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579024"/>
          </a:xfrm>
        </p:spPr>
        <p:txBody>
          <a:bodyPr/>
          <a:lstStyle/>
          <a:p>
            <a:r>
              <a:rPr lang="en-US" sz="3600" dirty="0" err="1" smtClean="0"/>
              <a:t>MySQLi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2618767"/>
            <a:ext cx="10972440" cy="114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DBServer</a:t>
            </a:r>
            <a:r>
              <a:rPr lang="en-US" sz="800" dirty="0"/>
              <a:t> = 'localhost'; // </a:t>
            </a:r>
            <a:r>
              <a:rPr lang="en-US" sz="800" dirty="0" err="1"/>
              <a:t>e.g</a:t>
            </a:r>
            <a:r>
              <a:rPr lang="en-US" sz="800" dirty="0"/>
              <a:t> 'localhost' or '192.168.1.100'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DBUser</a:t>
            </a:r>
            <a:r>
              <a:rPr lang="en-US" sz="800" dirty="0"/>
              <a:t>   = 'root';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DBPass</a:t>
            </a:r>
            <a:r>
              <a:rPr lang="en-US" sz="800" dirty="0"/>
              <a:t>   = '';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</a:t>
            </a:r>
            <a:r>
              <a:rPr lang="en-US" sz="800" dirty="0" err="1"/>
              <a:t>DBName</a:t>
            </a:r>
            <a:r>
              <a:rPr lang="en-US" sz="800" dirty="0"/>
              <a:t>   = 'test547';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$conn = new </a:t>
            </a:r>
            <a:r>
              <a:rPr lang="en-US" sz="800" dirty="0" err="1"/>
              <a:t>mysqli</a:t>
            </a:r>
            <a:r>
              <a:rPr lang="en-US" sz="800" dirty="0"/>
              <a:t>($</a:t>
            </a:r>
            <a:r>
              <a:rPr lang="en-US" sz="800" dirty="0" err="1"/>
              <a:t>DBServer</a:t>
            </a:r>
            <a:r>
              <a:rPr lang="en-US" sz="800" dirty="0"/>
              <a:t>, $</a:t>
            </a:r>
            <a:r>
              <a:rPr lang="en-US" sz="800" dirty="0" err="1"/>
              <a:t>DBUser</a:t>
            </a:r>
            <a:r>
              <a:rPr lang="en-US" sz="800" dirty="0"/>
              <a:t>, $</a:t>
            </a:r>
            <a:r>
              <a:rPr lang="en-US" sz="800" dirty="0" err="1"/>
              <a:t>DBPass</a:t>
            </a:r>
            <a:r>
              <a:rPr lang="en-US" sz="800" dirty="0"/>
              <a:t>, $</a:t>
            </a:r>
            <a:r>
              <a:rPr lang="en-US" sz="800" dirty="0" err="1"/>
              <a:t>DBName</a:t>
            </a:r>
            <a:r>
              <a:rPr lang="en-US" sz="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// check connection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if ($conn-&gt;</a:t>
            </a:r>
            <a:r>
              <a:rPr lang="en-US" sz="800" dirty="0" err="1"/>
              <a:t>connect_error</a:t>
            </a:r>
            <a:r>
              <a:rPr lang="en-US" sz="8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trigger_error</a:t>
            </a:r>
            <a:r>
              <a:rPr lang="en-US" sz="800" dirty="0"/>
              <a:t>('Database connection failed: '  . $conn-&gt;</a:t>
            </a:r>
            <a:r>
              <a:rPr lang="en-US" sz="800" dirty="0" err="1"/>
              <a:t>connect_error</a:t>
            </a:r>
            <a:r>
              <a:rPr lang="en-US" sz="800" dirty="0"/>
              <a:t>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echo ("Connection Success.");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';  // $</a:t>
            </a:r>
            <a:r>
              <a:rPr lang="en-US" sz="800" dirty="0" err="1"/>
              <a:t>sql</a:t>
            </a:r>
            <a:r>
              <a:rPr lang="en-US" sz="800" dirty="0"/>
              <a:t>='SELECT * FROM </a:t>
            </a:r>
            <a:r>
              <a:rPr lang="en-US" sz="800" dirty="0" err="1"/>
              <a:t>mytable</a:t>
            </a:r>
            <a:r>
              <a:rPr lang="en-US" sz="800" dirty="0"/>
              <a:t> WHERE condition';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$</a:t>
            </a:r>
            <a:r>
              <a:rPr lang="en-US" sz="800" dirty="0" err="1"/>
              <a:t>rs</a:t>
            </a:r>
            <a:r>
              <a:rPr lang="en-US" sz="800" dirty="0"/>
              <a:t>=$conn-&gt;query($</a:t>
            </a:r>
            <a:r>
              <a:rPr lang="en-US" sz="800" dirty="0" err="1"/>
              <a:t>sql</a:t>
            </a:r>
            <a:r>
              <a:rPr lang="en-US" sz="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/*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rows_returned</a:t>
            </a:r>
            <a:r>
              <a:rPr lang="en-US" sz="800" dirty="0"/>
              <a:t>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num_rows</a:t>
            </a:r>
            <a:r>
              <a:rPr lang="en-US" sz="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echo ("Found " + $</a:t>
            </a:r>
            <a:r>
              <a:rPr lang="en-US" sz="800" dirty="0" err="1"/>
              <a:t>rows_returned</a:t>
            </a:r>
            <a:r>
              <a:rPr lang="en-US" sz="800" dirty="0"/>
              <a:t> + " rows.");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fetch_row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$row[0] . '&lt;</a:t>
            </a:r>
            <a:r>
              <a:rPr lang="en-US" sz="800" dirty="0" err="1"/>
              <a:t>br</a:t>
            </a:r>
            <a:r>
              <a:rPr lang="en-US" sz="800" dirty="0"/>
              <a:t>&gt;';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if($</a:t>
            </a:r>
            <a:r>
              <a:rPr lang="en-US" sz="800" dirty="0" err="1"/>
              <a:t>rs</a:t>
            </a:r>
            <a:r>
              <a:rPr lang="en-US" sz="800" dirty="0"/>
              <a:t> === false)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</a:t>
            </a:r>
            <a:r>
              <a:rPr lang="en-US" sz="800" dirty="0" err="1"/>
              <a:t>trigger_error</a:t>
            </a:r>
            <a:r>
              <a:rPr lang="en-US" sz="800" dirty="0"/>
              <a:t>('Wrong SQL: ' . $</a:t>
            </a:r>
            <a:r>
              <a:rPr lang="en-US" sz="800" dirty="0" err="1"/>
              <a:t>sql</a:t>
            </a:r>
            <a:r>
              <a:rPr lang="en-US" sz="800" dirty="0"/>
              <a:t> . ' Error: ' . $conn-&gt;error, E_USER_ERROR);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 else {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data_seek</a:t>
            </a:r>
            <a:r>
              <a:rPr lang="en-US" sz="8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while($row = $</a:t>
            </a:r>
            <a:r>
              <a:rPr lang="en-US" sz="800" dirty="0" err="1"/>
              <a:t>rs</a:t>
            </a:r>
            <a:r>
              <a:rPr lang="en-US" sz="800" dirty="0"/>
              <a:t>-&gt;</a:t>
            </a:r>
            <a:r>
              <a:rPr lang="en-US" sz="800" dirty="0" err="1"/>
              <a:t>fetch_assoc</a:t>
            </a:r>
            <a:r>
              <a:rPr lang="en-US" sz="800" dirty="0"/>
              <a:t>()){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echo ("Name = " . $row['name'] . " age = " . $row['</a:t>
            </a:r>
            <a:r>
              <a:rPr lang="en-US" sz="800" dirty="0" err="1"/>
              <a:t>realAge</a:t>
            </a:r>
            <a:r>
              <a:rPr lang="en-US" sz="800" dirty="0"/>
              <a:t>'] . "&lt;</a:t>
            </a:r>
            <a:r>
              <a:rPr lang="en-US" sz="800" dirty="0" err="1"/>
              <a:t>br</a:t>
            </a:r>
            <a:r>
              <a:rPr lang="en-US" sz="800" dirty="0"/>
              <a:t>&gt;"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    </a:t>
            </a:r>
            <a:r>
              <a:rPr lang="en-US" sz="800" dirty="0" err="1"/>
              <a:t>var_dump</a:t>
            </a:r>
            <a:r>
              <a:rPr lang="en-US" sz="800" dirty="0"/>
              <a:t>($row);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76" y="305872"/>
            <a:ext cx="10972440" cy="1144800"/>
          </a:xfrm>
        </p:spPr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2576" y="1450672"/>
            <a:ext cx="10972440" cy="3786693"/>
          </a:xfrm>
        </p:spPr>
        <p:txBody>
          <a:bodyPr anchor="t"/>
          <a:lstStyle/>
          <a:p>
            <a:r>
              <a:rPr lang="en-US" b="1" dirty="0"/>
              <a:t>Iterate over </a:t>
            </a:r>
            <a:r>
              <a:rPr lang="en-US" b="1" dirty="0" err="1" smtClean="0"/>
              <a:t>recordset</a:t>
            </a:r>
            <a:endParaRPr lang="en-US" b="1" dirty="0" smtClean="0"/>
          </a:p>
          <a:p>
            <a:endParaRPr lang="en-US" b="1" dirty="0"/>
          </a:p>
          <a:p>
            <a:r>
              <a:rPr lang="en-US" sz="2400" b="1" dirty="0"/>
              <a:t>Using MYSQLI_ASSOC an associated array is returned, MYSQLI_NUM an enumerated one and MYSQLI_BOTH both of them.</a:t>
            </a:r>
          </a:p>
          <a:p>
            <a:endParaRPr lang="en-US" sz="2400" b="1" dirty="0"/>
          </a:p>
          <a:p>
            <a:r>
              <a:rPr lang="en-US" sz="2400" b="1" dirty="0"/>
              <a:t>WARNING: </a:t>
            </a:r>
            <a:r>
              <a:rPr lang="en-US" sz="2400" b="1" dirty="0" err="1"/>
              <a:t>fetch_all</a:t>
            </a:r>
            <a:r>
              <a:rPr lang="en-US" sz="2400" b="1" dirty="0"/>
              <a:t> is available only with MySQL Native Driver.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sql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/>
              <a:t>Record </a:t>
            </a:r>
            <a:r>
              <a:rPr lang="en-US" sz="1800" dirty="0" smtClean="0"/>
              <a:t>count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 smtClean="0"/>
              <a:t>rows_returned</a:t>
            </a:r>
            <a:r>
              <a:rPr lang="en-US" sz="1800" dirty="0" smtClean="0"/>
              <a:t> </a:t>
            </a:r>
            <a:r>
              <a:rPr lang="en-US" sz="1800" dirty="0"/>
              <a:t>= $</a:t>
            </a:r>
            <a:r>
              <a:rPr lang="en-US" sz="1800" dirty="0" err="1"/>
              <a:t>rs</a:t>
            </a:r>
            <a:r>
              <a:rPr lang="en-US" sz="1800" dirty="0"/>
              <a:t>-&gt;</a:t>
            </a:r>
            <a:r>
              <a:rPr lang="en-US" sz="1800" dirty="0" err="1"/>
              <a:t>num_rows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Move </a:t>
            </a:r>
            <a:r>
              <a:rPr lang="en-US" sz="1800" dirty="0"/>
              <a:t>inside </a:t>
            </a:r>
            <a:r>
              <a:rPr lang="en-US" sz="1800" dirty="0" err="1"/>
              <a:t>recordset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/>
              <a:t>rs</a:t>
            </a:r>
            <a:r>
              <a:rPr lang="en-US" sz="1800" dirty="0"/>
              <a:t>-&gt;</a:t>
            </a:r>
            <a:r>
              <a:rPr lang="en-US" sz="1800" dirty="0" err="1"/>
              <a:t>data_seek</a:t>
            </a:r>
            <a:r>
              <a:rPr lang="en-US" sz="1800" dirty="0"/>
              <a:t>(10);</a:t>
            </a:r>
          </a:p>
          <a:p>
            <a:pPr marL="0" indent="0">
              <a:buNone/>
            </a:pPr>
            <a:r>
              <a:rPr lang="en-US" sz="1800" dirty="0"/>
              <a:t>Free memory</a:t>
            </a:r>
          </a:p>
          <a:p>
            <a:pPr marL="0" indent="0">
              <a:buNone/>
            </a:pPr>
            <a:r>
              <a:rPr lang="en-US" sz="1800" dirty="0" smtClean="0"/>
              <a:t>	Optional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$</a:t>
            </a:r>
            <a:r>
              <a:rPr lang="en-US" sz="1800" dirty="0" err="1"/>
              <a:t>rs</a:t>
            </a:r>
            <a:r>
              <a:rPr lang="en-US" sz="1800" dirty="0"/>
              <a:t>-&gt;free();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Command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/>
              <a:t>$v1="'" . $conn-&gt;</a:t>
            </a:r>
            <a:r>
              <a:rPr lang="en-US" sz="1800" dirty="0" err="1"/>
              <a:t>real_escape_string</a:t>
            </a:r>
            <a:r>
              <a:rPr lang="en-US" sz="1800" dirty="0"/>
              <a:t>('col1_value') . "'";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sql</a:t>
            </a:r>
            <a:r>
              <a:rPr lang="en-US" sz="1800" dirty="0"/>
              <a:t>="INSERT INTO </a:t>
            </a:r>
            <a:r>
              <a:rPr lang="en-US" sz="1800" dirty="0" err="1" smtClean="0"/>
              <a:t>mytable</a:t>
            </a:r>
            <a:r>
              <a:rPr lang="en-US" sz="1800" dirty="0" smtClean="0"/>
              <a:t> (</a:t>
            </a:r>
            <a:r>
              <a:rPr lang="en-US" sz="1800" dirty="0" err="1" smtClean="0"/>
              <a:t>name_varchar</a:t>
            </a:r>
            <a:r>
              <a:rPr lang="en-US" sz="1800" dirty="0"/>
              <a:t>, </a:t>
            </a:r>
            <a:r>
              <a:rPr lang="en-US" sz="1800" dirty="0" err="1" smtClean="0"/>
              <a:t>age_number</a:t>
            </a:r>
            <a:r>
              <a:rPr lang="en-US" sz="1800" dirty="0"/>
              <a:t>) VALUES ($v1,10)";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if($conn-&gt;query($</a:t>
            </a:r>
            <a:r>
              <a:rPr lang="en-US" sz="1800" dirty="0" err="1"/>
              <a:t>sql</a:t>
            </a:r>
            <a:r>
              <a:rPr lang="en-US" sz="1800" dirty="0"/>
              <a:t>) === false)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trigger_error</a:t>
            </a:r>
            <a:r>
              <a:rPr lang="en-US" sz="1800" dirty="0"/>
              <a:t>('Wrong SQL: ' . $</a:t>
            </a:r>
            <a:r>
              <a:rPr lang="en-US" sz="1800" dirty="0" err="1"/>
              <a:t>sql</a:t>
            </a:r>
            <a:r>
              <a:rPr lang="en-US" sz="18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1800" dirty="0"/>
              <a:t>} else {</a:t>
            </a:r>
          </a:p>
          <a:p>
            <a:pPr marL="0" indent="0">
              <a:buNone/>
            </a:pPr>
            <a:r>
              <a:rPr lang="en-US" sz="1800" dirty="0"/>
              <a:t>  $</a:t>
            </a:r>
            <a:r>
              <a:rPr lang="en-US" sz="1800" dirty="0" err="1"/>
              <a:t>last_inserted_id</a:t>
            </a:r>
            <a:r>
              <a:rPr lang="en-US" sz="1800" dirty="0"/>
              <a:t> = $conn-&gt;</a:t>
            </a:r>
            <a:r>
              <a:rPr lang="en-US" sz="1800" dirty="0" err="1"/>
              <a:t>insert_id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$</a:t>
            </a:r>
            <a:r>
              <a:rPr lang="en-US" sz="1800" dirty="0" err="1"/>
              <a:t>affected_rows</a:t>
            </a:r>
            <a:r>
              <a:rPr lang="en-US" sz="1800" dirty="0"/>
              <a:t> = $conn-&gt;</a:t>
            </a:r>
            <a:r>
              <a:rPr lang="en-US" sz="1800" dirty="0" err="1"/>
              <a:t>affected_rows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9503280" cy="397728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C5E9D9-12AF-4859-9BEE-AB4D94509203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$v1="'" . $conn-&gt;</a:t>
            </a:r>
            <a:r>
              <a:rPr lang="en-US" sz="1800" dirty="0" err="1"/>
              <a:t>real_escape_string</a:t>
            </a:r>
            <a:r>
              <a:rPr lang="en-US" sz="1800" dirty="0"/>
              <a:t>('col1_value') . "'";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sql</a:t>
            </a:r>
            <a:r>
              <a:rPr lang="en-US" sz="1800" dirty="0"/>
              <a:t>="UPDATE </a:t>
            </a:r>
            <a:r>
              <a:rPr lang="en-US" sz="1800" dirty="0" err="1"/>
              <a:t>mytable</a:t>
            </a:r>
            <a:r>
              <a:rPr lang="en-US" sz="1800" dirty="0"/>
              <a:t> SET </a:t>
            </a:r>
            <a:r>
              <a:rPr lang="en-US" sz="1800" dirty="0" err="1"/>
              <a:t>name_varchar</a:t>
            </a:r>
            <a:r>
              <a:rPr lang="en-US" sz="1800" dirty="0"/>
              <a:t>=$v1, </a:t>
            </a:r>
            <a:r>
              <a:rPr lang="en-US" sz="1800" dirty="0" err="1"/>
              <a:t>age_number</a:t>
            </a:r>
            <a:r>
              <a:rPr lang="en-US" sz="1800" dirty="0"/>
              <a:t>=21 WHERE id&gt;10";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if($conn-&gt;query($</a:t>
            </a:r>
            <a:r>
              <a:rPr lang="en-US" sz="1800" dirty="0" err="1"/>
              <a:t>sql</a:t>
            </a:r>
            <a:r>
              <a:rPr lang="en-US" sz="1800" dirty="0"/>
              <a:t>) === false)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trigger_error</a:t>
            </a:r>
            <a:r>
              <a:rPr lang="en-US" sz="1800" dirty="0"/>
              <a:t>('Wrong SQL: ' . $</a:t>
            </a:r>
            <a:r>
              <a:rPr lang="en-US" sz="1800" dirty="0" err="1"/>
              <a:t>sql</a:t>
            </a:r>
            <a:r>
              <a:rPr lang="en-US" sz="18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1800" dirty="0"/>
              <a:t>} else {</a:t>
            </a:r>
          </a:p>
          <a:p>
            <a:pPr marL="0" indent="0">
              <a:buNone/>
            </a:pPr>
            <a:r>
              <a:rPr lang="en-US" sz="1800" dirty="0"/>
              <a:t>  $</a:t>
            </a:r>
            <a:r>
              <a:rPr lang="en-US" sz="1800" dirty="0" err="1"/>
              <a:t>affected_rows</a:t>
            </a:r>
            <a:r>
              <a:rPr lang="en-US" sz="1800" dirty="0"/>
              <a:t> = $conn-&gt;</a:t>
            </a:r>
            <a:r>
              <a:rPr lang="en-US" sz="1800" dirty="0" err="1"/>
              <a:t>affected_rows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$</a:t>
            </a:r>
            <a:r>
              <a:rPr lang="en-US" sz="1800" dirty="0" err="1"/>
              <a:t>sql</a:t>
            </a:r>
            <a:r>
              <a:rPr lang="en-US" sz="1800" dirty="0"/>
              <a:t>="DELETE FROM </a:t>
            </a:r>
            <a:r>
              <a:rPr lang="en-US" sz="1800" dirty="0" err="1" smtClean="0"/>
              <a:t>mytable</a:t>
            </a:r>
            <a:r>
              <a:rPr lang="en-US" sz="1800" dirty="0" smtClean="0"/>
              <a:t> </a:t>
            </a:r>
            <a:r>
              <a:rPr lang="en-US" sz="1800" dirty="0"/>
              <a:t>WHERE id&gt;10";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if($conn-&gt;query($</a:t>
            </a:r>
            <a:r>
              <a:rPr lang="en-US" sz="1800" dirty="0" err="1"/>
              <a:t>sql</a:t>
            </a:r>
            <a:r>
              <a:rPr lang="en-US" sz="1800" dirty="0"/>
              <a:t>) === false)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trigger_error</a:t>
            </a:r>
            <a:r>
              <a:rPr lang="en-US" sz="1800" dirty="0"/>
              <a:t>('Wrong SQL: ' . $</a:t>
            </a:r>
            <a:r>
              <a:rPr lang="en-US" sz="1800" dirty="0" err="1"/>
              <a:t>sql</a:t>
            </a:r>
            <a:r>
              <a:rPr lang="en-US" sz="1800" dirty="0"/>
              <a:t> . ' Error: ' . $conn-&gt;error, E_USER_ERROR);</a:t>
            </a:r>
          </a:p>
          <a:p>
            <a:pPr marL="0" indent="0">
              <a:buNone/>
            </a:pPr>
            <a:r>
              <a:rPr lang="en-US" sz="1800" dirty="0"/>
              <a:t>} else {</a:t>
            </a:r>
          </a:p>
          <a:p>
            <a:pPr marL="0" indent="0">
              <a:buNone/>
            </a:pPr>
            <a:r>
              <a:rPr lang="en-US" sz="1800" dirty="0"/>
              <a:t>  $</a:t>
            </a:r>
            <a:r>
              <a:rPr lang="en-US" sz="1800" dirty="0" err="1"/>
              <a:t>affected_rows</a:t>
            </a:r>
            <a:r>
              <a:rPr lang="en-US" sz="1800" dirty="0"/>
              <a:t> = $conn-&gt;</a:t>
            </a:r>
            <a:r>
              <a:rPr lang="en-US" sz="1800" dirty="0" err="1"/>
              <a:t>affected_rows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The commands we just covered follow a common pattern: CRUD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 == Create a record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 == Read one or more records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 == </a:t>
            </a:r>
            <a:r>
              <a:rPr lang="en-US" dirty="0" err="1" smtClean="0"/>
              <a:t>UpDate</a:t>
            </a:r>
            <a:r>
              <a:rPr lang="en-US" dirty="0" smtClean="0"/>
              <a:t> one or more records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 == Delete a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CRUD pattern is at the heart of modern dynamic websites.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876964" y="1692998"/>
            <a:ext cx="10972440" cy="3720975"/>
          </a:xfrm>
        </p:spPr>
        <p:txBody>
          <a:bodyPr anchor="t"/>
          <a:lstStyle/>
          <a:p>
            <a:r>
              <a:rPr lang="en-US" dirty="0" smtClean="0"/>
              <a:t>From previous </a:t>
            </a:r>
            <a:r>
              <a:rPr lang="en-US" dirty="0" smtClean="0"/>
              <a:t>lecture</a:t>
            </a:r>
          </a:p>
          <a:p>
            <a:r>
              <a:rPr lang="en-US" dirty="0"/>
              <a:t>	</a:t>
            </a:r>
            <a:r>
              <a:rPr lang="en-US" dirty="0" smtClean="0"/>
              <a:t>Web forms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74379E-9B05-4936-9BC5-787EAE623756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0D390B-26AF-4EA1-A18E-5C4D1F865BD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/>
          </p:nvPr>
        </p:nvSpPr>
        <p:spPr>
          <a:xfrm>
            <a:off x="609480" y="1610031"/>
            <a:ext cx="10972440" cy="425044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Today:</a:t>
            </a:r>
          </a:p>
          <a:p>
            <a:pPr marL="1097280" indent="-57150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790" y="1604520"/>
            <a:ext cx="4944984" cy="32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Dynamic Web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8"/>
            <a:ext cx="10972440" cy="4703141"/>
          </a:xfrm>
        </p:spPr>
        <p:txBody>
          <a:bodyPr anchor="t"/>
          <a:lstStyle/>
          <a:p>
            <a:r>
              <a:rPr lang="en-US" sz="3600" dirty="0" smtClean="0"/>
              <a:t>Introduce a new ‘layer’ to the picture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D49AA-FA2E-4968-BB93-529D168A7612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AD30E9-ED88-4D0F-A37B-CBB1AB104B60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0381"/>
            <a:ext cx="7315447" cy="37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43" y="313868"/>
            <a:ext cx="10972440" cy="1144800"/>
          </a:xfrm>
        </p:spPr>
        <p:txBody>
          <a:bodyPr/>
          <a:lstStyle/>
          <a:p>
            <a:r>
              <a:rPr lang="en-US" dirty="0" smtClean="0"/>
              <a:t>Dynamic Web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36743" y="1458668"/>
            <a:ext cx="10972440" cy="4703141"/>
          </a:xfrm>
        </p:spPr>
        <p:txBody>
          <a:bodyPr anchor="t"/>
          <a:lstStyle/>
          <a:p>
            <a:r>
              <a:rPr lang="en-US" sz="3600" dirty="0" smtClean="0"/>
              <a:t>We will focus on the </a:t>
            </a:r>
            <a:r>
              <a:rPr lang="en-US" sz="3600" dirty="0" err="1" smtClean="0"/>
              <a:t>php</a:t>
            </a:r>
            <a:r>
              <a:rPr lang="en-US" sz="3600" dirty="0" smtClean="0"/>
              <a:t> – database part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D49AA-FA2E-4968-BB93-529D168A7612}" type="datetime1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93" y="2251000"/>
            <a:ext cx="7315447" cy="31376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644021" y="3810238"/>
            <a:ext cx="4833466" cy="174431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10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Theme_Steve</Template>
  <TotalTime>1628</TotalTime>
  <Words>994</Words>
  <Application>Microsoft Office PowerPoint</Application>
  <PresentationFormat>Widescreen</PresentationFormat>
  <Paragraphs>370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Calibri Light</vt:lpstr>
      <vt:lpstr>DejaVu Sans</vt:lpstr>
      <vt:lpstr>StarSymbol</vt:lpstr>
      <vt:lpstr>Theme_Steve</vt:lpstr>
      <vt:lpstr>Office Theme</vt:lpstr>
      <vt:lpstr>1_Office Theme</vt:lpstr>
      <vt:lpstr>2_Office Theme</vt:lpstr>
      <vt:lpstr>3_Office Theme</vt:lpstr>
      <vt:lpstr>1_Theme_Steve</vt:lpstr>
      <vt:lpstr>4_Office Theme</vt:lpstr>
      <vt:lpstr>5_Office Theme</vt:lpstr>
      <vt:lpstr>6_Office Theme</vt:lpstr>
      <vt:lpstr>7_Office Theme</vt:lpstr>
      <vt:lpstr>CS 547</vt:lpstr>
      <vt:lpstr>Agenda</vt:lpstr>
      <vt:lpstr>Announcements</vt:lpstr>
      <vt:lpstr>Review</vt:lpstr>
      <vt:lpstr>PHP Language</vt:lpstr>
      <vt:lpstr>Recall</vt:lpstr>
      <vt:lpstr>Dynamic Web Sites</vt:lpstr>
      <vt:lpstr>Dynamic Web</vt:lpstr>
      <vt:lpstr>Dynamic Web Sites</vt:lpstr>
      <vt:lpstr>HTML Forms</vt:lpstr>
      <vt:lpstr>Form Handler</vt:lpstr>
      <vt:lpstr>Form Handler output</vt:lpstr>
      <vt:lpstr>Form Handler output</vt:lpstr>
      <vt:lpstr>XAMPP</vt:lpstr>
      <vt:lpstr>Start using the tools</vt:lpstr>
      <vt:lpstr>XAMPP</vt:lpstr>
      <vt:lpstr>XAMPP</vt:lpstr>
      <vt:lpstr>XAMPP demo</vt:lpstr>
      <vt:lpstr>PHP MySQL</vt:lpstr>
      <vt:lpstr>PHP MySQL</vt:lpstr>
      <vt:lpstr>Which api to use?</vt:lpstr>
      <vt:lpstr>MySQLi example</vt:lpstr>
      <vt:lpstr>MySQLi example</vt:lpstr>
      <vt:lpstr>MySQLi example</vt:lpstr>
      <vt:lpstr>MySQLi example</vt:lpstr>
      <vt:lpstr>MySQLi example</vt:lpstr>
      <vt:lpstr>MySQLi examples</vt:lpstr>
      <vt:lpstr>More sql commands</vt:lpstr>
      <vt:lpstr>SQL Insert Command</vt:lpstr>
      <vt:lpstr>SQL UpDate</vt:lpstr>
      <vt:lpstr>SQL Delete</vt:lpstr>
      <vt:lpstr>SQL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547</dc:title>
  <dc:creator>Steve Price</dc:creator>
  <cp:lastModifiedBy>Steve Price</cp:lastModifiedBy>
  <cp:revision>127</cp:revision>
  <dcterms:created xsi:type="dcterms:W3CDTF">2015-01-27T22:29:04Z</dcterms:created>
  <dcterms:modified xsi:type="dcterms:W3CDTF">2015-02-11T00:46:27Z</dcterms:modified>
</cp:coreProperties>
</file>