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415" r:id="rId5"/>
    <p:sldId id="371" r:id="rId6"/>
    <p:sldId id="418" r:id="rId7"/>
    <p:sldId id="420" r:id="rId8"/>
    <p:sldId id="421" r:id="rId9"/>
    <p:sldId id="422" r:id="rId10"/>
    <p:sldId id="423" r:id="rId11"/>
    <p:sldId id="426" r:id="rId12"/>
    <p:sldId id="425" r:id="rId13"/>
    <p:sldId id="427" r:id="rId14"/>
    <p:sldId id="428" r:id="rId15"/>
    <p:sldId id="424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8" r:id="rId24"/>
    <p:sldId id="436" r:id="rId25"/>
    <p:sldId id="439" r:id="rId26"/>
    <p:sldId id="440" r:id="rId27"/>
    <p:sldId id="4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73064" autoAdjust="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ED20-589F-48FD-A96F-4BF3A47A6C97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3035-53B3-4E95-8339-55757B57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from last</a:t>
            </a:r>
            <a:r>
              <a:rPr lang="en-US" baseline="0" dirty="0" smtClean="0"/>
              <a:t> lecture….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from last</a:t>
            </a:r>
            <a:r>
              <a:rPr lang="en-US" baseline="0" dirty="0" smtClean="0"/>
              <a:t> lecture….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06E383BB-1279-416E-99F0-096253954448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722E4206-F6C5-46D5-8231-5B5ADFA536C1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E74D009-9135-4A53-A8B8-F1B42A16807F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FDCA564E-4A27-4688-951F-249DEC527314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CE6BBD7-50E0-4B76-BDBC-67D2CEC0B586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093706C5-02BD-4420-A5F9-051763C43D9A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D8C59B02-C05F-4A63-A569-03197D4DA0B7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E240315-2A2F-48A0-8AD3-193262386A26}" type="datetime1">
              <a:rPr lang="en-US" smtClean="0"/>
              <a:t>2/12/2015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FC0E561C-186F-4632-A206-9C44FDA79AF0}" type="datetime1">
              <a:rPr lang="en-US" smtClean="0"/>
              <a:t>2/12/2015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2152BEF3-5628-4149-AD8A-075352380318}" type="datetime1">
              <a:rPr lang="en-US" smtClean="0"/>
              <a:t>2/12/2015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/>
            </a:r>
            <a:b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</a:b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>Click 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2DAD7994-121C-456F-AEC8-E448CC6831AE}" type="datetime1">
              <a:rPr lang="en-US" smtClean="0"/>
              <a:t>2/12/2015</a:t>
            </a:fld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547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45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 3 Day </a:t>
            </a:r>
            <a:r>
              <a:rPr lang="en-US" dirty="0" smtClean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4A07DC-6093-4483-8368-49759D255D14}" type="datetime1">
              <a:rPr lang="en-US" smtClean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069149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DBServer</a:t>
            </a:r>
            <a:r>
              <a:rPr lang="en-US" sz="2000" dirty="0"/>
              <a:t> = 'localhost'; // </a:t>
            </a:r>
            <a:r>
              <a:rPr lang="en-US" sz="2000" dirty="0" err="1"/>
              <a:t>e.g</a:t>
            </a:r>
            <a:r>
              <a:rPr lang="en-US" sz="20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DBUser</a:t>
            </a:r>
            <a:r>
              <a:rPr lang="en-US" sz="20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DBPass</a:t>
            </a:r>
            <a:r>
              <a:rPr lang="en-US" sz="20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DBName</a:t>
            </a:r>
            <a:r>
              <a:rPr lang="en-US" sz="20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$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4784" y="3102861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$</a:t>
            </a:r>
            <a:r>
              <a:rPr lang="en-US" sz="2000" dirty="0"/>
              <a:t>conn = new </a:t>
            </a:r>
            <a:r>
              <a:rPr lang="en-US" sz="2000" dirty="0" err="1"/>
              <a:t>mysqli</a:t>
            </a:r>
            <a:r>
              <a:rPr lang="en-US" sz="2000" dirty="0"/>
              <a:t>($</a:t>
            </a:r>
            <a:r>
              <a:rPr lang="en-US" sz="2000" dirty="0" err="1"/>
              <a:t>DBServer</a:t>
            </a:r>
            <a:r>
              <a:rPr lang="en-US" sz="2000" dirty="0"/>
              <a:t>, $</a:t>
            </a:r>
            <a:r>
              <a:rPr lang="en-US" sz="2000" dirty="0" err="1"/>
              <a:t>DBUser</a:t>
            </a:r>
            <a:r>
              <a:rPr lang="en-US" sz="2000" dirty="0"/>
              <a:t>, $</a:t>
            </a:r>
            <a:r>
              <a:rPr lang="en-US" sz="2000" dirty="0" err="1"/>
              <a:t>DBPass</a:t>
            </a:r>
            <a:r>
              <a:rPr lang="en-US" sz="2000" dirty="0"/>
              <a:t>, $</a:t>
            </a:r>
            <a:r>
              <a:rPr lang="en-US" sz="2000" dirty="0" err="1"/>
              <a:t>DBName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if ($conn-&gt;</a:t>
            </a:r>
            <a:r>
              <a:rPr lang="en-US" sz="2000" dirty="0" err="1"/>
              <a:t>connect_error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trigger_error</a:t>
            </a:r>
            <a:r>
              <a:rPr lang="en-US" sz="2000" dirty="0"/>
              <a:t>('Database connection failed: '  . $conn-&gt;</a:t>
            </a:r>
            <a:r>
              <a:rPr lang="en-US" sz="2000" dirty="0" err="1"/>
              <a:t>connect_error</a:t>
            </a:r>
            <a:r>
              <a:rPr lang="en-US" sz="20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echo </a:t>
            </a:r>
            <a:r>
              <a:rPr lang="en-US" sz="2000" dirty="0"/>
              <a:t>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sql</a:t>
            </a:r>
            <a:r>
              <a:rPr lang="en-US" sz="2000" dirty="0"/>
              <a:t>='SELECT * FROM </a:t>
            </a:r>
            <a:r>
              <a:rPr lang="en-US" sz="2000" dirty="0" err="1"/>
              <a:t>mytable</a:t>
            </a:r>
            <a:r>
              <a:rPr lang="en-US" sz="2000" dirty="0"/>
              <a:t> ';  // $</a:t>
            </a:r>
            <a:r>
              <a:rPr lang="en-US" sz="2000" dirty="0" err="1"/>
              <a:t>sql</a:t>
            </a:r>
            <a:r>
              <a:rPr lang="en-US" sz="2000" dirty="0"/>
              <a:t>='SELECT * FROM </a:t>
            </a:r>
            <a:r>
              <a:rPr lang="en-US" sz="2000" dirty="0" err="1"/>
              <a:t>mytable</a:t>
            </a:r>
            <a:r>
              <a:rPr lang="en-US" sz="20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rs</a:t>
            </a:r>
            <a:r>
              <a:rPr lang="en-US" sz="2000" dirty="0"/>
              <a:t>=$conn-&gt;query($</a:t>
            </a:r>
            <a:r>
              <a:rPr lang="en-US" sz="2000" dirty="0" err="1"/>
              <a:t>sql</a:t>
            </a:r>
            <a:r>
              <a:rPr lang="en-US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/*	if($</a:t>
            </a:r>
            <a:r>
              <a:rPr lang="en-US" sz="2000" dirty="0" err="1"/>
              <a:t>rs</a:t>
            </a:r>
            <a:r>
              <a:rPr lang="en-US" sz="20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  </a:t>
            </a:r>
            <a:r>
              <a:rPr lang="en-US" sz="2000" dirty="0" err="1"/>
              <a:t>trigger_error</a:t>
            </a:r>
            <a:r>
              <a:rPr lang="en-US" sz="2000" dirty="0"/>
              <a:t>('Wrong SQL: ' . $</a:t>
            </a:r>
            <a:r>
              <a:rPr lang="en-US" sz="2000" dirty="0" err="1"/>
              <a:t>sql</a:t>
            </a:r>
            <a:r>
              <a:rPr lang="en-US" sz="20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$</a:t>
            </a:r>
            <a:r>
              <a:rPr lang="en-US" sz="2000" dirty="0" err="1"/>
              <a:t>rows_returned</a:t>
            </a:r>
            <a:r>
              <a:rPr lang="en-US" sz="2000" dirty="0"/>
              <a:t> = 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num_rows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("Found " + $</a:t>
            </a:r>
            <a:r>
              <a:rPr lang="en-US" sz="2000" dirty="0" err="1"/>
              <a:t>rows_returned</a:t>
            </a:r>
            <a:r>
              <a:rPr lang="en-US" sz="20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data_seek</a:t>
            </a:r>
            <a:r>
              <a:rPr lang="en-US" sz="20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while($row = 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fetch_row</a:t>
            </a:r>
            <a:r>
              <a:rPr lang="en-US" sz="20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    echo $row[0] . '&lt;</a:t>
            </a:r>
            <a:r>
              <a:rPr lang="en-US" sz="2000" dirty="0" err="1"/>
              <a:t>br</a:t>
            </a:r>
            <a:r>
              <a:rPr lang="en-US" sz="20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DBServer</a:t>
            </a:r>
            <a:r>
              <a:rPr lang="en-US" sz="800" dirty="0"/>
              <a:t> = 'localhost'; // </a:t>
            </a:r>
            <a:r>
              <a:rPr lang="en-US" sz="800" dirty="0" err="1"/>
              <a:t>e.g</a:t>
            </a:r>
            <a:r>
              <a:rPr lang="en-US" sz="8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DBUser</a:t>
            </a:r>
            <a:r>
              <a:rPr lang="en-US" sz="8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DBPass</a:t>
            </a:r>
            <a:r>
              <a:rPr lang="en-US" sz="8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DBName</a:t>
            </a:r>
            <a:r>
              <a:rPr lang="en-US" sz="8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$conn = new </a:t>
            </a:r>
            <a:r>
              <a:rPr lang="en-US" sz="800" dirty="0" err="1"/>
              <a:t>mysqli</a:t>
            </a:r>
            <a:r>
              <a:rPr lang="en-US" sz="800" dirty="0"/>
              <a:t>($</a:t>
            </a:r>
            <a:r>
              <a:rPr lang="en-US" sz="800" dirty="0" err="1"/>
              <a:t>DBServer</a:t>
            </a:r>
            <a:r>
              <a:rPr lang="en-US" sz="800" dirty="0"/>
              <a:t>, $</a:t>
            </a:r>
            <a:r>
              <a:rPr lang="en-US" sz="800" dirty="0" err="1"/>
              <a:t>DBUser</a:t>
            </a:r>
            <a:r>
              <a:rPr lang="en-US" sz="800" dirty="0"/>
              <a:t>, $</a:t>
            </a:r>
            <a:r>
              <a:rPr lang="en-US" sz="800" dirty="0" err="1"/>
              <a:t>DBPass</a:t>
            </a:r>
            <a:r>
              <a:rPr lang="en-US" sz="800" dirty="0"/>
              <a:t>, $</a:t>
            </a:r>
            <a:r>
              <a:rPr lang="en-US" sz="800" dirty="0" err="1"/>
              <a:t>DBName</a:t>
            </a:r>
            <a:r>
              <a:rPr lang="en-US" sz="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if ($conn-&gt;</a:t>
            </a:r>
            <a:r>
              <a:rPr lang="en-US" sz="800" dirty="0" err="1"/>
              <a:t>connect_error</a:t>
            </a:r>
            <a:r>
              <a:rPr lang="en-US" sz="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trigger_error</a:t>
            </a:r>
            <a:r>
              <a:rPr lang="en-US" sz="800" dirty="0"/>
              <a:t>('Database connection failed: '  . $conn-&gt;</a:t>
            </a:r>
            <a:r>
              <a:rPr lang="en-US" sz="800" dirty="0" err="1"/>
              <a:t>connect_error</a:t>
            </a:r>
            <a:r>
              <a:rPr lang="en-US" sz="8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';  // 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rs</a:t>
            </a:r>
            <a:r>
              <a:rPr lang="en-US" sz="800" dirty="0"/>
              <a:t>=$conn-&gt;query($</a:t>
            </a:r>
            <a:r>
              <a:rPr lang="en-US" sz="800" dirty="0" err="1"/>
              <a:t>sql</a:t>
            </a:r>
            <a:r>
              <a:rPr lang="en-US" sz="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/*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rows_returned</a:t>
            </a:r>
            <a:r>
              <a:rPr lang="en-US" sz="800" dirty="0"/>
              <a:t>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num_rows</a:t>
            </a:r>
            <a:r>
              <a:rPr lang="en-US" sz="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echo ("Found " + $</a:t>
            </a:r>
            <a:r>
              <a:rPr lang="en-US" sz="800" dirty="0" err="1"/>
              <a:t>rows_returned</a:t>
            </a:r>
            <a:r>
              <a:rPr lang="en-US" sz="8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fetch_row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$row[0] . '&lt;</a:t>
            </a:r>
            <a:r>
              <a:rPr lang="en-US" sz="800" dirty="0" err="1"/>
              <a:t>br</a:t>
            </a:r>
            <a:r>
              <a:rPr lang="en-US" sz="8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 else {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fetch_assoc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("Name = " . $row['name'] . " age = " . $row['</a:t>
            </a:r>
            <a:r>
              <a:rPr lang="en-US" sz="800" dirty="0" err="1"/>
              <a:t>realAge</a:t>
            </a:r>
            <a:r>
              <a:rPr lang="en-US" sz="800" dirty="0"/>
              <a:t>'] . "&lt;</a:t>
            </a:r>
            <a:r>
              <a:rPr lang="en-US" sz="800" dirty="0" err="1"/>
              <a:t>br</a:t>
            </a:r>
            <a:r>
              <a:rPr lang="en-US" sz="800" dirty="0"/>
              <a:t>&gt;"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</a:t>
            </a:r>
            <a:r>
              <a:rPr lang="en-US" sz="800" dirty="0" err="1"/>
              <a:t>var_dump</a:t>
            </a:r>
            <a:r>
              <a:rPr lang="en-US" sz="800" dirty="0"/>
              <a:t>($row);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DBServer</a:t>
            </a:r>
            <a:r>
              <a:rPr lang="en-US" sz="800" dirty="0"/>
              <a:t> = 'localhost'; // </a:t>
            </a:r>
            <a:r>
              <a:rPr lang="en-US" sz="800" dirty="0" err="1"/>
              <a:t>e.g</a:t>
            </a:r>
            <a:r>
              <a:rPr lang="en-US" sz="8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DBUser</a:t>
            </a:r>
            <a:r>
              <a:rPr lang="en-US" sz="8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DBPass</a:t>
            </a:r>
            <a:r>
              <a:rPr lang="en-US" sz="8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DBName</a:t>
            </a:r>
            <a:r>
              <a:rPr lang="en-US" sz="8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$conn = new </a:t>
            </a:r>
            <a:r>
              <a:rPr lang="en-US" sz="800" dirty="0" err="1"/>
              <a:t>mysqli</a:t>
            </a:r>
            <a:r>
              <a:rPr lang="en-US" sz="800" dirty="0"/>
              <a:t>($</a:t>
            </a:r>
            <a:r>
              <a:rPr lang="en-US" sz="800" dirty="0" err="1"/>
              <a:t>DBServer</a:t>
            </a:r>
            <a:r>
              <a:rPr lang="en-US" sz="800" dirty="0"/>
              <a:t>, $</a:t>
            </a:r>
            <a:r>
              <a:rPr lang="en-US" sz="800" dirty="0" err="1"/>
              <a:t>DBUser</a:t>
            </a:r>
            <a:r>
              <a:rPr lang="en-US" sz="800" dirty="0"/>
              <a:t>, $</a:t>
            </a:r>
            <a:r>
              <a:rPr lang="en-US" sz="800" dirty="0" err="1"/>
              <a:t>DBPass</a:t>
            </a:r>
            <a:r>
              <a:rPr lang="en-US" sz="800" dirty="0"/>
              <a:t>, $</a:t>
            </a:r>
            <a:r>
              <a:rPr lang="en-US" sz="800" dirty="0" err="1"/>
              <a:t>DBName</a:t>
            </a:r>
            <a:r>
              <a:rPr lang="en-US" sz="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if ($conn-&gt;</a:t>
            </a:r>
            <a:r>
              <a:rPr lang="en-US" sz="800" dirty="0" err="1"/>
              <a:t>connect_error</a:t>
            </a:r>
            <a:r>
              <a:rPr lang="en-US" sz="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trigger_error</a:t>
            </a:r>
            <a:r>
              <a:rPr lang="en-US" sz="800" dirty="0"/>
              <a:t>('Database connection failed: '  . $conn-&gt;</a:t>
            </a:r>
            <a:r>
              <a:rPr lang="en-US" sz="800" dirty="0" err="1"/>
              <a:t>connect_error</a:t>
            </a:r>
            <a:r>
              <a:rPr lang="en-US" sz="8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';  // 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rs</a:t>
            </a:r>
            <a:r>
              <a:rPr lang="en-US" sz="800" dirty="0"/>
              <a:t>=$conn-&gt;query($</a:t>
            </a:r>
            <a:r>
              <a:rPr lang="en-US" sz="800" dirty="0" err="1"/>
              <a:t>sql</a:t>
            </a:r>
            <a:r>
              <a:rPr lang="en-US" sz="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/*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rows_returned</a:t>
            </a:r>
            <a:r>
              <a:rPr lang="en-US" sz="800" dirty="0"/>
              <a:t>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num_rows</a:t>
            </a:r>
            <a:r>
              <a:rPr lang="en-US" sz="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echo ("Found " + $</a:t>
            </a:r>
            <a:r>
              <a:rPr lang="en-US" sz="800" dirty="0" err="1"/>
              <a:t>rows_returned</a:t>
            </a:r>
            <a:r>
              <a:rPr lang="en-US" sz="8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fetch_row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$row[0] . '&lt;</a:t>
            </a:r>
            <a:r>
              <a:rPr lang="en-US" sz="800" dirty="0" err="1"/>
              <a:t>br</a:t>
            </a:r>
            <a:r>
              <a:rPr lang="en-US" sz="8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 else {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fetch_assoc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("Name = " . $row['name'] . " age = " . $row['</a:t>
            </a:r>
            <a:r>
              <a:rPr lang="en-US" sz="800" dirty="0" err="1"/>
              <a:t>realAge</a:t>
            </a:r>
            <a:r>
              <a:rPr lang="en-US" sz="800" dirty="0"/>
              <a:t>'] . "&lt;</a:t>
            </a:r>
            <a:r>
              <a:rPr lang="en-US" sz="800" dirty="0" err="1"/>
              <a:t>br</a:t>
            </a:r>
            <a:r>
              <a:rPr lang="en-US" sz="800" dirty="0"/>
              <a:t>&gt;"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</a:t>
            </a:r>
            <a:r>
              <a:rPr lang="en-US" sz="800" dirty="0" err="1"/>
              <a:t>var_dump</a:t>
            </a:r>
            <a:r>
              <a:rPr lang="en-US" sz="800" dirty="0"/>
              <a:t>($row);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76" y="305872"/>
            <a:ext cx="10972440" cy="1144800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2576" y="1450672"/>
            <a:ext cx="10972440" cy="3786693"/>
          </a:xfrm>
        </p:spPr>
        <p:txBody>
          <a:bodyPr anchor="t"/>
          <a:lstStyle/>
          <a:p>
            <a:r>
              <a:rPr lang="en-US" sz="4000" b="1" dirty="0"/>
              <a:t>Iterate over </a:t>
            </a:r>
            <a:r>
              <a:rPr lang="en-US" sz="4000" b="1" dirty="0" err="1" smtClean="0"/>
              <a:t>recordset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2000" b="1" dirty="0"/>
              <a:t>Using MYSQLI_ASSOC an associated array is returned, MYSQLI_NUM an enumerated one and MYSQLI_BOTH both of them.</a:t>
            </a:r>
          </a:p>
          <a:p>
            <a:endParaRPr lang="en-US" sz="2000" b="1" dirty="0"/>
          </a:p>
          <a:p>
            <a:r>
              <a:rPr lang="en-US" sz="2000" b="1" dirty="0"/>
              <a:t>WARNING: </a:t>
            </a:r>
            <a:r>
              <a:rPr lang="en-US" sz="2000" b="1" dirty="0" err="1"/>
              <a:t>fetch_all</a:t>
            </a:r>
            <a:r>
              <a:rPr lang="en-US" sz="2000" b="1" dirty="0"/>
              <a:t> is available only with MySQL Native Driver.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sql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50579"/>
            <a:ext cx="10972440" cy="3792790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Record </a:t>
            </a:r>
            <a:r>
              <a:rPr lang="en-US" sz="2400" dirty="0" smtClean="0"/>
              <a:t>count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$</a:t>
            </a:r>
            <a:r>
              <a:rPr lang="en-US" sz="2400" dirty="0" err="1" smtClean="0"/>
              <a:t>rows_returned</a:t>
            </a:r>
            <a:r>
              <a:rPr lang="en-US" sz="2400" dirty="0" smtClean="0"/>
              <a:t> </a:t>
            </a:r>
            <a:r>
              <a:rPr lang="en-US" sz="2400" dirty="0"/>
              <a:t>= $</a:t>
            </a:r>
            <a:r>
              <a:rPr lang="en-US" sz="2400" dirty="0" err="1"/>
              <a:t>rs</a:t>
            </a:r>
            <a:r>
              <a:rPr lang="en-US" sz="2400" dirty="0"/>
              <a:t>-&gt;</a:t>
            </a:r>
            <a:r>
              <a:rPr lang="en-US" sz="2400" dirty="0" err="1"/>
              <a:t>num_rows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Move </a:t>
            </a:r>
            <a:r>
              <a:rPr lang="en-US" sz="2400" dirty="0"/>
              <a:t>inside </a:t>
            </a:r>
            <a:r>
              <a:rPr lang="en-US" sz="2400" dirty="0" err="1"/>
              <a:t>recordset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$</a:t>
            </a:r>
            <a:r>
              <a:rPr lang="en-US" sz="2400" dirty="0" err="1"/>
              <a:t>rs</a:t>
            </a:r>
            <a:r>
              <a:rPr lang="en-US" sz="2400" dirty="0"/>
              <a:t>-&gt;</a:t>
            </a:r>
            <a:r>
              <a:rPr lang="en-US" sz="2400" dirty="0" err="1"/>
              <a:t>data_seek</a:t>
            </a:r>
            <a:r>
              <a:rPr lang="en-US" sz="2400" dirty="0"/>
              <a:t>(10);</a:t>
            </a:r>
          </a:p>
          <a:p>
            <a:pPr marL="0" indent="0">
              <a:buNone/>
            </a:pPr>
            <a:r>
              <a:rPr lang="en-US" sz="2400" dirty="0"/>
              <a:t>Free memory</a:t>
            </a:r>
          </a:p>
          <a:p>
            <a:pPr marL="0" indent="0">
              <a:buNone/>
            </a:pPr>
            <a:r>
              <a:rPr lang="en-US" sz="2400" dirty="0" smtClean="0"/>
              <a:t>	Optional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$</a:t>
            </a:r>
            <a:r>
              <a:rPr lang="en-US" sz="2400" dirty="0" err="1"/>
              <a:t>rs</a:t>
            </a:r>
            <a:r>
              <a:rPr lang="en-US" sz="2400" dirty="0"/>
              <a:t>-&gt;free();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Command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338608"/>
            <a:ext cx="10972440" cy="4158550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$v1="'" . $conn-&gt;</a:t>
            </a:r>
            <a:r>
              <a:rPr lang="en-US" sz="2000" dirty="0" err="1"/>
              <a:t>real_escape_string</a:t>
            </a:r>
            <a:r>
              <a:rPr lang="en-US" sz="2000" dirty="0"/>
              <a:t>('col1_value') . "'";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sql</a:t>
            </a:r>
            <a:r>
              <a:rPr lang="en-US" sz="2000" dirty="0"/>
              <a:t>="INSERT INTO </a:t>
            </a:r>
            <a:r>
              <a:rPr lang="en-US" sz="2000" dirty="0" err="1" smtClean="0"/>
              <a:t>mytable</a:t>
            </a:r>
            <a:r>
              <a:rPr lang="en-US" sz="2000" dirty="0" smtClean="0"/>
              <a:t> (</a:t>
            </a:r>
            <a:r>
              <a:rPr lang="en-US" sz="2000" dirty="0" err="1" smtClean="0"/>
              <a:t>name_varchar</a:t>
            </a:r>
            <a:r>
              <a:rPr lang="en-US" sz="2000" dirty="0"/>
              <a:t>, </a:t>
            </a:r>
            <a:r>
              <a:rPr lang="en-US" sz="2000" dirty="0" err="1" smtClean="0"/>
              <a:t>age_number</a:t>
            </a:r>
            <a:r>
              <a:rPr lang="en-US" sz="2000" dirty="0"/>
              <a:t>) VALUES ($v1,10)";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if($conn-&gt;query($</a:t>
            </a:r>
            <a:r>
              <a:rPr lang="en-US" sz="2000" dirty="0" err="1"/>
              <a:t>sql</a:t>
            </a:r>
            <a:r>
              <a:rPr lang="en-US" sz="2000" dirty="0"/>
              <a:t>) === false)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trigger_error</a:t>
            </a:r>
            <a:r>
              <a:rPr lang="en-US" sz="2000" dirty="0"/>
              <a:t>('Wrong SQL: ' . $</a:t>
            </a:r>
            <a:r>
              <a:rPr lang="en-US" sz="2000" dirty="0" err="1"/>
              <a:t>sql</a:t>
            </a:r>
            <a:r>
              <a:rPr lang="en-US" sz="20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2000" dirty="0"/>
              <a:t>} else {</a:t>
            </a:r>
          </a:p>
          <a:p>
            <a:pPr marL="0" indent="0">
              <a:buNone/>
            </a:pPr>
            <a:r>
              <a:rPr lang="en-US" sz="2000" dirty="0"/>
              <a:t>  $</a:t>
            </a:r>
            <a:r>
              <a:rPr lang="en-US" sz="2000" dirty="0" err="1"/>
              <a:t>last_inserted_id</a:t>
            </a:r>
            <a:r>
              <a:rPr lang="en-US" sz="2000" dirty="0"/>
              <a:t> = $conn-&gt;</a:t>
            </a:r>
            <a:r>
              <a:rPr lang="en-US" sz="2000" dirty="0" err="1"/>
              <a:t>insert_id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$</a:t>
            </a:r>
            <a:r>
              <a:rPr lang="en-US" sz="2000" dirty="0" err="1"/>
              <a:t>affected_rows</a:t>
            </a:r>
            <a:r>
              <a:rPr lang="en-US" sz="2000" dirty="0"/>
              <a:t> = $conn-&gt;</a:t>
            </a:r>
            <a:r>
              <a:rPr lang="en-US" sz="2000" dirty="0" err="1"/>
              <a:t>affected_rows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908761"/>
            <a:ext cx="10972440" cy="35561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$v1="'" . $conn-&gt;</a:t>
            </a:r>
            <a:r>
              <a:rPr lang="en-US" sz="2000" dirty="0" err="1"/>
              <a:t>real_escape_string</a:t>
            </a:r>
            <a:r>
              <a:rPr lang="en-US" sz="2000" dirty="0"/>
              <a:t>('col1_value') . "'";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sql</a:t>
            </a:r>
            <a:r>
              <a:rPr lang="en-US" sz="2000" dirty="0"/>
              <a:t>="UPDATE </a:t>
            </a:r>
            <a:r>
              <a:rPr lang="en-US" sz="2000" dirty="0" err="1"/>
              <a:t>mytable</a:t>
            </a:r>
            <a:r>
              <a:rPr lang="en-US" sz="2000" dirty="0"/>
              <a:t> SET </a:t>
            </a:r>
            <a:r>
              <a:rPr lang="en-US" sz="2000" dirty="0" err="1"/>
              <a:t>name_varchar</a:t>
            </a:r>
            <a:r>
              <a:rPr lang="en-US" sz="2000" dirty="0"/>
              <a:t>=$v1, </a:t>
            </a:r>
            <a:r>
              <a:rPr lang="en-US" sz="2000" dirty="0" err="1"/>
              <a:t>age_number</a:t>
            </a:r>
            <a:r>
              <a:rPr lang="en-US" sz="2000" dirty="0"/>
              <a:t>=21 WHERE id&gt;10";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if($conn-&gt;query($</a:t>
            </a:r>
            <a:r>
              <a:rPr lang="en-US" sz="2000" dirty="0" err="1"/>
              <a:t>sql</a:t>
            </a:r>
            <a:r>
              <a:rPr lang="en-US" sz="2000" dirty="0"/>
              <a:t>) === false)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trigger_error</a:t>
            </a:r>
            <a:r>
              <a:rPr lang="en-US" sz="2000" dirty="0"/>
              <a:t>('Wrong SQL: ' . $</a:t>
            </a:r>
            <a:r>
              <a:rPr lang="en-US" sz="2000" dirty="0" err="1"/>
              <a:t>sql</a:t>
            </a:r>
            <a:r>
              <a:rPr lang="en-US" sz="20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2000" dirty="0"/>
              <a:t>} else {</a:t>
            </a:r>
          </a:p>
          <a:p>
            <a:pPr marL="0" indent="0">
              <a:buNone/>
            </a:pPr>
            <a:r>
              <a:rPr lang="en-US" sz="2000" dirty="0"/>
              <a:t>  $</a:t>
            </a:r>
            <a:r>
              <a:rPr lang="en-US" sz="2000" dirty="0" err="1"/>
              <a:t>affected_rows</a:t>
            </a:r>
            <a:r>
              <a:rPr lang="en-US" sz="2000" dirty="0"/>
              <a:t> = $conn-&gt;</a:t>
            </a:r>
            <a:r>
              <a:rPr lang="en-US" sz="2000" dirty="0" err="1"/>
              <a:t>affected_rows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747397"/>
            <a:ext cx="10972440" cy="34593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sql</a:t>
            </a:r>
            <a:r>
              <a:rPr lang="en-US" sz="2400" dirty="0"/>
              <a:t>="DELETE FROM </a:t>
            </a:r>
            <a:r>
              <a:rPr lang="en-US" sz="2400" dirty="0" err="1" smtClean="0"/>
              <a:t>mytable</a:t>
            </a:r>
            <a:r>
              <a:rPr lang="en-US" sz="2400" dirty="0" smtClean="0"/>
              <a:t> </a:t>
            </a:r>
            <a:r>
              <a:rPr lang="en-US" sz="2400" dirty="0"/>
              <a:t>WHERE id&gt;10";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if($conn-&gt;query($</a:t>
            </a:r>
            <a:r>
              <a:rPr lang="en-US" sz="2400" dirty="0" err="1"/>
              <a:t>sql</a:t>
            </a:r>
            <a:r>
              <a:rPr lang="en-US" sz="2400" dirty="0"/>
              <a:t>) === false)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trigger_error</a:t>
            </a:r>
            <a:r>
              <a:rPr lang="en-US" sz="2400" dirty="0"/>
              <a:t>('Wrong SQL: ' . $</a:t>
            </a:r>
            <a:r>
              <a:rPr lang="en-US" sz="2400" dirty="0" err="1"/>
              <a:t>sql</a:t>
            </a:r>
            <a:r>
              <a:rPr lang="en-US" sz="24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2400" dirty="0"/>
              <a:t>} else {</a:t>
            </a:r>
          </a:p>
          <a:p>
            <a:pPr marL="0" indent="0">
              <a:buNone/>
            </a:pPr>
            <a:r>
              <a:rPr lang="en-US" sz="2400" dirty="0"/>
              <a:t>  $</a:t>
            </a:r>
            <a:r>
              <a:rPr lang="en-US" sz="2400" dirty="0" err="1"/>
              <a:t>affected_rows</a:t>
            </a:r>
            <a:r>
              <a:rPr lang="en-US" sz="2400" dirty="0"/>
              <a:t> = $conn-&gt;</a:t>
            </a:r>
            <a:r>
              <a:rPr lang="en-US" sz="2400" dirty="0" err="1"/>
              <a:t>affected_rows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643623"/>
          </a:xfrm>
        </p:spPr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Assignment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802315-34C8-493C-BCCE-25E1B929A173}" type="datetime1">
              <a:rPr lang="en-US" smtClean="0"/>
              <a:t>2/12/2015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252546"/>
            <a:ext cx="10972440" cy="5047742"/>
          </a:xfrm>
        </p:spPr>
        <p:txBody>
          <a:bodyPr anchor="t"/>
          <a:lstStyle/>
          <a:p>
            <a:pPr marL="0" indent="0">
              <a:buNone/>
            </a:pPr>
            <a:r>
              <a:rPr lang="en-US" sz="3200" dirty="0" smtClean="0"/>
              <a:t>The commands we just covered follow a common pattern: CRUD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C == Create a record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R == Read one or more records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U == </a:t>
            </a:r>
            <a:r>
              <a:rPr lang="en-US" sz="3200" dirty="0" err="1" smtClean="0"/>
              <a:t>UpDate</a:t>
            </a:r>
            <a:r>
              <a:rPr lang="en-US" sz="3200" dirty="0" smtClean="0"/>
              <a:t> one or more records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D == Delete a records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This CRUD pattern is at the heart of modern dynamic websites.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262323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To facilitate your web development it is recommended that you organize your files in some particular way. There are two choices</a:t>
            </a:r>
          </a:p>
          <a:p>
            <a:pPr marL="914400"/>
            <a:r>
              <a:rPr lang="en-US" dirty="0" smtClean="0"/>
              <a:t>Hierarchically</a:t>
            </a:r>
          </a:p>
          <a:p>
            <a:pPr marL="914400"/>
            <a:r>
              <a:rPr lang="en-US" dirty="0" smtClean="0"/>
              <a:t>One Big Mess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External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099372"/>
            <a:ext cx="10972440" cy="169807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PHP has four ways for incorporating external files</a:t>
            </a:r>
          </a:p>
          <a:p>
            <a:pPr marL="0" indent="0">
              <a:buNone/>
            </a:pPr>
            <a:endParaRPr lang="en-US" dirty="0" smtClean="0"/>
          </a:p>
          <a:p>
            <a:pPr marL="1371600"/>
            <a:r>
              <a:rPr lang="en-US" dirty="0" smtClean="0"/>
              <a:t>include();</a:t>
            </a:r>
          </a:p>
          <a:p>
            <a:pPr marL="1371600"/>
            <a:r>
              <a:rPr lang="en-US" dirty="0" err="1" smtClean="0"/>
              <a:t>include_once</a:t>
            </a:r>
            <a:r>
              <a:rPr lang="en-US" dirty="0" smtClean="0"/>
              <a:t>();</a:t>
            </a:r>
          </a:p>
          <a:p>
            <a:pPr marL="1371600"/>
            <a:r>
              <a:rPr lang="en-US" dirty="0" smtClean="0"/>
              <a:t>require();</a:t>
            </a:r>
          </a:p>
          <a:p>
            <a:pPr marL="1371600"/>
            <a:r>
              <a:rPr lang="en-US" dirty="0" err="1" smtClean="0"/>
              <a:t>require_once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Require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79" y="1604520"/>
            <a:ext cx="10253151" cy="7861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successful, both give same behavior; however, they have different behavior on error.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0E561C-186F-4632-A206-9C44FDA79AF0}" type="datetime1">
              <a:rPr lang="en-US" smtClean="0"/>
              <a:t>2/12/2015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78076"/>
              </p:ext>
            </p:extLst>
          </p:nvPr>
        </p:nvGraphicFramePr>
        <p:xfrm>
          <a:off x="1729647" y="2822231"/>
          <a:ext cx="793459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4864"/>
                <a:gridCol w="2644864"/>
                <a:gridCol w="264486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include();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warning</a:t>
                      </a:r>
                      <a:r>
                        <a:rPr lang="en-US" baseline="0" dirty="0" smtClean="0"/>
                        <a:t> - continue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include_once</a:t>
                      </a:r>
                      <a:r>
                        <a:rPr lang="en-US" dirty="0" smtClean="0"/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warning</a:t>
                      </a:r>
                      <a:r>
                        <a:rPr lang="en-US" baseline="0" dirty="0" smtClean="0"/>
                        <a:t> - continue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require();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 printed - halt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require_once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printed - halt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Matter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27361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types of paths</a:t>
            </a:r>
          </a:p>
          <a:p>
            <a:r>
              <a:rPr lang="en-US" dirty="0" smtClean="0"/>
              <a:t>Absolute – Start at the top of the file system C:\xamp\htdoc\</a:t>
            </a:r>
          </a:p>
          <a:p>
            <a:r>
              <a:rPr lang="en-US" dirty="0" smtClean="0"/>
              <a:t>Relative – Start at the file </a:t>
            </a:r>
            <a:r>
              <a:rPr lang="en-US" dirty="0" err="1" smtClean="0"/>
              <a:t>localtion</a:t>
            </a:r>
            <a:r>
              <a:rPr lang="en-US" dirty="0" smtClean="0"/>
              <a:t> in the file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include(‘../ex2/</a:t>
            </a:r>
            <a:r>
              <a:rPr lang="en-US" dirty="0" err="1" smtClean="0"/>
              <a:t>file_proc.php</a:t>
            </a:r>
            <a:r>
              <a:rPr lang="en-US" dirty="0" smtClean="0"/>
              <a:t>’);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 also matter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that files with a *.html extension are sent to the browser without any (if any checking).</a:t>
            </a:r>
          </a:p>
          <a:p>
            <a:pPr marL="0" indent="0">
              <a:buNone/>
            </a:pPr>
            <a:r>
              <a:rPr lang="en-US" dirty="0" smtClean="0"/>
              <a:t>Files with a *.</a:t>
            </a:r>
            <a:r>
              <a:rPr lang="en-US" dirty="0" err="1" smtClean="0"/>
              <a:t>php</a:t>
            </a:r>
            <a:r>
              <a:rPr lang="en-US" dirty="0" smtClean="0"/>
              <a:t> are preprocessed by PHP before being sent to the browser.</a:t>
            </a:r>
          </a:p>
          <a:p>
            <a:pPr marL="0" indent="0">
              <a:buNone/>
            </a:pPr>
            <a:r>
              <a:rPr lang="en-US" dirty="0" smtClean="0"/>
              <a:t>It is recommended that you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*.</a:t>
            </a:r>
            <a:r>
              <a:rPr lang="en-US" dirty="0" err="1" smtClean="0"/>
              <a:t>inc.php</a:t>
            </a:r>
            <a:r>
              <a:rPr lang="en-US" dirty="0" smtClean="0"/>
              <a:t> for files that include sensitive information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*.inc.html for files that do not include sensitive information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62" y="182042"/>
            <a:ext cx="10972440" cy="1144800"/>
          </a:xfrm>
        </p:spPr>
        <p:txBody>
          <a:bodyPr/>
          <a:lstStyle/>
          <a:p>
            <a:r>
              <a:rPr lang="en-US" dirty="0" smtClean="0"/>
              <a:t>Website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0" y="974682"/>
            <a:ext cx="8151415" cy="51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first assignment is posted on </a:t>
            </a:r>
            <a:r>
              <a:rPr lang="en-US" dirty="0" err="1" smtClean="0"/>
              <a:t>BlackBoard</a:t>
            </a:r>
            <a:r>
              <a:rPr lang="en-US" dirty="0" smtClean="0"/>
              <a:t> we will go over it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Due April 6</a:t>
            </a:r>
            <a:r>
              <a:rPr lang="en-US" baseline="30000" dirty="0" smtClean="0"/>
              <a:t>th</a:t>
            </a:r>
            <a:r>
              <a:rPr lang="en-US" dirty="0" smtClean="0"/>
              <a:t> 2015 at 5:30 pm PST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76964" y="1692998"/>
            <a:ext cx="10972440" cy="3720975"/>
          </a:xfrm>
        </p:spPr>
        <p:txBody>
          <a:bodyPr anchor="t"/>
          <a:lstStyle/>
          <a:p>
            <a:r>
              <a:rPr lang="en-US" dirty="0" smtClean="0"/>
              <a:t>From previous lecture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74379E-9B05-4936-9BC5-787EAE623756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90" y="1604520"/>
            <a:ext cx="4944984" cy="32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Dynamic Web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8"/>
            <a:ext cx="10972440" cy="4703141"/>
          </a:xfrm>
        </p:spPr>
        <p:txBody>
          <a:bodyPr anchor="t"/>
          <a:lstStyle/>
          <a:p>
            <a:r>
              <a:rPr lang="en-US" sz="3600" dirty="0" smtClean="0"/>
              <a:t>Introduce a new ‘layer’ to the picture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D49AA-FA2E-4968-BB93-529D168A7612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Dynamic Web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8"/>
            <a:ext cx="10972440" cy="4703141"/>
          </a:xfrm>
        </p:spPr>
        <p:txBody>
          <a:bodyPr anchor="t"/>
          <a:lstStyle/>
          <a:p>
            <a:r>
              <a:rPr lang="en-US" sz="3600" dirty="0" smtClean="0"/>
              <a:t>We will focus on the </a:t>
            </a:r>
            <a:r>
              <a:rPr lang="en-US" sz="3600" dirty="0" err="1" smtClean="0"/>
              <a:t>php</a:t>
            </a:r>
            <a:r>
              <a:rPr lang="en-US" sz="3600" dirty="0" smtClean="0"/>
              <a:t> – database part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D49AA-FA2E-4968-BB93-529D168A7612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644021" y="3810238"/>
            <a:ext cx="4833466" cy="174431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284819"/>
            <a:ext cx="10972440" cy="11448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Two correct ways for connecting to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en-US" dirty="0" err="1" smtClean="0"/>
              <a:t>mysq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PDO – </a:t>
            </a:r>
            <a:r>
              <a:rPr lang="en-US" dirty="0" err="1" smtClean="0"/>
              <a:t>php</a:t>
            </a:r>
            <a:r>
              <a:rPr lang="en-US" dirty="0" smtClean="0"/>
              <a:t> Data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One old – Deprecated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mysql</a:t>
            </a:r>
            <a:r>
              <a:rPr lang="en-US" dirty="0" smtClean="0"/>
              <a:t>_*   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api</a:t>
            </a:r>
            <a:r>
              <a:rPr lang="en-US" dirty="0" smtClean="0"/>
              <a:t> to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209514"/>
            <a:ext cx="10972440" cy="5124181"/>
          </a:xfrm>
        </p:spPr>
        <p:txBody>
          <a:bodyPr anchor="t"/>
          <a:lstStyle/>
          <a:p>
            <a:pPr marL="0" indent="0">
              <a:buNone/>
            </a:pPr>
            <a:r>
              <a:rPr lang="en-US" sz="3600" dirty="0" err="1" smtClean="0"/>
              <a:t>MySQLi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Simpler syntax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Richer API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PDO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Faster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Supports other Databases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Object Oriented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Theme_Steve</Template>
  <TotalTime>1948</TotalTime>
  <Words>989</Words>
  <Application>Microsoft Office PowerPoint</Application>
  <PresentationFormat>Widescreen</PresentationFormat>
  <Paragraphs>352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StarSymbol</vt:lpstr>
      <vt:lpstr>Theme_Steve</vt:lpstr>
      <vt:lpstr>CS 547</vt:lpstr>
      <vt:lpstr>Agenda</vt:lpstr>
      <vt:lpstr>Review</vt:lpstr>
      <vt:lpstr>Recall</vt:lpstr>
      <vt:lpstr>Dynamic Web Sites</vt:lpstr>
      <vt:lpstr>Dynamic Web Sites</vt:lpstr>
      <vt:lpstr>PHP MySQL</vt:lpstr>
      <vt:lpstr>PHP MySQL</vt:lpstr>
      <vt:lpstr>Which api to use?</vt:lpstr>
      <vt:lpstr>MySQLi example</vt:lpstr>
      <vt:lpstr>MySQLi example</vt:lpstr>
      <vt:lpstr>MySQLi example</vt:lpstr>
      <vt:lpstr>MySQLi example</vt:lpstr>
      <vt:lpstr>MySQLi example</vt:lpstr>
      <vt:lpstr>MySQLi examples</vt:lpstr>
      <vt:lpstr>More sql commands</vt:lpstr>
      <vt:lpstr>SQL Insert Command</vt:lpstr>
      <vt:lpstr>SQL UpDate</vt:lpstr>
      <vt:lpstr>SQL Delete</vt:lpstr>
      <vt:lpstr>SQL Pattern</vt:lpstr>
      <vt:lpstr>File Layout</vt:lpstr>
      <vt:lpstr>PHP External Files</vt:lpstr>
      <vt:lpstr>Include VS Require</vt:lpstr>
      <vt:lpstr>Paths Matter</vt:lpstr>
      <vt:lpstr>File extension also matter</vt:lpstr>
      <vt:lpstr>Website Layout</vt:lpstr>
      <vt:lpstr>First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547</dc:title>
  <dc:creator>Steve Price</dc:creator>
  <cp:lastModifiedBy>Steve Price</cp:lastModifiedBy>
  <cp:revision>139</cp:revision>
  <dcterms:created xsi:type="dcterms:W3CDTF">2015-01-27T22:29:04Z</dcterms:created>
  <dcterms:modified xsi:type="dcterms:W3CDTF">2015-02-13T01:25:11Z</dcterms:modified>
</cp:coreProperties>
</file>