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471" r:id="rId4"/>
    <p:sldId id="260" r:id="rId5"/>
    <p:sldId id="423" r:id="rId6"/>
    <p:sldId id="426" r:id="rId7"/>
    <p:sldId id="442" r:id="rId8"/>
    <p:sldId id="444" r:id="rId9"/>
    <p:sldId id="443" r:id="rId10"/>
    <p:sldId id="445" r:id="rId11"/>
    <p:sldId id="446" r:id="rId12"/>
    <p:sldId id="447" r:id="rId13"/>
    <p:sldId id="450" r:id="rId14"/>
    <p:sldId id="448" r:id="rId15"/>
    <p:sldId id="427" r:id="rId16"/>
    <p:sldId id="449" r:id="rId17"/>
    <p:sldId id="451" r:id="rId18"/>
    <p:sldId id="452" r:id="rId19"/>
    <p:sldId id="453" r:id="rId20"/>
    <p:sldId id="454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4" r:id="rId29"/>
    <p:sldId id="463" r:id="rId30"/>
    <p:sldId id="455" r:id="rId31"/>
    <p:sldId id="465" r:id="rId32"/>
    <p:sldId id="466" r:id="rId33"/>
    <p:sldId id="467" r:id="rId34"/>
    <p:sldId id="468" r:id="rId35"/>
    <p:sldId id="469" r:id="rId36"/>
    <p:sldId id="47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73064" autoAdjust="0"/>
  </p:normalViewPr>
  <p:slideViewPr>
    <p:cSldViewPr snapToGrid="0">
      <p:cViewPr varScale="1">
        <p:scale>
          <a:sx n="54" d="100"/>
          <a:sy n="54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0ED20-589F-48FD-A96F-4BF3A47A6C97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3035-53B3-4E95-8339-55757B57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2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</a:t>
            </a:r>
            <a:r>
              <a:rPr lang="en-US" baseline="0" dirty="0" smtClean="0"/>
              <a:t> you must think when you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17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the </a:t>
            </a:r>
            <a:r>
              <a:rPr lang="en-US" dirty="0" err="1" smtClean="0"/>
              <a:t>php</a:t>
            </a:r>
            <a:r>
              <a:rPr lang="en-US" dirty="0" smtClean="0"/>
              <a:t> manual and review these functions… http://php.net/manual/en/function.mysql-real-escape-string.php</a:t>
            </a:r>
          </a:p>
          <a:p>
            <a:endParaRPr lang="en-US" dirty="0" smtClean="0"/>
          </a:p>
          <a:p>
            <a:r>
              <a:rPr lang="en-US" dirty="0" smtClean="0"/>
              <a:t>http://php.net/manual/en/function.mysql-real-escape-string.php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5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avoid all character escaping issues (on the PHP side) if you use prepare()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bind_param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as an alternative to placing arbitrary string values in SQL statements.  This works because bound parameter values are NOT passed via the SQL statement syntax.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7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big</a:t>
            </a:r>
            <a:r>
              <a:rPr lang="en-US" baseline="0" dirty="0" smtClean="0"/>
              <a:t> topic, Please review the Wikipedia http://en.wikipedia.org/wiki/Regular_expression and</a:t>
            </a:r>
          </a:p>
          <a:p>
            <a:r>
              <a:rPr lang="en-US" baseline="0" dirty="0" smtClean="0"/>
              <a:t>the php.net http://php.net/manual/en/function.preg-match.php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45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http://www.regexr.com/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21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http://php.net/manual/en/book.pcre.php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72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http://php.net/manual/en/function.setcookie.php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http://www.w3schools.com/php/php_mysql_prepared_statements.asp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6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http://xkcd.com/327/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2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this code…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this type of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records returned;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45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records returned;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3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</a:t>
            </a:r>
            <a:r>
              <a:rPr lang="en-US" baseline="0" dirty="0" smtClean="0"/>
              <a:t> you must think when you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4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317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7B5DE302-18F2-4981-8301-081B6591E807}" type="datetime1">
              <a:rPr lang="en-US" smtClean="0"/>
              <a:t>2/24/2015</a:t>
            </a:fld>
            <a:endParaRPr lang="en-US"/>
          </a:p>
        </p:txBody>
      </p:sp>
      <p:sp>
        <p:nvSpPr>
          <p:cNvPr id="6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7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90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3904B43D-2723-47FA-913B-6A796C2A1D90}" type="datetime1">
              <a:rPr lang="en-US" smtClean="0"/>
              <a:t>2/24/2015</a:t>
            </a:fld>
            <a:endParaRPr lang="en-US"/>
          </a:p>
        </p:txBody>
      </p:sp>
      <p:sp>
        <p:nvSpPr>
          <p:cNvPr id="8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9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DD552194-6B80-4B47-A92F-E940662B3B44}" type="datetime1">
              <a:rPr lang="en-US" smtClean="0"/>
              <a:t>2/24/2015</a:t>
            </a:fld>
            <a:endParaRPr lang="en-US"/>
          </a:p>
        </p:txBody>
      </p:sp>
      <p:sp>
        <p:nvSpPr>
          <p:cNvPr id="8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9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0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57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AD6CDAD4-1E9D-4E16-B04A-D329A1C1947C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4D39F926-A1B7-4122-AD1D-5575A505C409}" type="datetime1">
              <a:rPr lang="en-US" smtClean="0"/>
              <a:t>2/24/2015</a:t>
            </a:fld>
            <a:endParaRPr lang="en-US"/>
          </a:p>
        </p:txBody>
      </p:sp>
      <p:sp>
        <p:nvSpPr>
          <p:cNvPr id="6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7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4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C231CA96-B302-4D4D-BEF5-DE02C6E9D25C}" type="datetime1">
              <a:rPr lang="en-US" smtClean="0"/>
              <a:t>2/24/2015</a:t>
            </a:fld>
            <a:endParaRPr lang="en-US"/>
          </a:p>
        </p:txBody>
      </p:sp>
      <p:sp>
        <p:nvSpPr>
          <p:cNvPr id="4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5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00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3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33F277EC-E767-4D45-A6E2-7EA512C3CB41}" type="datetime1">
              <a:rPr lang="en-US" smtClean="0"/>
              <a:t>2/24/2015</a:t>
            </a:fld>
            <a:endParaRPr lang="en-US"/>
          </a:p>
        </p:txBody>
      </p:sp>
      <p:sp>
        <p:nvSpPr>
          <p:cNvPr id="4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5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5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E4DE5C28-F4CC-498F-ADAB-1325F40718D9}" type="datetime1">
              <a:rPr lang="en-US" smtClean="0"/>
              <a:t>2/24/2015</a:t>
            </a:fld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8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BFB91958-0F6D-4834-95FB-5AD98A50665A}" type="datetime1">
              <a:rPr lang="en-US" smtClean="0"/>
              <a:t>2/24/2015</a:t>
            </a:fld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6F90FAB4-FA29-429C-9521-F506DC4E5326}" type="datetime1">
              <a:rPr lang="en-US" smtClean="0"/>
              <a:t>2/24/2015</a:t>
            </a:fld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92608" y="82296"/>
            <a:ext cx="11585448" cy="110642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 dirty="0" smtClean="0">
                <a:solidFill>
                  <a:srgbClr val="FFFFFF"/>
                </a:solidFill>
                <a:latin typeface="Calibri Light"/>
              </a:rPr>
              <a:t/>
            </a:r>
            <a:br>
              <a:rPr lang="en-US" sz="3600" strike="noStrike" dirty="0" smtClean="0">
                <a:solidFill>
                  <a:srgbClr val="FFFFFF"/>
                </a:solidFill>
                <a:latin typeface="Calibri Light"/>
              </a:rPr>
            </a:br>
            <a:r>
              <a:rPr lang="en-US" sz="3600" strike="noStrike" dirty="0" smtClean="0">
                <a:solidFill>
                  <a:srgbClr val="FFFFFF"/>
                </a:solidFill>
                <a:latin typeface="Calibri Light"/>
              </a:rPr>
              <a:t>Click </a:t>
            </a:r>
            <a:r>
              <a:rPr lang="en-US" sz="3600" strike="noStrike" dirty="0">
                <a:solidFill>
                  <a:srgbClr val="FFFFFF"/>
                </a:solidFill>
                <a:latin typeface="Calibri Light"/>
              </a:rPr>
              <a:t>to edit Master title style</a:t>
            </a:r>
            <a:endParaRPr dirty="0"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92608" y="1271016"/>
            <a:ext cx="11585448" cy="5029272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Sixth Outline Level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Seventh Outline </a:t>
            </a:r>
            <a:r>
              <a:rPr lang="en-US" strike="noStrike" dirty="0" err="1">
                <a:solidFill>
                  <a:srgbClr val="FFFFFF"/>
                </a:solidFill>
                <a:latin typeface="Calibri"/>
              </a:rPr>
              <a:t>LevelClick</a:t>
            </a:r>
            <a:r>
              <a:rPr lang="en-US" strike="noStrike" dirty="0">
                <a:solidFill>
                  <a:srgbClr val="FFFFFF"/>
                </a:solidFill>
                <a:latin typeface="Calibri"/>
              </a:rPr>
              <a:t> to edit Master text styles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 dirty="0">
                <a:solidFill>
                  <a:srgbClr val="FFFFFF"/>
                </a:solidFill>
                <a:latin typeface="Calibri"/>
              </a:rPr>
              <a:t>Second level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 dirty="0">
                <a:solidFill>
                  <a:srgbClr val="FFFFFF"/>
                </a:solidFill>
                <a:latin typeface="Calibri"/>
              </a:rPr>
              <a:t>Third level</a:t>
            </a:r>
            <a:endParaRPr dirty="0"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FFFFFF"/>
                </a:solidFill>
                <a:latin typeface="Calibri"/>
              </a:rPr>
              <a:t>Fourth level</a:t>
            </a:r>
            <a:endParaRPr dirty="0"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FFFFFF"/>
                </a:solidFill>
                <a:latin typeface="Calibri"/>
              </a:rPr>
              <a:t>Fifth level</a:t>
            </a:r>
            <a:endParaRPr dirty="0"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B5CDBEAD-A219-4BA4-BFB5-7ABD02959F94}" type="datetime1">
              <a:rPr lang="en-US" smtClean="0"/>
              <a:t>2/24/2015</a:t>
            </a:fld>
            <a:endParaRPr lang="en-US"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mysql-real-escape-string.ph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exr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book.pcre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547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73599"/>
            <a:ext cx="10972440" cy="5458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Week </a:t>
            </a:r>
            <a:r>
              <a:rPr lang="en-US" dirty="0" smtClean="0"/>
              <a:t>5 </a:t>
            </a:r>
            <a:r>
              <a:rPr lang="en-US" dirty="0" smtClean="0"/>
              <a:t>Day 1</a:t>
            </a:r>
          </a:p>
          <a:p>
            <a:r>
              <a:rPr lang="en-US" dirty="0" smtClean="0"/>
              <a:t>Site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D5E224-103A-4688-B1FD-AA90F835A139}" type="datetime1">
              <a:rPr lang="en-US" smtClean="0"/>
              <a:t>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790" y="560444"/>
            <a:ext cx="7992653" cy="5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129" y="635092"/>
            <a:ext cx="7945582" cy="52702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911" y="184677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what you want.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99911" y="2887141"/>
            <a:ext cx="1873956" cy="3386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Mitigation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solution to SQL injection types of attacks is complicated and requires vigilance and understanding on the part of the  programmer.</a:t>
            </a:r>
          </a:p>
          <a:p>
            <a:pPr marL="857250" indent="-857250">
              <a:buNone/>
            </a:pPr>
            <a:r>
              <a:rPr lang="en-US" dirty="0"/>
              <a:t>	</a:t>
            </a:r>
            <a:r>
              <a:rPr lang="en-US" sz="3200" b="1" dirty="0" smtClean="0"/>
              <a:t>One can not blindly rely on a one size fits all solution.</a:t>
            </a:r>
          </a:p>
          <a:p>
            <a:pPr marL="0" indent="0">
              <a:buNone/>
            </a:pPr>
            <a:r>
              <a:rPr lang="en-US" dirty="0" smtClean="0"/>
              <a:t>You must understand what your code is doing and design your code appropriately.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Mitigation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418400"/>
            <a:ext cx="10972440" cy="41131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Techniques: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Prepared Statements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Sanitizing 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Prepared Statements and Bound Parameters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Lifecycle</a:t>
            </a:r>
          </a:p>
          <a:p>
            <a:pPr lvl="1"/>
            <a:r>
              <a:rPr lang="en-US" dirty="0" smtClean="0"/>
              <a:t>Prepare</a:t>
            </a:r>
            <a:r>
              <a:rPr lang="en-US" dirty="0"/>
              <a:t>: An SQL statement template is created and sent to the database. Certain values are left unspecified, called parameters (labeled "?"). Example: </a:t>
            </a:r>
            <a:r>
              <a:rPr lang="en-US" b="1" dirty="0"/>
              <a:t>INSERT INTO </a:t>
            </a:r>
            <a:r>
              <a:rPr lang="en-US" b="1" dirty="0" err="1" smtClean="0"/>
              <a:t>mytable</a:t>
            </a:r>
            <a:r>
              <a:rPr lang="en-US" b="1" dirty="0" smtClean="0"/>
              <a:t> VALUES</a:t>
            </a:r>
            <a:r>
              <a:rPr lang="en-US" b="1" dirty="0"/>
              <a:t>(?, ?, </a:t>
            </a:r>
            <a:r>
              <a:rPr lang="en-US" b="1" dirty="0" smtClean="0"/>
              <a:t>?)</a:t>
            </a:r>
          </a:p>
          <a:p>
            <a:pPr lvl="1"/>
            <a:r>
              <a:rPr lang="en-US" dirty="0" smtClean="0"/>
              <a:t>Parse: The </a:t>
            </a:r>
            <a:r>
              <a:rPr lang="en-US" dirty="0"/>
              <a:t>database parses, compiles, and performs query optimization on the SQL statement template, and stores the result </a:t>
            </a:r>
            <a:r>
              <a:rPr lang="en-US" b="1" dirty="0"/>
              <a:t>without executing it</a:t>
            </a:r>
          </a:p>
          <a:p>
            <a:pPr lvl="1"/>
            <a:r>
              <a:rPr lang="en-US" dirty="0"/>
              <a:t>Execute: At a later time, the application </a:t>
            </a:r>
            <a:r>
              <a:rPr lang="en-US" b="1" dirty="0"/>
              <a:t>binds the values to the parameters, </a:t>
            </a:r>
            <a:r>
              <a:rPr lang="en-US" dirty="0"/>
              <a:t>and the database executes the statement. The application may execute the statement as many times as it wants with different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79024"/>
          </a:xfrm>
        </p:spPr>
        <p:txBody>
          <a:bodyPr/>
          <a:lstStyle/>
          <a:p>
            <a:r>
              <a:rPr lang="en-US" sz="3600" dirty="0" smtClean="0"/>
              <a:t>SQL Injection Solution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970844"/>
            <a:ext cx="10972440" cy="4967111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/>
          </a:p>
          <a:p>
            <a:pPr>
              <a:spcBef>
                <a:spcPts val="0"/>
              </a:spcBef>
            </a:pPr>
            <a:r>
              <a:rPr lang="en-US" sz="1800" dirty="0"/>
              <a:t>if ($</a:t>
            </a:r>
            <a:r>
              <a:rPr lang="en-US" sz="1800" dirty="0" err="1"/>
              <a:t>stmt</a:t>
            </a:r>
            <a:r>
              <a:rPr lang="en-US" sz="1800" dirty="0"/>
              <a:t> = $conn-&gt;prepare("SELECT </a:t>
            </a:r>
            <a:r>
              <a:rPr lang="en-US" sz="1800" dirty="0" err="1"/>
              <a:t>pkID</a:t>
            </a:r>
            <a:r>
              <a:rPr lang="en-US" sz="1800" dirty="0"/>
              <a:t>, name, age, </a:t>
            </a:r>
            <a:r>
              <a:rPr lang="en-US" sz="1800" dirty="0" err="1"/>
              <a:t>realAge</a:t>
            </a:r>
            <a:r>
              <a:rPr lang="en-US" sz="1800" dirty="0"/>
              <a:t>, phone, email FROM </a:t>
            </a:r>
            <a:r>
              <a:rPr lang="en-US" sz="1800" dirty="0" err="1"/>
              <a:t>mytable</a:t>
            </a:r>
            <a:r>
              <a:rPr lang="en-US" sz="1800" dirty="0"/>
              <a:t> WHERE name=?"))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$</a:t>
            </a:r>
            <a:r>
              <a:rPr lang="en-US" sz="1800" dirty="0" err="1"/>
              <a:t>stmt</a:t>
            </a:r>
            <a:r>
              <a:rPr lang="en-US" sz="1800" dirty="0"/>
              <a:t>-&gt;</a:t>
            </a:r>
            <a:r>
              <a:rPr lang="en-US" sz="1800" dirty="0" err="1"/>
              <a:t>bind_param</a:t>
            </a:r>
            <a:r>
              <a:rPr lang="en-US" sz="1800" dirty="0"/>
              <a:t>("s", $_POST["name"]);// Bind a variable to the parameter as a string.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</a:t>
            </a:r>
            <a:r>
              <a:rPr lang="en-US" sz="1800" dirty="0" smtClean="0"/>
              <a:t>$</a:t>
            </a:r>
            <a:r>
              <a:rPr lang="en-US" sz="1800" dirty="0" err="1"/>
              <a:t>stmt</a:t>
            </a:r>
            <a:r>
              <a:rPr lang="en-US" sz="1800" dirty="0"/>
              <a:t>-&gt;execute();  // Execute the statement.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        $</a:t>
            </a:r>
            <a:r>
              <a:rPr lang="en-US" sz="1800" dirty="0" err="1"/>
              <a:t>stmt</a:t>
            </a:r>
            <a:r>
              <a:rPr lang="en-US" sz="1800" dirty="0"/>
              <a:t>-&gt;</a:t>
            </a:r>
            <a:r>
              <a:rPr lang="en-US" sz="1800" dirty="0" err="1"/>
              <a:t>bind_result</a:t>
            </a:r>
            <a:r>
              <a:rPr lang="en-US" sz="1800" dirty="0"/>
              <a:t>($</a:t>
            </a:r>
            <a:r>
              <a:rPr lang="en-US" sz="1800" dirty="0" err="1"/>
              <a:t>pkID</a:t>
            </a:r>
            <a:r>
              <a:rPr lang="en-US" sz="1800" dirty="0"/>
              <a:t>, $name, $age, $</a:t>
            </a:r>
            <a:r>
              <a:rPr lang="en-US" sz="1800" dirty="0" err="1"/>
              <a:t>realAge</a:t>
            </a:r>
            <a:r>
              <a:rPr lang="en-US" sz="1800" dirty="0"/>
              <a:t>, $phone, $email);           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$</a:t>
            </a:r>
            <a:r>
              <a:rPr lang="en-US" sz="1800" dirty="0" err="1"/>
              <a:t>stmt</a:t>
            </a:r>
            <a:r>
              <a:rPr lang="en-US" sz="1800" dirty="0"/>
              <a:t>-&gt;</a:t>
            </a:r>
            <a:r>
              <a:rPr lang="en-US" sz="1800" dirty="0" err="1"/>
              <a:t>store_result</a:t>
            </a:r>
            <a:r>
              <a:rPr lang="en-US" sz="1800" dirty="0"/>
              <a:t>();  /* Store the result (to get properties) </a:t>
            </a:r>
            <a:r>
              <a:rPr lang="en-US" sz="1800" dirty="0" smtClean="0"/>
              <a:t>*/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        $</a:t>
            </a:r>
            <a:r>
              <a:rPr lang="en-US" sz="1800" dirty="0" err="1"/>
              <a:t>num_of_rows</a:t>
            </a:r>
            <a:r>
              <a:rPr lang="en-US" sz="1800" dirty="0"/>
              <a:t> = $</a:t>
            </a:r>
            <a:r>
              <a:rPr lang="en-US" sz="1800" dirty="0" err="1"/>
              <a:t>stmt</a:t>
            </a:r>
            <a:r>
              <a:rPr lang="en-US" sz="1800" dirty="0"/>
              <a:t>-&gt;</a:t>
            </a:r>
            <a:r>
              <a:rPr lang="en-US" sz="1800" dirty="0" err="1"/>
              <a:t>num_rows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        /* Bind the result to variables */           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$</a:t>
            </a:r>
            <a:r>
              <a:rPr lang="en-US" sz="1800" dirty="0" err="1"/>
              <a:t>stmt</a:t>
            </a:r>
            <a:r>
              <a:rPr lang="en-US" sz="1800" dirty="0"/>
              <a:t>-&gt;</a:t>
            </a:r>
            <a:r>
              <a:rPr lang="en-US" sz="1800" dirty="0" err="1"/>
              <a:t>bind_result</a:t>
            </a:r>
            <a:r>
              <a:rPr lang="en-US" sz="1800" dirty="0"/>
              <a:t>($</a:t>
            </a:r>
            <a:r>
              <a:rPr lang="en-US" sz="1800" dirty="0" err="1"/>
              <a:t>pkID</a:t>
            </a:r>
            <a:r>
              <a:rPr lang="en-US" sz="1800" dirty="0"/>
              <a:t>, $name, $age, $</a:t>
            </a:r>
            <a:r>
              <a:rPr lang="en-US" sz="1800" dirty="0" err="1"/>
              <a:t>realAge</a:t>
            </a:r>
            <a:r>
              <a:rPr lang="en-US" sz="1800" dirty="0"/>
              <a:t>, $phone, $email);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$</a:t>
            </a:r>
            <a:r>
              <a:rPr lang="en-US" sz="1800" dirty="0" err="1"/>
              <a:t>stmt</a:t>
            </a:r>
            <a:r>
              <a:rPr lang="en-US" sz="1800" dirty="0"/>
              <a:t>-&gt;fetch(); // Fetch the data.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        // Display the data.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</a:t>
            </a:r>
            <a:r>
              <a:rPr lang="en-US" sz="1800" dirty="0" err="1"/>
              <a:t>printf</a:t>
            </a:r>
            <a:r>
              <a:rPr lang="en-US" sz="1800" dirty="0" smtClean="0"/>
              <a:t>(“ID </a:t>
            </a:r>
            <a:r>
              <a:rPr lang="en-US" sz="1800" dirty="0"/>
              <a:t>%s is %s. They </a:t>
            </a:r>
            <a:r>
              <a:rPr lang="en-US" sz="1800" dirty="0" smtClean="0"/>
              <a:t>are </a:t>
            </a:r>
            <a:r>
              <a:rPr lang="en-US" sz="1800" dirty="0"/>
              <a:t>%s, but really they are %</a:t>
            </a:r>
            <a:r>
              <a:rPr lang="en-US" sz="1800" dirty="0" smtClean="0"/>
              <a:t>s”, </a:t>
            </a:r>
            <a:r>
              <a:rPr lang="en-US" sz="1800" dirty="0"/>
              <a:t>$name, $</a:t>
            </a:r>
            <a:r>
              <a:rPr lang="en-US" sz="1800" dirty="0" err="1"/>
              <a:t>pkID</a:t>
            </a:r>
            <a:r>
              <a:rPr lang="en-US" sz="1800" dirty="0"/>
              <a:t>, $age, $</a:t>
            </a:r>
            <a:r>
              <a:rPr lang="en-US" sz="1800" dirty="0" err="1"/>
              <a:t>realAge</a:t>
            </a:r>
            <a:r>
              <a:rPr lang="en-US" sz="1800" dirty="0"/>
              <a:t>);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601ED6F-00B0-49D2-87CE-872D3A22799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 about User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Never trust user Input.</a:t>
            </a:r>
          </a:p>
          <a:p>
            <a:r>
              <a:rPr lang="en-US" dirty="0" smtClean="0"/>
              <a:t>All user input </a:t>
            </a:r>
            <a:r>
              <a:rPr lang="en-US" dirty="0" err="1" smtClean="0"/>
              <a:t>shoud</a:t>
            </a:r>
            <a:r>
              <a:rPr lang="en-US" dirty="0" smtClean="0"/>
              <a:t> be sanitized.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hlinkClick r:id="rId3"/>
              </a:rPr>
              <a:t>mysqli_real_escape_string</a:t>
            </a:r>
            <a:r>
              <a:rPr lang="en-US" dirty="0" smtClean="0">
                <a:hlinkClick r:id="rId3"/>
              </a:rPr>
              <a:t>();</a:t>
            </a:r>
            <a:r>
              <a:rPr lang="en-US" dirty="0" smtClean="0"/>
              <a:t>  </a:t>
            </a:r>
          </a:p>
          <a:p>
            <a:r>
              <a:rPr lang="en-US" dirty="0"/>
              <a:t>or </a:t>
            </a:r>
            <a:r>
              <a:rPr lang="en-US" dirty="0" smtClean="0">
                <a:hlinkClick r:id="rId3"/>
              </a:rPr>
              <a:t>PDO::quote();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Sanitizing User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mysqli_real_escape_string</a:t>
            </a:r>
            <a:r>
              <a:rPr lang="en-US" sz="2000" dirty="0" smtClean="0"/>
              <a:t> -- </a:t>
            </a:r>
            <a:r>
              <a:rPr lang="en-US" sz="2000" dirty="0"/>
              <a:t>Escapes special characters in a string for use in an SQL statement, taking into account the current charset of the </a:t>
            </a:r>
            <a:r>
              <a:rPr lang="en-US" sz="2000" dirty="0" smtClean="0"/>
              <a:t>connection</a:t>
            </a:r>
          </a:p>
          <a:p>
            <a:pPr marL="0" indent="0">
              <a:buNone/>
            </a:pPr>
            <a:r>
              <a:rPr lang="en-US" sz="2000" dirty="0" smtClean="0"/>
              <a:t>Parameters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link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Procedural </a:t>
            </a:r>
            <a:r>
              <a:rPr lang="en-US" sz="2000" dirty="0"/>
              <a:t>style only: A link identifier returned by </a:t>
            </a:r>
            <a:r>
              <a:rPr lang="en-US" sz="2000" dirty="0" err="1"/>
              <a:t>mysqli_connect</a:t>
            </a:r>
            <a:r>
              <a:rPr lang="en-US" sz="2000" dirty="0"/>
              <a:t>() or </a:t>
            </a:r>
            <a:r>
              <a:rPr lang="en-US" sz="2000" dirty="0" err="1"/>
              <a:t>mysqli_init</a:t>
            </a:r>
            <a:r>
              <a:rPr lang="en-US" sz="2000" dirty="0" smtClean="0"/>
              <a:t>()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/>
              <a:t>escapestr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	The </a:t>
            </a:r>
            <a:r>
              <a:rPr lang="en-US" sz="2000" dirty="0"/>
              <a:t>string to be </a:t>
            </a:r>
            <a:r>
              <a:rPr lang="en-US" sz="2000" dirty="0" err="1" smtClean="0"/>
              <a:t>escaped.Characters</a:t>
            </a:r>
            <a:r>
              <a:rPr lang="en-US" sz="2000" dirty="0" smtClean="0"/>
              <a:t> </a:t>
            </a:r>
            <a:r>
              <a:rPr lang="en-US" sz="2000" dirty="0"/>
              <a:t>encoded are NUL (ASCII 0), \n, \r, \, ', ", and Control-Z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Returns: the escaped string;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want to validate input?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validate user input you must match the input to a pattern. PHP uses Regular Expressions (called </a:t>
            </a:r>
            <a:r>
              <a:rPr lang="en-US" dirty="0" err="1" smtClean="0"/>
              <a:t>RegEx</a:t>
            </a:r>
            <a:r>
              <a:rPr lang="en-US" dirty="0" smtClean="0"/>
              <a:t>) to do this. A regex is </a:t>
            </a:r>
            <a:r>
              <a:rPr lang="en-US" dirty="0"/>
              <a:t>a </a:t>
            </a:r>
            <a:r>
              <a:rPr lang="en-US" dirty="0" err="1"/>
              <a:t>a</a:t>
            </a:r>
            <a:r>
              <a:rPr lang="en-US" dirty="0"/>
              <a:t> sequence of characters that forms a search pattern, mainly for use in pattern matching with strings, or string matching, i.e. "find and replace"-like operations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4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preg_match</a:t>
            </a:r>
            <a:r>
              <a:rPr lang="en-US" dirty="0" smtClean="0"/>
              <a:t>()</a:t>
            </a:r>
            <a:r>
              <a:rPr lang="en-US" dirty="0"/>
              <a:t> — Perform a regular expression </a:t>
            </a:r>
            <a:r>
              <a:rPr lang="en-US" dirty="0" smtClean="0"/>
              <a:t>match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preg_match</a:t>
            </a:r>
            <a:r>
              <a:rPr lang="en-US" dirty="0"/>
              <a:t> ( string $pattern , string </a:t>
            </a:r>
            <a:r>
              <a:rPr lang="en-US" dirty="0" smtClean="0"/>
              <a:t>$);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preg_match</a:t>
            </a:r>
            <a:r>
              <a:rPr lang="en-US" dirty="0"/>
              <a:t> ( string $pattern , string $subject [, array &amp;$matches [, </a:t>
            </a:r>
            <a:r>
              <a:rPr lang="en-US" dirty="0" err="1"/>
              <a:t>int</a:t>
            </a:r>
            <a:r>
              <a:rPr lang="en-US" dirty="0"/>
              <a:t> $flags = 0 [, </a:t>
            </a:r>
            <a:r>
              <a:rPr lang="en-US" dirty="0" err="1"/>
              <a:t>int</a:t>
            </a:r>
            <a:r>
              <a:rPr lang="en-US" dirty="0"/>
              <a:t> $offset = 0 ]]] 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73599"/>
            <a:ext cx="10972440" cy="5643623"/>
          </a:xfrm>
        </p:spPr>
        <p:txBody>
          <a:bodyPr/>
          <a:lstStyle/>
          <a:p>
            <a:r>
              <a:rPr lang="en-US" smtClean="0"/>
              <a:t>PHP </a:t>
            </a:r>
            <a:r>
              <a:rPr lang="en-US" dirty="0" smtClean="0"/>
              <a:t>Session </a:t>
            </a:r>
          </a:p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BE021EB-E296-4E22-9768-99C3751BEA50}" type="datetime1">
              <a:rPr lang="en-US" smtClean="0"/>
              <a:t>2/24/2015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Validate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$name = </a:t>
            </a:r>
            <a:r>
              <a:rPr lang="en-US" dirty="0" err="1"/>
              <a:t>test_input</a:t>
            </a:r>
            <a:r>
              <a:rPr lang="en-US" dirty="0"/>
              <a:t>($_POST["name"]);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preg_match</a:t>
            </a:r>
            <a:r>
              <a:rPr lang="en-US" b="1" dirty="0"/>
              <a:t>("/^[a-</a:t>
            </a:r>
            <a:r>
              <a:rPr lang="en-US" b="1" dirty="0" err="1"/>
              <a:t>zA</a:t>
            </a:r>
            <a:r>
              <a:rPr lang="en-US" b="1" dirty="0"/>
              <a:t>-Z ]*$/"</a:t>
            </a:r>
            <a:r>
              <a:rPr lang="en-US" dirty="0"/>
              <a:t>,$name)) 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echo (“Found a name”);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470484"/>
            <a:ext cx="10972440" cy="30319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</a:t>
            </a:r>
            <a:r>
              <a:rPr lang="en-US" dirty="0" err="1" smtClean="0"/>
              <a:t>preg_match</a:t>
            </a:r>
            <a:r>
              <a:rPr lang="en-US" b="1" dirty="0" smtClean="0"/>
              <a:t>(“ </a:t>
            </a:r>
            <a:r>
              <a:rPr lang="en-US" b="1" dirty="0" smtClean="0">
                <a:solidFill>
                  <a:srgbClr val="FFFF00"/>
                </a:solidFill>
              </a:rPr>
              <a:t>/^[a-</a:t>
            </a:r>
            <a:r>
              <a:rPr lang="en-US" b="1" dirty="0" err="1" smtClean="0">
                <a:solidFill>
                  <a:srgbClr val="FFFF00"/>
                </a:solidFill>
              </a:rPr>
              <a:t>zA</a:t>
            </a:r>
            <a:r>
              <a:rPr lang="en-US" b="1" dirty="0" smtClean="0">
                <a:solidFill>
                  <a:srgbClr val="FFFF00"/>
                </a:solidFill>
              </a:rPr>
              <a:t>-Z ]*$/</a:t>
            </a:r>
            <a:r>
              <a:rPr lang="en-US" b="1" dirty="0" smtClean="0"/>
              <a:t>"</a:t>
            </a:r>
            <a:r>
              <a:rPr lang="en-US" dirty="0" smtClean="0"/>
              <a:t>,  $name))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yellow text is the important part.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Operator list (the pattern to match) is contained in the /  / </a:t>
            </a:r>
          </a:p>
          <a:p>
            <a:pPr marL="0" indent="0">
              <a:buNone/>
            </a:pPr>
            <a:r>
              <a:rPr lang="en-US" dirty="0"/>
              <a:t>Simple characters match </a:t>
            </a:r>
          </a:p>
          <a:p>
            <a:pPr marL="0" indent="0">
              <a:buNone/>
            </a:pPr>
            <a:r>
              <a:rPr lang="en-US" dirty="0" smtClean="0"/>
              <a:t> 	/</a:t>
            </a:r>
            <a:r>
              <a:rPr lang="en-US" dirty="0"/>
              <a:t>a/ -&gt; 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/</a:t>
            </a:r>
            <a:r>
              <a:rPr lang="en-US" dirty="0"/>
              <a:t>b/ -&gt; b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/</a:t>
            </a:r>
            <a:r>
              <a:rPr lang="en-US" dirty="0"/>
              <a:t>cd/ -&gt; </a:t>
            </a:r>
            <a:r>
              <a:rPr lang="en-US" dirty="0" smtClean="0"/>
              <a:t>cd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Square brackets denote a class of characters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/[ab]/  -&gt;  a , ab , b, and </a:t>
            </a:r>
            <a:r>
              <a:rPr lang="en-US" dirty="0" err="1" smtClean="0"/>
              <a:t>ba</a:t>
            </a:r>
            <a:r>
              <a:rPr lang="en-US" dirty="0" smtClean="0"/>
              <a:t>   but not 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455325"/>
            <a:ext cx="10972440" cy="3207537"/>
          </a:xfrm>
        </p:spPr>
        <p:txBody>
          <a:bodyPr/>
          <a:lstStyle/>
          <a:p>
            <a:r>
              <a:rPr lang="en-US" sz="3600" dirty="0" smtClean="0"/>
              <a:t>A dash (-) inside square brackets denote a range of characters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/[a-z]/  -&gt;  all lower case characters but not A-Z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 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^, $ * and . have special meanings</a:t>
            </a:r>
          </a:p>
          <a:p>
            <a:pPr marL="0" indent="0">
              <a:buNone/>
            </a:pPr>
            <a:endParaRPr lang="en-US" dirty="0"/>
          </a:p>
          <a:p>
            <a:pPr marL="1379538" indent="0">
              <a:buNone/>
            </a:pPr>
            <a:r>
              <a:rPr lang="en-US" dirty="0"/>
              <a:t>^ </a:t>
            </a:r>
            <a:r>
              <a:rPr lang="en-US" dirty="0" smtClean="0"/>
              <a:t>= Line </a:t>
            </a:r>
            <a:r>
              <a:rPr lang="en-US" dirty="0"/>
              <a:t>start </a:t>
            </a:r>
            <a:endParaRPr lang="en-US" dirty="0" smtClean="0"/>
          </a:p>
          <a:p>
            <a:pPr marL="1379538" indent="0">
              <a:buNone/>
            </a:pPr>
            <a:r>
              <a:rPr lang="en-US" dirty="0" smtClean="0"/>
              <a:t>$ =Line </a:t>
            </a:r>
            <a:r>
              <a:rPr lang="en-US" dirty="0"/>
              <a:t>end </a:t>
            </a:r>
            <a:endParaRPr lang="en-US" dirty="0" smtClean="0"/>
          </a:p>
          <a:p>
            <a:pPr marL="1379538" indent="0">
              <a:buNone/>
            </a:pPr>
            <a:r>
              <a:rPr lang="en-US" dirty="0" smtClean="0"/>
              <a:t>* = 0 </a:t>
            </a:r>
            <a:r>
              <a:rPr lang="en-US" dirty="0"/>
              <a:t>or more </a:t>
            </a:r>
            <a:r>
              <a:rPr lang="en-US" dirty="0" smtClean="0"/>
              <a:t>time</a:t>
            </a:r>
          </a:p>
          <a:p>
            <a:pPr marL="1379538" indent="0">
              <a:buNone/>
            </a:pPr>
            <a:r>
              <a:rPr lang="en-US" dirty="0" smtClean="0"/>
              <a:t>. = any character except a new 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 Ex: </a:t>
            </a:r>
            <a:r>
              <a:rPr lang="en-US" dirty="0"/>
              <a:t>Character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77941"/>
              </p:ext>
            </p:extLst>
          </p:nvPr>
        </p:nvGraphicFramePr>
        <p:xfrm>
          <a:off x="1187113" y="1281970"/>
          <a:ext cx="9400676" cy="4299830"/>
        </p:xfrm>
        <a:graphic>
          <a:graphicData uri="http://schemas.openxmlformats.org/drawingml/2006/table">
            <a:tbl>
              <a:tblPr/>
              <a:tblGrid>
                <a:gridCol w="4700338"/>
                <a:gridCol w="4700338"/>
              </a:tblGrid>
              <a:tr h="337055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Character classes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24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139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.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01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any character except newline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01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52806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\w \d \s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1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17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word, digit, whitespace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1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8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7710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\W \D \S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17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word, digit, whitespace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8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1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52806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[abc]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any of a, b, or c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81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1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29667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[^abc]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a, b, or c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81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7710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[a-g]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character between a &amp; g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 Ex Boundaries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30300"/>
              </p:ext>
            </p:extLst>
          </p:nvPr>
        </p:nvGraphicFramePr>
        <p:xfrm>
          <a:off x="3481137" y="2342147"/>
          <a:ext cx="4103938" cy="2040306"/>
        </p:xfrm>
        <a:graphic>
          <a:graphicData uri="http://schemas.openxmlformats.org/drawingml/2006/table">
            <a:tbl>
              <a:tblPr/>
              <a:tblGrid>
                <a:gridCol w="2051969"/>
                <a:gridCol w="2051969"/>
              </a:tblGrid>
              <a:tr h="102015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^abc$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85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 / end of the string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05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102015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\b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85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53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word boundary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5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5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: Escaped Characters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794552"/>
              </p:ext>
            </p:extLst>
          </p:nvPr>
        </p:nvGraphicFramePr>
        <p:xfrm>
          <a:off x="2887577" y="1796717"/>
          <a:ext cx="7225182" cy="3240504"/>
        </p:xfrm>
        <a:graphic>
          <a:graphicData uri="http://schemas.openxmlformats.org/drawingml/2006/table">
            <a:tbl>
              <a:tblPr/>
              <a:tblGrid>
                <a:gridCol w="3612591"/>
                <a:gridCol w="3612591"/>
              </a:tblGrid>
              <a:tr h="120693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\. \* \\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073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escaped special characters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073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120693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\t \n \r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073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tab, linefeed, carriage return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073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8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8266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\u00A9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8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unicode</a:t>
                      </a:r>
                      <a:r>
                        <a:rPr lang="en-US" dirty="0">
                          <a:effectLst/>
                        </a:rPr>
                        <a:t> escaped ©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88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9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: Quantifiers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02247"/>
              </p:ext>
            </p:extLst>
          </p:nvPr>
        </p:nvGraphicFramePr>
        <p:xfrm>
          <a:off x="1042735" y="2435894"/>
          <a:ext cx="9785686" cy="2505075"/>
        </p:xfrm>
        <a:graphic>
          <a:graphicData uri="http://schemas.openxmlformats.org/drawingml/2006/table">
            <a:tbl>
              <a:tblPr/>
              <a:tblGrid>
                <a:gridCol w="4892843"/>
                <a:gridCol w="4892843"/>
              </a:tblGrid>
              <a:tr h="501015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a* a+ a?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86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 or more, 1 or more, 0 or 1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6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501015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a{5} a{2,}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86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6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exactly five, two or more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6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501015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a{1,3}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6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6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between one &amp; three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6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64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501015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a+? a{2,}?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6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6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match as few as possible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864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6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501015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ab|cd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6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86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match ab or cd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6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6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4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No Class on Feb 19, 2015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81143" y="2128507"/>
            <a:ext cx="10972440" cy="3341851"/>
          </a:xfrm>
        </p:spPr>
        <p:txBody>
          <a:bodyPr/>
          <a:lstStyle/>
          <a:p>
            <a:r>
              <a:rPr lang="en-US" dirty="0" smtClean="0"/>
              <a:t>Take some time to learn by example.</a:t>
            </a:r>
          </a:p>
          <a:p>
            <a:endParaRPr lang="en-US" dirty="0"/>
          </a:p>
          <a:p>
            <a:r>
              <a:rPr lang="en-US" dirty="0" smtClean="0"/>
              <a:t>visit </a:t>
            </a:r>
            <a:r>
              <a:rPr lang="en-US" dirty="0"/>
              <a:t>the site </a:t>
            </a:r>
            <a:r>
              <a:rPr lang="en-US" dirty="0">
                <a:hlinkClick r:id="rId3"/>
              </a:rPr>
              <a:t>http://www.regexr.com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418400"/>
            <a:ext cx="11245636" cy="4636169"/>
          </a:xfrm>
        </p:spPr>
        <p:txBody>
          <a:bodyPr/>
          <a:lstStyle/>
          <a:p>
            <a:r>
              <a:rPr lang="en-US" sz="4000" dirty="0" smtClean="0"/>
              <a:t>Rich amount of regular expression functions in the </a:t>
            </a:r>
            <a:r>
              <a:rPr lang="en-US" sz="4000" dirty="0" err="1" smtClean="0"/>
              <a:t>php</a:t>
            </a:r>
            <a:r>
              <a:rPr lang="en-US" sz="4000" dirty="0" smtClean="0"/>
              <a:t> library. Check out the </a:t>
            </a:r>
            <a:r>
              <a:rPr lang="en-US" sz="4000" dirty="0" smtClean="0">
                <a:hlinkClick r:id="rId3"/>
              </a:rPr>
              <a:t>PCRE</a:t>
            </a:r>
            <a:r>
              <a:rPr lang="en-US" sz="4000" dirty="0" smtClean="0"/>
              <a:t> pages on php.net. Of interest may be</a:t>
            </a:r>
          </a:p>
          <a:p>
            <a:r>
              <a:rPr lang="en-US" sz="4000" dirty="0" err="1" smtClean="0"/>
              <a:t>preg_match</a:t>
            </a:r>
            <a:r>
              <a:rPr lang="en-US" sz="4000" dirty="0" smtClean="0"/>
              <a:t>(); and </a:t>
            </a:r>
            <a:r>
              <a:rPr lang="en-US" sz="4000" dirty="0" err="1" smtClean="0"/>
              <a:t>preg_match_all</a:t>
            </a:r>
            <a:r>
              <a:rPr lang="en-US" sz="4000" dirty="0" smtClean="0"/>
              <a:t>()</a:t>
            </a:r>
          </a:p>
          <a:p>
            <a:r>
              <a:rPr lang="en-US" sz="4000" dirty="0" err="1" smtClean="0"/>
              <a:t>preg_filter</a:t>
            </a:r>
            <a:r>
              <a:rPr lang="en-US" sz="4000" dirty="0" smtClean="0"/>
              <a:t>(); and </a:t>
            </a:r>
            <a:r>
              <a:rPr lang="en-US" sz="4000" dirty="0" err="1" smtClean="0"/>
              <a:t>preg_replace</a:t>
            </a:r>
            <a:r>
              <a:rPr lang="en-US" sz="4000" dirty="0" smtClean="0"/>
              <a:t>();</a:t>
            </a:r>
          </a:p>
          <a:p>
            <a:r>
              <a:rPr lang="en-US" sz="4000" dirty="0" smtClean="0"/>
              <a:t>and</a:t>
            </a:r>
          </a:p>
          <a:p>
            <a:r>
              <a:rPr lang="en-US" sz="4000" dirty="0" err="1" smtClean="0"/>
              <a:t>preg_split</a:t>
            </a:r>
            <a:r>
              <a:rPr lang="en-US" sz="4000" dirty="0" smtClean="0"/>
              <a:t>();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Sessions are used to preserve data across page visits. Sessions can either be stored with the URL or in a cookie on the client.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Sessions are created with the </a:t>
            </a:r>
            <a:r>
              <a:rPr lang="en-US" dirty="0" err="1" smtClean="0"/>
              <a:t>session_start</a:t>
            </a:r>
            <a:r>
              <a:rPr lang="en-US" dirty="0" smtClean="0"/>
              <a:t> (); function and are accessible through the super global $_SESSION variable;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Code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Cookie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Cookies store information on the client.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Cookie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C3C495E-DFC9-4D44-ABFE-1B121DB18429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93" y="2251000"/>
            <a:ext cx="7315447" cy="3137641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79024"/>
          </a:xfrm>
        </p:spPr>
        <p:txBody>
          <a:bodyPr/>
          <a:lstStyle/>
          <a:p>
            <a:r>
              <a:rPr lang="en-US" sz="3600" dirty="0" err="1" smtClean="0"/>
              <a:t>MySQLi</a:t>
            </a:r>
            <a:r>
              <a:rPr lang="en-US" sz="3600" dirty="0" smtClean="0"/>
              <a:t> Basics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069149"/>
            <a:ext cx="10972440" cy="114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mysqli_conn</a:t>
            </a:r>
            <a:r>
              <a:rPr lang="en-US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mysqli_select</a:t>
            </a:r>
            <a:r>
              <a:rPr lang="en-US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mysqli_insert</a:t>
            </a:r>
            <a:r>
              <a:rPr lang="en-US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mysqli_update</a:t>
            </a:r>
            <a:r>
              <a:rPr lang="en-US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mysqli_delete</a:t>
            </a:r>
            <a:r>
              <a:rPr lang="en-US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2CEC1C4-B5B5-4C39-B038-17A95CE650E4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79024"/>
          </a:xfrm>
        </p:spPr>
        <p:txBody>
          <a:bodyPr/>
          <a:lstStyle/>
          <a:p>
            <a:r>
              <a:rPr lang="en-US" sz="3600" dirty="0" err="1" smtClean="0"/>
              <a:t>MySQLi</a:t>
            </a:r>
            <a:r>
              <a:rPr lang="en-US" sz="3600" dirty="0" smtClean="0"/>
              <a:t> Prepared Statements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323190"/>
            <a:ext cx="10600387" cy="402774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Why?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Used to mitigate against SQL injections.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Benefits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Reduce time and minimize bandwidth</a:t>
            </a:r>
          </a:p>
          <a:p>
            <a:pPr marL="914400">
              <a:spcBef>
                <a:spcPts val="0"/>
              </a:spcBef>
            </a:pPr>
            <a:r>
              <a:rPr lang="en-US" sz="2400" dirty="0" smtClean="0"/>
              <a:t>Prepared </a:t>
            </a:r>
            <a:r>
              <a:rPr lang="en-US" sz="2400" dirty="0"/>
              <a:t>statements are very useful against SQL injections, because parameter values, which are transmitted later using a different protocol, need not be correctly escaped. </a:t>
            </a:r>
            <a:r>
              <a:rPr lang="en-US" sz="2400" b="1" i="1" dirty="0"/>
              <a:t>If the original statement template is </a:t>
            </a:r>
            <a:r>
              <a:rPr lang="en-US" sz="2800" b="1" i="1" dirty="0"/>
              <a:t>not</a:t>
            </a:r>
            <a:r>
              <a:rPr lang="en-US" sz="2400" b="1" i="1" dirty="0"/>
              <a:t> derived from external input, SQL injection cannot occur.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56588EC-A182-4993-BC11-F2328FC0D721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Statements: Little Bobby Tables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Exploits of a M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2" y="1920994"/>
            <a:ext cx="10703014" cy="32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6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Injection: The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//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/>
              <a:t>if ($conn-&gt;</a:t>
            </a:r>
            <a:r>
              <a:rPr lang="en-US" sz="1200" dirty="0" err="1"/>
              <a:t>connect_error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trigger_error</a:t>
            </a:r>
            <a:r>
              <a:rPr lang="en-US" sz="1200" dirty="0"/>
              <a:t>('Database connection failed: '  . $conn-&gt;</a:t>
            </a:r>
            <a:r>
              <a:rPr lang="en-US" sz="1200" dirty="0" err="1"/>
              <a:t>connect_error</a:t>
            </a:r>
            <a:r>
              <a:rPr lang="en-US" sz="1200" dirty="0"/>
              <a:t>, E_USER_ERROR);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  <a:p>
            <a:pPr marL="0" indent="0">
              <a:buNone/>
            </a:pPr>
            <a:r>
              <a:rPr lang="en-US" sz="1200" dirty="0"/>
              <a:t>    else {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b="1" dirty="0" smtClean="0"/>
              <a:t>        </a:t>
            </a:r>
            <a:r>
              <a:rPr lang="en-US" sz="1800" b="1" dirty="0"/>
              <a:t>$</a:t>
            </a:r>
            <a:r>
              <a:rPr lang="en-US" sz="1800" b="1" dirty="0" err="1"/>
              <a:t>sql</a:t>
            </a:r>
            <a:r>
              <a:rPr lang="en-US" sz="1800" b="1" dirty="0"/>
              <a:t>='SELECT * FROM </a:t>
            </a:r>
            <a:r>
              <a:rPr lang="en-US" sz="1800" b="1" dirty="0" err="1"/>
              <a:t>mytable</a:t>
            </a:r>
            <a:r>
              <a:rPr lang="en-US" sz="1800" b="1" dirty="0"/>
              <a:t> WHERE (</a:t>
            </a:r>
            <a:r>
              <a:rPr lang="en-US" sz="1800" b="1" dirty="0" err="1"/>
              <a:t>pkid</a:t>
            </a:r>
            <a:r>
              <a:rPr lang="en-US" sz="1800" b="1" dirty="0"/>
              <a:t> = "' . $_POST["name"]  . '") ; ';</a:t>
            </a:r>
          </a:p>
          <a:p>
            <a:pPr marL="0" indent="0">
              <a:buNone/>
            </a:pPr>
            <a:r>
              <a:rPr lang="en-US" sz="1200" dirty="0" smtClean="0"/>
              <a:t>        </a:t>
            </a:r>
            <a:r>
              <a:rPr lang="en-US" sz="1200" dirty="0"/>
              <a:t>$</a:t>
            </a:r>
            <a:r>
              <a:rPr lang="en-US" sz="1200" dirty="0" err="1"/>
              <a:t>rs</a:t>
            </a:r>
            <a:r>
              <a:rPr lang="en-US" sz="1200" dirty="0"/>
              <a:t>=$conn-&gt;query($</a:t>
            </a:r>
            <a:r>
              <a:rPr lang="en-US" sz="1200" dirty="0" err="1"/>
              <a:t>sql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    if($</a:t>
            </a:r>
            <a:r>
              <a:rPr lang="en-US" sz="1200" dirty="0" err="1"/>
              <a:t>rs</a:t>
            </a:r>
            <a:r>
              <a:rPr lang="en-US" sz="1200" dirty="0"/>
              <a:t> === false) {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 err="1"/>
              <a:t>trigger_error</a:t>
            </a:r>
            <a:r>
              <a:rPr lang="en-US" sz="1200" dirty="0"/>
              <a:t>('Wrong SQL: ' . $</a:t>
            </a:r>
            <a:r>
              <a:rPr lang="en-US" sz="1200" dirty="0" err="1"/>
              <a:t>sql</a:t>
            </a:r>
            <a:r>
              <a:rPr lang="en-US" sz="1200" dirty="0"/>
              <a:t> . ' Error: ' . $conn-&gt;error, E_USER_ERROR);</a:t>
            </a:r>
          </a:p>
          <a:p>
            <a:pPr marL="0" indent="0">
              <a:buNone/>
            </a:pPr>
            <a:r>
              <a:rPr lang="en-US" sz="1200" dirty="0"/>
              <a:t>        } else {</a:t>
            </a:r>
          </a:p>
          <a:p>
            <a:pPr marL="0" indent="0">
              <a:buNone/>
            </a:pPr>
            <a:r>
              <a:rPr lang="en-US" sz="1200" dirty="0"/>
              <a:t>            $</a:t>
            </a:r>
            <a:r>
              <a:rPr lang="en-US" sz="1200" dirty="0" err="1"/>
              <a:t>rows_returned</a:t>
            </a:r>
            <a:r>
              <a:rPr lang="en-US" sz="1200" dirty="0"/>
              <a:t> = $</a:t>
            </a:r>
            <a:r>
              <a:rPr lang="en-US" sz="1200" dirty="0" err="1"/>
              <a:t>rs</a:t>
            </a:r>
            <a:r>
              <a:rPr lang="en-US" sz="1200" dirty="0"/>
              <a:t>-&gt;</a:t>
            </a:r>
            <a:r>
              <a:rPr lang="en-US" sz="1200" dirty="0" err="1"/>
              <a:t>num_rows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        echo ("Found " . $</a:t>
            </a:r>
            <a:r>
              <a:rPr lang="en-US" sz="1200" dirty="0" err="1"/>
              <a:t>rows_returned</a:t>
            </a:r>
            <a:r>
              <a:rPr lang="en-US" sz="1200" dirty="0"/>
              <a:t> . " rows.&lt;</a:t>
            </a:r>
            <a:r>
              <a:rPr lang="en-US" sz="1200" dirty="0" err="1"/>
              <a:t>hr</a:t>
            </a:r>
            <a:r>
              <a:rPr lang="en-US" sz="1200" dirty="0"/>
              <a:t>&gt;");</a:t>
            </a:r>
          </a:p>
          <a:p>
            <a:pPr marL="0" indent="0">
              <a:buNone/>
            </a:pPr>
            <a:r>
              <a:rPr lang="en-US" sz="1200" dirty="0"/>
              <a:t>            $</a:t>
            </a:r>
            <a:r>
              <a:rPr lang="en-US" sz="1200" dirty="0" err="1"/>
              <a:t>rs</a:t>
            </a:r>
            <a:r>
              <a:rPr lang="en-US" sz="1200" dirty="0"/>
              <a:t>-&gt;</a:t>
            </a:r>
            <a:r>
              <a:rPr lang="en-US" sz="1200" dirty="0" err="1"/>
              <a:t>data_seek</a:t>
            </a:r>
            <a:r>
              <a:rPr lang="en-US" sz="1200" dirty="0"/>
              <a:t>(0);</a:t>
            </a:r>
          </a:p>
          <a:p>
            <a:pPr marL="0" indent="0">
              <a:buNone/>
            </a:pPr>
            <a:r>
              <a:rPr lang="en-US" sz="1200" dirty="0"/>
              <a:t>            while($row = $</a:t>
            </a:r>
            <a:r>
              <a:rPr lang="en-US" sz="1200" dirty="0" err="1"/>
              <a:t>rs</a:t>
            </a:r>
            <a:r>
              <a:rPr lang="en-US" sz="1200" dirty="0"/>
              <a:t>-&gt;</a:t>
            </a:r>
            <a:r>
              <a:rPr lang="en-US" sz="1200" dirty="0" err="1"/>
              <a:t>fetch_assoc</a:t>
            </a:r>
            <a:r>
              <a:rPr lang="en-US" sz="1200" dirty="0"/>
              <a:t>()){</a:t>
            </a:r>
          </a:p>
          <a:p>
            <a:pPr marL="0" indent="0">
              <a:buNone/>
            </a:pPr>
            <a:r>
              <a:rPr lang="en-US" sz="1200" dirty="0"/>
              <a:t>                echo ("Name = " . $row['name'] . " age = " . $row['</a:t>
            </a:r>
            <a:r>
              <a:rPr lang="en-US" sz="1200" dirty="0" err="1"/>
              <a:t>realAge</a:t>
            </a:r>
            <a:r>
              <a:rPr lang="en-US" sz="1200" dirty="0"/>
              <a:t>'] . "&lt;</a:t>
            </a:r>
            <a:r>
              <a:rPr lang="en-US" sz="1200" dirty="0" err="1"/>
              <a:t>br</a:t>
            </a:r>
            <a:r>
              <a:rPr lang="en-US" sz="1200" dirty="0"/>
              <a:t>&gt;"   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</a:t>
            </a:r>
            <a:r>
              <a:rPr lang="en-US" sz="1200" dirty="0" smtClean="0"/>
              <a:t>    </a:t>
            </a:r>
            <a:r>
              <a:rPr lang="en-US" sz="12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Injection: The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r>
              <a:rPr lang="en-US" dirty="0" smtClean="0"/>
              <a:t>With malformed strings like </a:t>
            </a:r>
          </a:p>
          <a:p>
            <a:pPr marL="457200" lvl="1" indent="0">
              <a:buNone/>
            </a:pPr>
            <a:r>
              <a:rPr lang="en-US" dirty="0"/>
              <a:t>2' or 1; select * from </a:t>
            </a:r>
            <a:r>
              <a:rPr lang="en-US" dirty="0" err="1"/>
              <a:t>mytable</a:t>
            </a:r>
            <a:r>
              <a:rPr lang="en-US" dirty="0"/>
              <a:t> 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We get results we didn’t expect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Steve">
  <a:themeElements>
    <a:clrScheme name="Custom 1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Steve" id="{FA05FD63-00FA-453D-AADA-4520A2E0426B}" vid="{ACF2A386-0471-4793-9A9A-3677333B6B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Theme_Steve</Template>
  <TotalTime>2332</TotalTime>
  <Words>1459</Words>
  <Application>Microsoft Office PowerPoint</Application>
  <PresentationFormat>Widescreen</PresentationFormat>
  <Paragraphs>332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DejaVu Sans</vt:lpstr>
      <vt:lpstr>Source Code Pro</vt:lpstr>
      <vt:lpstr>StarSymbol</vt:lpstr>
      <vt:lpstr>Theme_Steve</vt:lpstr>
      <vt:lpstr>CS 547</vt:lpstr>
      <vt:lpstr>Agenda</vt:lpstr>
      <vt:lpstr>Announcement</vt:lpstr>
      <vt:lpstr>Review</vt:lpstr>
      <vt:lpstr>MySQLi Basics</vt:lpstr>
      <vt:lpstr>MySQLi Prepared Statements</vt:lpstr>
      <vt:lpstr>Prepared Statements: Little Bobby Tables</vt:lpstr>
      <vt:lpstr>SQL Injection: The problem</vt:lpstr>
      <vt:lpstr>SQL Injection: The problem</vt:lpstr>
      <vt:lpstr>Demo</vt:lpstr>
      <vt:lpstr>Demo</vt:lpstr>
      <vt:lpstr>SQL Injection Mitigation</vt:lpstr>
      <vt:lpstr>SQL Injection Mitigation</vt:lpstr>
      <vt:lpstr>Prepared Statements and Bound Parameters</vt:lpstr>
      <vt:lpstr>SQL Injection Solution</vt:lpstr>
      <vt:lpstr>Caution about User Input</vt:lpstr>
      <vt:lpstr>Sanitizing User input</vt:lpstr>
      <vt:lpstr>What if you want to validate input?</vt:lpstr>
      <vt:lpstr>PHP Regular Expressions</vt:lpstr>
      <vt:lpstr>Regular Expressions</vt:lpstr>
      <vt:lpstr>RegEx Patterns</vt:lpstr>
      <vt:lpstr>RegEx Patterns</vt:lpstr>
      <vt:lpstr>RegEx</vt:lpstr>
      <vt:lpstr>RegEx</vt:lpstr>
      <vt:lpstr>Reg Ex</vt:lpstr>
      <vt:lpstr>Reg Ex: Character Classes </vt:lpstr>
      <vt:lpstr>Reg Ex Boundaries</vt:lpstr>
      <vt:lpstr>RegEx: Escaped Characters</vt:lpstr>
      <vt:lpstr>RegEx: Quantifiers</vt:lpstr>
      <vt:lpstr>Regular Expressions</vt:lpstr>
      <vt:lpstr>Regular Expressions</vt:lpstr>
      <vt:lpstr>PowerPoint Presentation</vt:lpstr>
      <vt:lpstr>PHP Sessions</vt:lpstr>
      <vt:lpstr>Session Code Demo</vt:lpstr>
      <vt:lpstr>PHP Cookie</vt:lpstr>
      <vt:lpstr>PHP Cookie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547</dc:title>
  <dc:creator>Steve Price</dc:creator>
  <cp:lastModifiedBy>Steve Price</cp:lastModifiedBy>
  <cp:revision>163</cp:revision>
  <dcterms:created xsi:type="dcterms:W3CDTF">2015-01-27T22:29:04Z</dcterms:created>
  <dcterms:modified xsi:type="dcterms:W3CDTF">2015-02-24T21:09:31Z</dcterms:modified>
</cp:coreProperties>
</file>