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1" r:id="rId4"/>
    <p:sldId id="258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79" r:id="rId28"/>
    <p:sldId id="284" r:id="rId29"/>
    <p:sldId id="285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 autoAdjust="0"/>
  </p:normalViewPr>
  <p:slideViewPr>
    <p:cSldViewPr snapToGrid="0">
      <p:cViewPr>
        <p:scale>
          <a:sx n="64" d="100"/>
          <a:sy n="64" d="100"/>
        </p:scale>
        <p:origin x="396" y="978"/>
      </p:cViewPr>
      <p:guideLst/>
    </p:cSldViewPr>
  </p:slideViewPr>
  <p:outlineViewPr>
    <p:cViewPr>
      <p:scale>
        <a:sx n="33" d="100"/>
        <a:sy n="33" d="100"/>
      </p:scale>
      <p:origin x="0" y="-58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7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BB15-271E-499A-A67A-B1E9EDED12CC}" type="datetimeFigureOut">
              <a:rPr lang="en-US" smtClean="0"/>
              <a:t>2/26/2015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3CFDE-6458-4582-B9A8-DAE093F8A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3CFDE-6458-4582-B9A8-DAE093F8AB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getters and setters to access the properties of an object.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3CFDE-6458-4582-B9A8-DAE093F8AB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4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ecl.php.net/" TargetMode="External"/><Relationship Id="rId2" Type="http://schemas.openxmlformats.org/officeDocument/2006/relationships/hyperlink" Target="http://pear.php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Sessions, Cookies, Logins,</a:t>
            </a:r>
            <a:br>
              <a:rPr lang="en-US" sz="6000" dirty="0" smtClean="0"/>
            </a:br>
            <a:r>
              <a:rPr lang="en-US" sz="6000" dirty="0" smtClean="0"/>
              <a:t> and Site Structure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CS 547</a:t>
            </a:r>
          </a:p>
          <a:p>
            <a:r>
              <a:rPr lang="en-US" dirty="0" smtClean="0"/>
              <a:t> Week </a:t>
            </a:r>
            <a:r>
              <a:rPr lang="en-US" dirty="0" smtClean="0"/>
              <a:t>6 </a:t>
            </a:r>
            <a:r>
              <a:rPr lang="en-US" dirty="0" smtClean="0"/>
              <a:t>Day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add data to a class, class specific variables, or properties are used.</a:t>
            </a:r>
          </a:p>
          <a:p>
            <a:pPr marL="45720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{</a:t>
            </a:r>
          </a:p>
          <a:p>
            <a:pPr marL="457200" indent="0">
              <a:buNone/>
            </a:pPr>
            <a:r>
              <a:rPr lang="en-US" sz="2400" dirty="0" smtClean="0"/>
              <a:t>	public $</a:t>
            </a:r>
            <a:r>
              <a:rPr lang="en-US" sz="2400" dirty="0" err="1" smtClean="0"/>
              <a:t>carType</a:t>
            </a:r>
            <a:r>
              <a:rPr lang="en-US" sz="2400" dirty="0" smtClean="0"/>
              <a:t> = "Batmobile";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}</a:t>
            </a:r>
          </a:p>
          <a:p>
            <a:pPr marL="457200" indent="0">
              <a:buNone/>
            </a:pPr>
            <a:r>
              <a:rPr lang="en-US" sz="2400" dirty="0"/>
              <a:t> $object = new </a:t>
            </a:r>
            <a:r>
              <a:rPr lang="en-US" sz="2400" dirty="0" err="1"/>
              <a:t>MyClass</a:t>
            </a:r>
            <a:r>
              <a:rPr lang="en-US" sz="2400" dirty="0"/>
              <a:t>;</a:t>
            </a:r>
          </a:p>
          <a:p>
            <a:pPr marL="457200" indent="0">
              <a:buNone/>
            </a:pPr>
            <a:r>
              <a:rPr lang="en-US" sz="2400" dirty="0" err="1"/>
              <a:t>var_dump</a:t>
            </a:r>
            <a:r>
              <a:rPr lang="en-US" sz="2400" dirty="0"/>
              <a:t>($object</a:t>
            </a:r>
            <a:r>
              <a:rPr lang="en-US" sz="2400" dirty="0" smtClean="0"/>
              <a:t>);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 smtClean="0"/>
              <a:t>?&gt;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732270" y="4699635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object(</a:t>
            </a:r>
            <a:r>
              <a:rPr lang="en-US" dirty="0" err="1"/>
              <a:t>MyClass</a:t>
            </a:r>
            <a:r>
              <a:rPr lang="en-US" dirty="0"/>
              <a:t>)#1 (1) {</a:t>
            </a:r>
          </a:p>
          <a:p>
            <a:r>
              <a:rPr lang="en-US" dirty="0"/>
              <a:t>  ["</a:t>
            </a:r>
            <a:r>
              <a:rPr lang="en-US" dirty="0" err="1"/>
              <a:t>carType</a:t>
            </a:r>
            <a:r>
              <a:rPr lang="en-US" dirty="0"/>
              <a:t>"]=&gt;</a:t>
            </a:r>
          </a:p>
          <a:p>
            <a:r>
              <a:rPr lang="en-US" dirty="0"/>
              <a:t>  string(9) "Batmobile"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/>
          <a:lstStyle/>
          <a:p>
            <a:pPr marL="457200" indent="0">
              <a:buNone/>
            </a:pPr>
            <a:r>
              <a:rPr lang="en-US" sz="2400" dirty="0" smtClean="0"/>
              <a:t>	</a:t>
            </a:r>
          </a:p>
          <a:p>
            <a:pPr marL="457200" indent="0">
              <a:buNone/>
            </a:pPr>
            <a:r>
              <a:rPr lang="en-US" b="1" dirty="0" smtClean="0"/>
              <a:t>There are three levels of visibility</a:t>
            </a:r>
          </a:p>
          <a:p>
            <a:pPr marL="457200" indent="0">
              <a:buNone/>
            </a:pPr>
            <a:r>
              <a:rPr lang="en-US" b="1" dirty="0" smtClean="0"/>
              <a:t>	public </a:t>
            </a:r>
            <a:r>
              <a:rPr lang="en-US" b="1" dirty="0"/>
              <a:t>$public = 'Public';</a:t>
            </a:r>
          </a:p>
          <a:p>
            <a:pPr marL="45720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	protected </a:t>
            </a:r>
            <a:r>
              <a:rPr lang="en-US" b="1" dirty="0"/>
              <a:t>$protected = 'Protected';</a:t>
            </a:r>
          </a:p>
          <a:p>
            <a:pPr marL="45720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	private </a:t>
            </a:r>
            <a:r>
              <a:rPr lang="en-US" b="1" dirty="0"/>
              <a:t>$private = 'Private</a:t>
            </a:r>
            <a:r>
              <a:rPr lang="en-US" b="1" dirty="0" smtClean="0"/>
              <a:t>';</a:t>
            </a:r>
            <a:endParaRPr lang="en-US" b="1" dirty="0"/>
          </a:p>
          <a:p>
            <a:pPr marL="457200" indent="0">
              <a:buNone/>
            </a:pPr>
            <a:endParaRPr lang="en-US" sz="2400" dirty="0"/>
          </a:p>
          <a:p>
            <a:pPr marL="457200" indent="0">
              <a:buNone/>
            </a:pPr>
            <a:r>
              <a:rPr lang="en-US" sz="2400" dirty="0" smtClean="0"/>
              <a:t>The keyword </a:t>
            </a:r>
            <a:r>
              <a:rPr lang="en-US" sz="2400" b="1" dirty="0"/>
              <a:t>public</a:t>
            </a:r>
            <a:r>
              <a:rPr lang="en-US" sz="2400" dirty="0"/>
              <a:t> </a:t>
            </a:r>
            <a:r>
              <a:rPr lang="en-US" sz="2400" b="1" dirty="0"/>
              <a:t>protected private </a:t>
            </a:r>
            <a:r>
              <a:rPr lang="en-US" sz="2400" b="1" dirty="0" smtClean="0"/>
              <a:t>or </a:t>
            </a:r>
            <a:r>
              <a:rPr lang="en-US" sz="2400" dirty="0" smtClean="0"/>
              <a:t>determines the visibility of the property.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169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public:</a:t>
            </a:r>
            <a:r>
              <a:rPr lang="en-US" sz="44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 can be accessed everywhere   </a:t>
            </a:r>
            <a:r>
              <a:rPr lang="en-US" sz="3600" b="1" dirty="0" smtClean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1657350" indent="-1657350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protected: can be accessed only within the class itself and by inherited and parent classes</a:t>
            </a:r>
          </a:p>
          <a:p>
            <a:pPr marL="1657350" indent="-1657350">
              <a:buNone/>
            </a:pPr>
            <a:r>
              <a:rPr lang="en-US" sz="3600" b="1" dirty="0">
                <a:solidFill>
                  <a:schemeClr val="tx1"/>
                </a:solidFill>
              </a:rPr>
              <a:t>private: may only be accessed by the class that defines the member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" y="365125"/>
            <a:ext cx="11022330" cy="1325563"/>
          </a:xfrm>
        </p:spPr>
        <p:txBody>
          <a:bodyPr/>
          <a:lstStyle/>
          <a:p>
            <a:r>
              <a:rPr lang="en-US" sz="4400" dirty="0" smtClean="0"/>
              <a:t>Class Methods are </a:t>
            </a:r>
            <a:r>
              <a:rPr lang="en-US" sz="4400" dirty="0"/>
              <a:t>class specific functions.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370" y="1005840"/>
            <a:ext cx="10679430" cy="53949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public $</a:t>
            </a:r>
            <a:r>
              <a:rPr lang="en-US" sz="2400" dirty="0" err="1"/>
              <a:t>carType</a:t>
            </a:r>
            <a:r>
              <a:rPr lang="en-US" sz="2400" dirty="0"/>
              <a:t> = "Batmobile";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public function </a:t>
            </a:r>
            <a:r>
              <a:rPr lang="en-US" sz="2400" dirty="0" err="1"/>
              <a:t>setProperty</a:t>
            </a:r>
            <a:r>
              <a:rPr lang="en-US" sz="2400" dirty="0"/>
              <a:t>($</a:t>
            </a:r>
            <a:r>
              <a:rPr lang="en-US" sz="2400" dirty="0" err="1"/>
              <a:t>newval</a:t>
            </a:r>
            <a:r>
              <a:rPr lang="en-US" sz="2400" dirty="0"/>
              <a:t>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$this-&gt;</a:t>
            </a:r>
            <a:r>
              <a:rPr lang="en-US" sz="2400" dirty="0" err="1"/>
              <a:t>carType</a:t>
            </a:r>
            <a:r>
              <a:rPr lang="en-US" sz="2400" dirty="0"/>
              <a:t> = $</a:t>
            </a:r>
            <a:r>
              <a:rPr lang="en-US" sz="2400" dirty="0" err="1"/>
              <a:t>newval</a:t>
            </a:r>
            <a:r>
              <a:rPr lang="en-US" sz="2400" dirty="0" smtClean="0"/>
              <a:t>;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public function </a:t>
            </a:r>
            <a:r>
              <a:rPr lang="en-US" sz="2400" dirty="0" err="1"/>
              <a:t>getProperty</a:t>
            </a:r>
            <a:r>
              <a:rPr lang="en-US" sz="2400" dirty="0"/>
              <a:t>()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return "I'm a " .$this-&gt;</a:t>
            </a:r>
            <a:r>
              <a:rPr lang="en-US" sz="2400" dirty="0" err="1"/>
              <a:t>carType</a:t>
            </a:r>
            <a:r>
              <a:rPr lang="en-US" sz="2400" dirty="0"/>
              <a:t> . "\n</a:t>
            </a:r>
            <a:r>
              <a:rPr lang="en-US" sz="2400" dirty="0" smtClean="0"/>
              <a:t>";  </a:t>
            </a:r>
            <a:r>
              <a:rPr lang="en-US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</a:t>
            </a:r>
            <a:r>
              <a:rPr lang="en-US" sz="2400" dirty="0" err="1"/>
              <a:t>obj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carType</a:t>
            </a:r>
            <a:r>
              <a:rPr lang="en-US" sz="2400" dirty="0"/>
              <a:t> . 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setProperty</a:t>
            </a:r>
            <a:r>
              <a:rPr lang="en-US" sz="2400" dirty="0"/>
              <a:t>("</a:t>
            </a:r>
            <a:r>
              <a:rPr lang="en-US" sz="2400" dirty="0" err="1"/>
              <a:t>CatMobile</a:t>
            </a:r>
            <a:r>
              <a:rPr lang="en-US" sz="2400" dirty="0"/>
              <a:t>"); // Set a new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75220" y="4594860"/>
            <a:ext cx="3360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code outputs:</a:t>
            </a:r>
          </a:p>
          <a:p>
            <a:endParaRPr lang="en-US" dirty="0" smtClean="0"/>
          </a:p>
          <a:p>
            <a:r>
              <a:rPr lang="en-US" dirty="0" smtClean="0"/>
              <a:t>Batmobile</a:t>
            </a:r>
            <a:endParaRPr lang="en-US" dirty="0"/>
          </a:p>
          <a:p>
            <a:r>
              <a:rPr lang="en-US" dirty="0"/>
              <a:t>I'm a Batmobile</a:t>
            </a:r>
          </a:p>
          <a:p>
            <a:r>
              <a:rPr lang="en-US" dirty="0"/>
              <a:t>I'm a </a:t>
            </a:r>
            <a:r>
              <a:rPr lang="en-US" dirty="0" err="1"/>
              <a:t>CatMobile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079" cy="1325563"/>
          </a:xfrm>
        </p:spPr>
        <p:txBody>
          <a:bodyPr/>
          <a:lstStyle/>
          <a:p>
            <a:r>
              <a:rPr lang="en-US" dirty="0" smtClean="0"/>
              <a:t>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PHP also provides a number of magic methods, or special methods that are called when certain common actions occur within objects. </a:t>
            </a:r>
            <a:r>
              <a:rPr lang="en-US" dirty="0" smtClean="0"/>
              <a:t>Such as creating or deleting an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__construct ([ mixed $</a:t>
            </a:r>
            <a:r>
              <a:rPr lang="en-US" dirty="0" err="1"/>
              <a:t>args</a:t>
            </a:r>
            <a:r>
              <a:rPr lang="en-US" dirty="0"/>
              <a:t> = "" [, $... ]]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__destruct ( void )</a:t>
            </a:r>
          </a:p>
        </p:txBody>
      </p:sp>
    </p:spTree>
    <p:extLst>
      <p:ext uri="{BB962C8B-B14F-4D97-AF65-F5344CB8AC3E}">
        <p14:creationId xmlns:p14="http://schemas.microsoft.com/office/powerpoint/2010/main" val="13316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079" cy="1325563"/>
          </a:xfrm>
        </p:spPr>
        <p:txBody>
          <a:bodyPr/>
          <a:lstStyle/>
          <a:p>
            <a:pPr algn="r"/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479686"/>
            <a:ext cx="10382451" cy="581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public $</a:t>
            </a:r>
            <a:r>
              <a:rPr lang="en-US" sz="2000" dirty="0" err="1"/>
              <a:t>carType</a:t>
            </a:r>
            <a:r>
              <a:rPr lang="en-US" sz="2000" dirty="0"/>
              <a:t> 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function __construct() {</a:t>
            </a:r>
          </a:p>
          <a:p>
            <a:pPr marL="0" indent="0">
              <a:buNone/>
            </a:pPr>
            <a:r>
              <a:rPr lang="en-US" sz="2000" dirty="0"/>
              <a:t>       print "In constructor\n";</a:t>
            </a:r>
          </a:p>
          <a:p>
            <a:pPr marL="0" indent="0">
              <a:buNone/>
            </a:pPr>
            <a:r>
              <a:rPr lang="en-US" sz="2000" dirty="0"/>
              <a:t>       $this-&gt;</a:t>
            </a:r>
            <a:r>
              <a:rPr lang="en-US" sz="2000" dirty="0" err="1"/>
              <a:t>carType</a:t>
            </a:r>
            <a:r>
              <a:rPr lang="en-US" sz="2000" dirty="0"/>
              <a:t> = "Batmobile";</a:t>
            </a:r>
          </a:p>
          <a:p>
            <a:pPr marL="0" indent="0">
              <a:buNone/>
            </a:pPr>
            <a:r>
              <a:rPr lang="en-US" sz="2000" dirty="0"/>
              <a:t>   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obj</a:t>
            </a:r>
            <a:r>
              <a:rPr lang="en-US" sz="2000" dirty="0"/>
              <a:t> = new </a:t>
            </a:r>
            <a:r>
              <a:rPr lang="en-US" sz="2000" dirty="0" err="1"/>
              <a:t>MyClass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echo $</a:t>
            </a:r>
            <a:r>
              <a:rPr lang="en-US" sz="2000" dirty="0" err="1"/>
              <a:t>obj</a:t>
            </a:r>
            <a:r>
              <a:rPr lang="en-US" sz="2000" dirty="0"/>
              <a:t>-&gt;</a:t>
            </a:r>
            <a:r>
              <a:rPr lang="en-US" sz="2000" dirty="0" err="1"/>
              <a:t>carType</a:t>
            </a:r>
            <a:r>
              <a:rPr lang="en-US" sz="2000" dirty="0"/>
              <a:t> . "\n";</a:t>
            </a:r>
          </a:p>
          <a:p>
            <a:pPr marL="0" indent="0">
              <a:buNone/>
            </a:pPr>
            <a:r>
              <a:rPr lang="en-US" sz="2000" dirty="0"/>
              <a:t>echo $</a:t>
            </a:r>
            <a:r>
              <a:rPr lang="en-US" sz="2000" dirty="0" err="1"/>
              <a:t>obj</a:t>
            </a:r>
            <a:r>
              <a:rPr lang="en-US" sz="2000" dirty="0"/>
              <a:t>-&gt;</a:t>
            </a:r>
            <a:r>
              <a:rPr lang="en-US" sz="2000" dirty="0" err="1"/>
              <a:t>getProperty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$</a:t>
            </a:r>
            <a:r>
              <a:rPr lang="en-US" sz="2000" dirty="0" err="1"/>
              <a:t>obj</a:t>
            </a:r>
            <a:r>
              <a:rPr lang="en-US" sz="2000" dirty="0"/>
              <a:t>-&gt;</a:t>
            </a:r>
            <a:r>
              <a:rPr lang="en-US" sz="2000" dirty="0" err="1"/>
              <a:t>setProperty</a:t>
            </a:r>
            <a:r>
              <a:rPr lang="en-US" sz="2000" dirty="0"/>
              <a:t>("</a:t>
            </a:r>
            <a:r>
              <a:rPr lang="en-US" sz="2000" dirty="0" err="1"/>
              <a:t>CatMobile</a:t>
            </a:r>
            <a:r>
              <a:rPr lang="en-US" sz="2000" dirty="0"/>
              <a:t> now"); // Set a new one</a:t>
            </a:r>
          </a:p>
          <a:p>
            <a:pPr marL="0" indent="0">
              <a:buNone/>
            </a:pPr>
            <a:r>
              <a:rPr lang="en-US" sz="2000" dirty="0"/>
              <a:t>echo $</a:t>
            </a:r>
            <a:r>
              <a:rPr lang="en-US" sz="2000" dirty="0" err="1"/>
              <a:t>obj</a:t>
            </a:r>
            <a:r>
              <a:rPr lang="en-US" sz="2000" dirty="0"/>
              <a:t>-&gt;</a:t>
            </a:r>
            <a:r>
              <a:rPr lang="en-US" sz="2000" dirty="0" err="1"/>
              <a:t>getProperty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0564" y="2008683"/>
            <a:ext cx="46919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Output</a:t>
            </a:r>
          </a:p>
          <a:p>
            <a:r>
              <a:rPr lang="en-US" sz="2800" dirty="0"/>
              <a:t>In constructor</a:t>
            </a:r>
          </a:p>
          <a:p>
            <a:r>
              <a:rPr lang="en-US" sz="2800" dirty="0"/>
              <a:t>Batmobile</a:t>
            </a:r>
          </a:p>
          <a:p>
            <a:r>
              <a:rPr lang="en-US" sz="2800" dirty="0"/>
              <a:t>I'm a Batmobile</a:t>
            </a:r>
          </a:p>
          <a:p>
            <a:r>
              <a:rPr lang="en-US" sz="2800" dirty="0"/>
              <a:t>I'm a </a:t>
            </a:r>
            <a:r>
              <a:rPr lang="en-US" sz="2800" dirty="0" err="1"/>
              <a:t>CatMobile</a:t>
            </a:r>
            <a:r>
              <a:rPr lang="en-US" sz="2800" dirty="0"/>
              <a:t> now</a:t>
            </a:r>
          </a:p>
        </p:txBody>
      </p:sp>
    </p:spTree>
    <p:extLst>
      <p:ext uri="{BB962C8B-B14F-4D97-AF65-F5344CB8AC3E}">
        <p14:creationId xmlns:p14="http://schemas.microsoft.com/office/powerpoint/2010/main" val="235251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079" cy="1325563"/>
          </a:xfrm>
        </p:spPr>
        <p:txBody>
          <a:bodyPr/>
          <a:lstStyle/>
          <a:p>
            <a:pPr algn="r"/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479686"/>
            <a:ext cx="10382451" cy="5817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public $</a:t>
            </a:r>
            <a:r>
              <a:rPr lang="en-US" sz="2400" dirty="0" err="1"/>
              <a:t>carType</a:t>
            </a:r>
            <a:r>
              <a:rPr lang="en-US" sz="24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function __construct()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print "In constructor\n";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$this-&gt;</a:t>
            </a:r>
            <a:r>
              <a:rPr lang="en-US" sz="2400" dirty="0" err="1"/>
              <a:t>carType</a:t>
            </a:r>
            <a:r>
              <a:rPr lang="en-US" sz="2400" dirty="0"/>
              <a:t> ="</a:t>
            </a:r>
            <a:r>
              <a:rPr lang="en-US" sz="2400" dirty="0" err="1"/>
              <a:t>BatMobile</a:t>
            </a:r>
            <a:r>
              <a:rPr lang="en-US" sz="2400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function __destruct()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	print "Batman Forever! 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}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…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</a:t>
            </a:r>
            <a:r>
              <a:rPr lang="en-US" sz="2400" dirty="0" err="1"/>
              <a:t>obj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carType</a:t>
            </a:r>
            <a:r>
              <a:rPr lang="en-US" sz="2400" dirty="0"/>
              <a:t> . 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setProperty</a:t>
            </a:r>
            <a:r>
              <a:rPr lang="en-US" sz="2400" dirty="0"/>
              <a:t>("</a:t>
            </a:r>
            <a:r>
              <a:rPr lang="en-US" sz="2400" dirty="0" err="1"/>
              <a:t>CatMobile</a:t>
            </a:r>
            <a:r>
              <a:rPr lang="en-US" sz="2400" dirty="0"/>
              <a:t> now"); // Set a new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0564" y="2008683"/>
            <a:ext cx="46919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constructor</a:t>
            </a:r>
          </a:p>
          <a:p>
            <a:r>
              <a:rPr lang="en-US" sz="2800" dirty="0" err="1"/>
              <a:t>BatMobile</a:t>
            </a:r>
            <a:endParaRPr lang="en-US" sz="2800" dirty="0"/>
          </a:p>
          <a:p>
            <a:r>
              <a:rPr lang="en-US" sz="2800" dirty="0"/>
              <a:t>I'm a </a:t>
            </a:r>
            <a:r>
              <a:rPr lang="en-US" sz="2800" dirty="0" err="1"/>
              <a:t>BatMobile</a:t>
            </a:r>
            <a:endParaRPr lang="en-US" sz="2800" dirty="0"/>
          </a:p>
          <a:p>
            <a:r>
              <a:rPr lang="en-US" sz="2800" dirty="0"/>
              <a:t>I'm a </a:t>
            </a:r>
            <a:r>
              <a:rPr lang="en-US" sz="2800" dirty="0" err="1"/>
              <a:t>CatMobile</a:t>
            </a:r>
            <a:r>
              <a:rPr lang="en-US" sz="2800" dirty="0"/>
              <a:t> now</a:t>
            </a:r>
          </a:p>
          <a:p>
            <a:r>
              <a:rPr lang="en-US" sz="28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20702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079" cy="1325563"/>
          </a:xfrm>
        </p:spPr>
        <p:txBody>
          <a:bodyPr/>
          <a:lstStyle/>
          <a:p>
            <a:r>
              <a:rPr lang="en-US" dirty="0" smtClean="0"/>
              <a:t>Printing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233800" cy="46061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PHP provides a magic function to print objects: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	__</a:t>
            </a:r>
            <a:r>
              <a:rPr lang="en-US" sz="3200" dirty="0" err="1" smtClean="0"/>
              <a:t>toString</a:t>
            </a:r>
            <a:r>
              <a:rPr lang="en-US" sz="3200" dirty="0" smtClean="0"/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 smtClean="0"/>
              <a:t>This helps you print the object without causing a fatal error.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722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9079" cy="1325563"/>
          </a:xfrm>
        </p:spPr>
        <p:txBody>
          <a:bodyPr/>
          <a:lstStyle/>
          <a:p>
            <a:pPr algn="r"/>
            <a:r>
              <a:rPr lang="en-US" dirty="0" smtClean="0"/>
              <a:t>__</a:t>
            </a:r>
            <a:r>
              <a:rPr lang="en-US" dirty="0" err="1" smtClean="0"/>
              <a:t>toString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548" y="479686"/>
            <a:ext cx="10382451" cy="5817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r>
              <a:rPr lang="en-US" sz="2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public $</a:t>
            </a:r>
            <a:r>
              <a:rPr lang="en-US" sz="2400" dirty="0" err="1"/>
              <a:t>carType</a:t>
            </a:r>
            <a:r>
              <a:rPr lang="en-US" sz="24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function __</a:t>
            </a:r>
            <a:r>
              <a:rPr lang="en-US" sz="2400" dirty="0" err="1"/>
              <a:t>toString</a:t>
            </a:r>
            <a:r>
              <a:rPr lang="en-US" sz="2400" dirty="0"/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	echo "Object </a:t>
            </a:r>
            <a:r>
              <a:rPr lang="en-US" sz="2400" dirty="0" err="1"/>
              <a:t>toString</a:t>
            </a:r>
            <a:r>
              <a:rPr lang="en-US" sz="2400" dirty="0"/>
              <a:t> method:\n";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	return $this-&gt;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}…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$</a:t>
            </a:r>
            <a:r>
              <a:rPr lang="en-US" sz="2400" dirty="0" err="1"/>
              <a:t>obj</a:t>
            </a:r>
            <a:r>
              <a:rPr lang="en-US" sz="2400" dirty="0"/>
              <a:t> = new </a:t>
            </a:r>
            <a:r>
              <a:rPr lang="en-US" sz="2400" dirty="0" err="1"/>
              <a:t>MyClass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carType</a:t>
            </a:r>
            <a:r>
              <a:rPr lang="en-US" sz="2400" dirty="0"/>
              <a:t> . "\n";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getProperty</a:t>
            </a:r>
            <a:r>
              <a:rPr lang="en-US" sz="24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$</a:t>
            </a:r>
            <a:r>
              <a:rPr lang="en-US" sz="2400" dirty="0" err="1"/>
              <a:t>obj</a:t>
            </a:r>
            <a:r>
              <a:rPr lang="en-US" sz="2400" dirty="0"/>
              <a:t>-&gt;</a:t>
            </a:r>
            <a:r>
              <a:rPr lang="en-US" sz="2400" dirty="0" err="1"/>
              <a:t>setProperty</a:t>
            </a:r>
            <a:r>
              <a:rPr lang="en-US" sz="2400" dirty="0"/>
              <a:t>("</a:t>
            </a:r>
            <a:r>
              <a:rPr lang="en-US" sz="2400" dirty="0" err="1"/>
              <a:t>CatMobile</a:t>
            </a:r>
            <a:r>
              <a:rPr lang="en-US" sz="2400" dirty="0"/>
              <a:t> now");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echo $</a:t>
            </a:r>
            <a:r>
              <a:rPr lang="en-US" sz="2400" dirty="0" err="1"/>
              <a:t>obj</a:t>
            </a:r>
            <a:r>
              <a:rPr 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60564" y="2008683"/>
            <a:ext cx="4691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constructor</a:t>
            </a:r>
          </a:p>
          <a:p>
            <a:r>
              <a:rPr lang="en-US" sz="2800" dirty="0" err="1"/>
              <a:t>BatMobile</a:t>
            </a:r>
            <a:endParaRPr lang="en-US" sz="2800" dirty="0"/>
          </a:p>
          <a:p>
            <a:r>
              <a:rPr lang="en-US" sz="2800" dirty="0"/>
              <a:t>I'm a </a:t>
            </a:r>
            <a:r>
              <a:rPr lang="en-US" sz="2800" dirty="0" err="1"/>
              <a:t>BatMobile</a:t>
            </a:r>
            <a:endParaRPr lang="en-US" sz="2800" dirty="0"/>
          </a:p>
          <a:p>
            <a:r>
              <a:rPr lang="en-US" sz="2800" dirty="0"/>
              <a:t>Object </a:t>
            </a:r>
            <a:r>
              <a:rPr lang="en-US" sz="2800" dirty="0" err="1"/>
              <a:t>toString</a:t>
            </a:r>
            <a:r>
              <a:rPr lang="en-US" sz="2800" dirty="0"/>
              <a:t> method:</a:t>
            </a:r>
          </a:p>
          <a:p>
            <a:r>
              <a:rPr lang="en-US" sz="2800" dirty="0"/>
              <a:t>I'm a </a:t>
            </a:r>
            <a:r>
              <a:rPr lang="en-US" sz="2800" dirty="0" err="1"/>
              <a:t>CatMobile</a:t>
            </a:r>
            <a:r>
              <a:rPr lang="en-US" sz="2800" dirty="0"/>
              <a:t> now</a:t>
            </a:r>
          </a:p>
          <a:p>
            <a:r>
              <a:rPr lang="en-US" sz="28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43078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Classes can inherit the methods and properties of another class using the extends keyword. For instance, to create a second class that extends </a:t>
            </a:r>
            <a:r>
              <a:rPr lang="en-US" dirty="0" err="1"/>
              <a:t>MyClass</a:t>
            </a:r>
            <a:r>
              <a:rPr lang="en-US" dirty="0"/>
              <a:t> and adds a method, you would add the </a:t>
            </a:r>
            <a:r>
              <a:rPr lang="en-US" dirty="0" smtClean="0"/>
              <a:t>following…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Administrative announcements</a:t>
            </a:r>
          </a:p>
          <a:p>
            <a:pPr marL="0" indent="0">
              <a:buNone/>
            </a:pPr>
            <a:r>
              <a:rPr lang="en-US" dirty="0" smtClean="0"/>
              <a:t>Classes, Objects and OOP</a:t>
            </a:r>
          </a:p>
          <a:p>
            <a:pPr marL="0" indent="0">
              <a:buNone/>
            </a:pP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5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7" y="659567"/>
            <a:ext cx="10709223" cy="551739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public $</a:t>
            </a:r>
            <a:r>
              <a:rPr lang="en-US" sz="2000" dirty="0" err="1"/>
              <a:t>carType</a:t>
            </a:r>
            <a:r>
              <a:rPr lang="en-US" sz="2000" dirty="0"/>
              <a:t> 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function __construct()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print "In "  . __CLASS__ . " constructor\n";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$this-&gt;</a:t>
            </a:r>
            <a:r>
              <a:rPr lang="en-US" sz="2000" dirty="0" err="1"/>
              <a:t>carType</a:t>
            </a:r>
            <a:r>
              <a:rPr lang="en-US" sz="2000" dirty="0"/>
              <a:t> ="</a:t>
            </a:r>
            <a:r>
              <a:rPr lang="en-US" sz="2000" dirty="0" err="1"/>
              <a:t>BatMobile</a:t>
            </a:r>
            <a:r>
              <a:rPr lang="en-US" sz="2000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class </a:t>
            </a:r>
            <a:r>
              <a:rPr lang="en-US" sz="2000" dirty="0" err="1"/>
              <a:t>MyOtherClass</a:t>
            </a:r>
            <a:r>
              <a:rPr lang="en-US" sz="2000" dirty="0"/>
              <a:t> extends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public function </a:t>
            </a:r>
            <a:r>
              <a:rPr lang="en-US" sz="2000" dirty="0" err="1"/>
              <a:t>newMethod</a:t>
            </a:r>
            <a:r>
              <a:rPr lang="en-US" sz="2000" dirty="0" smtClean="0"/>
              <a:t>()  </a:t>
            </a:r>
            <a:r>
              <a:rPr lang="en-US" sz="20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echo "From a new method in " . __CLASS__ . ".\n</a:t>
            </a:r>
            <a:r>
              <a:rPr lang="en-US" sz="2000" dirty="0" smtClean="0"/>
              <a:t>";  </a:t>
            </a: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Create a new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$</a:t>
            </a:r>
            <a:r>
              <a:rPr lang="en-US" sz="2000" dirty="0" err="1"/>
              <a:t>newobj</a:t>
            </a:r>
            <a:r>
              <a:rPr lang="en-US" sz="2000" dirty="0"/>
              <a:t> = new </a:t>
            </a:r>
            <a:r>
              <a:rPr lang="en-US" sz="2000" dirty="0" err="1"/>
              <a:t>MyOtherClass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Output the object as a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echo $</a:t>
            </a:r>
            <a:r>
              <a:rPr lang="en-US" sz="2000" dirty="0" err="1"/>
              <a:t>newobj</a:t>
            </a:r>
            <a:r>
              <a:rPr lang="en-US" sz="2000" dirty="0"/>
              <a:t>-&gt;</a:t>
            </a:r>
            <a:r>
              <a:rPr lang="en-US" sz="2000" dirty="0" err="1"/>
              <a:t>newMethod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// Use a method from the parent class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echo $</a:t>
            </a:r>
            <a:r>
              <a:rPr lang="en-US" sz="2000" dirty="0" err="1"/>
              <a:t>newobj</a:t>
            </a:r>
            <a:r>
              <a:rPr lang="en-US" sz="2000" dirty="0"/>
              <a:t>-&gt;</a:t>
            </a:r>
            <a:r>
              <a:rPr lang="en-US" sz="2000" dirty="0" err="1"/>
              <a:t>getProperty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05534" y="2398426"/>
            <a:ext cx="5636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</a:t>
            </a:r>
          </a:p>
          <a:p>
            <a:endParaRPr lang="en-US" sz="2400" dirty="0"/>
          </a:p>
          <a:p>
            <a:r>
              <a:rPr lang="en-US" sz="2400" dirty="0" smtClean="0"/>
              <a:t>In </a:t>
            </a:r>
            <a:r>
              <a:rPr lang="en-US" sz="2400" dirty="0" err="1"/>
              <a:t>MyClass</a:t>
            </a:r>
            <a:r>
              <a:rPr lang="en-US" sz="2400" dirty="0"/>
              <a:t> constructor</a:t>
            </a:r>
          </a:p>
          <a:p>
            <a:r>
              <a:rPr lang="en-US" sz="2400" dirty="0"/>
              <a:t>From a new method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I'm a </a:t>
            </a:r>
            <a:r>
              <a:rPr lang="en-US" sz="2400" dirty="0" err="1"/>
              <a:t>BatMobile</a:t>
            </a:r>
            <a:endParaRPr lang="en-US" sz="2400" dirty="0"/>
          </a:p>
          <a:p>
            <a:r>
              <a:rPr lang="en-US" sz="24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35690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Overwriting Inherited Properties and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change the behavior of an existing property or method in the new class, you can simply overwrite it by declaring it again in the new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Overwriting Inherited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6" y="1690688"/>
            <a:ext cx="1023380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MyOtherClass</a:t>
            </a:r>
            <a:r>
              <a:rPr lang="en-US" dirty="0"/>
              <a:t> extends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__construct()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"A new constructor in " . __CLASS__ . ".&lt;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</a:t>
            </a:r>
            <a:r>
              <a:rPr lang="en-US" dirty="0" err="1"/>
              <a:t>newMethod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"From a new method in " . __CLASS__ . ".\n";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5206" y="1300943"/>
            <a:ext cx="4886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Outputs:</a:t>
            </a:r>
          </a:p>
          <a:p>
            <a:r>
              <a:rPr lang="en-US" sz="2400" dirty="0"/>
              <a:t>A new constructor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From a new method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I'm a</a:t>
            </a:r>
          </a:p>
          <a:p>
            <a:r>
              <a:rPr lang="en-US" sz="24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48796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Preserving Original </a:t>
            </a:r>
            <a:r>
              <a:rPr lang="en-US" b="1" dirty="0" smtClean="0"/>
              <a:t>Functionality </a:t>
            </a:r>
            <a:r>
              <a:rPr lang="en-US" b="1" dirty="0"/>
              <a:t>While Overwriting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add new functionality to an inherited method while keeping the original method intact, use the parent keyword with the scope resolution operator </a:t>
            </a:r>
            <a:r>
              <a:rPr lang="en-US" dirty="0" smtClean="0"/>
              <a:t>(::):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parent::__construct(); // Call the parent class's constructor</a:t>
            </a:r>
          </a:p>
        </p:txBody>
      </p:sp>
    </p:spTree>
    <p:extLst>
      <p:ext uri="{BB962C8B-B14F-4D97-AF65-F5344CB8AC3E}">
        <p14:creationId xmlns:p14="http://schemas.microsoft.com/office/powerpoint/2010/main" val="42322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Overwriting Inherited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6" y="1690688"/>
            <a:ext cx="1023380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MyOtherClass</a:t>
            </a:r>
            <a:r>
              <a:rPr lang="en-US" dirty="0"/>
              <a:t> extends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__construct() 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parent::__construct(); // Call the parent class's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"A new constructor in " . __CLASS__ . ".&lt;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</a:t>
            </a:r>
            <a:r>
              <a:rPr lang="en-US" dirty="0" err="1"/>
              <a:t>newMethod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"From a new method in " . __CLASS__ . ".\n";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5337" y="1285953"/>
            <a:ext cx="5521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Outputs: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MyClass</a:t>
            </a:r>
            <a:r>
              <a:rPr lang="en-US" sz="2400" dirty="0"/>
              <a:t> constructor</a:t>
            </a:r>
          </a:p>
          <a:p>
            <a:r>
              <a:rPr lang="en-US" sz="2400" dirty="0"/>
              <a:t>A new constructor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From a new method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I'm a </a:t>
            </a:r>
            <a:r>
              <a:rPr lang="en-US" sz="2400" dirty="0" err="1"/>
              <a:t>BatMobile</a:t>
            </a:r>
            <a:endParaRPr lang="en-US" sz="2400" dirty="0"/>
          </a:p>
          <a:p>
            <a:r>
              <a:rPr lang="en-US" sz="24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42493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Properties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method or property declared </a:t>
            </a:r>
            <a:r>
              <a:rPr lang="en-US" sz="3200" b="1" dirty="0"/>
              <a:t>static</a:t>
            </a:r>
            <a:r>
              <a:rPr lang="en-US" sz="3200" dirty="0"/>
              <a:t> </a:t>
            </a:r>
            <a:r>
              <a:rPr lang="en-US" dirty="0"/>
              <a:t>can be accessed without first instantiating the class; you simply supply the class name, scope resolution </a:t>
            </a:r>
            <a:r>
              <a:rPr lang="en-US" dirty="0" smtClean="0"/>
              <a:t>operator</a:t>
            </a:r>
            <a:r>
              <a:rPr lang="en-US" dirty="0"/>
              <a:t>, and the property or method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$count = 0;</a:t>
            </a:r>
          </a:p>
        </p:txBody>
      </p:sp>
    </p:spTree>
    <p:extLst>
      <p:ext uri="{BB962C8B-B14F-4D97-AF65-F5344CB8AC3E}">
        <p14:creationId xmlns:p14="http://schemas.microsoft.com/office/powerpoint/2010/main" val="83395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Overwriting Inherited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266" y="1690688"/>
            <a:ext cx="10233800" cy="43513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MyOtherClass</a:t>
            </a:r>
            <a:r>
              <a:rPr lang="en-US" dirty="0"/>
              <a:t> extends </a:t>
            </a:r>
            <a:r>
              <a:rPr lang="en-US" dirty="0" err="1"/>
              <a:t>MyClass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__construct()  </a:t>
            </a:r>
            <a:r>
              <a:rPr lang="en-US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parent::__construct(); // Call the parent class's constructor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"A new constructor in " . __CLASS__ . ".&lt;</a:t>
            </a:r>
            <a:r>
              <a:rPr lang="en-US" dirty="0" err="1"/>
              <a:t>br</a:t>
            </a:r>
            <a:r>
              <a:rPr lang="en-US" dirty="0"/>
              <a:t> /&gt;";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function </a:t>
            </a:r>
            <a:r>
              <a:rPr lang="en-US" dirty="0" err="1"/>
              <a:t>newMethod</a:t>
            </a:r>
            <a:r>
              <a:rPr lang="en-US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echo "From a new method in " . __CLASS__ . ".\n";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05337" y="1285953"/>
            <a:ext cx="5521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Outputs: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MyClass</a:t>
            </a:r>
            <a:r>
              <a:rPr lang="en-US" sz="2400" dirty="0"/>
              <a:t> constructor</a:t>
            </a:r>
          </a:p>
          <a:p>
            <a:r>
              <a:rPr lang="en-US" sz="2400" dirty="0"/>
              <a:t>A new constructor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From a new method in </a:t>
            </a:r>
            <a:r>
              <a:rPr lang="en-US" sz="2400" dirty="0" err="1"/>
              <a:t>MyOtherClass</a:t>
            </a:r>
            <a:r>
              <a:rPr lang="en-US" sz="2400" dirty="0"/>
              <a:t>.</a:t>
            </a:r>
          </a:p>
          <a:p>
            <a:r>
              <a:rPr lang="en-US" sz="2400" dirty="0"/>
              <a:t>I'm a </a:t>
            </a:r>
            <a:r>
              <a:rPr lang="en-US" sz="2400" dirty="0" err="1"/>
              <a:t>BatMobile</a:t>
            </a:r>
            <a:endParaRPr lang="en-US" sz="2400" dirty="0"/>
          </a:p>
          <a:p>
            <a:r>
              <a:rPr lang="en-US" sz="2400" dirty="0"/>
              <a:t>Batman Forever!</a:t>
            </a:r>
          </a:p>
        </p:txBody>
      </p:sp>
    </p:spTree>
    <p:extLst>
      <p:ext uri="{BB962C8B-B14F-4D97-AF65-F5344CB8AC3E}">
        <p14:creationId xmlns:p14="http://schemas.microsoft.com/office/powerpoint/2010/main" val="376337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a rich variety of add on libraries for </a:t>
            </a:r>
            <a:r>
              <a:rPr lang="en-US" dirty="0" err="1" smtClean="0"/>
              <a:t>php</a:t>
            </a:r>
            <a:r>
              <a:rPr lang="en-US" dirty="0" smtClean="0"/>
              <a:t>. The two main ones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PEAR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PECL (pronounced ‘pickle’)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5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PEAR - PHP Extension and Application Repository</a:t>
            </a:r>
          </a:p>
          <a:p>
            <a:r>
              <a:rPr lang="en-US" dirty="0"/>
              <a:t>PEAR is a framework and distribution system for reusable PHP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 in to the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3892" cy="13255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PECL </a:t>
            </a:r>
            <a:r>
              <a:rPr lang="en-US" sz="4800" dirty="0"/>
              <a:t>P</a:t>
            </a:r>
            <a:r>
              <a:rPr lang="en-US" sz="4800" b="1" dirty="0"/>
              <a:t>HP </a:t>
            </a:r>
            <a:r>
              <a:rPr lang="en-US" sz="4800" dirty="0"/>
              <a:t>E</a:t>
            </a:r>
            <a:r>
              <a:rPr lang="en-US" sz="4800" b="1" dirty="0"/>
              <a:t>xtension </a:t>
            </a:r>
            <a:r>
              <a:rPr lang="en-US" sz="4800" dirty="0"/>
              <a:t>C</a:t>
            </a:r>
            <a:r>
              <a:rPr lang="en-US" sz="4800" b="1" dirty="0"/>
              <a:t>ommunity </a:t>
            </a:r>
            <a:r>
              <a:rPr lang="en-US" sz="4800" dirty="0"/>
              <a:t>L</a:t>
            </a:r>
            <a:r>
              <a:rPr lang="en-US" sz="4800" b="1" dirty="0"/>
              <a:t>ibrary 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</a:t>
            </a:r>
            <a:r>
              <a:rPr lang="en-US" b="1" dirty="0" smtClean="0"/>
              <a:t>HP </a:t>
            </a:r>
            <a:r>
              <a:rPr lang="en-US" dirty="0"/>
              <a:t>E</a:t>
            </a:r>
            <a:r>
              <a:rPr lang="en-US" b="1" dirty="0"/>
              <a:t>xtension </a:t>
            </a:r>
            <a:r>
              <a:rPr lang="en-US" dirty="0"/>
              <a:t>C</a:t>
            </a:r>
            <a:r>
              <a:rPr lang="en-US" b="1" dirty="0"/>
              <a:t>ommunity </a:t>
            </a:r>
            <a:r>
              <a:rPr lang="en-US" dirty="0" smtClean="0"/>
              <a:t>L</a:t>
            </a:r>
            <a:r>
              <a:rPr lang="en-US" b="1" dirty="0" smtClean="0"/>
              <a:t>ibrary is </a:t>
            </a:r>
            <a:r>
              <a:rPr lang="en-US" b="1" dirty="0"/>
              <a:t>conceptually very similar to PEAR, and indeed PECL modules are installed with the PEAR Package Manager.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PECL </a:t>
            </a:r>
            <a:r>
              <a:rPr lang="en-US" b="1" dirty="0"/>
              <a:t>contains C extensions for compiling into PHP</a:t>
            </a:r>
            <a:r>
              <a:rPr lang="en-US" b="1" dirty="0" smtClean="0"/>
              <a:t>. Needs administrative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Class March 3, we will review the  </a:t>
            </a:r>
            <a:r>
              <a:rPr lang="en-US" dirty="0" err="1" smtClean="0"/>
              <a:t>php</a:t>
            </a:r>
            <a:r>
              <a:rPr lang="en-US" dirty="0" smtClean="0"/>
              <a:t> section of the course.</a:t>
            </a:r>
          </a:p>
          <a:p>
            <a:r>
              <a:rPr lang="en-US" dirty="0" smtClean="0"/>
              <a:t>Midterm covering </a:t>
            </a:r>
            <a:r>
              <a:rPr lang="en-US" dirty="0" err="1" smtClean="0"/>
              <a:t>php</a:t>
            </a:r>
            <a:r>
              <a:rPr lang="en-US" dirty="0" smtClean="0"/>
              <a:t> will be after class.</a:t>
            </a:r>
          </a:p>
          <a:p>
            <a:r>
              <a:rPr lang="en-US" dirty="0" smtClean="0"/>
              <a:t>No Class Mach 5.</a:t>
            </a:r>
          </a:p>
          <a:p>
            <a:r>
              <a:rPr lang="en-US" dirty="0" smtClean="0"/>
              <a:t>We will begin Python March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Over the weekend visit the sites and become familiar with them.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PEAR </a:t>
            </a:r>
            <a:r>
              <a:rPr lang="en-US" dirty="0">
                <a:hlinkClick r:id="rId2"/>
              </a:rPr>
              <a:t>http://pear.php.net/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PECL </a:t>
            </a:r>
            <a:r>
              <a:rPr lang="en-US" dirty="0">
                <a:hlinkClick r:id="rId3"/>
              </a:rPr>
              <a:t>http://pecl.php.net/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5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Pear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conversation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42" y="1890194"/>
            <a:ext cx="9041853" cy="388046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39237" y="3821373"/>
            <a:ext cx="2961564" cy="12419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9"/>
            <a:ext cx="10233800" cy="17535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PHP supports both Procedural Code and Object oriented Code.</a:t>
            </a:r>
          </a:p>
          <a:p>
            <a:pPr marL="0" indent="0">
              <a:buNone/>
            </a:pPr>
            <a:r>
              <a:rPr lang="en-US" dirty="0" smtClean="0"/>
              <a:t>Which style to use is dependent on the design philosophy of the project.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000" y="3291840"/>
            <a:ext cx="46254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Procedural</a:t>
            </a:r>
          </a:p>
          <a:p>
            <a:r>
              <a:rPr lang="en-US" sz="2400" dirty="0" smtClean="0"/>
              <a:t>$m </a:t>
            </a:r>
            <a:r>
              <a:rPr lang="en-US" sz="2400" dirty="0"/>
              <a:t>= </a:t>
            </a:r>
            <a:r>
              <a:rPr lang="en-US" sz="2400" dirty="0" err="1"/>
              <a:t>mysqli_connect</a:t>
            </a:r>
            <a:r>
              <a:rPr lang="en-US" sz="2400" dirty="0"/>
              <a:t>(...);</a:t>
            </a:r>
          </a:p>
          <a:p>
            <a:r>
              <a:rPr lang="en-US" sz="2400" dirty="0"/>
              <a:t>$res = </a:t>
            </a:r>
            <a:r>
              <a:rPr lang="en-US" sz="2400" dirty="0" err="1"/>
              <a:t>mysqli_query</a:t>
            </a:r>
            <a:r>
              <a:rPr lang="en-US" sz="2400" dirty="0"/>
              <a:t>($m, $query);</a:t>
            </a:r>
          </a:p>
          <a:p>
            <a:r>
              <a:rPr lang="en-US" sz="2400" dirty="0"/>
              <a:t>$results = array();</a:t>
            </a:r>
          </a:p>
          <a:p>
            <a:r>
              <a:rPr lang="en-US" sz="2400" dirty="0"/>
              <a:t>while ($row = </a:t>
            </a:r>
            <a:r>
              <a:rPr lang="en-US" sz="2400" dirty="0" err="1"/>
              <a:t>mysqli_fetch_assoc</a:t>
            </a:r>
            <a:r>
              <a:rPr lang="en-US" sz="2400" dirty="0"/>
              <a:t>($res)) {</a:t>
            </a:r>
          </a:p>
          <a:p>
            <a:r>
              <a:rPr lang="en-US" sz="2400" dirty="0"/>
              <a:t>    $results[] = $row;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36900" y="3291839"/>
            <a:ext cx="49682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Object </a:t>
            </a:r>
          </a:p>
          <a:p>
            <a:r>
              <a:rPr lang="en-US" sz="2400" dirty="0" smtClean="0"/>
              <a:t>$</a:t>
            </a:r>
            <a:r>
              <a:rPr lang="en-US" sz="2400" dirty="0"/>
              <a:t>m = new </a:t>
            </a:r>
            <a:r>
              <a:rPr lang="en-US" sz="2400" dirty="0" err="1"/>
              <a:t>MySQLi</a:t>
            </a:r>
            <a:r>
              <a:rPr lang="en-US" sz="2400" dirty="0"/>
              <a:t>(...);</a:t>
            </a:r>
          </a:p>
          <a:p>
            <a:r>
              <a:rPr lang="en-US" sz="2400" dirty="0"/>
              <a:t>$res = $m-&gt;query($query);</a:t>
            </a:r>
          </a:p>
          <a:p>
            <a:r>
              <a:rPr lang="en-US" sz="2400" dirty="0"/>
              <a:t>$results = array();</a:t>
            </a:r>
          </a:p>
          <a:p>
            <a:r>
              <a:rPr lang="en-US" sz="2400" dirty="0"/>
              <a:t>while ($row = $m-&gt;</a:t>
            </a:r>
            <a:r>
              <a:rPr lang="en-US" sz="2400" dirty="0" err="1"/>
              <a:t>fetch_assoc</a:t>
            </a:r>
            <a:r>
              <a:rPr lang="en-US" sz="2400" dirty="0"/>
              <a:t>($res)) {</a:t>
            </a:r>
          </a:p>
          <a:p>
            <a:r>
              <a:rPr lang="en-US" sz="2400" dirty="0"/>
              <a:t>    $results[] = $row;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039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690689"/>
            <a:ext cx="10233800" cy="1753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Differences between objects and classes.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000" y="2367023"/>
            <a:ext cx="5116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Classes are like blueprints</a:t>
            </a:r>
          </a:p>
          <a:p>
            <a:endParaRPr lang="en-US" sz="32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0" y="2367022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Object are the </a:t>
            </a:r>
            <a:r>
              <a:rPr lang="en-US" sz="3200" b="1" i="1" dirty="0" smtClean="0"/>
              <a:t>actual</a:t>
            </a:r>
            <a:r>
              <a:rPr lang="en-US" sz="3200" b="1" dirty="0" smtClean="0"/>
              <a:t> things  </a:t>
            </a:r>
          </a:p>
        </p:txBody>
      </p:sp>
      <p:pic>
        <p:nvPicPr>
          <p:cNvPr id="2050" name="Picture 2" descr="http://www.wall321.com/thumbnails/detail/20120510/batman%20blue%20dc%20comics%20blueprints%20batmobile%203d%201920x1200%20wallpaper_www.wall321.com_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" y="2951797"/>
            <a:ext cx="5524626" cy="34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gajitz.com/wp-content/uploads/2010/10/licensed-batmobile-replica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51796"/>
            <a:ext cx="5919242" cy="34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and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599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Classes for a structure of both Data and Actions available for use to build an object.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More than one object can be built from a class at the same time, each independent of the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599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45720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 </a:t>
            </a:r>
          </a:p>
          <a:p>
            <a:pPr marL="457200" indent="0">
              <a:buNone/>
            </a:pPr>
            <a:r>
              <a:rPr lang="en-US" sz="2400" dirty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{</a:t>
            </a:r>
          </a:p>
          <a:p>
            <a:pPr marL="457200" indent="0">
              <a:buNone/>
            </a:pPr>
            <a:r>
              <a:rPr lang="en-US" sz="2400" dirty="0"/>
              <a:t>  // Class properties and methods go here</a:t>
            </a:r>
          </a:p>
          <a:p>
            <a:pPr marL="457200" indent="0">
              <a:buNone/>
            </a:pPr>
            <a:r>
              <a:rPr lang="en-US" sz="2400" dirty="0"/>
              <a:t>}</a:t>
            </a:r>
          </a:p>
          <a:p>
            <a:pPr marL="457200" indent="0">
              <a:buNone/>
            </a:pPr>
            <a:r>
              <a:rPr lang="en-US" sz="2400" dirty="0"/>
              <a:t> </a:t>
            </a:r>
          </a:p>
          <a:p>
            <a:pPr marL="457200" indent="0">
              <a:buNone/>
            </a:pP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8457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340"/>
            <a:ext cx="10515600" cy="45996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Objects of a class are created with the new keyword.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</a:p>
          <a:p>
            <a:pPr marL="457200" indent="0"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class </a:t>
            </a:r>
            <a:r>
              <a:rPr lang="en-US" sz="2400" dirty="0" err="1"/>
              <a:t>MyClass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 smtClean="0"/>
              <a:t>{  </a:t>
            </a:r>
            <a:r>
              <a:rPr lang="en-US" sz="2400" dirty="0"/>
              <a:t>// Class properties and methods go </a:t>
            </a:r>
            <a:r>
              <a:rPr lang="en-US" sz="2400" dirty="0" smtClean="0"/>
              <a:t>here}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457200" indent="0">
              <a:buNone/>
            </a:pPr>
            <a:r>
              <a:rPr lang="en-US" sz="2400" dirty="0" smtClean="0"/>
              <a:t>$object = new </a:t>
            </a:r>
            <a:r>
              <a:rPr lang="en-US" sz="2400" dirty="0" err="1" smtClean="0"/>
              <a:t>MyClass</a:t>
            </a:r>
            <a:r>
              <a:rPr lang="en-US" sz="2400" dirty="0" smtClean="0"/>
              <a:t>;</a:t>
            </a:r>
          </a:p>
          <a:p>
            <a:pPr marL="457200" indent="0">
              <a:buNone/>
            </a:pPr>
            <a:r>
              <a:rPr lang="en-US" sz="2400" dirty="0" err="1" smtClean="0"/>
              <a:t>var_dump</a:t>
            </a:r>
            <a:r>
              <a:rPr lang="en-US" sz="2400" dirty="0" smtClean="0"/>
              <a:t>($object);</a:t>
            </a:r>
            <a:endParaRPr lang="en-US" sz="2400" dirty="0"/>
          </a:p>
          <a:p>
            <a:pPr marL="457200" indent="0">
              <a:buNone/>
            </a:pPr>
            <a:r>
              <a:rPr lang="en-US" sz="2400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19992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322</TotalTime>
  <Words>1340</Words>
  <Application>Microsoft Office PowerPoint</Application>
  <PresentationFormat>Widescreen</PresentationFormat>
  <Paragraphs>303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Corbel</vt:lpstr>
      <vt:lpstr>Depth</vt:lpstr>
      <vt:lpstr>Sessions, Cookies, Logins,  and Site Structure</vt:lpstr>
      <vt:lpstr>Agenda</vt:lpstr>
      <vt:lpstr>Administrative</vt:lpstr>
      <vt:lpstr>Recall our conversation</vt:lpstr>
      <vt:lpstr>PHP Objects and Classes</vt:lpstr>
      <vt:lpstr>Objects and Classes</vt:lpstr>
      <vt:lpstr>Objects and Classes</vt:lpstr>
      <vt:lpstr>Classes structure</vt:lpstr>
      <vt:lpstr>Objects</vt:lpstr>
      <vt:lpstr>Class Properties</vt:lpstr>
      <vt:lpstr>Class Visibility</vt:lpstr>
      <vt:lpstr>Class Visibility</vt:lpstr>
      <vt:lpstr>Class Methods are class specific functions. </vt:lpstr>
      <vt:lpstr>Constructors and Destructors</vt:lpstr>
      <vt:lpstr>Constructors</vt:lpstr>
      <vt:lpstr>Destructors</vt:lpstr>
      <vt:lpstr>Printing Object</vt:lpstr>
      <vt:lpstr>__toString()</vt:lpstr>
      <vt:lpstr>Inheritance</vt:lpstr>
      <vt:lpstr>Inheritance</vt:lpstr>
      <vt:lpstr>Overwriting Inherited Properties and Methods</vt:lpstr>
      <vt:lpstr>Overwriting Inherited </vt:lpstr>
      <vt:lpstr>Preserving Original Functionality While Overwriting Methods</vt:lpstr>
      <vt:lpstr>Overwriting Inherited </vt:lpstr>
      <vt:lpstr>Static Properties and Methods</vt:lpstr>
      <vt:lpstr>Overwriting Inherited </vt:lpstr>
      <vt:lpstr>PHP Packages</vt:lpstr>
      <vt:lpstr>PEAR</vt:lpstr>
      <vt:lpstr>PECL PHP Extension Community Library </vt:lpstr>
      <vt:lpstr>PHP Packages</vt:lpstr>
      <vt:lpstr>Pear 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Sessions, Cookies, Logins,  and Site Structure</dc:title>
  <dc:creator>Steve Price</dc:creator>
  <cp:lastModifiedBy>Steve Price</cp:lastModifiedBy>
  <cp:revision>18</cp:revision>
  <dcterms:created xsi:type="dcterms:W3CDTF">2015-02-24T23:00:34Z</dcterms:created>
  <dcterms:modified xsi:type="dcterms:W3CDTF">2015-02-27T01:37:45Z</dcterms:modified>
</cp:coreProperties>
</file>