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295" r:id="rId41"/>
    <p:sldId id="301" r:id="rId42"/>
    <p:sldId id="302" r:id="rId43"/>
    <p:sldId id="303" r:id="rId44"/>
    <p:sldId id="304" r:id="rId45"/>
    <p:sldId id="300" r:id="rId46"/>
    <p:sldId id="306" r:id="rId47"/>
    <p:sldId id="308" r:id="rId48"/>
    <p:sldId id="307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3E7"/>
    <a:srgbClr val="040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4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9851-DF1D-4725-8421-02629A9C7AA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C32E-75D9-4EDC-A910-87637718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Interpreted: This means that it is processed at runtime by the interpreter and you do not need to compile your program before executing it. This is similar to PERL and PHP.</a:t>
            </a:r>
          </a:p>
          <a:p>
            <a:endParaRPr lang="en-US" dirty="0" smtClean="0"/>
          </a:p>
          <a:p>
            <a:r>
              <a:rPr lang="en-US" dirty="0" smtClean="0"/>
              <a:t>Python is Interactive: This means that you can actually sit at a Python prompt and interact with the interpreter directly to write your programs.</a:t>
            </a:r>
          </a:p>
          <a:p>
            <a:endParaRPr lang="en-US" dirty="0" smtClean="0"/>
          </a:p>
          <a:p>
            <a:r>
              <a:rPr lang="en-US" dirty="0" smtClean="0"/>
              <a:t>Python is Object-Oriented: This means that Python supports Object-Oriented style or technique of programming that encapsulates code within objects.</a:t>
            </a:r>
          </a:p>
          <a:p>
            <a:endParaRPr lang="en-US" dirty="0" smtClean="0"/>
          </a:p>
          <a:p>
            <a:r>
              <a:rPr lang="en-US" dirty="0" smtClean="0"/>
              <a:t>Python is Beginner's Language: Python is a great language for the beginner programmers and supports the development of a wide range of applications from simple text processing to WWW browsers to games.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3.x has been around since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indentation is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03E7"/>
            </a:gs>
            <a:gs pos="7000">
              <a:srgbClr val="002060"/>
            </a:gs>
            <a:gs pos="83000">
              <a:srgbClr val="040860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28074E-CE26-4437-B0FF-637FCEF887D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693" y="1131586"/>
            <a:ext cx="9440034" cy="1828801"/>
          </a:xfrm>
        </p:spPr>
        <p:txBody>
          <a:bodyPr/>
          <a:lstStyle/>
          <a:p>
            <a:r>
              <a:rPr lang="en-US" dirty="0" smtClean="0"/>
              <a:t>CS 457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693" y="5257018"/>
            <a:ext cx="9440034" cy="104986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Python Language  Basics</a:t>
            </a:r>
          </a:p>
          <a:p>
            <a:pPr marL="0" indent="0" algn="r">
              <a:buNone/>
            </a:pPr>
            <a:r>
              <a:rPr lang="en-US" dirty="0" smtClean="0"/>
              <a:t>Week 8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and Variables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Integers ( whole numbers)</a:t>
            </a:r>
          </a:p>
          <a:p>
            <a:pPr lvl="1"/>
            <a:r>
              <a:rPr lang="en-US" dirty="0" smtClean="0"/>
              <a:t>Floating Point  ( 12.345)</a:t>
            </a:r>
          </a:p>
          <a:p>
            <a:r>
              <a:rPr lang="en-US" dirty="0" smtClean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Advanced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</a:p>
          <a:p>
            <a:r>
              <a:rPr lang="en-US" dirty="0" smtClean="0"/>
              <a:t>Sequences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List Functions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Integers</a:t>
            </a:r>
          </a:p>
          <a:p>
            <a:pPr marL="36900" indent="0">
              <a:buNone/>
            </a:pPr>
            <a:r>
              <a:rPr lang="en-US" dirty="0" smtClean="0"/>
              <a:t>&gt;&gt;&gt; 3</a:t>
            </a:r>
          </a:p>
          <a:p>
            <a:pPr marL="36900" indent="0">
              <a:buNone/>
            </a:pPr>
            <a:r>
              <a:rPr lang="en-US" dirty="0"/>
              <a:t>3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&gt;&gt;&gt; 3 + 3</a:t>
            </a:r>
          </a:p>
          <a:p>
            <a:pPr marL="36900" indent="0">
              <a:buNone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Integers</a:t>
            </a:r>
          </a:p>
          <a:p>
            <a:pPr marL="3690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6 / 2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3.0</a:t>
            </a:r>
          </a:p>
          <a:p>
            <a:pPr marL="3690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6 // 2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3</a:t>
            </a:r>
          </a:p>
          <a:p>
            <a:pPr marL="36900" indent="0">
              <a:buNone/>
            </a:pPr>
            <a:r>
              <a:rPr lang="en-US" dirty="0" smtClean="0"/>
              <a:t>Note the // operator is the Integer division operator. It always returns an integer. The digits after the decimal are chopped off. No rounding</a:t>
            </a:r>
          </a:p>
          <a:p>
            <a:pPr marL="36900" indent="0">
              <a:buNone/>
            </a:pPr>
            <a:r>
              <a:rPr lang="en-US" dirty="0" smtClean="0"/>
              <a:t>&gt;&gt;&gt; 6//5</a:t>
            </a:r>
          </a:p>
          <a:p>
            <a:pPr marL="36900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48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Integers are unlimited in size, unlike other programming languages.</a:t>
            </a:r>
          </a:p>
          <a:p>
            <a:pPr marL="36900" indent="0">
              <a:buNone/>
            </a:pPr>
            <a:r>
              <a:rPr lang="en-US" dirty="0"/>
              <a:t>&gt;&gt;&gt; 273 ** 100</a:t>
            </a:r>
          </a:p>
          <a:p>
            <a:pPr marL="36900" indent="0">
              <a:buNone/>
            </a:pPr>
            <a:r>
              <a:rPr lang="en-US" dirty="0" smtClean="0"/>
              <a:t>4132993326918459867994966473521663173302453387280390885146144614327342052420820943773286264317154220472376275701312952356825556540721745114150356802019042527361095511590090238997885948781930095832624201478477489459713702233424449935136235176001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Floating 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Floating point numbers: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-3.14159</a:t>
            </a:r>
          </a:p>
          <a:p>
            <a:pPr marL="36900" indent="0">
              <a:buNone/>
            </a:pPr>
            <a:r>
              <a:rPr lang="en-US" dirty="0" smtClean="0"/>
              <a:t>Large numbers are </a:t>
            </a:r>
            <a:r>
              <a:rPr lang="en-US" dirty="0" err="1" smtClean="0"/>
              <a:t>qriten</a:t>
            </a:r>
            <a:r>
              <a:rPr lang="en-US" dirty="0" smtClean="0"/>
              <a:t> with scientific notation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 3.14159e0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3.14159</a:t>
            </a:r>
          </a:p>
          <a:p>
            <a:pPr marL="36900" indent="0">
              <a:buNone/>
            </a:pPr>
            <a:r>
              <a:rPr lang="en-US" dirty="0" smtClean="0"/>
              <a:t>No leading 0 required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&gt;&gt;&gt;.5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Floating 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Unlike integers, floats have a minimum and maximum values that if exceeded will cause overflow errors.</a:t>
            </a:r>
          </a:p>
          <a:p>
            <a:pPr marL="36900" indent="0">
              <a:buNone/>
            </a:pPr>
            <a:r>
              <a:rPr lang="en-US" dirty="0" smtClean="0"/>
              <a:t>These can be silent errors that are difficult to debug</a:t>
            </a:r>
          </a:p>
          <a:p>
            <a:pPr marL="36900" indent="0">
              <a:buNone/>
            </a:pPr>
            <a:r>
              <a:rPr lang="en-US" dirty="0"/>
              <a:t>&gt;&gt;&gt; 500.0 **10000</a:t>
            </a:r>
          </a:p>
          <a:p>
            <a:pPr marL="3690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36900" indent="0">
              <a:buNone/>
            </a:pPr>
            <a:r>
              <a:rPr lang="en-US" dirty="0"/>
              <a:t>  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pPr marL="36900" indent="0">
              <a:buNone/>
            </a:pPr>
            <a:r>
              <a:rPr lang="en-US" dirty="0" err="1"/>
              <a:t>OverflowError</a:t>
            </a:r>
            <a:r>
              <a:rPr lang="en-US" dirty="0"/>
              <a:t>: (34, 'Result too large')</a:t>
            </a:r>
          </a:p>
          <a:p>
            <a:pPr marL="3690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507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Floating 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Precision – limited by the digital nature of </a:t>
            </a:r>
            <a:r>
              <a:rPr lang="en-US" dirty="0" err="1" smtClean="0"/>
              <a:t>comuters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Consider:</a:t>
            </a:r>
          </a:p>
          <a:p>
            <a:pPr marL="36900" indent="0">
              <a:buNone/>
            </a:pPr>
            <a:r>
              <a:rPr lang="en-US" dirty="0"/>
              <a:t>&gt;&gt;&gt; 1 - 2 / 3</a:t>
            </a:r>
          </a:p>
          <a:p>
            <a:pPr marL="36900" indent="0">
              <a:buNone/>
            </a:pPr>
            <a:r>
              <a:rPr lang="en-US" dirty="0" smtClean="0"/>
              <a:t>0.33333333333333337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Should have an infinite number of 3s (not a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Complex arithmetic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 smtClean="0"/>
                  <a:t>Complex numbers are useful in certain engineering and scientific calculations.</a:t>
                </a:r>
              </a:p>
              <a:p>
                <a:pPr marL="36900" indent="0">
                  <a:buNone/>
                </a:pPr>
                <a:r>
                  <a:rPr lang="en-US" dirty="0" smtClean="0"/>
                  <a:t>Complex numbers involve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2800" dirty="0" smtClean="0"/>
                  <a:t>   </a:t>
                </a:r>
              </a:p>
              <a:p>
                <a:pPr marL="36900" indent="0">
                  <a:buNone/>
                </a:pPr>
                <a:r>
                  <a:rPr lang="en-US" dirty="0" smtClean="0"/>
                  <a:t>In python   </a:t>
                </a:r>
                <a:r>
                  <a:rPr lang="en-US" b="1" dirty="0" smtClean="0"/>
                  <a:t>1j </a:t>
                </a:r>
                <a:r>
                  <a:rPr lang="en-US" dirty="0" smtClean="0"/>
                  <a:t>denotes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414000" lvl="1" indent="0">
                  <a:buNone/>
                </a:pPr>
                <a:r>
                  <a:rPr lang="pl-PL" dirty="0"/>
                  <a:t>&gt;&gt;&gt; 1j</a:t>
                </a:r>
              </a:p>
              <a:p>
                <a:pPr marL="414000" lvl="1" indent="0">
                  <a:buNone/>
                </a:pPr>
                <a:r>
                  <a:rPr lang="pl-PL" dirty="0"/>
                  <a:t>1j</a:t>
                </a:r>
              </a:p>
              <a:p>
                <a:pPr marL="414000" lvl="1" indent="0">
                  <a:buNone/>
                </a:pPr>
                <a:r>
                  <a:rPr lang="pl-PL" dirty="0"/>
                  <a:t>&gt;&gt;&gt;</a:t>
                </a:r>
              </a:p>
              <a:p>
                <a:pPr marL="414000" lvl="1" indent="0">
                  <a:buNone/>
                </a:pPr>
                <a:r>
                  <a:rPr lang="pl-PL" dirty="0"/>
                  <a:t>&gt;&gt;&gt; 1j * 1j</a:t>
                </a:r>
              </a:p>
              <a:p>
                <a:pPr marL="414000" lvl="1" indent="0">
                  <a:buNone/>
                </a:pPr>
                <a:r>
                  <a:rPr lang="pl-PL" dirty="0"/>
                  <a:t>(-1+0j)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PHP Midterm announcements</a:t>
            </a:r>
          </a:p>
          <a:p>
            <a:r>
              <a:rPr lang="en-US" dirty="0" smtClean="0"/>
              <a:t>Python Language </a:t>
            </a:r>
            <a:endParaRPr lang="en-US" dirty="0" smtClean="0"/>
          </a:p>
          <a:p>
            <a:r>
              <a:rPr lang="en-US" dirty="0" smtClean="0"/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Useful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Python is mostly a self-documenting language.</a:t>
            </a:r>
          </a:p>
          <a:p>
            <a:pPr marL="36900" indent="0">
              <a:buNone/>
            </a:pPr>
            <a:r>
              <a:rPr lang="en-US" dirty="0" smtClean="0"/>
              <a:t>Most functions and modules come with brief explanations to help you figure out how to use them</a:t>
            </a:r>
          </a:p>
          <a:p>
            <a:pPr marL="36900" indent="0">
              <a:buNone/>
            </a:pPr>
            <a:r>
              <a:rPr lang="en-US" dirty="0" smtClean="0"/>
              <a:t>To list functions within a module use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moduleName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Other common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Python has a bunch of built in mathematic functions. To access them you need to import the math module. At you python prompt try these commands:</a:t>
            </a:r>
          </a:p>
          <a:p>
            <a:pPr marL="36900" indent="0">
              <a:buNone/>
            </a:pPr>
            <a:r>
              <a:rPr lang="en-US" dirty="0" smtClean="0"/>
              <a:t>&gt;&gt;&gt;import math</a:t>
            </a:r>
          </a:p>
          <a:p>
            <a:pPr marL="3690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dir</a:t>
            </a:r>
            <a:r>
              <a:rPr lang="en-US" dirty="0" smtClean="0"/>
              <a:t>(math)</a:t>
            </a:r>
          </a:p>
          <a:p>
            <a:pPr marL="3690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math.__doc</a:t>
            </a:r>
            <a:r>
              <a:rPr lang="en-US" dirty="0" smtClean="0"/>
              <a:t>__)</a:t>
            </a:r>
          </a:p>
          <a:p>
            <a:pPr marL="3690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math.cos.__doc</a:t>
            </a:r>
            <a:r>
              <a:rPr lang="en-US" dirty="0" smtClean="0"/>
              <a:t>__)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Other common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 (</a:t>
            </a:r>
            <a:r>
              <a:rPr lang="en-US" dirty="0" err="1"/>
              <a:t>math.__doc</a:t>
            </a:r>
            <a:r>
              <a:rPr lang="en-US" dirty="0"/>
              <a:t>__)</a:t>
            </a:r>
          </a:p>
          <a:p>
            <a:pPr marL="36900" indent="0">
              <a:buNone/>
            </a:pPr>
            <a:r>
              <a:rPr lang="en-US" dirty="0"/>
              <a:t>This module is always available.  It provides access to the</a:t>
            </a:r>
          </a:p>
          <a:p>
            <a:pPr marL="36900" indent="0">
              <a:buNone/>
            </a:pPr>
            <a:r>
              <a:rPr lang="en-US" dirty="0"/>
              <a:t>mathematical functions defined by the C standard.</a:t>
            </a:r>
          </a:p>
          <a:p>
            <a:pPr marL="36900" indent="0">
              <a:buNone/>
            </a:pPr>
            <a:r>
              <a:rPr lang="en-US" dirty="0" smtClean="0"/>
              <a:t>&gt;&gt;&gt;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&gt;&gt;&gt; print (</a:t>
            </a:r>
            <a:r>
              <a:rPr lang="en-US" dirty="0" err="1"/>
              <a:t>math.cos.__doc</a:t>
            </a:r>
            <a:r>
              <a:rPr lang="en-US" dirty="0"/>
              <a:t>__)</a:t>
            </a:r>
          </a:p>
          <a:p>
            <a:pPr marL="36900" indent="0">
              <a:buNone/>
            </a:pPr>
            <a:r>
              <a:rPr lang="en-US" dirty="0"/>
              <a:t>cos(x)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Return the cosine of x (measured in radians).</a:t>
            </a: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Strings are a </a:t>
            </a:r>
            <a:r>
              <a:rPr lang="en-US" dirty="0" err="1" smtClean="0"/>
              <a:t>secuence</a:t>
            </a:r>
            <a:r>
              <a:rPr lang="en-US" dirty="0" smtClean="0"/>
              <a:t> of one or more characters (Unicode) such as</a:t>
            </a:r>
          </a:p>
          <a:p>
            <a:pPr marL="3690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catdog</a:t>
            </a:r>
            <a:r>
              <a:rPr lang="en-US" dirty="0" smtClean="0"/>
              <a:t>”</a:t>
            </a:r>
          </a:p>
          <a:p>
            <a:pPr marL="36900" indent="0">
              <a:buNone/>
            </a:pPr>
            <a:r>
              <a:rPr lang="en-US" dirty="0" smtClean="0"/>
              <a:t>“619-594-1710”</a:t>
            </a:r>
          </a:p>
          <a:p>
            <a:pPr marL="36900" indent="0">
              <a:buNone/>
            </a:pPr>
            <a:r>
              <a:rPr lang="en-US" dirty="0" smtClean="0"/>
              <a:t>“Python is fun!”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Python has three ways of indicating string literals:</a:t>
            </a:r>
          </a:p>
          <a:p>
            <a:r>
              <a:rPr lang="en-US" dirty="0"/>
              <a:t>	</a:t>
            </a:r>
            <a:r>
              <a:rPr lang="en-US" dirty="0" smtClean="0"/>
              <a:t>Single quotes such as ‘http’ or ‘Hello’, or ‘CATDOG’</a:t>
            </a:r>
          </a:p>
          <a:p>
            <a:r>
              <a:rPr lang="en-US" dirty="0" smtClean="0"/>
              <a:t>Double quotes such as “http”, or “</a:t>
            </a:r>
            <a:r>
              <a:rPr lang="en-US" dirty="0" err="1" smtClean="0"/>
              <a:t>Helo</a:t>
            </a:r>
            <a:r>
              <a:rPr lang="en-US" dirty="0" smtClean="0"/>
              <a:t>” or “CATDOG”</a:t>
            </a:r>
          </a:p>
          <a:p>
            <a:r>
              <a:rPr lang="en-US" dirty="0" smtClean="0"/>
              <a:t>Triple quotes such as “””http”””   or multiline strings such as</a:t>
            </a:r>
          </a:p>
          <a:p>
            <a:pPr marL="36900" indent="0">
              <a:buNone/>
            </a:pPr>
            <a:r>
              <a:rPr lang="en-US" dirty="0" smtClean="0"/>
              <a:t>	”””</a:t>
            </a:r>
          </a:p>
          <a:p>
            <a:pPr marL="36900" indent="0">
              <a:buNone/>
            </a:pPr>
            <a:r>
              <a:rPr lang="en-US" dirty="0" smtClean="0"/>
              <a:t>	Open up a book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and start reading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”””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Triple quotes can use ’’’	 the  single quote character.</a:t>
            </a:r>
          </a:p>
          <a:p>
            <a:pPr marL="36900" indent="0">
              <a:buNone/>
            </a:pPr>
            <a:r>
              <a:rPr lang="en-US" dirty="0" smtClean="0"/>
              <a:t>Single and double quote strings can also contain single  and double quotes inside them	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“It’s great!”      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or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‘She said “He went to </a:t>
            </a:r>
            <a:r>
              <a:rPr lang="en-US" dirty="0" err="1" smtClean="0"/>
              <a:t>Jarods</a:t>
            </a:r>
            <a:r>
              <a:rPr lang="en-US" dirty="0" smtClean="0"/>
              <a:t>!”  with great </a:t>
            </a:r>
            <a:r>
              <a:rPr lang="en-US" dirty="0" err="1" smtClean="0"/>
              <a:t>enthusiasim</a:t>
            </a:r>
            <a:r>
              <a:rPr lang="en-US" dirty="0" smtClean="0"/>
              <a:t>‘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To determine the number of characters in a string use the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(string) function: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&gt;&gt;&gt;</a:t>
            </a:r>
            <a:r>
              <a:rPr lang="en-US" dirty="0" err="1" smtClean="0"/>
              <a:t>len</a:t>
            </a:r>
            <a:r>
              <a:rPr lang="en-US" dirty="0" smtClean="0"/>
              <a:t>(‘python’)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6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To concatenate  two strings user the +</a:t>
            </a:r>
          </a:p>
          <a:p>
            <a:pPr marL="36900" indent="0">
              <a:buNone/>
            </a:pPr>
            <a:r>
              <a:rPr lang="en-US" dirty="0" smtClean="0"/>
              <a:t>&gt;&gt;&gt;’cat’ + ‘dog’</a:t>
            </a:r>
          </a:p>
          <a:p>
            <a:pPr marL="36900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catdog</a:t>
            </a:r>
            <a:r>
              <a:rPr lang="en-US" dirty="0" smtClean="0"/>
              <a:t>’</a:t>
            </a:r>
          </a:p>
          <a:p>
            <a:pPr marL="36900" indent="0">
              <a:buNone/>
            </a:pPr>
            <a:r>
              <a:rPr lang="en-US" dirty="0" smtClean="0"/>
              <a:t>Use the * to concatenate many times</a:t>
            </a:r>
          </a:p>
          <a:p>
            <a:pPr marL="36900" indent="0">
              <a:buNone/>
            </a:pPr>
            <a:r>
              <a:rPr lang="en-US" dirty="0" smtClean="0"/>
              <a:t>&gt;&gt;&gt;’cat’ + ‘dog’ * 3</a:t>
            </a:r>
          </a:p>
          <a:p>
            <a:pPr marL="36900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catdogdogdog</a:t>
            </a:r>
            <a:r>
              <a:rPr lang="en-US" dirty="0" smtClean="0"/>
              <a:t>’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–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Python provides a number of built in functions to convert from one type to another.</a:t>
            </a:r>
          </a:p>
          <a:p>
            <a:pPr marL="36900" indent="0">
              <a:buNone/>
            </a:pPr>
            <a:r>
              <a:rPr lang="en-US" dirty="0" smtClean="0"/>
              <a:t>&gt;&gt;&gt;float(‘3.2’)</a:t>
            </a:r>
          </a:p>
          <a:p>
            <a:pPr marL="36900" indent="0">
              <a:buNone/>
            </a:pPr>
            <a:r>
              <a:rPr lang="en-US" dirty="0" smtClean="0"/>
              <a:t>3.2</a:t>
            </a:r>
          </a:p>
          <a:p>
            <a:pPr marL="36900" indent="0">
              <a:buNone/>
            </a:pPr>
            <a:r>
              <a:rPr lang="en-US" dirty="0" smtClean="0"/>
              <a:t>&gt;&gt;&gt;float(3)</a:t>
            </a:r>
          </a:p>
          <a:p>
            <a:pPr marL="36900" indent="0">
              <a:buNone/>
            </a:pPr>
            <a:r>
              <a:rPr lang="en-US" dirty="0" smtClean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27697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–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Sometime python will convert between numeric types automatically.</a:t>
            </a:r>
          </a:p>
          <a:p>
            <a:pPr marL="36900" indent="0">
              <a:buNone/>
            </a:pPr>
            <a:r>
              <a:rPr lang="en-US" dirty="0" smtClean="0"/>
              <a:t>This is known as implicit conversions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&gt;&gt;&gt; 25 * 8.5</a:t>
            </a:r>
          </a:p>
          <a:p>
            <a:pPr marL="36900" indent="0">
              <a:buNone/>
            </a:pPr>
            <a:r>
              <a:rPr lang="en-US" dirty="0" smtClean="0"/>
              <a:t>212.5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 midterm 1 </a:t>
            </a:r>
          </a:p>
          <a:p>
            <a:pPr marL="450000" lvl="1" indent="0">
              <a:buNone/>
            </a:pPr>
            <a:r>
              <a:rPr lang="en-US" sz="2000" dirty="0" smtClean="0"/>
              <a:t>I could not reset the test individually, so I had to globally rese the exam.</a:t>
            </a:r>
          </a:p>
          <a:p>
            <a:pPr marL="450000" lvl="1" indent="0">
              <a:buNone/>
            </a:pPr>
            <a:r>
              <a:rPr lang="en-US" sz="2000" dirty="0" smtClean="0"/>
              <a:t>Two attempt please</a:t>
            </a:r>
            <a:endParaRPr lang="en-US" sz="2000" dirty="0" smtClean="0"/>
          </a:p>
          <a:p>
            <a:pPr marL="450000" lvl="1" indent="0">
              <a:buNone/>
            </a:pPr>
            <a:r>
              <a:rPr lang="en-US" sz="2000" dirty="0" smtClean="0"/>
              <a:t>Test will be </a:t>
            </a:r>
            <a:r>
              <a:rPr lang="en-US" sz="2000" dirty="0" smtClean="0"/>
              <a:t>graded this weekend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Conversion – float to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(x) function is used to convert to an integer. but care must be used </a:t>
            </a:r>
          </a:p>
          <a:p>
            <a:pPr marL="3690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(8.64)</a:t>
            </a:r>
          </a:p>
          <a:p>
            <a:pPr marL="36900" indent="0">
              <a:buNone/>
            </a:pPr>
            <a:r>
              <a:rPr lang="en-US" dirty="0" smtClean="0"/>
              <a:t>8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Conversion – float to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 round(x) function can also be used to convert to an integer. However be aware of the following quirks</a:t>
            </a:r>
          </a:p>
          <a:p>
            <a:pPr marL="36900" indent="0">
              <a:buNone/>
            </a:pPr>
            <a:r>
              <a:rPr lang="en-US" dirty="0" smtClean="0"/>
              <a:t>&gt;&gt;&gt; round(8.64)</a:t>
            </a:r>
          </a:p>
          <a:p>
            <a:pPr marL="36900" indent="0">
              <a:buNone/>
            </a:pPr>
            <a:r>
              <a:rPr lang="en-US" dirty="0" smtClean="0"/>
              <a:t>9</a:t>
            </a:r>
          </a:p>
          <a:p>
            <a:pPr marL="36900" indent="0">
              <a:buNone/>
            </a:pPr>
            <a:r>
              <a:rPr lang="en-US" dirty="0" smtClean="0"/>
              <a:t>&gt;&gt;&gt; round(8.5)</a:t>
            </a:r>
          </a:p>
          <a:p>
            <a:pPr marL="36900" indent="0">
              <a:buNone/>
            </a:pPr>
            <a:r>
              <a:rPr lang="en-US" dirty="0"/>
              <a:t>8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Conversion – strings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behave as you would expect</a:t>
            </a:r>
          </a:p>
          <a:p>
            <a:pPr marL="3690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(‘5’)</a:t>
            </a:r>
          </a:p>
          <a:p>
            <a:pPr marL="36900" indent="0">
              <a:buNone/>
            </a:pPr>
            <a:r>
              <a:rPr lang="en-US" dirty="0" smtClean="0"/>
              <a:t>5</a:t>
            </a:r>
          </a:p>
          <a:p>
            <a:pPr marL="36900" indent="0">
              <a:buNone/>
            </a:pPr>
            <a:r>
              <a:rPr lang="en-US" dirty="0" smtClean="0"/>
              <a:t>&gt;&gt;&gt; float(‘98.6’)</a:t>
            </a:r>
          </a:p>
          <a:p>
            <a:pPr marL="36900" indent="0">
              <a:buNone/>
            </a:pPr>
            <a:r>
              <a:rPr lang="en-US" dirty="0" smtClean="0"/>
              <a:t>98.6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 python variables </a:t>
            </a:r>
            <a:r>
              <a:rPr lang="en-US" b="1" i="1" dirty="0" smtClean="0"/>
              <a:t>label</a:t>
            </a:r>
            <a:r>
              <a:rPr lang="en-US" dirty="0" smtClean="0"/>
              <a:t>, or </a:t>
            </a:r>
            <a:r>
              <a:rPr lang="en-US" b="1" i="1" dirty="0" smtClean="0"/>
              <a:t>point to</a:t>
            </a:r>
            <a:r>
              <a:rPr lang="en-US" dirty="0" smtClean="0"/>
              <a:t>, a value.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&gt;&gt;&gt; fruit = 'apple'</a:t>
            </a:r>
          </a:p>
          <a:p>
            <a:pPr marL="36900" indent="0">
              <a:buNone/>
            </a:pPr>
            <a:r>
              <a:rPr lang="en-US" dirty="0"/>
              <a:t>&gt;&gt;&gt; fruit</a:t>
            </a:r>
          </a:p>
          <a:p>
            <a:pPr marL="36900" indent="0">
              <a:buNone/>
            </a:pPr>
            <a:r>
              <a:rPr lang="en-US" dirty="0"/>
              <a:t>'apple'</a:t>
            </a:r>
          </a:p>
        </p:txBody>
      </p:sp>
    </p:spTree>
    <p:extLst>
      <p:ext uri="{BB962C8B-B14F-4D97-AF65-F5344CB8AC3E}">
        <p14:creationId xmlns:p14="http://schemas.microsoft.com/office/powerpoint/2010/main" val="35444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Variables Names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name can be of any length, although the characters in it must be either letters, numbers, or the </a:t>
            </a:r>
            <a:r>
              <a:rPr lang="en-US" dirty="0" smtClean="0"/>
              <a:t>under-</a:t>
            </a:r>
            <a:r>
              <a:rPr lang="en-US" dirty="0"/>
              <a:t>score character (_). Spaces, dashes, punctuation, quotation marks, and other </a:t>
            </a:r>
            <a:r>
              <a:rPr lang="en-US" dirty="0" smtClean="0"/>
              <a:t>such characters are not allowed</a:t>
            </a:r>
          </a:p>
          <a:p>
            <a:r>
              <a:rPr lang="en-US" dirty="0" smtClean="0"/>
              <a:t>The first character of a variable name cannot be a number, it must be a letter or an underscore (_) character</a:t>
            </a:r>
          </a:p>
          <a:p>
            <a:r>
              <a:rPr lang="en-US" dirty="0" smtClean="0"/>
              <a:t>Python is case </a:t>
            </a:r>
            <a:r>
              <a:rPr lang="en-US" dirty="0" err="1" smtClean="0"/>
              <a:t>sensitive.Thus</a:t>
            </a:r>
            <a:r>
              <a:rPr lang="en-US" dirty="0" smtClean="0"/>
              <a:t> CAT, Cat, and cat are three different variables.</a:t>
            </a:r>
          </a:p>
          <a:p>
            <a:r>
              <a:rPr lang="en-US" dirty="0" smtClean="0"/>
              <a:t>Keywords are not allowed as variable 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statements have three main parts: 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 smtClean="0"/>
              <a:t>left-hand side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 smtClean="0"/>
              <a:t>the assignment operator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 smtClean="0"/>
              <a:t>the right-hand side</a:t>
            </a:r>
          </a:p>
          <a:p>
            <a:pPr marL="450000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	&gt;&gt;&gt;   </a:t>
            </a:r>
            <a:r>
              <a:rPr lang="en-US" dirty="0" err="1" smtClean="0"/>
              <a:t>var</a:t>
            </a:r>
            <a:r>
              <a:rPr lang="en-US" dirty="0" smtClean="0"/>
              <a:t> =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statements don’t copy. What this means is that assignment statements don’t make a copy of the value they point to. All they do is label and </a:t>
            </a:r>
            <a:r>
              <a:rPr lang="en-US" dirty="0" err="1" smtClean="0"/>
              <a:t>relabel</a:t>
            </a:r>
            <a:r>
              <a:rPr lang="en-US" dirty="0" smtClean="0"/>
              <a:t> existing values.</a:t>
            </a:r>
          </a:p>
          <a:p>
            <a:pPr marL="36900" indent="0">
              <a:buNone/>
            </a:pPr>
            <a:r>
              <a:rPr lang="en-US" dirty="0" smtClean="0"/>
              <a:t>&gt;&gt;&gt;rate =0.04</a:t>
            </a:r>
          </a:p>
          <a:p>
            <a:pPr marL="36900" indent="0">
              <a:buNone/>
            </a:pPr>
            <a:r>
              <a:rPr lang="en-US" dirty="0" smtClean="0"/>
              <a:t>&gt;&gt;&gt;rate_2008=0.06</a:t>
            </a:r>
          </a:p>
          <a:p>
            <a:pPr marL="36900" indent="0">
              <a:buNone/>
            </a:pPr>
            <a:r>
              <a:rPr lang="en-US" dirty="0" smtClean="0"/>
              <a:t>&gt;&gt;&gt; rate = rate_2008</a:t>
            </a:r>
          </a:p>
          <a:p>
            <a:pPr marL="36900" indent="0">
              <a:buNone/>
            </a:pPr>
            <a:r>
              <a:rPr lang="en-US" dirty="0" smtClean="0"/>
              <a:t>&gt;&gt;&gt;rate</a:t>
            </a:r>
          </a:p>
          <a:p>
            <a:pPr marL="36900" indent="0">
              <a:buNone/>
            </a:pPr>
            <a:r>
              <a:rPr lang="en-US" dirty="0" smtClean="0"/>
              <a:t>0.06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 Important feature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Strings and Numbers are </a:t>
            </a:r>
            <a:r>
              <a:rPr lang="en-US" b="1" i="1" dirty="0" smtClean="0"/>
              <a:t>immutable</a:t>
            </a:r>
            <a:r>
              <a:rPr lang="en-US" dirty="0" smtClean="0"/>
              <a:t> in python.</a:t>
            </a:r>
          </a:p>
          <a:p>
            <a:pPr marL="450000" lvl="1" indent="0">
              <a:buNone/>
            </a:pPr>
            <a:r>
              <a:rPr lang="en-US" dirty="0" smtClean="0"/>
              <a:t>They cannot be changed in any way ever. Whenever it seams like you are changing a number or a string you are really changing a copy of the  variable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r>
              <a:rPr lang="en-US" sz="1700" dirty="0"/>
              <a:t>&gt;&gt;&gt; s='apple'</a:t>
            </a:r>
          </a:p>
          <a:p>
            <a:pPr marL="450000" lvl="1" indent="0">
              <a:buNone/>
            </a:pPr>
            <a:r>
              <a:rPr lang="en-US" sz="1700" dirty="0"/>
              <a:t>&gt;&gt;&gt; </a:t>
            </a:r>
            <a:r>
              <a:rPr lang="en-US" sz="1700" dirty="0" err="1"/>
              <a:t>s+'s</a:t>
            </a:r>
            <a:r>
              <a:rPr lang="en-US" sz="1700" dirty="0"/>
              <a:t>'</a:t>
            </a:r>
          </a:p>
          <a:p>
            <a:pPr marL="450000" lvl="1" indent="0">
              <a:buNone/>
            </a:pPr>
            <a:r>
              <a:rPr lang="en-US" sz="1700" dirty="0"/>
              <a:t>'apples'</a:t>
            </a:r>
          </a:p>
          <a:p>
            <a:pPr marL="450000" lvl="1" indent="0">
              <a:buNone/>
            </a:pPr>
            <a:r>
              <a:rPr lang="en-US" sz="1700" dirty="0"/>
              <a:t>&gt;&gt;&gt; s</a:t>
            </a:r>
          </a:p>
          <a:p>
            <a:pPr marL="450000" lvl="1" indent="0">
              <a:buNone/>
            </a:pPr>
            <a:r>
              <a:rPr lang="en-US" sz="1700" dirty="0"/>
              <a:t>'apple'</a:t>
            </a:r>
          </a:p>
          <a:p>
            <a:pPr marL="450000" lvl="1" indent="0">
              <a:buNone/>
            </a:pPr>
            <a:r>
              <a:rPr lang="en-US" sz="1700" dirty="0"/>
              <a:t>&gt;&gt;&gt; 5 = 2</a:t>
            </a:r>
          </a:p>
          <a:p>
            <a:pPr marL="450000" lvl="1" indent="0">
              <a:buNone/>
            </a:pPr>
            <a:r>
              <a:rPr lang="en-US" sz="1700" dirty="0"/>
              <a:t>  File "&lt;</a:t>
            </a:r>
            <a:r>
              <a:rPr lang="en-US" sz="1700" dirty="0" err="1"/>
              <a:t>stdin</a:t>
            </a:r>
            <a:r>
              <a:rPr lang="en-US" sz="1700" dirty="0"/>
              <a:t>&gt;", line 1</a:t>
            </a:r>
          </a:p>
          <a:p>
            <a:pPr marL="450000" lvl="1" indent="0">
              <a:buNone/>
            </a:pPr>
            <a:r>
              <a:rPr lang="en-US" sz="1700" dirty="0" err="1"/>
              <a:t>SyntaxError</a:t>
            </a:r>
            <a:r>
              <a:rPr lang="en-US" sz="1700" dirty="0"/>
              <a:t>: can't assign to literal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70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has a convenient trick that lets you assign more than one variable at a time.</a:t>
            </a:r>
          </a:p>
          <a:p>
            <a:pPr marL="36900" indent="0">
              <a:buNone/>
            </a:pPr>
            <a:r>
              <a:rPr lang="pl-PL" sz="1700" dirty="0"/>
              <a:t>&gt;&gt;&gt; x, y, z = 1, 'two', 3.0</a:t>
            </a:r>
          </a:p>
          <a:p>
            <a:pPr marL="36900" indent="0">
              <a:buNone/>
            </a:pPr>
            <a:r>
              <a:rPr lang="pl-PL" sz="1700" dirty="0"/>
              <a:t>&gt;&gt;&gt; x</a:t>
            </a:r>
          </a:p>
          <a:p>
            <a:pPr marL="36900" indent="0">
              <a:buNone/>
            </a:pPr>
            <a:r>
              <a:rPr lang="pl-PL" sz="1700" dirty="0"/>
              <a:t>1</a:t>
            </a:r>
          </a:p>
          <a:p>
            <a:pPr marL="36900" indent="0">
              <a:buNone/>
            </a:pPr>
            <a:r>
              <a:rPr lang="pl-PL" sz="1700" dirty="0"/>
              <a:t>&gt;&gt;&gt; y</a:t>
            </a:r>
          </a:p>
          <a:p>
            <a:pPr marL="36900" indent="0">
              <a:buNone/>
            </a:pPr>
            <a:r>
              <a:rPr lang="pl-PL" sz="1700" dirty="0"/>
              <a:t>'two'</a:t>
            </a:r>
          </a:p>
          <a:p>
            <a:pPr marL="36900" indent="0">
              <a:buNone/>
            </a:pPr>
            <a:r>
              <a:rPr lang="pl-PL" sz="1700" dirty="0"/>
              <a:t>&gt;&gt;&gt; z</a:t>
            </a:r>
          </a:p>
          <a:p>
            <a:pPr marL="36900" indent="0">
              <a:buNone/>
            </a:pPr>
            <a:r>
              <a:rPr lang="pl-PL" sz="1700" dirty="0"/>
              <a:t>3.0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310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used for swapping in parallel with out a temp variable</a:t>
            </a:r>
          </a:p>
          <a:p>
            <a:pPr marL="36900" indent="0">
              <a:buNone/>
            </a:pPr>
            <a:r>
              <a:rPr lang="pt-BR" dirty="0"/>
              <a:t>&gt;&gt;&gt; a, b = 5, 9</a:t>
            </a:r>
          </a:p>
          <a:p>
            <a:pPr marL="36900" indent="0">
              <a:buNone/>
            </a:pPr>
            <a:r>
              <a:rPr lang="pt-BR" dirty="0"/>
              <a:t>&gt;&gt;&gt; a,b</a:t>
            </a:r>
          </a:p>
          <a:p>
            <a:pPr marL="36900" indent="0">
              <a:buNone/>
            </a:pPr>
            <a:r>
              <a:rPr lang="pt-BR" dirty="0"/>
              <a:t>(5, 9)</a:t>
            </a:r>
          </a:p>
          <a:p>
            <a:pPr marL="36900" indent="0">
              <a:buNone/>
            </a:pPr>
            <a:r>
              <a:rPr lang="pt-BR" dirty="0"/>
              <a:t>&gt;&gt;&gt; a,b = b, a</a:t>
            </a:r>
          </a:p>
          <a:p>
            <a:pPr marL="36900" indent="0">
              <a:buNone/>
            </a:pPr>
            <a:r>
              <a:rPr lang="pt-BR" dirty="0"/>
              <a:t>&gt;&gt;&gt; a, b</a:t>
            </a:r>
          </a:p>
          <a:p>
            <a:pPr marL="36900" indent="0">
              <a:buNone/>
            </a:pPr>
            <a:r>
              <a:rPr lang="pt-BR" dirty="0"/>
              <a:t>(9, 5)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6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Assignment 1 </a:t>
            </a:r>
          </a:p>
          <a:p>
            <a:pPr marL="450000" lvl="1" indent="0">
              <a:buNone/>
            </a:pPr>
            <a:r>
              <a:rPr lang="en-US" sz="2000" dirty="0" smtClean="0"/>
              <a:t>The server has been delayed</a:t>
            </a:r>
          </a:p>
          <a:p>
            <a:pPr marL="450000" lvl="1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server should be available next class.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reading Strings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Example: open up idle and type in the following code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name = input('What is your name? ')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print ('Hello ' + </a:t>
            </a:r>
            <a:r>
              <a:rPr lang="en-US" b="1" dirty="0" err="1"/>
              <a:t>name.capitalize</a:t>
            </a:r>
            <a:r>
              <a:rPr lang="en-US" b="1" dirty="0"/>
              <a:t>() + </a:t>
            </a:r>
            <a:r>
              <a:rPr lang="en-US" b="1" dirty="0" smtClean="0"/>
              <a:t>'!')</a:t>
            </a:r>
          </a:p>
          <a:p>
            <a:pPr marL="36900" indent="0">
              <a:buNone/>
            </a:pPr>
            <a:r>
              <a:rPr lang="en-US" dirty="0" smtClean="0"/>
              <a:t>Then save and run the program.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3319462"/>
            <a:ext cx="5838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 the previous example python is converting your python code to object code. This process consists of three parts:</a:t>
            </a:r>
          </a:p>
          <a:p>
            <a:pPr marL="494100" indent="-457200">
              <a:buAutoNum type="arabicParenR"/>
            </a:pPr>
            <a:r>
              <a:rPr lang="en-US" dirty="0" smtClean="0"/>
              <a:t>the  Interpreter</a:t>
            </a:r>
          </a:p>
          <a:p>
            <a:pPr marL="494100" indent="-457200">
              <a:buAutoNum type="arabicParenR"/>
            </a:pPr>
            <a:r>
              <a:rPr lang="en-US" dirty="0" smtClean="0"/>
              <a:t>the Compiler</a:t>
            </a:r>
          </a:p>
          <a:p>
            <a:pPr marL="494100" indent="-457200">
              <a:buAutoNum type="arabicParenR"/>
            </a:pPr>
            <a:r>
              <a:rPr lang="en-US" dirty="0" smtClean="0"/>
              <a:t>Virtual Machine</a:t>
            </a:r>
          </a:p>
          <a:p>
            <a:pPr marL="36900" indent="0">
              <a:buNone/>
            </a:pPr>
            <a:r>
              <a:rPr lang="en-US" dirty="0" smtClean="0"/>
              <a:t>The virtual machine is the reason</a:t>
            </a:r>
          </a:p>
          <a:p>
            <a:pPr marL="36900" indent="0">
              <a:buNone/>
            </a:pPr>
            <a:r>
              <a:rPr lang="en-US" dirty="0" smtClean="0"/>
              <a:t>why your </a:t>
            </a:r>
            <a:r>
              <a:rPr lang="en-US" dirty="0" err="1" smtClean="0"/>
              <a:t>pyc</a:t>
            </a:r>
            <a:r>
              <a:rPr lang="en-US" dirty="0" smtClean="0"/>
              <a:t> code can run on </a:t>
            </a:r>
          </a:p>
          <a:p>
            <a:pPr marL="36900" indent="0">
              <a:buNone/>
            </a:pPr>
            <a:r>
              <a:rPr lang="en-US" dirty="0" smtClean="0"/>
              <a:t>different computers without</a:t>
            </a:r>
          </a:p>
          <a:p>
            <a:pPr marL="36900" indent="0">
              <a:buNone/>
            </a:pPr>
            <a:r>
              <a:rPr lang="en-US" dirty="0" smtClean="0"/>
              <a:t>modification.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344255"/>
            <a:ext cx="6362700" cy="39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Printing Strings to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 print function is what is used to display results to the user.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name = input('What is your name? ')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print ('Hello ' + </a:t>
            </a:r>
            <a:r>
              <a:rPr lang="en-US" b="1" dirty="0" err="1"/>
              <a:t>name.capitalize</a:t>
            </a:r>
            <a:r>
              <a:rPr lang="en-US" b="1" dirty="0"/>
              <a:t>() + </a:t>
            </a:r>
            <a:r>
              <a:rPr lang="en-US" b="1" dirty="0" smtClean="0"/>
              <a:t>'!')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Python uses the # symbol to signify a source code comment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# get the users name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name </a:t>
            </a:r>
            <a:r>
              <a:rPr lang="en-US" b="1" dirty="0"/>
              <a:t>= input('What is your name? </a:t>
            </a:r>
            <a:r>
              <a:rPr lang="en-US" b="1" dirty="0" smtClean="0"/>
              <a:t>')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#</a:t>
            </a:r>
          </a:p>
          <a:p>
            <a:pPr marL="5486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print ('Hello ' + </a:t>
            </a:r>
            <a:r>
              <a:rPr lang="en-US" b="1" dirty="0" err="1"/>
              <a:t>name.capitalize</a:t>
            </a:r>
            <a:r>
              <a:rPr lang="en-US" b="1" dirty="0"/>
              <a:t>() + </a:t>
            </a:r>
            <a:r>
              <a:rPr lang="en-US" b="1" dirty="0" smtClean="0"/>
              <a:t>'!')  # print it to the screen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python lets you change the flow of the program with if/else – statements. If statements have the form:</a:t>
            </a:r>
          </a:p>
          <a:p>
            <a:pPr marL="36900" indent="0">
              <a:buNone/>
            </a:pPr>
            <a:r>
              <a:rPr lang="en-US" b="1" dirty="0"/>
              <a:t>if (</a:t>
            </a:r>
            <a:r>
              <a:rPr lang="en-US" b="1" dirty="0" smtClean="0"/>
              <a:t>Boolean expression):</a:t>
            </a:r>
          </a:p>
          <a:p>
            <a:pPr marL="36900" indent="0">
              <a:buNone/>
            </a:pPr>
            <a:r>
              <a:rPr lang="en-US" b="1" dirty="0" smtClean="0"/>
              <a:t>    statement1</a:t>
            </a:r>
            <a:endParaRPr lang="en-US" b="1" dirty="0"/>
          </a:p>
          <a:p>
            <a:pPr marL="369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statement2</a:t>
            </a:r>
          </a:p>
          <a:p>
            <a:pPr marL="36900" indent="0">
              <a:buNone/>
            </a:pPr>
            <a:r>
              <a:rPr lang="en-US" b="1" dirty="0" smtClean="0"/>
              <a:t>else:</a:t>
            </a:r>
          </a:p>
          <a:p>
            <a:pPr marL="36900" indent="0">
              <a:buNone/>
            </a:pPr>
            <a:r>
              <a:rPr lang="en-US" b="1" dirty="0" smtClean="0"/>
              <a:t>    statement3 in else</a:t>
            </a:r>
          </a:p>
          <a:p>
            <a:pPr marL="36900" indent="0">
              <a:buNone/>
            </a:pPr>
            <a:r>
              <a:rPr lang="en-US" b="1" dirty="0" smtClean="0"/>
              <a:t>statement not in block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</a:t>
            </a:r>
            <a:r>
              <a:rPr lang="en-US" dirty="0" smtClean="0"/>
              <a:t>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There are two main types of loops in python</a:t>
            </a:r>
          </a:p>
          <a:p>
            <a:r>
              <a:rPr lang="en-US" dirty="0" smtClean="0"/>
              <a:t>for-loops</a:t>
            </a:r>
          </a:p>
          <a:p>
            <a:r>
              <a:rPr lang="en-US" dirty="0" smtClean="0"/>
              <a:t>while-loops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range(1, 11):</a:t>
            </a:r>
          </a:p>
          <a:p>
            <a:pPr marL="36900" indent="0">
              <a:buNone/>
            </a:pPr>
            <a:r>
              <a:rPr lang="en-US" sz="2800" dirty="0" smtClean="0"/>
              <a:t>    print (</a:t>
            </a:r>
            <a:r>
              <a:rPr lang="en-US" sz="2800" dirty="0" err="1" smtClean="0"/>
              <a:t>i</a:t>
            </a:r>
            <a:r>
              <a:rPr lang="en-US" sz="2800" dirty="0" smtClean="0"/>
              <a:t> + 1)</a:t>
            </a:r>
          </a:p>
          <a:p>
            <a:pPr marL="36900" indent="0">
              <a:buNone/>
            </a:pPr>
            <a:r>
              <a:rPr lang="en-US" sz="900" dirty="0"/>
              <a:t>&gt;&gt;&gt; </a:t>
            </a:r>
          </a:p>
          <a:p>
            <a:pPr marL="36900" indent="0">
              <a:buNone/>
            </a:pPr>
            <a:r>
              <a:rPr lang="en-US" sz="900" dirty="0"/>
              <a:t>2</a:t>
            </a:r>
          </a:p>
          <a:p>
            <a:pPr marL="36900" indent="0">
              <a:buNone/>
            </a:pPr>
            <a:r>
              <a:rPr lang="en-US" sz="900" dirty="0"/>
              <a:t>3</a:t>
            </a:r>
          </a:p>
          <a:p>
            <a:pPr marL="36900" indent="0">
              <a:buNone/>
            </a:pPr>
            <a:r>
              <a:rPr lang="en-US" sz="900" dirty="0"/>
              <a:t>4</a:t>
            </a:r>
          </a:p>
          <a:p>
            <a:pPr marL="36900" indent="0">
              <a:buNone/>
            </a:pPr>
            <a:r>
              <a:rPr lang="en-US" sz="900" dirty="0"/>
              <a:t>5</a:t>
            </a:r>
          </a:p>
          <a:p>
            <a:pPr marL="36900" indent="0">
              <a:buNone/>
            </a:pPr>
            <a:r>
              <a:rPr lang="en-US" sz="900" dirty="0"/>
              <a:t>6</a:t>
            </a:r>
          </a:p>
          <a:p>
            <a:pPr marL="36900" indent="0">
              <a:buNone/>
            </a:pPr>
            <a:r>
              <a:rPr lang="en-US" sz="900" dirty="0"/>
              <a:t>7</a:t>
            </a:r>
          </a:p>
          <a:p>
            <a:pPr marL="36900" indent="0">
              <a:buNone/>
            </a:pPr>
            <a:r>
              <a:rPr lang="en-US" sz="900" dirty="0"/>
              <a:t>8</a:t>
            </a:r>
          </a:p>
          <a:p>
            <a:pPr marL="36900" indent="0">
              <a:buNone/>
            </a:pPr>
            <a:r>
              <a:rPr lang="en-US" sz="900" dirty="0"/>
              <a:t>9</a:t>
            </a:r>
          </a:p>
          <a:p>
            <a:pPr marL="36900" indent="0">
              <a:buNone/>
            </a:pPr>
            <a:r>
              <a:rPr lang="en-US" sz="900" dirty="0"/>
              <a:t>10</a:t>
            </a:r>
          </a:p>
          <a:p>
            <a:pPr marL="36900" indent="0">
              <a:buNone/>
            </a:pPr>
            <a:r>
              <a:rPr lang="en-US" sz="9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12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nn-NO" sz="2800" dirty="0"/>
              <a:t>i = 0</a:t>
            </a:r>
          </a:p>
          <a:p>
            <a:pPr marL="36900" indent="0">
              <a:buNone/>
            </a:pPr>
            <a:r>
              <a:rPr lang="nn-NO" sz="2800" dirty="0"/>
              <a:t>while i &lt; 10:</a:t>
            </a:r>
          </a:p>
          <a:p>
            <a:pPr marL="36900" indent="0">
              <a:buNone/>
            </a:pPr>
            <a:r>
              <a:rPr lang="nn-NO" sz="2800" dirty="0"/>
              <a:t>    print(i)</a:t>
            </a:r>
          </a:p>
          <a:p>
            <a:pPr marL="36900" indent="0">
              <a:buNone/>
            </a:pPr>
            <a:r>
              <a:rPr lang="nn-NO" sz="2800" dirty="0"/>
              <a:t>    i = i + 1</a:t>
            </a:r>
            <a:endParaRPr lang="en-US" sz="2800" dirty="0" smtClean="0"/>
          </a:p>
          <a:p>
            <a:pPr marL="36900" indent="0">
              <a:buNone/>
            </a:pPr>
            <a:r>
              <a:rPr lang="en-US" sz="900" dirty="0"/>
              <a:t>&gt;&gt;&gt; </a:t>
            </a:r>
          </a:p>
          <a:p>
            <a:pPr marL="36900" indent="0">
              <a:buNone/>
            </a:pPr>
            <a:r>
              <a:rPr lang="en-US" sz="900" dirty="0"/>
              <a:t>0</a:t>
            </a:r>
          </a:p>
          <a:p>
            <a:pPr marL="36900" indent="0">
              <a:buNone/>
            </a:pPr>
            <a:r>
              <a:rPr lang="en-US" sz="900" dirty="0"/>
              <a:t>1</a:t>
            </a:r>
          </a:p>
          <a:p>
            <a:pPr marL="36900" indent="0">
              <a:buNone/>
            </a:pPr>
            <a:r>
              <a:rPr lang="en-US" sz="900" dirty="0"/>
              <a:t>2</a:t>
            </a:r>
          </a:p>
          <a:p>
            <a:pPr marL="36900" indent="0">
              <a:buNone/>
            </a:pPr>
            <a:r>
              <a:rPr lang="en-US" sz="900" dirty="0"/>
              <a:t>3</a:t>
            </a:r>
          </a:p>
          <a:p>
            <a:pPr marL="36900" indent="0">
              <a:buNone/>
            </a:pPr>
            <a:r>
              <a:rPr lang="en-US" sz="900" dirty="0"/>
              <a:t>4</a:t>
            </a:r>
          </a:p>
          <a:p>
            <a:pPr marL="36900" indent="0">
              <a:buNone/>
            </a:pPr>
            <a:r>
              <a:rPr lang="en-US" sz="900" dirty="0"/>
              <a:t>5</a:t>
            </a:r>
          </a:p>
          <a:p>
            <a:pPr marL="36900" indent="0">
              <a:buNone/>
            </a:pPr>
            <a:r>
              <a:rPr lang="en-US" sz="900" dirty="0"/>
              <a:t>6</a:t>
            </a:r>
          </a:p>
          <a:p>
            <a:pPr marL="36900" indent="0">
              <a:buNone/>
            </a:pPr>
            <a:r>
              <a:rPr lang="en-US" sz="900" dirty="0"/>
              <a:t>7</a:t>
            </a:r>
          </a:p>
          <a:p>
            <a:pPr marL="36900" indent="0">
              <a:buNone/>
            </a:pPr>
            <a:r>
              <a:rPr lang="en-US" sz="900" dirty="0"/>
              <a:t>8</a:t>
            </a:r>
          </a:p>
          <a:p>
            <a:pPr marL="36900" indent="0">
              <a:buNone/>
            </a:pPr>
            <a:r>
              <a:rPr lang="en-US" sz="9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51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</a:t>
            </a:r>
            <a:r>
              <a:rPr lang="en-US" dirty="0" smtClean="0"/>
              <a:t>oops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Write two simple python programs to calculate the factorial of a number using both a for loop and a while loop.</a:t>
            </a:r>
          </a:p>
          <a:p>
            <a:pPr marL="36900" indent="0">
              <a:buNone/>
            </a:pPr>
            <a:r>
              <a:rPr lang="en-US" dirty="0" smtClean="0"/>
              <a:t>Hint 6! = 1 x 2 x 3 x 4 x 5 x 6 </a:t>
            </a:r>
          </a:p>
          <a:p>
            <a:pPr marL="36900" indent="0">
              <a:buNone/>
            </a:pPr>
            <a:r>
              <a:rPr lang="en-US" dirty="0" smtClean="0"/>
              <a:t>and 1! = 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todays class </a:t>
            </a:r>
            <a:r>
              <a:rPr lang="en-US" dirty="0" smtClean="0"/>
              <a:t>we will cover </a:t>
            </a:r>
            <a:r>
              <a:rPr lang="en-US" dirty="0" smtClean="0"/>
              <a:t>some of the language elements of the python language.</a:t>
            </a:r>
          </a:p>
          <a:p>
            <a:endParaRPr lang="en-US" dirty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Before that we will review from last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is a high-level, interpreted, interactive and object-oriented scripting language</a:t>
            </a:r>
            <a:r>
              <a:rPr lang="en-US" sz="2400" dirty="0" smtClean="0"/>
              <a:t>.</a:t>
            </a:r>
          </a:p>
          <a:p>
            <a:r>
              <a:rPr lang="en-US" sz="2200" dirty="0" smtClean="0"/>
              <a:t>Python </a:t>
            </a:r>
            <a:r>
              <a:rPr lang="en-US" sz="2200" dirty="0" smtClean="0"/>
              <a:t>has an elegant syntax, with many natural language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which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>
              <a:buNone/>
            </a:pPr>
            <a:r>
              <a:rPr lang="en-US" sz="3000" dirty="0" smtClean="0"/>
              <a:t>We will be using 3.x latest stable release.</a:t>
            </a:r>
          </a:p>
          <a:p>
            <a:pPr marL="450000" lvl="1" indent="0">
              <a:buNone/>
            </a:pPr>
            <a:r>
              <a:rPr lang="en-US" sz="3000" dirty="0" smtClean="0"/>
              <a:t>Justification, </a:t>
            </a:r>
          </a:p>
          <a:p>
            <a:pPr marL="450000" lvl="1" indent="0">
              <a:buNone/>
            </a:pPr>
            <a:r>
              <a:rPr lang="en-US" sz="3000" dirty="0" smtClean="0"/>
              <a:t>“</a:t>
            </a:r>
            <a:r>
              <a:rPr lang="en-US" sz="3200" i="1" dirty="0">
                <a:effectLst/>
              </a:rPr>
              <a:t>Python 2.x is legacy, Python 3.x is the present and future of the </a:t>
            </a:r>
            <a:r>
              <a:rPr lang="en-US" sz="3200" i="1" dirty="0" smtClean="0">
                <a:effectLst/>
              </a:rPr>
              <a:t>language”</a:t>
            </a:r>
            <a:endParaRPr lang="en-US" sz="3000" dirty="0" smtClean="0"/>
          </a:p>
          <a:p>
            <a:pPr marL="810000" lvl="2" indent="0">
              <a:buNone/>
            </a:pPr>
            <a:endParaRPr lang="en-US" sz="2400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have any input?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1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– IDLE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from </a:t>
            </a:r>
            <a:r>
              <a:rPr lang="en-US" dirty="0" err="1" smtClean="0"/>
              <a:t>JetBrains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for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596</TotalTime>
  <Words>1593</Words>
  <Application>Microsoft Office PowerPoint</Application>
  <PresentationFormat>Widescreen</PresentationFormat>
  <Paragraphs>328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CS 457</vt:lpstr>
      <vt:lpstr>Agenda</vt:lpstr>
      <vt:lpstr>Administration</vt:lpstr>
      <vt:lpstr>Administration</vt:lpstr>
      <vt:lpstr>Python</vt:lpstr>
      <vt:lpstr>Python</vt:lpstr>
      <vt:lpstr>Python: which version?</vt:lpstr>
      <vt:lpstr>Python IDEs</vt:lpstr>
      <vt:lpstr>Python IDEs</vt:lpstr>
      <vt:lpstr>Python Language Elements</vt:lpstr>
      <vt:lpstr>Python: Basic Data Types</vt:lpstr>
      <vt:lpstr>Python: Advanced Data Types</vt:lpstr>
      <vt:lpstr>Python: Numbers</vt:lpstr>
      <vt:lpstr>Python: Numbers</vt:lpstr>
      <vt:lpstr>Python: Integers</vt:lpstr>
      <vt:lpstr>Python: Floating point arithmetic</vt:lpstr>
      <vt:lpstr>Python: Floating point arithmetic</vt:lpstr>
      <vt:lpstr>Python: Floating point arithmetic</vt:lpstr>
      <vt:lpstr>Python: Complex arithmetic</vt:lpstr>
      <vt:lpstr>Python: Useful tip</vt:lpstr>
      <vt:lpstr>Python: Other common math functions</vt:lpstr>
      <vt:lpstr>Python: Other common math functions</vt:lpstr>
      <vt:lpstr>Python: Strings</vt:lpstr>
      <vt:lpstr>Python: Strings</vt:lpstr>
      <vt:lpstr>Python: Strings</vt:lpstr>
      <vt:lpstr>Python: Strings</vt:lpstr>
      <vt:lpstr>Python: Strings</vt:lpstr>
      <vt:lpstr>Python – Type conversion</vt:lpstr>
      <vt:lpstr>Python – Type conversion</vt:lpstr>
      <vt:lpstr>Conversion – float to an integer</vt:lpstr>
      <vt:lpstr>Conversion – float to an integer</vt:lpstr>
      <vt:lpstr>Conversion – strings to numbers</vt:lpstr>
      <vt:lpstr>Variables and values</vt:lpstr>
      <vt:lpstr>Variables Names</vt:lpstr>
      <vt:lpstr>Assignment Statements</vt:lpstr>
      <vt:lpstr>Assignment Statements</vt:lpstr>
      <vt:lpstr>Assignment Important feature</vt:lpstr>
      <vt:lpstr>Multiple Assignment</vt:lpstr>
      <vt:lpstr>Multiple Assignment</vt:lpstr>
      <vt:lpstr>reading Strings from the keyboard</vt:lpstr>
      <vt:lpstr>Compiling Source code</vt:lpstr>
      <vt:lpstr>Printing Strings to the screen</vt:lpstr>
      <vt:lpstr>Comments</vt:lpstr>
      <vt:lpstr>Flow Control</vt:lpstr>
      <vt:lpstr>Loops in python</vt:lpstr>
      <vt:lpstr>For loop</vt:lpstr>
      <vt:lpstr>While loop</vt:lpstr>
      <vt:lpstr>Loops homework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</dc:title>
  <dc:creator>Steve Price</dc:creator>
  <cp:lastModifiedBy>Steve Price</cp:lastModifiedBy>
  <cp:revision>33</cp:revision>
  <dcterms:created xsi:type="dcterms:W3CDTF">2015-03-10T23:15:51Z</dcterms:created>
  <dcterms:modified xsi:type="dcterms:W3CDTF">2015-03-13T00:38:09Z</dcterms:modified>
</cp:coreProperties>
</file>