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307" r:id="rId6"/>
    <p:sldId id="300" r:id="rId7"/>
    <p:sldId id="306" r:id="rId8"/>
    <p:sldId id="309" r:id="rId9"/>
    <p:sldId id="310" r:id="rId10"/>
    <p:sldId id="308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05" r:id="rId39"/>
    <p:sldId id="339" r:id="rId40"/>
    <p:sldId id="340" r:id="rId41"/>
    <p:sldId id="34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3E7"/>
    <a:srgbClr val="040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74" autoAdjust="0"/>
  </p:normalViewPr>
  <p:slideViewPr>
    <p:cSldViewPr snapToGrid="0">
      <p:cViewPr varScale="1">
        <p:scale>
          <a:sx n="32" d="100"/>
          <a:sy n="32" d="100"/>
        </p:scale>
        <p:origin x="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9851-DF1D-4725-8421-02629A9C7A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1C32E-75D9-4EDC-A910-87637718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Python list object is the most general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provided by the language.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 = [M[i][i] for i in [0, 1, 2]]</a:t>
            </a:r>
            <a:r>
              <a:rPr lang="nn-NO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 = [M[i][i] for i in [0, 1, 2]]</a:t>
            </a:r>
            <a:r>
              <a:rPr lang="nn-NO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order is scrambled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7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order is not preserved.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we again have a three-key dictionary at the top (keys “name,” “jobs,” and “age”), but the values have become more complex: a nested dictionary for the name to support multiple parts, and a nested list for the jobs to support multiple roles and future expansion. We can access the components of this structure much as we did for our list-based matrix earlier, but this time most indexes are dictionary keys, not list offsets: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4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we again have a three-key dictionary at the top (keys “name,” “jobs,” and “age”), but the values have become more complex: a nested dictionary for the name to support multiple parts, and a nested list for the jobs to support multiple roles and future expansion.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access the components of this structure much as we did for our list-based matrix earlier, but this time most indexes are dictionary keys, not list offsets: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jobs list expands in place – separate memory </a:t>
            </a:r>
            <a:r>
              <a:rPr lang="en-US" dirty="0" err="1" smtClean="0"/>
              <a:t>datastructure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3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2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intentional, as it’s usually an error to try to assign off the end of a list (and a particularly nasty one in the C language, which doesn’t do as much error checking as Python). Rather than silently growing the list in response, Python reports an error. To grow a list, we call list methods such as </a:t>
            </a:r>
            <a:r>
              <a:rPr lang="en-US" dirty="0" smtClean="0"/>
              <a:t>append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Stringing together index operations takes us deeper and deeper into our nested-object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4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me </a:t>
            </a:r>
            <a:r>
              <a:rPr lang="en-US" dirty="0" smtClean="0"/>
              <a:t>row[1]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each row in matrix </a:t>
            </a:r>
            <a:r>
              <a:rPr lang="en-US" dirty="0" smtClean="0"/>
              <a:t>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a new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C32E-75D9-4EDC-A910-8763771854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246-714F-4444-9CF8-22B7F83C834A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705-F639-4A10-8453-9C4350C8CC22}" type="datetime1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A66A-3812-404C-8A37-F7FAD999D2A7}" type="datetime1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5524-A4E0-4D24-990F-30BDAB5EE751}" type="datetime1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25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0D2-5230-4FCA-B7A0-5944EE804AC1}" type="datetime1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B91-D542-4F3B-AF60-AC4B33AE00F5}" type="datetime1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73CC-4A47-499D-9E56-A9E81188B77E}" type="datetime1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B117-0FE3-4B33-95DD-135CAD24B533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B983-56AA-439C-9089-FCA5F77A72AB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886-4493-4E61-B8D0-DBA89D384766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CF48-BE18-453B-88DB-39C4D8A6415E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259B-B818-4C4D-A52C-3AC8C9AEBEC8}" type="datetime1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73B6-28E2-4539-87CE-AF01B2775A32}" type="datetime1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8D46-5D08-483E-9158-FA583E3F57EB}" type="datetime1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1B3-2E08-4172-9F25-56286AAAF10E}" type="datetime1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6AD1-B442-45E0-BF13-CAC4B765D7CE}" type="datetime1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1518-3C09-416E-B93B-5D6EBE1DD17F}" type="datetime1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03E7"/>
            </a:gs>
            <a:gs pos="7000">
              <a:srgbClr val="002060"/>
            </a:gs>
            <a:gs pos="83000">
              <a:srgbClr val="040860"/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D47FE8-8A71-446A-A666-9474065EC662}" type="datetime1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D4AF09-FC35-4CC5-BC90-D84896D8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693" y="1131586"/>
            <a:ext cx="9440034" cy="1828801"/>
          </a:xfrm>
        </p:spPr>
        <p:txBody>
          <a:bodyPr/>
          <a:lstStyle/>
          <a:p>
            <a:r>
              <a:rPr lang="en-US" dirty="0" smtClean="0"/>
              <a:t>CS 457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693" y="5257018"/>
            <a:ext cx="9440034" cy="1049867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Python Language  </a:t>
            </a:r>
            <a:r>
              <a:rPr lang="en-US" dirty="0" smtClean="0"/>
              <a:t>Continuation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Week </a:t>
            </a:r>
            <a:r>
              <a:rPr lang="en-US" dirty="0" smtClean="0"/>
              <a:t>9 </a:t>
            </a:r>
            <a:r>
              <a:rPr lang="en-US" dirty="0" smtClean="0"/>
              <a:t>Day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E8D-EC63-484E-9083-A8050E048FB3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nn-NO" sz="2800" dirty="0"/>
              <a:t>i = 0</a:t>
            </a:r>
          </a:p>
          <a:p>
            <a:pPr marL="36900" indent="0">
              <a:buNone/>
            </a:pPr>
            <a:r>
              <a:rPr lang="nn-NO" sz="2800" dirty="0"/>
              <a:t>while i &lt; 10:</a:t>
            </a:r>
          </a:p>
          <a:p>
            <a:pPr marL="36900" indent="0">
              <a:buNone/>
            </a:pPr>
            <a:r>
              <a:rPr lang="nn-NO" sz="2800" dirty="0"/>
              <a:t>    print(i)</a:t>
            </a:r>
          </a:p>
          <a:p>
            <a:pPr marL="36900" indent="0">
              <a:buNone/>
            </a:pPr>
            <a:r>
              <a:rPr lang="nn-NO" sz="2800" dirty="0"/>
              <a:t>    i = i + 1</a:t>
            </a:r>
            <a:endParaRPr lang="en-US" sz="2800" dirty="0" smtClean="0"/>
          </a:p>
          <a:p>
            <a:pPr marL="36900" indent="0">
              <a:buNone/>
            </a:pPr>
            <a:r>
              <a:rPr lang="en-US" sz="900" dirty="0"/>
              <a:t>&gt;&gt;&gt; </a:t>
            </a:r>
          </a:p>
          <a:p>
            <a:pPr marL="36900" indent="0">
              <a:buNone/>
            </a:pPr>
            <a:r>
              <a:rPr lang="en-US" sz="900" dirty="0"/>
              <a:t>0</a:t>
            </a:r>
          </a:p>
          <a:p>
            <a:pPr marL="36900" indent="0">
              <a:buNone/>
            </a:pPr>
            <a:r>
              <a:rPr lang="en-US" sz="900" dirty="0"/>
              <a:t>1</a:t>
            </a:r>
          </a:p>
          <a:p>
            <a:pPr marL="36900" indent="0">
              <a:buNone/>
            </a:pPr>
            <a:r>
              <a:rPr lang="en-US" sz="900" dirty="0"/>
              <a:t>2</a:t>
            </a:r>
          </a:p>
          <a:p>
            <a:pPr marL="36900" indent="0">
              <a:buNone/>
            </a:pPr>
            <a:r>
              <a:rPr lang="en-US" sz="900" dirty="0"/>
              <a:t>3</a:t>
            </a:r>
          </a:p>
          <a:p>
            <a:pPr marL="36900" indent="0">
              <a:buNone/>
            </a:pPr>
            <a:r>
              <a:rPr lang="en-US" sz="900" dirty="0"/>
              <a:t>4</a:t>
            </a:r>
          </a:p>
          <a:p>
            <a:pPr marL="36900" indent="0">
              <a:buNone/>
            </a:pPr>
            <a:r>
              <a:rPr lang="en-US" sz="900" dirty="0"/>
              <a:t>5</a:t>
            </a:r>
          </a:p>
          <a:p>
            <a:pPr marL="36900" indent="0">
              <a:buNone/>
            </a:pPr>
            <a:r>
              <a:rPr lang="en-US" sz="900" dirty="0"/>
              <a:t>6</a:t>
            </a:r>
          </a:p>
          <a:p>
            <a:pPr marL="36900" indent="0">
              <a:buNone/>
            </a:pPr>
            <a:r>
              <a:rPr lang="en-US" sz="900" dirty="0"/>
              <a:t>7</a:t>
            </a:r>
          </a:p>
          <a:p>
            <a:pPr marL="36900" indent="0">
              <a:buNone/>
            </a:pPr>
            <a:r>
              <a:rPr lang="en-US" sz="900" dirty="0"/>
              <a:t>8</a:t>
            </a:r>
          </a:p>
          <a:p>
            <a:pPr marL="36900" indent="0">
              <a:buNone/>
            </a:pPr>
            <a:r>
              <a:rPr lang="en-US" sz="900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18E-0D53-4C24-94FD-996874D5C1D9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Factorial using For 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Open up your python ide or idle and try</a:t>
            </a:r>
          </a:p>
          <a:p>
            <a:pPr marL="36900" indent="0">
              <a:buNone/>
            </a:pPr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(input("Enter an integer greater than 0: " ))</a:t>
            </a:r>
          </a:p>
          <a:p>
            <a:pPr marL="36900" indent="0">
              <a:buNone/>
            </a:pPr>
            <a:r>
              <a:rPr lang="en-US" dirty="0" smtClean="0"/>
              <a:t>fact </a:t>
            </a:r>
            <a:r>
              <a:rPr lang="en-US" dirty="0"/>
              <a:t>= 1</a:t>
            </a:r>
          </a:p>
          <a:p>
            <a:pPr marL="36900" indent="0">
              <a:buNone/>
            </a:pP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3690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n+1:</a:t>
            </a:r>
          </a:p>
          <a:p>
            <a:pPr marL="36900" indent="0">
              <a:buNone/>
            </a:pPr>
            <a:r>
              <a:rPr lang="en-US" dirty="0"/>
              <a:t>	fact = </a:t>
            </a:r>
            <a:r>
              <a:rPr lang="en-US" dirty="0" smtClean="0"/>
              <a:t>???? * </a:t>
            </a:r>
            <a:r>
              <a:rPr lang="en-US" dirty="0" err="1" smtClean="0"/>
              <a:t>i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36900" indent="0">
              <a:buNone/>
            </a:pPr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(n) + ' factorial is ' + </a:t>
            </a:r>
            <a:r>
              <a:rPr lang="en-US" dirty="0" err="1"/>
              <a:t>str</a:t>
            </a:r>
            <a:r>
              <a:rPr lang="en-US" dirty="0"/>
              <a:t>(fact))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CFB2-6329-4C7A-B476-281E09ED07B6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Python: Language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045051"/>
              </p:ext>
            </p:extLst>
          </p:nvPr>
        </p:nvGraphicFramePr>
        <p:xfrm>
          <a:off x="913795" y="1775755"/>
          <a:ext cx="10441560" cy="3580016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67135"/>
                <a:gridCol w="4960253"/>
                <a:gridCol w="5014172"/>
              </a:tblGrid>
              <a:tr h="329185">
                <a:tc>
                  <a:txBody>
                    <a:bodyPr/>
                    <a:lstStyle/>
                    <a:p>
                      <a:pPr algn="ctr" fontAlgn="base"/>
                      <a:endParaRPr lang="en-US" sz="17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67" marR="86367" marT="43183" marB="43183"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Object type</a:t>
                      </a:r>
                      <a:endParaRPr lang="en-US" sz="17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67" marR="86367" marT="43183" marB="43183"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Example literals/creation</a:t>
                      </a:r>
                      <a:endParaRPr lang="en-US" sz="17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67" marR="86367" marT="43183" marB="43183" anchor="b"/>
                </a:tc>
              </a:tr>
              <a:tr h="3291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dirty="0" smtClean="0">
                          <a:effectLst/>
                        </a:rPr>
                        <a:t>√</a:t>
                      </a:r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Numbers</a:t>
                      </a:r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1234, 3.1415, 3+4j, 0b111, Decimal(), Fraction()</a:t>
                      </a:r>
                      <a:endParaRPr lang="en-US" sz="1700" b="0">
                        <a:effectLst/>
                      </a:endParaRPr>
                    </a:p>
                  </a:txBody>
                  <a:tcPr marL="86367" marR="86367" marT="43183" marB="43183"/>
                </a:tc>
              </a:tr>
              <a:tr h="329185">
                <a:tc>
                  <a:txBody>
                    <a:bodyPr/>
                    <a:lstStyle/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smtClean="0">
                          <a:effectLst/>
                        </a:rPr>
                        <a:t>√</a:t>
                      </a: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Strings</a:t>
                      </a:r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'spam', "Bob's", b'a\x01c', u'sp\xc4m'</a:t>
                      </a:r>
                      <a:endParaRPr lang="en-US" sz="1700" b="0">
                        <a:effectLst/>
                      </a:endParaRPr>
                    </a:p>
                  </a:txBody>
                  <a:tcPr marL="86367" marR="86367" marT="43183" marB="43183"/>
                </a:tc>
              </a:tr>
              <a:tr h="329185">
                <a:tc>
                  <a:txBody>
                    <a:bodyPr/>
                    <a:lstStyle/>
                    <a:p>
                      <a:pPr algn="ctr" fontAlgn="base"/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Lists</a:t>
                      </a:r>
                      <a:endParaRPr lang="en-US" sz="1700" b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[1, [2, 'three'], 4.5], list(range(10))</a:t>
                      </a:r>
                      <a:endParaRPr lang="en-US" sz="1700" b="0">
                        <a:effectLst/>
                      </a:endParaRPr>
                    </a:p>
                  </a:txBody>
                  <a:tcPr marL="86367" marR="86367" marT="43183" marB="43183"/>
                </a:tc>
              </a:tr>
              <a:tr h="329185">
                <a:tc>
                  <a:txBody>
                    <a:bodyPr/>
                    <a:lstStyle/>
                    <a:p>
                      <a:pPr algn="ctr" fontAlgn="base"/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Dictionaries</a:t>
                      </a:r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{'food': 'spam', 'taste': 'yum'}, dict(hours=10)</a:t>
                      </a:r>
                      <a:endParaRPr lang="en-US" sz="1700" b="0">
                        <a:effectLst/>
                      </a:endParaRPr>
                    </a:p>
                  </a:txBody>
                  <a:tcPr marL="86367" marR="86367" marT="43183" marB="43183"/>
                </a:tc>
              </a:tr>
              <a:tr h="329185">
                <a:tc>
                  <a:txBody>
                    <a:bodyPr/>
                    <a:lstStyle/>
                    <a:p>
                      <a:pPr algn="ctr" fontAlgn="base"/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Tuples</a:t>
                      </a:r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(1, 'spam', 4, 'U'), tuple('spam'), namedtuple</a:t>
                      </a:r>
                      <a:endParaRPr lang="en-US" sz="1700" b="0">
                        <a:effectLst/>
                      </a:endParaRPr>
                    </a:p>
                  </a:txBody>
                  <a:tcPr marL="86367" marR="86367" marT="43183" marB="43183"/>
                </a:tc>
              </a:tr>
              <a:tr h="329185">
                <a:tc>
                  <a:txBody>
                    <a:bodyPr/>
                    <a:lstStyle/>
                    <a:p>
                      <a:pPr algn="ctr" fontAlgn="base"/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Files</a:t>
                      </a:r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open('eggs.txt'), open(r'C:\ham.bin', 'wb')</a:t>
                      </a:r>
                      <a:endParaRPr lang="en-US" sz="1700" b="0">
                        <a:effectLst/>
                      </a:endParaRPr>
                    </a:p>
                  </a:txBody>
                  <a:tcPr marL="86367" marR="86367" marT="43183" marB="43183"/>
                </a:tc>
              </a:tr>
              <a:tr h="329185">
                <a:tc>
                  <a:txBody>
                    <a:bodyPr/>
                    <a:lstStyle/>
                    <a:p>
                      <a:pPr algn="ctr" fontAlgn="base"/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Sets</a:t>
                      </a:r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set('abc'), {'a', 'b', 'c'}</a:t>
                      </a:r>
                      <a:endParaRPr lang="en-US" sz="1700" b="0">
                        <a:effectLst/>
                      </a:endParaRPr>
                    </a:p>
                  </a:txBody>
                  <a:tcPr marL="86367" marR="86367" marT="43183" marB="43183"/>
                </a:tc>
              </a:tr>
              <a:tr h="329185">
                <a:tc>
                  <a:txBody>
                    <a:bodyPr/>
                    <a:lstStyle/>
                    <a:p>
                      <a:pPr algn="ctr" fontAlgn="base"/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Other core types</a:t>
                      </a:r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Booleans, types, None</a:t>
                      </a:r>
                      <a:endParaRPr lang="en-US" sz="1700" b="0">
                        <a:effectLst/>
                      </a:endParaRPr>
                    </a:p>
                  </a:txBody>
                  <a:tcPr marL="86367" marR="86367" marT="43183" marB="43183"/>
                </a:tc>
              </a:tr>
              <a:tr h="471002">
                <a:tc>
                  <a:txBody>
                    <a:bodyPr/>
                    <a:lstStyle/>
                    <a:p>
                      <a:pPr algn="ctr" fontAlgn="base"/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Program unit types</a:t>
                      </a:r>
                      <a:endParaRPr lang="en-US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700" dirty="0" err="1">
                          <a:effectLst/>
                        </a:rPr>
                        <a:t>Functions</a:t>
                      </a:r>
                      <a:r>
                        <a:rPr lang="fr-FR" sz="1700" dirty="0">
                          <a:effectLst/>
                        </a:rPr>
                        <a:t>, modules, </a:t>
                      </a:r>
                      <a:r>
                        <a:rPr lang="fr-FR" sz="1700" dirty="0" smtClean="0">
                          <a:effectLst/>
                        </a:rPr>
                        <a:t>classes</a:t>
                      </a:r>
                      <a:endParaRPr lang="fr-FR" sz="1700" b="0" dirty="0">
                        <a:effectLst/>
                      </a:endParaRPr>
                    </a:p>
                  </a:txBody>
                  <a:tcPr marL="86367" marR="86367" marT="43183" marB="43183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380B-4EFF-4CA4-AB81-2DEFAD7EB21E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9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Lists are 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ositionally</a:t>
            </a:r>
            <a:r>
              <a:rPr lang="en-US" dirty="0" smtClean="0"/>
              <a:t> </a:t>
            </a:r>
            <a:r>
              <a:rPr lang="en-US" dirty="0"/>
              <a:t>ordered collections of arbitrarily typed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Have </a:t>
            </a:r>
            <a:r>
              <a:rPr lang="en-US" dirty="0"/>
              <a:t>no fixed size. </a:t>
            </a:r>
            <a:endParaRPr lang="en-US" dirty="0" smtClean="0"/>
          </a:p>
          <a:p>
            <a:r>
              <a:rPr lang="en-US" dirty="0" smtClean="0"/>
              <a:t>are mutable – can be changed in </a:t>
            </a:r>
            <a:r>
              <a:rPr lang="en-US" dirty="0" err="1" smtClean="0"/>
              <a:t>plase</a:t>
            </a:r>
            <a:endParaRPr lang="en-US" dirty="0" smtClean="0"/>
          </a:p>
          <a:p>
            <a:r>
              <a:rPr lang="en-US" dirty="0" smtClean="0"/>
              <a:t>Use [ ] notation to denote</a:t>
            </a:r>
          </a:p>
          <a:p>
            <a:pPr marL="3690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&gt;&gt;&gt; L = [123,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', </a:t>
            </a:r>
            <a:r>
              <a:rPr lang="en-US" dirty="0"/>
              <a:t>1.23]          </a:t>
            </a:r>
            <a:r>
              <a:rPr lang="en-US" dirty="0" smtClean="0"/>
              <a:t># </a:t>
            </a:r>
            <a:r>
              <a:rPr lang="en-US" dirty="0"/>
              <a:t>A list of three different-type objects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&gt;&gt;&gt; </a:t>
            </a:r>
            <a:r>
              <a:rPr lang="en-US" dirty="0" err="1"/>
              <a:t>len</a:t>
            </a:r>
            <a:r>
              <a:rPr lang="en-US" dirty="0"/>
              <a:t>(L)                             </a:t>
            </a:r>
            <a:r>
              <a:rPr lang="en-US" dirty="0" smtClean="0"/>
              <a:t>		# </a:t>
            </a:r>
            <a:r>
              <a:rPr lang="en-US" dirty="0"/>
              <a:t>Number of items in the list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52FE-E8DC-4345-8B9E-71D794C4FFF8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 smtClean="0"/>
              <a:t>With list one can </a:t>
            </a:r>
            <a:r>
              <a:rPr lang="en-US" dirty="0"/>
              <a:t>index, slice, and so on, just as for strings: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L[0]                               # Indexing by position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123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L[:-1]                             # Slicing a list returns a new list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[123,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']</a:t>
            </a:r>
            <a:endParaRPr lang="en-US" dirty="0"/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 + [4, 5, 6]                      # </a:t>
            </a:r>
            <a:r>
              <a:rPr lang="en-US" dirty="0" err="1"/>
              <a:t>Concat</a:t>
            </a:r>
            <a:r>
              <a:rPr lang="en-US" dirty="0"/>
              <a:t>/repeat make new lists too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[123,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', </a:t>
            </a:r>
            <a:r>
              <a:rPr lang="en-US" dirty="0"/>
              <a:t>1.23, 4, 5, 6]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 * 2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[123, </a:t>
            </a:r>
            <a:r>
              <a:rPr lang="en-US" dirty="0" smtClean="0"/>
              <a:t>'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 smtClean="0"/>
              <a:t>', </a:t>
            </a:r>
            <a:r>
              <a:rPr lang="en-US" dirty="0"/>
              <a:t>1.23, 123, </a:t>
            </a:r>
            <a:r>
              <a:rPr lang="en-US" dirty="0" smtClean="0"/>
              <a:t>'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 smtClean="0"/>
              <a:t>', </a:t>
            </a:r>
            <a:r>
              <a:rPr lang="en-US" dirty="0"/>
              <a:t>1.23]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                                  # We're not changing the original list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[123, </a:t>
            </a:r>
            <a:r>
              <a:rPr lang="en-US" dirty="0" smtClean="0"/>
              <a:t>'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 smtClean="0"/>
              <a:t>', </a:t>
            </a:r>
            <a:r>
              <a:rPr lang="en-US" dirty="0"/>
              <a:t>1.23]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1CC3-4658-4207-9DF5-2F2E4AAE6BB8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 – type specific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Further, lists have no fixed size. That is, they can grow and shrink on demand, in response to list-specific operations: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L.append</a:t>
            </a:r>
            <a:r>
              <a:rPr lang="en-US" dirty="0" smtClean="0"/>
              <a:t>(‘In')                     </a:t>
            </a:r>
            <a:r>
              <a:rPr lang="en-US" dirty="0"/>
              <a:t># Growing: add object at end of list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[123,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', </a:t>
            </a:r>
            <a:r>
              <a:rPr lang="en-US" dirty="0"/>
              <a:t>1.23, </a:t>
            </a:r>
            <a:r>
              <a:rPr lang="en-US" dirty="0" smtClean="0"/>
              <a:t>‘In']</a:t>
            </a: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L.pop</a:t>
            </a:r>
            <a:r>
              <a:rPr lang="en-US" dirty="0"/>
              <a:t>(2)                           # Shrinking: delete an item in the middle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1.23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                                  # "del L[2]" deletes from a list too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[123,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', 'In']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CB44-1DA1-4A60-BA5C-277AE87A2869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 – type specific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Other </a:t>
            </a:r>
            <a:r>
              <a:rPr lang="en-US" dirty="0"/>
              <a:t>list methods insert an item at an arbitrary position (insert), remove a given item by value (remove), add </a:t>
            </a:r>
            <a:r>
              <a:rPr lang="en-US" dirty="0" smtClean="0"/>
              <a:t>multiple </a:t>
            </a:r>
            <a:r>
              <a:rPr lang="en-US" dirty="0"/>
              <a:t>items at the end (extend), and so on</a:t>
            </a:r>
            <a:r>
              <a:rPr lang="en-US" dirty="0" smtClean="0"/>
              <a:t>.</a:t>
            </a:r>
          </a:p>
          <a:p>
            <a:pPr marL="36900" indent="0">
              <a:buNone/>
            </a:pPr>
            <a:r>
              <a:rPr lang="en-US" dirty="0" err="1"/>
              <a:t>L.insert</a:t>
            </a:r>
            <a:r>
              <a:rPr lang="en-US" dirty="0"/>
              <a:t>(2, "foo</a:t>
            </a:r>
            <a:r>
              <a:rPr lang="en-US" dirty="0" smtClean="0"/>
              <a:t>")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[123, '</a:t>
            </a:r>
            <a:r>
              <a:rPr lang="en-US" dirty="0" err="1"/>
              <a:t>AbC</a:t>
            </a:r>
            <a:r>
              <a:rPr lang="en-US" dirty="0"/>
              <a:t>', 'foo', 1.23]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7666-1BF7-4F0F-A3AF-37088D0B46B3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 – type specific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Because lists are mutable, most list methods also change the list object in place, instead of creating a new one: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M = ['bb', 'aa', 'cc']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M.sort</a:t>
            </a:r>
            <a:r>
              <a:rPr lang="en-US" dirty="0"/>
              <a:t>()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M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['aa', 'bb', 'cc']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M.reverse</a:t>
            </a:r>
            <a:r>
              <a:rPr lang="en-US" dirty="0"/>
              <a:t>()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M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['cc', 'bb', 'aa']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62-1D17-471D-8883-0A5772880D5C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9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 – Bounds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Although lists have no fixed size, Python still doesn’t allow us to reference items that are not present. Indexing off the end of a list is always a mistake, but so is assigning off the end: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[123, 'spam', 'NI']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L[99]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...error text omitted...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IndexError</a:t>
            </a:r>
            <a:r>
              <a:rPr lang="en-US" dirty="0"/>
              <a:t>: list index out of range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L[99] = 1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...error text omitted...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IndexError</a:t>
            </a:r>
            <a:r>
              <a:rPr lang="en-US" dirty="0"/>
              <a:t>: list assignment index out of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C6C-C81D-4632-8DD4-981D5FDF4EEE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 –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Pythons supports arbitrary nesting, as many levels and  in any combination. With this we can create ‘multi-dimensional’ arrays.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 = [[1, 2, 3],     # 3 x 3 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[4, 5, 6],     # multi lines is Bracketed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[7, 8, 9]]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 (M</a:t>
            </a:r>
            <a:r>
              <a:rPr lang="en-US" dirty="0" smtClean="0"/>
              <a:t>)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[[1, 2, 3], [4, 5, 6], [7, 8, 9]]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F368-6BCD-4D5E-A642-FE7AD5FE644C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None</a:t>
            </a:r>
            <a:endParaRPr lang="en-US" dirty="0" smtClean="0"/>
          </a:p>
          <a:p>
            <a:r>
              <a:rPr lang="en-US" dirty="0" smtClean="0"/>
              <a:t>Python Language </a:t>
            </a:r>
            <a:r>
              <a:rPr lang="en-US" dirty="0" smtClean="0"/>
              <a:t>Continues</a:t>
            </a:r>
            <a:endParaRPr lang="en-US" dirty="0" smtClean="0"/>
          </a:p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A5-778A-4C82-9D2F-2AED3BBAC516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 – Accessing Nested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 </a:t>
            </a:r>
            <a:r>
              <a:rPr lang="en-US" dirty="0"/>
              <a:t>= [[1, 2, 3],     # 3 x 3 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[4, 5, 6],     # multi lines is Bracketed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[7, 8, 9]]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M[1]                          # Get row 2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[4, 5, 6]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M[1][2]                       # Get row 2, then get item 3 within the row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DD60-AE5F-442B-BB41-123407528E8F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we wanted to get the second column of our array M?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 = [[1, 2, 3], </a:t>
            </a:r>
            <a:endParaRPr lang="en-US" dirty="0" smtClean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4, 5, 6],     # multi lines is Bracketed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</a:t>
            </a:r>
            <a:r>
              <a:rPr lang="en-US" dirty="0" smtClean="0"/>
              <a:t>	[</a:t>
            </a:r>
            <a:r>
              <a:rPr lang="en-US" dirty="0"/>
              <a:t>7, 8, 9]]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python we would use a list comprehension method like such: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chemeClr val="tx1"/>
                </a:solidFill>
              </a:rPr>
              <a:t>col2 </a:t>
            </a:r>
            <a:r>
              <a:rPr lang="en-US" b="1" dirty="0">
                <a:solidFill>
                  <a:schemeClr val="tx1"/>
                </a:solidFill>
              </a:rPr>
              <a:t>= [row[1] for row in M</a:t>
            </a:r>
            <a:r>
              <a:rPr lang="en-US" b="1" dirty="0" smtClean="0">
                <a:solidFill>
                  <a:schemeClr val="tx1"/>
                </a:solidFill>
              </a:rPr>
              <a:t>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[2, 5, 8]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9B88-C3C9-4D5E-BDEF-52A390E023B1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List comprehensions derive from set </a:t>
            </a:r>
            <a:r>
              <a:rPr lang="en-US" b="1" dirty="0" smtClean="0">
                <a:solidFill>
                  <a:schemeClr val="tx1"/>
                </a:solidFill>
              </a:rPr>
              <a:t>notation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they </a:t>
            </a:r>
            <a:r>
              <a:rPr lang="en-US" b="1" dirty="0">
                <a:solidFill>
                  <a:schemeClr val="tx1"/>
                </a:solidFill>
              </a:rPr>
              <a:t>are a way to build a new list by running an expression on each item in a sequence, one at a time, from left to right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List comprehensions are coded in square </a:t>
            </a:r>
            <a:r>
              <a:rPr lang="en-US" b="1" dirty="0" smtClean="0">
                <a:solidFill>
                  <a:schemeClr val="tx1"/>
                </a:solidFill>
              </a:rPr>
              <a:t>brackets [] </a:t>
            </a:r>
            <a:r>
              <a:rPr lang="en-US" b="1" dirty="0">
                <a:solidFill>
                  <a:schemeClr val="tx1"/>
                </a:solidFill>
              </a:rPr>
              <a:t>(to tip you off to the fact that they make a list) and are composed of an expression and a looping construct that share a variable name (row, here</a:t>
            </a:r>
            <a:r>
              <a:rPr lang="en-US" b="1" dirty="0" smtClean="0">
                <a:solidFill>
                  <a:schemeClr val="tx1"/>
                </a:solidFill>
              </a:rPr>
              <a:t>).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They are quite powerful and can get complex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BD6-23F5-4402-B3C9-4A415F0857ED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&gt;&gt;&gt; [row[1] + 1 for row in M]                </a:t>
            </a:r>
            <a:r>
              <a:rPr lang="en-US" b="1" dirty="0" smtClean="0">
                <a:solidFill>
                  <a:schemeClr val="tx1"/>
                </a:solidFill>
              </a:rPr>
              <a:t>			# </a:t>
            </a:r>
            <a:r>
              <a:rPr lang="en-US" b="1" dirty="0">
                <a:solidFill>
                  <a:schemeClr val="tx1"/>
                </a:solidFill>
              </a:rPr>
              <a:t>Add 1 to each item in column 2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[3, 6, 9]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&gt;&gt;&gt; [row[1] for row in M if row[1] % 2 == 0]  </a:t>
            </a:r>
            <a:r>
              <a:rPr lang="en-US" b="1" dirty="0" smtClean="0">
                <a:solidFill>
                  <a:schemeClr val="tx1"/>
                </a:solidFill>
              </a:rPr>
              <a:t>	# </a:t>
            </a:r>
            <a:r>
              <a:rPr lang="en-US" b="1" dirty="0">
                <a:solidFill>
                  <a:schemeClr val="tx1"/>
                </a:solidFill>
              </a:rPr>
              <a:t>Filter out odd items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[2, 8</a:t>
            </a:r>
            <a:r>
              <a:rPr lang="en-US" b="1" dirty="0" smtClean="0">
                <a:solidFill>
                  <a:schemeClr val="tx1"/>
                </a:solidFill>
              </a:rPr>
              <a:t>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col2 </a:t>
            </a:r>
            <a:r>
              <a:rPr lang="en-US" b="1" dirty="0">
                <a:solidFill>
                  <a:schemeClr val="tx1"/>
                </a:solidFill>
              </a:rPr>
              <a:t>= [[row[0], row[2]] for row in M</a:t>
            </a:r>
            <a:r>
              <a:rPr lang="en-US" b="1" dirty="0" smtClean="0">
                <a:solidFill>
                  <a:schemeClr val="tx1"/>
                </a:solidFill>
              </a:rPr>
              <a:t>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[[1, 3], [4, 6], [7, 9]]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18C-2F03-486A-B0F4-962E13F39063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Comprehensions 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What would you use to find the diagonal of M?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 = [[1, 2, </a:t>
            </a:r>
            <a:r>
              <a:rPr lang="en-US" dirty="0" smtClean="0"/>
              <a:t>3 </a:t>
            </a: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[4, 5, 6],     </a:t>
            </a:r>
            <a:r>
              <a:rPr lang="en-US" dirty="0" smtClean="0"/>
              <a:t> </a:t>
            </a: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[7, 8, 9]]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9C52-27F1-41E8-9A71-633A7F9EAB7E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Comprehensions – and 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Comprehension can be used to create </a:t>
            </a:r>
            <a:r>
              <a:rPr lang="en-US" b="1" i="1" dirty="0" smtClean="0"/>
              <a:t>sets</a:t>
            </a:r>
            <a:r>
              <a:rPr lang="en-US" dirty="0" smtClean="0"/>
              <a:t> and </a:t>
            </a:r>
            <a:r>
              <a:rPr lang="en-US" b="1" i="1" dirty="0" smtClean="0"/>
              <a:t>dictionaries</a:t>
            </a:r>
            <a:r>
              <a:rPr lang="en-US" dirty="0" smtClean="0"/>
              <a:t> too.</a:t>
            </a:r>
          </a:p>
          <a:p>
            <a:pPr marL="36900" indent="0">
              <a:buNone/>
            </a:pPr>
            <a:r>
              <a:rPr lang="en-US" dirty="0"/>
              <a:t>&gt;&gt;&gt; {sum(row) for row in M}                  # Create a set of row sums</a:t>
            </a:r>
          </a:p>
          <a:p>
            <a:pPr marL="36900" indent="0">
              <a:buNone/>
            </a:pPr>
            <a:r>
              <a:rPr lang="en-US" dirty="0"/>
              <a:t>{24, 6, 15}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&gt;&gt;&gt; {</a:t>
            </a:r>
            <a:r>
              <a:rPr lang="en-US" dirty="0" err="1"/>
              <a:t>i</a:t>
            </a:r>
            <a:r>
              <a:rPr lang="en-US" dirty="0"/>
              <a:t> : sum(M[</a:t>
            </a:r>
            <a:r>
              <a:rPr lang="en-US" dirty="0" err="1"/>
              <a:t>i</a:t>
            </a:r>
            <a:r>
              <a:rPr lang="en-US" dirty="0"/>
              <a:t>]) for </a:t>
            </a:r>
            <a:r>
              <a:rPr lang="en-US" dirty="0" err="1"/>
              <a:t>i</a:t>
            </a:r>
            <a:r>
              <a:rPr lang="en-US" dirty="0"/>
              <a:t> in range(3)}        # Creates key/value table of row sums</a:t>
            </a:r>
          </a:p>
          <a:p>
            <a:pPr marL="36900" indent="0">
              <a:buNone/>
            </a:pPr>
            <a:r>
              <a:rPr lang="en-US" dirty="0"/>
              <a:t>{0: 6, 1: 15, 2: 24}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0309-FA7B-4DE7-A181-3A753BB33AFC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–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In python dictionaries are not sequences, but rather </a:t>
            </a:r>
            <a:r>
              <a:rPr lang="en-US" b="1" i="1" dirty="0" smtClean="0"/>
              <a:t>mappings</a:t>
            </a:r>
            <a:r>
              <a:rPr lang="en-US" dirty="0" smtClean="0"/>
              <a:t> instead. For example: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b="1" dirty="0"/>
              <a:t>D = {'food': 'Spam', 'quantity': 4, 'color': 'pink</a:t>
            </a:r>
            <a:r>
              <a:rPr lang="en-US" b="1" dirty="0" smtClean="0"/>
              <a:t>'}</a:t>
            </a:r>
          </a:p>
          <a:p>
            <a:pPr marL="36900" indent="0">
              <a:buNone/>
            </a:pPr>
            <a:r>
              <a:rPr lang="en-US" b="1" dirty="0" smtClean="0"/>
              <a:t>Dictionaries </a:t>
            </a:r>
            <a:endParaRPr lang="en-US" dirty="0"/>
          </a:p>
          <a:p>
            <a:pPr marL="1423988" indent="-304800"/>
            <a:r>
              <a:rPr lang="en-US" dirty="0" smtClean="0"/>
              <a:t>Store values based on a key instead of position</a:t>
            </a:r>
          </a:p>
          <a:p>
            <a:pPr marL="1423988" indent="-304800"/>
            <a:r>
              <a:rPr lang="en-US" dirty="0" smtClean="0"/>
              <a:t>Almost always right to left, but not </a:t>
            </a:r>
            <a:r>
              <a:rPr lang="en-US" dirty="0" err="1" smtClean="0"/>
              <a:t>necessarity</a:t>
            </a:r>
            <a:r>
              <a:rPr lang="en-US" dirty="0" smtClean="0"/>
              <a:t> always in the same order</a:t>
            </a:r>
          </a:p>
          <a:p>
            <a:pPr marL="1423988" indent="-304800"/>
            <a:r>
              <a:rPr lang="en-US" dirty="0" smtClean="0"/>
              <a:t>Are mutable</a:t>
            </a:r>
          </a:p>
          <a:p>
            <a:pPr marL="1423988" indent="-304800"/>
            <a:r>
              <a:rPr lang="en-US" dirty="0" smtClean="0"/>
              <a:t>well suited for mnemonic keys – labeled keys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44C9-BA5F-4B6A-97A8-5190D2E2850B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–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D['food']              # Fetch value of key 'food'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'Spam'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D['quantity'] += 1     # Add 1 to 'quantity' value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{</a:t>
            </a:r>
            <a:r>
              <a:rPr lang="en-US" dirty="0"/>
              <a:t>'color': 'pink', 'food': 'Spam', 'quantity': 5}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BA1-C8E0-4431-A66F-D0E14574D486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Dictionaries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 = {}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D['name'] = 'Bob'      # Create keys by assignment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D['job']  = </a:t>
            </a:r>
            <a:r>
              <a:rPr lang="en-US" dirty="0" smtClean="0"/>
              <a:t>'</a:t>
            </a:r>
            <a:r>
              <a:rPr lang="en-US" dirty="0" err="1" smtClean="0"/>
              <a:t>dev</a:t>
            </a:r>
            <a:r>
              <a:rPr lang="en-US" dirty="0" smtClean="0"/>
              <a:t>‘		# no out of bounds issues like with lists.</a:t>
            </a: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D['age']  = </a:t>
            </a:r>
            <a:r>
              <a:rPr lang="en-US" dirty="0" smtClean="0"/>
              <a:t>40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{'age': 40, 'job': '</a:t>
            </a:r>
            <a:r>
              <a:rPr lang="en-US" dirty="0" err="1"/>
              <a:t>dev</a:t>
            </a:r>
            <a:r>
              <a:rPr lang="en-US" dirty="0"/>
              <a:t>', 'name': 'Bob</a:t>
            </a:r>
            <a:r>
              <a:rPr lang="en-US" dirty="0" smtClean="0"/>
              <a:t>'}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print(D['name'])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2622-9AD1-4464-AA0B-744605C99284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Dictionaries creation by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python one can make </a:t>
            </a:r>
            <a:r>
              <a:rPr lang="en-US" dirty="0"/>
              <a:t>dictionaries by passing to the </a:t>
            </a:r>
            <a:r>
              <a:rPr lang="en-US" b="1" dirty="0" err="1"/>
              <a:t>dict</a:t>
            </a:r>
            <a:r>
              <a:rPr lang="en-US" dirty="0"/>
              <a:t> type name </a:t>
            </a:r>
            <a:r>
              <a:rPr lang="en-US" dirty="0" smtClean="0"/>
              <a:t>keyword </a:t>
            </a:r>
            <a:r>
              <a:rPr lang="en-US" dirty="0"/>
              <a:t>arguments (a special name=value syntax in function calls</a:t>
            </a:r>
            <a:r>
              <a:rPr lang="en-US" dirty="0" smtClean="0"/>
              <a:t>)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bob1 = </a:t>
            </a:r>
            <a:r>
              <a:rPr lang="en-US" dirty="0" err="1"/>
              <a:t>dict</a:t>
            </a:r>
            <a:r>
              <a:rPr lang="en-US" dirty="0"/>
              <a:t>(name='Bob', job='</a:t>
            </a:r>
            <a:r>
              <a:rPr lang="en-US" dirty="0" err="1"/>
              <a:t>dev</a:t>
            </a:r>
            <a:r>
              <a:rPr lang="en-US" dirty="0"/>
              <a:t>', age=40)                      # Keywords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bob1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{'age': 40, 'name': 'Bob', 'job': '</a:t>
            </a:r>
            <a:r>
              <a:rPr lang="en-US" dirty="0" err="1"/>
              <a:t>dev</a:t>
            </a:r>
            <a:r>
              <a:rPr lang="en-US" dirty="0"/>
              <a:t>'}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903C-A794-4D12-B8E7-F5613801394F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6FA7-2238-44B1-B9DA-9F8F3242A167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Dictionaries creation by zipping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</a:rPr>
              <a:t>Dictionaries can also be created as the result of </a:t>
            </a:r>
            <a:r>
              <a:rPr lang="en-US" b="1" i="1" dirty="0" smtClean="0">
                <a:effectLst/>
              </a:rPr>
              <a:t>zipping</a:t>
            </a:r>
            <a:r>
              <a:rPr lang="en-US" dirty="0">
                <a:effectLst/>
              </a:rPr>
              <a:t> together sequences of keys and values obtained at runtime (e.g., from files</a:t>
            </a:r>
            <a:r>
              <a:rPr lang="en-US" dirty="0" smtClean="0">
                <a:effectLst/>
              </a:rPr>
              <a:t>)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bob2 = </a:t>
            </a:r>
            <a:r>
              <a:rPr lang="en-US" dirty="0" err="1"/>
              <a:t>dict</a:t>
            </a:r>
            <a:r>
              <a:rPr lang="en-US" dirty="0"/>
              <a:t>(zip(['name', 'job', 'age'], ['Bob', '</a:t>
            </a:r>
            <a:r>
              <a:rPr lang="en-US" dirty="0" err="1"/>
              <a:t>dev</a:t>
            </a:r>
            <a:r>
              <a:rPr lang="en-US" dirty="0"/>
              <a:t>', 40]))    # Zipping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bob2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{'job': '</a:t>
            </a:r>
            <a:r>
              <a:rPr lang="en-US" dirty="0" err="1"/>
              <a:t>dev</a:t>
            </a:r>
            <a:r>
              <a:rPr lang="en-US" dirty="0"/>
              <a:t>', 'name': 'Bob', 'age': 40}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34D2-1D69-43B4-B194-8158C8FE5786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Dictionary Nesting</a:t>
            </a:r>
            <a:r>
              <a:rPr lang="en-US" sz="3600" dirty="0" smtClean="0"/>
              <a:t>[nesting[</a:t>
            </a:r>
            <a:r>
              <a:rPr lang="en-US" sz="2400" dirty="0" smtClean="0"/>
              <a:t>nesting[</a:t>
            </a:r>
            <a:r>
              <a:rPr lang="en-US" sz="1600" dirty="0" smtClean="0"/>
              <a:t>nesting[</a:t>
            </a:r>
            <a:r>
              <a:rPr lang="en-US" sz="900" dirty="0" smtClean="0"/>
              <a:t>nesting</a:t>
            </a:r>
            <a:r>
              <a:rPr lang="en-US" sz="1600" dirty="0" smtClean="0"/>
              <a:t>]</a:t>
            </a:r>
            <a:r>
              <a:rPr lang="en-US" sz="2400" dirty="0" smtClean="0"/>
              <a:t>]</a:t>
            </a:r>
            <a:r>
              <a:rPr lang="en-US" sz="3600" dirty="0" smtClean="0"/>
              <a:t>]]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In Python complex data can be represented via nesting dictionaries. Suppose in the previous example we wanted to represent a person with first and last names and multiple jobs?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&gt;&gt;&gt; rec = {'name': {'first': 'Bob', 'last': 'Smith'},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'jobs': ['</a:t>
            </a:r>
            <a:r>
              <a:rPr lang="en-US" dirty="0" err="1"/>
              <a:t>dev</a:t>
            </a:r>
            <a:r>
              <a:rPr lang="en-US" dirty="0"/>
              <a:t>', '</a:t>
            </a:r>
            <a:r>
              <a:rPr lang="en-US" dirty="0" err="1"/>
              <a:t>mgr</a:t>
            </a:r>
            <a:r>
              <a:rPr lang="en-US" dirty="0"/>
              <a:t>'],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'age':  40.5}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6CC-7C7E-4DFF-9551-AB6770CDEB03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Dictionary Nesting</a:t>
            </a:r>
            <a:r>
              <a:rPr lang="en-US" sz="3600" dirty="0" smtClean="0"/>
              <a:t>[nesting[</a:t>
            </a:r>
            <a:r>
              <a:rPr lang="en-US" sz="2400" dirty="0" smtClean="0"/>
              <a:t>nesting[</a:t>
            </a:r>
            <a:r>
              <a:rPr lang="en-US" sz="1600" dirty="0" smtClean="0"/>
              <a:t>nesting[</a:t>
            </a:r>
            <a:r>
              <a:rPr lang="en-US" sz="900" dirty="0" smtClean="0"/>
              <a:t>nesting</a:t>
            </a:r>
            <a:r>
              <a:rPr lang="en-US" sz="1600" dirty="0" smtClean="0"/>
              <a:t>]</a:t>
            </a:r>
            <a:r>
              <a:rPr lang="en-US" sz="2400" dirty="0" smtClean="0"/>
              <a:t>]</a:t>
            </a:r>
            <a:r>
              <a:rPr lang="en-US" sz="3600" dirty="0" smtClean="0"/>
              <a:t>]]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3645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Accessing is done by key:</a:t>
            </a: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&gt;&gt;&gt; rec = {'name': {'first': 'Bob', 'last': 'Smith'},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'jobs': ['</a:t>
            </a:r>
            <a:r>
              <a:rPr lang="en-US" dirty="0" err="1"/>
              <a:t>dev</a:t>
            </a:r>
            <a:r>
              <a:rPr lang="en-US" dirty="0"/>
              <a:t>', '</a:t>
            </a:r>
            <a:r>
              <a:rPr lang="en-US" dirty="0" err="1"/>
              <a:t>mgr</a:t>
            </a:r>
            <a:r>
              <a:rPr lang="en-US" dirty="0"/>
              <a:t>'],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'age':  40.5</a:t>
            </a:r>
            <a:r>
              <a:rPr lang="en-US" dirty="0" smtClean="0"/>
              <a:t>}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&gt;&gt;&gt; </a:t>
            </a:r>
            <a:r>
              <a:rPr lang="en-US" dirty="0"/>
              <a:t>rec['name']                         # 'name' is a nested dictionary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{</a:t>
            </a:r>
            <a:r>
              <a:rPr lang="en-US" dirty="0"/>
              <a:t>'last': 'Smith', 'first': 'Bob'}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&gt;&gt;&gt; </a:t>
            </a:r>
            <a:r>
              <a:rPr lang="en-US" dirty="0"/>
              <a:t>rec['name']['last']               </a:t>
            </a:r>
            <a:r>
              <a:rPr lang="en-US" dirty="0" smtClean="0"/>
              <a:t># </a:t>
            </a:r>
            <a:r>
              <a:rPr lang="en-US" dirty="0"/>
              <a:t>Index the nested dictionary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'Smith</a:t>
            </a:r>
            <a:r>
              <a:rPr lang="en-US" dirty="0"/>
              <a:t>'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&gt;&gt;&gt; </a:t>
            </a:r>
            <a:r>
              <a:rPr lang="en-US" dirty="0"/>
              <a:t>rec['jobs']                   </a:t>
            </a:r>
            <a:r>
              <a:rPr lang="en-US" dirty="0" smtClean="0"/>
              <a:t># </a:t>
            </a:r>
            <a:r>
              <a:rPr lang="en-US" dirty="0"/>
              <a:t>'jobs' is a nested list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[</a:t>
            </a:r>
            <a:r>
              <a:rPr lang="en-US" dirty="0"/>
              <a:t>'</a:t>
            </a:r>
            <a:r>
              <a:rPr lang="en-US" dirty="0" err="1"/>
              <a:t>dev</a:t>
            </a:r>
            <a:r>
              <a:rPr lang="en-US" dirty="0"/>
              <a:t>', '</a:t>
            </a:r>
            <a:r>
              <a:rPr lang="en-US" dirty="0" err="1"/>
              <a:t>mgr</a:t>
            </a:r>
            <a:r>
              <a:rPr lang="en-US" dirty="0"/>
              <a:t>']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&gt;&gt;&gt; </a:t>
            </a:r>
            <a:r>
              <a:rPr lang="en-US" dirty="0"/>
              <a:t>rec['jobs'][-1]                     # Index the nested list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'</a:t>
            </a:r>
            <a:r>
              <a:rPr lang="en-US" dirty="0" err="1" smtClean="0"/>
              <a:t>mgr</a:t>
            </a:r>
            <a:r>
              <a:rPr lang="en-US" dirty="0"/>
              <a:t>'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73C7-1892-46F6-8599-DA91253EC228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Dictionary Nesting</a:t>
            </a:r>
            <a:r>
              <a:rPr lang="en-US" sz="3600" dirty="0" smtClean="0"/>
              <a:t>[nesting[</a:t>
            </a:r>
            <a:r>
              <a:rPr lang="en-US" sz="2400" dirty="0" smtClean="0"/>
              <a:t>nesting[</a:t>
            </a:r>
            <a:r>
              <a:rPr lang="en-US" sz="1600" dirty="0" smtClean="0"/>
              <a:t>nesting[</a:t>
            </a:r>
            <a:r>
              <a:rPr lang="en-US" sz="900" dirty="0" smtClean="0"/>
              <a:t>nesting</a:t>
            </a:r>
            <a:r>
              <a:rPr lang="en-US" sz="1600" dirty="0" smtClean="0"/>
              <a:t>]</a:t>
            </a:r>
            <a:r>
              <a:rPr lang="en-US" sz="2400" dirty="0" smtClean="0"/>
              <a:t>]</a:t>
            </a:r>
            <a:r>
              <a:rPr lang="en-US" sz="3600" dirty="0" smtClean="0"/>
              <a:t>]]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3645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Information can easily be </a:t>
            </a:r>
            <a:r>
              <a:rPr lang="en-US" dirty="0" err="1" smtClean="0"/>
              <a:t>apprended</a:t>
            </a:r>
            <a:r>
              <a:rPr lang="en-US" dirty="0" smtClean="0"/>
              <a:t> to the record:</a:t>
            </a: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&gt;&gt;&gt; rec['jobs'].append('janitor')       # Expand Bob's job description in place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&gt;&gt;&gt; </a:t>
            </a:r>
            <a:r>
              <a:rPr lang="en-US" dirty="0"/>
              <a:t>rec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{</a:t>
            </a:r>
            <a:r>
              <a:rPr lang="en-US" dirty="0"/>
              <a:t>'age': 40.5, 'jobs': ['</a:t>
            </a:r>
            <a:r>
              <a:rPr lang="en-US" dirty="0" err="1"/>
              <a:t>dev</a:t>
            </a:r>
            <a:r>
              <a:rPr lang="en-US" dirty="0"/>
              <a:t>', '</a:t>
            </a:r>
            <a:r>
              <a:rPr lang="en-US" dirty="0" err="1"/>
              <a:t>mgr</a:t>
            </a:r>
            <a:r>
              <a:rPr lang="en-US" dirty="0"/>
              <a:t>', 'janitor'], 'name': {'last': 'Smith</a:t>
            </a:r>
            <a:r>
              <a:rPr lang="en-US" dirty="0" smtClean="0"/>
              <a:t>', 'first</a:t>
            </a:r>
            <a:r>
              <a:rPr lang="en-US" dirty="0"/>
              <a:t>': 'Bob'}}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E16-CE35-4DA1-BEAD-F79D51582DC5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Dictionaries and Missing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 assigning a non existing key grows the </a:t>
            </a:r>
            <a:r>
              <a:rPr lang="en-US" dirty="0" err="1" smtClean="0"/>
              <a:t>disctionary</a:t>
            </a:r>
            <a:r>
              <a:rPr lang="en-US" dirty="0" smtClean="0"/>
              <a:t>; but referencing an non existing key is an error. Consider,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 = {'a': 1, 'b': 2, 'c': 3}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{'a': 1, 'c': 3, 'b': 2}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D['e'] = 99                      # Assigning new keys grows dictionaries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{'a': 1, 'c': 3, 'b': 2, 'e': 99}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D['f']                           # Referencing a nonexistent key is an error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...error </a:t>
            </a:r>
            <a:r>
              <a:rPr lang="en-US" dirty="0" smtClean="0"/>
              <a:t>…</a:t>
            </a:r>
            <a:r>
              <a:rPr lang="en-US" dirty="0" err="1" smtClean="0"/>
              <a:t>KeyError</a:t>
            </a:r>
            <a:r>
              <a:rPr lang="en-US" dirty="0"/>
              <a:t>: 'f'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9CC1-68DB-40F3-9A00-34D154CA79D0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Dictionaries and Missing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Question: But what if we don’t know the keys in advance?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Answer: Test with the </a:t>
            </a:r>
            <a:r>
              <a:rPr lang="en-US" b="1" dirty="0" smtClean="0"/>
              <a:t>in</a:t>
            </a:r>
            <a:r>
              <a:rPr lang="en-US" dirty="0" smtClean="0"/>
              <a:t> dictionary membership function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'f' in D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False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if not 'f' in D: </a:t>
            </a:r>
            <a:endParaRPr lang="en-US" dirty="0" smtClean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print</a:t>
            </a:r>
            <a:r>
              <a:rPr lang="en-US" dirty="0"/>
              <a:t>('missing')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E103-32E4-4961-B1B8-74196E5D71A9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Dictionaries Sorting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Because </a:t>
            </a:r>
            <a:r>
              <a:rPr lang="en-US" dirty="0"/>
              <a:t>dictionaries are not sequences, they don’t maintain any dependable left-to-right order. If we make a dictionary and print it back, its keys may come back in a different order than that in which we typed them, and may vary per Python version and other variables: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 = {'a': 1, 'b': 2, 'c': 3}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D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{'a': 1, 'c': 3, 'b': 2</a:t>
            </a:r>
            <a:r>
              <a:rPr lang="en-US" dirty="0" smtClean="0"/>
              <a:t>}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So how do we reliably sort them?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B2F-B770-4CDD-A153-FC15D3B3411C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Dictionaries Sorting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One way is to create a list of keys and then sort the key list</a:t>
            </a:r>
          </a:p>
          <a:p>
            <a:pPr marL="36900" indent="0">
              <a:buNone/>
            </a:pPr>
            <a:r>
              <a:rPr lang="en-US" dirty="0"/>
              <a:t>Ks = list(</a:t>
            </a:r>
            <a:r>
              <a:rPr lang="en-US" dirty="0" err="1"/>
              <a:t>D.keys</a:t>
            </a:r>
            <a:r>
              <a:rPr lang="en-US" dirty="0"/>
              <a:t>()) </a:t>
            </a:r>
            <a:endParaRPr lang="en-US" dirty="0" smtClean="0"/>
          </a:p>
          <a:p>
            <a:pPr marL="36900" indent="0">
              <a:buNone/>
            </a:pPr>
            <a:r>
              <a:rPr lang="en-US" dirty="0" err="1"/>
              <a:t>Ks.sort</a:t>
            </a:r>
            <a:r>
              <a:rPr lang="en-US" dirty="0" smtClean="0"/>
              <a:t>()</a:t>
            </a:r>
          </a:p>
          <a:p>
            <a:pPr marL="36900" indent="0">
              <a:buNone/>
            </a:pPr>
            <a:r>
              <a:rPr lang="en-US" dirty="0"/>
              <a:t>for key in Ks:                     # Iterate though sorted keys</a:t>
            </a:r>
          </a:p>
          <a:p>
            <a:pPr marL="36900" indent="0">
              <a:buNone/>
            </a:pPr>
            <a:r>
              <a:rPr lang="en-US" dirty="0"/>
              <a:t>        print(key, '=&gt;', </a:t>
            </a:r>
            <a:r>
              <a:rPr lang="en-US" dirty="0" smtClean="0"/>
              <a:t>D[key])</a:t>
            </a:r>
          </a:p>
          <a:p>
            <a:pPr marL="36900" indent="0">
              <a:buNone/>
            </a:pPr>
            <a:r>
              <a:rPr lang="en-US" dirty="0" smtClean="0"/>
              <a:t>OR in 3.x use</a:t>
            </a:r>
          </a:p>
          <a:p>
            <a:pPr marL="36900" indent="0">
              <a:buNone/>
            </a:pPr>
            <a:r>
              <a:rPr lang="en-US" dirty="0"/>
              <a:t>for key in sorted(D):</a:t>
            </a:r>
          </a:p>
          <a:p>
            <a:pPr marL="36900" indent="0">
              <a:buNone/>
            </a:pPr>
            <a:r>
              <a:rPr lang="en-US" dirty="0"/>
              <a:t>        print(key, '=&gt;', D[key])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F3E-F3F0-49D9-BF26-6CD7C5923973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In python </a:t>
            </a:r>
            <a:r>
              <a:rPr lang="en-US" dirty="0">
                <a:effectLst/>
              </a:rPr>
              <a:t>tuples are </a:t>
            </a:r>
            <a:r>
              <a:rPr lang="en-US" i="1" dirty="0">
                <a:effectLst/>
              </a:rPr>
              <a:t>sequences</a:t>
            </a:r>
            <a:r>
              <a:rPr lang="en-US" dirty="0">
                <a:effectLst/>
              </a:rPr>
              <a:t>, like lists, but they </a:t>
            </a:r>
            <a:r>
              <a:rPr lang="en-US" dirty="0" smtClean="0">
                <a:effectLst/>
              </a:rPr>
              <a:t>are </a:t>
            </a:r>
            <a:r>
              <a:rPr lang="en-US" i="1" dirty="0" smtClean="0">
                <a:effectLst/>
              </a:rPr>
              <a:t>immutable</a:t>
            </a:r>
            <a:r>
              <a:rPr lang="en-US" dirty="0">
                <a:effectLst/>
              </a:rPr>
              <a:t>, like strings</a:t>
            </a:r>
            <a:r>
              <a:rPr lang="en-US" dirty="0" smtClean="0">
                <a:effectLst/>
              </a:rPr>
              <a:t>.</a:t>
            </a:r>
          </a:p>
          <a:p>
            <a:pPr marL="36900" indent="0">
              <a:buNone/>
            </a:pPr>
            <a:r>
              <a:rPr lang="en-US" dirty="0"/>
              <a:t>Functionally, they’re used to represent fixed collections of items: the components of a specific calendar date, for instance. Syntactically, they are normally coded in parentheses instead of square brackets, and they support arbitrary types, arbitrary nesting, and the usual sequence operations: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T = (1, 2, 3, 4)            # A 4-item tuple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(T)                      # Length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0DB-0FA3-4A8D-858E-CA94D56180E2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Tuples also have type-specific callable methods as of Python 2.6 and 3.0, but not nearly as many as lists: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T.index</a:t>
            </a:r>
            <a:r>
              <a:rPr lang="en-US" dirty="0"/>
              <a:t>(4)                  # Tuple methods: 4 appears at offset 3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T.count</a:t>
            </a:r>
            <a:r>
              <a:rPr lang="en-US" dirty="0"/>
              <a:t>(4)                  # 4 appears once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47D5-F5FA-4146-8CEC-01DA37286CF7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todays class we will </a:t>
            </a:r>
            <a:r>
              <a:rPr lang="en-US" dirty="0" smtClean="0"/>
              <a:t>continue to cover the </a:t>
            </a:r>
            <a:r>
              <a:rPr lang="en-US" dirty="0" smtClean="0"/>
              <a:t>language elements of the python language.</a:t>
            </a:r>
          </a:p>
          <a:p>
            <a:endParaRPr lang="en-US" dirty="0"/>
          </a:p>
          <a:p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r>
              <a:rPr lang="en-US" dirty="0" smtClean="0"/>
              <a:t>Before that we will review from last class.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2A89-967C-4DE4-8B0A-67C3BF95985C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The primary distinction for tuples is that they cannot be changed once created. That is, they are immutable sequences (one-item tuples like the one here require a trailing comma):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T[0] = 2                    # Tuples are immutable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...</a:t>
            </a:r>
            <a:r>
              <a:rPr lang="en-US" dirty="0" smtClean="0"/>
              <a:t>error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T = (2,) + T[1:]            # Make a new tuple for a new value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T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(2, 2, 3, 4)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308D-DD00-4088-BAE4-08483EC25070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 Why Tuples?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So</a:t>
            </a:r>
            <a:r>
              <a:rPr lang="en-US" dirty="0"/>
              <a:t>, why have a type that is like a list, but supports fewer operations? Frankly, tuples are not generally used as often as lists in practice, but their immutability is the whole point. If you pass a collection of objects around your program as a list, it can be changed anywhere; if you use a tuple, it cannot. That is, tuples provide a sort of integrity constraint that is convenient in </a:t>
            </a:r>
            <a:r>
              <a:rPr lang="en-US" dirty="0" smtClean="0"/>
              <a:t>larger 1programs.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67DA-02DC-4982-BED9-974A472B8B07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</a:t>
            </a:r>
            <a:r>
              <a:rPr lang="en-US" dirty="0" smtClean="0"/>
              <a:t>oops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Write two simple python programs to calculate the factorial of a number using both a for loop and a while loop.</a:t>
            </a:r>
          </a:p>
          <a:p>
            <a:pPr marL="36900" indent="0">
              <a:buNone/>
            </a:pPr>
            <a:r>
              <a:rPr lang="en-US" dirty="0" smtClean="0"/>
              <a:t>Hint 6! = 1 x 2 x 3 x 4 x 5 x 6 </a:t>
            </a:r>
          </a:p>
          <a:p>
            <a:pPr marL="36900" indent="0">
              <a:buNone/>
            </a:pPr>
            <a:r>
              <a:rPr lang="en-US" dirty="0" smtClean="0"/>
              <a:t>and 1! = 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217-3C03-42B3-B25C-ED98A472A3EA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</a:t>
            </a:r>
            <a:r>
              <a:rPr lang="en-US" dirty="0" smtClean="0"/>
              <a:t>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There are two main types of loops in python</a:t>
            </a:r>
          </a:p>
          <a:p>
            <a:r>
              <a:rPr lang="en-US" dirty="0" smtClean="0"/>
              <a:t>for-loops</a:t>
            </a:r>
          </a:p>
          <a:p>
            <a:r>
              <a:rPr lang="en-US" dirty="0" smtClean="0"/>
              <a:t>while-loops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DA05-363B-44B0-AAF6-A729F311BF6C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 smtClean="0"/>
              <a:t>for </a:t>
            </a:r>
            <a:r>
              <a:rPr lang="en-US" sz="2800" dirty="0" err="1" smtClean="0"/>
              <a:t>i</a:t>
            </a:r>
            <a:r>
              <a:rPr lang="en-US" sz="2800" dirty="0" smtClean="0"/>
              <a:t> in range(1, 11):</a:t>
            </a:r>
          </a:p>
          <a:p>
            <a:pPr marL="36900" indent="0">
              <a:buNone/>
            </a:pPr>
            <a:r>
              <a:rPr lang="en-US" sz="2800" dirty="0" smtClean="0"/>
              <a:t>    print (</a:t>
            </a:r>
            <a:r>
              <a:rPr lang="en-US" sz="2800" dirty="0" err="1" smtClean="0"/>
              <a:t>i</a:t>
            </a:r>
            <a:r>
              <a:rPr lang="en-US" sz="2800" dirty="0" smtClean="0"/>
              <a:t> + 1)</a:t>
            </a:r>
          </a:p>
          <a:p>
            <a:pPr marL="36900" indent="0">
              <a:buNone/>
            </a:pPr>
            <a:r>
              <a:rPr lang="en-US" sz="900" dirty="0"/>
              <a:t>&gt;&gt;&gt; </a:t>
            </a:r>
          </a:p>
          <a:p>
            <a:pPr marL="36900" indent="0">
              <a:buNone/>
            </a:pPr>
            <a:r>
              <a:rPr lang="en-US" sz="900" dirty="0"/>
              <a:t>2</a:t>
            </a:r>
          </a:p>
          <a:p>
            <a:pPr marL="36900" indent="0">
              <a:buNone/>
            </a:pPr>
            <a:r>
              <a:rPr lang="en-US" sz="900" dirty="0"/>
              <a:t>3</a:t>
            </a:r>
          </a:p>
          <a:p>
            <a:pPr marL="36900" indent="0">
              <a:buNone/>
            </a:pPr>
            <a:r>
              <a:rPr lang="en-US" sz="900" dirty="0"/>
              <a:t>4</a:t>
            </a:r>
          </a:p>
          <a:p>
            <a:pPr marL="36900" indent="0">
              <a:buNone/>
            </a:pPr>
            <a:r>
              <a:rPr lang="en-US" sz="900" dirty="0"/>
              <a:t>5</a:t>
            </a:r>
          </a:p>
          <a:p>
            <a:pPr marL="36900" indent="0">
              <a:buNone/>
            </a:pPr>
            <a:r>
              <a:rPr lang="en-US" sz="900" dirty="0"/>
              <a:t>6</a:t>
            </a:r>
          </a:p>
          <a:p>
            <a:pPr marL="36900" indent="0">
              <a:buNone/>
            </a:pPr>
            <a:r>
              <a:rPr lang="en-US" sz="900" dirty="0"/>
              <a:t>7</a:t>
            </a:r>
          </a:p>
          <a:p>
            <a:pPr marL="36900" indent="0">
              <a:buNone/>
            </a:pPr>
            <a:r>
              <a:rPr lang="en-US" sz="900" dirty="0"/>
              <a:t>8</a:t>
            </a:r>
          </a:p>
          <a:p>
            <a:pPr marL="36900" indent="0">
              <a:buNone/>
            </a:pPr>
            <a:r>
              <a:rPr lang="en-US" sz="900" dirty="0"/>
              <a:t>9</a:t>
            </a:r>
          </a:p>
          <a:p>
            <a:pPr marL="36900" indent="0">
              <a:buNone/>
            </a:pPr>
            <a:r>
              <a:rPr lang="en-US" sz="900" dirty="0"/>
              <a:t>10</a:t>
            </a:r>
          </a:p>
          <a:p>
            <a:pPr marL="36900" indent="0">
              <a:buNone/>
            </a:pPr>
            <a:r>
              <a:rPr lang="en-US" sz="900" dirty="0"/>
              <a:t>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0187-F383-4069-A4FC-0BF47D71A2F9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The range() function is used to generate a series of numbers (</a:t>
            </a:r>
            <a:r>
              <a:rPr lang="en-US" dirty="0" err="1" smtClean="0"/>
              <a:t>iterables</a:t>
            </a:r>
            <a:r>
              <a:rPr lang="en-US" dirty="0" smtClean="0"/>
              <a:t>) in python. The format is: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range ( [start], stop [, step] ) </a:t>
            </a:r>
          </a:p>
          <a:p>
            <a:pPr marL="36900" indent="0">
              <a:buNone/>
            </a:pPr>
            <a:endParaRPr lang="en-US" dirty="0" smtClean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Start and stop are optional parameters. 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If start is omitted, it defaults to 0;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If stop is omitted, it defaults to 1;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5021" y="3441576"/>
            <a:ext cx="6419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step is positive, the last element is </a:t>
            </a:r>
            <a:endParaRPr lang="en-US" dirty="0" smtClean="0"/>
          </a:p>
          <a:p>
            <a:pPr marL="914400"/>
            <a:r>
              <a:rPr lang="en-US" dirty="0" smtClean="0"/>
              <a:t>the </a:t>
            </a:r>
            <a:r>
              <a:rPr lang="en-US" dirty="0"/>
              <a:t>largest start + </a:t>
            </a:r>
            <a:r>
              <a:rPr lang="en-US" dirty="0" err="1"/>
              <a:t>i</a:t>
            </a:r>
            <a:r>
              <a:rPr lang="en-US" dirty="0"/>
              <a:t> * step less than stop;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step is negative, the last element is </a:t>
            </a:r>
            <a:endParaRPr lang="en-US" dirty="0" smtClean="0"/>
          </a:p>
          <a:p>
            <a:pPr marL="112713" indent="801688"/>
            <a:r>
              <a:rPr lang="en-US" dirty="0" smtClean="0"/>
              <a:t>the </a:t>
            </a:r>
            <a:r>
              <a:rPr lang="en-US" dirty="0"/>
              <a:t>smallest start + </a:t>
            </a:r>
            <a:r>
              <a:rPr lang="en-US" dirty="0" err="1"/>
              <a:t>i</a:t>
            </a:r>
            <a:r>
              <a:rPr lang="en-US" dirty="0"/>
              <a:t> * step greater than stop. step must not be zero (or else </a:t>
            </a:r>
            <a:r>
              <a:rPr lang="en-US" dirty="0" err="1"/>
              <a:t>ValueError</a:t>
            </a:r>
            <a:r>
              <a:rPr lang="en-US" dirty="0"/>
              <a:t> is raised).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9AC8-698C-4D5F-860F-41FF8F3A122D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Factorial using For 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Open up your python ide or idle and try</a:t>
            </a:r>
          </a:p>
          <a:p>
            <a:pPr marL="36900" indent="0">
              <a:buNone/>
            </a:pPr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(input("Enter an integer greater than 0: " ))</a:t>
            </a:r>
          </a:p>
          <a:p>
            <a:pPr marL="36900" indent="0">
              <a:buNone/>
            </a:pPr>
            <a:r>
              <a:rPr lang="en-US" dirty="0"/>
              <a:t>fact = 1</a:t>
            </a:r>
          </a:p>
          <a:p>
            <a:pPr marL="3690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range(2, n + 1):</a:t>
            </a:r>
          </a:p>
          <a:p>
            <a:pPr marL="36900" indent="0">
              <a:buNone/>
            </a:pPr>
            <a:r>
              <a:rPr lang="en-US" dirty="0"/>
              <a:t>    fact = fact * </a:t>
            </a:r>
            <a:r>
              <a:rPr lang="en-US" dirty="0" err="1"/>
              <a:t>i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print (</a:t>
            </a:r>
            <a:r>
              <a:rPr lang="en-US" dirty="0" err="1"/>
              <a:t>str</a:t>
            </a:r>
            <a:r>
              <a:rPr lang="en-US" dirty="0"/>
              <a:t>(n) + ' factorial is ' + </a:t>
            </a:r>
            <a:r>
              <a:rPr lang="en-US" dirty="0" err="1"/>
              <a:t>str</a:t>
            </a:r>
            <a:r>
              <a:rPr lang="en-US" dirty="0"/>
              <a:t>(fact))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1558-99CA-4B68-AFC1-1BC4778B184D}" type="datetime1">
              <a:rPr lang="en-US" smtClean="0"/>
              <a:t>3/17/2015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2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826</TotalTime>
  <Words>2287</Words>
  <Application>Microsoft Office PowerPoint</Application>
  <PresentationFormat>Widescreen</PresentationFormat>
  <Paragraphs>407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Calisto MT</vt:lpstr>
      <vt:lpstr>Trebuchet MS</vt:lpstr>
      <vt:lpstr>Wingdings 2</vt:lpstr>
      <vt:lpstr>Slate</vt:lpstr>
      <vt:lpstr>CS 457</vt:lpstr>
      <vt:lpstr>Agenda</vt:lpstr>
      <vt:lpstr>Administration</vt:lpstr>
      <vt:lpstr>Python</vt:lpstr>
      <vt:lpstr>Loops homework</vt:lpstr>
      <vt:lpstr>Loops in python</vt:lpstr>
      <vt:lpstr>For loop</vt:lpstr>
      <vt:lpstr>Range function</vt:lpstr>
      <vt:lpstr>Factorial using For Loops in Python</vt:lpstr>
      <vt:lpstr>While loop</vt:lpstr>
      <vt:lpstr>Factorial using For Loops in Python</vt:lpstr>
      <vt:lpstr>Python: Language types</vt:lpstr>
      <vt:lpstr>Lists Types</vt:lpstr>
      <vt:lpstr>Lists Types</vt:lpstr>
      <vt:lpstr>Lists – type specific operations</vt:lpstr>
      <vt:lpstr>Lists – type specific operations</vt:lpstr>
      <vt:lpstr>Lists – type specific operations</vt:lpstr>
      <vt:lpstr>Lists – Bounds Checking</vt:lpstr>
      <vt:lpstr>Lists – Nesting</vt:lpstr>
      <vt:lpstr>Lists – Accessing Nested elements</vt:lpstr>
      <vt:lpstr>Comprehensions</vt:lpstr>
      <vt:lpstr>Comprehensions</vt:lpstr>
      <vt:lpstr>Comprehensions</vt:lpstr>
      <vt:lpstr>Comprehensions - exercise</vt:lpstr>
      <vt:lpstr>Comprehensions – and other data types</vt:lpstr>
      <vt:lpstr>Python – Dictionaries</vt:lpstr>
      <vt:lpstr>Python – Dictionaries</vt:lpstr>
      <vt:lpstr>Dictionaries creation</vt:lpstr>
      <vt:lpstr>Dictionaries creation by keywords</vt:lpstr>
      <vt:lpstr>Dictionaries creation by zipping</vt:lpstr>
      <vt:lpstr>Dictionary Nesting[nesting[nesting[nesting[nesting]]]]</vt:lpstr>
      <vt:lpstr>Dictionary Nesting[nesting[nesting[nesting[nesting]]]]</vt:lpstr>
      <vt:lpstr>Dictionary Nesting[nesting[nesting[nesting[nesting]]]]</vt:lpstr>
      <vt:lpstr>Dictionaries and Missing keys</vt:lpstr>
      <vt:lpstr>Dictionaries and Missing keys</vt:lpstr>
      <vt:lpstr>Dictionaries Sorting keys</vt:lpstr>
      <vt:lpstr>Dictionaries Sorting keys</vt:lpstr>
      <vt:lpstr>Tuples</vt:lpstr>
      <vt:lpstr>Tuples</vt:lpstr>
      <vt:lpstr>Tuples</vt:lpstr>
      <vt:lpstr>So Why Tuples?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457</dc:title>
  <dc:creator>Steve Price</dc:creator>
  <cp:lastModifiedBy>Steve Price</cp:lastModifiedBy>
  <cp:revision>57</cp:revision>
  <dcterms:created xsi:type="dcterms:W3CDTF">2015-03-10T23:15:51Z</dcterms:created>
  <dcterms:modified xsi:type="dcterms:W3CDTF">2015-03-18T00:45:21Z</dcterms:modified>
</cp:coreProperties>
</file>