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09" r:id="rId1"/>
  </p:sldMasterIdLst>
  <p:notesMasterIdLst>
    <p:notesMasterId r:id="rId52"/>
  </p:notesMasterIdLst>
  <p:sldIdLst>
    <p:sldId id="256" r:id="rId2"/>
    <p:sldId id="257" r:id="rId3"/>
    <p:sldId id="258" r:id="rId4"/>
    <p:sldId id="312" r:id="rId5"/>
    <p:sldId id="313" r:id="rId6"/>
    <p:sldId id="315" r:id="rId7"/>
    <p:sldId id="316" r:id="rId8"/>
    <p:sldId id="317" r:id="rId9"/>
    <p:sldId id="318" r:id="rId10"/>
    <p:sldId id="319" r:id="rId11"/>
    <p:sldId id="320" r:id="rId12"/>
    <p:sldId id="325" r:id="rId13"/>
    <p:sldId id="321" r:id="rId14"/>
    <p:sldId id="322" r:id="rId15"/>
    <p:sldId id="323" r:id="rId16"/>
    <p:sldId id="326" r:id="rId17"/>
    <p:sldId id="327" r:id="rId18"/>
    <p:sldId id="328" r:id="rId19"/>
    <p:sldId id="329" r:id="rId20"/>
    <p:sldId id="324" r:id="rId21"/>
    <p:sldId id="314" r:id="rId22"/>
    <p:sldId id="330" r:id="rId23"/>
    <p:sldId id="331" r:id="rId24"/>
    <p:sldId id="332" r:id="rId25"/>
    <p:sldId id="333" r:id="rId26"/>
    <p:sldId id="334" r:id="rId27"/>
    <p:sldId id="335" r:id="rId28"/>
    <p:sldId id="336" r:id="rId29"/>
    <p:sldId id="337" r:id="rId30"/>
    <p:sldId id="338" r:id="rId31"/>
    <p:sldId id="339" r:id="rId32"/>
    <p:sldId id="340" r:id="rId33"/>
    <p:sldId id="342" r:id="rId34"/>
    <p:sldId id="341"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03E7"/>
    <a:srgbClr val="040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74" autoAdjust="0"/>
  </p:normalViewPr>
  <p:slideViewPr>
    <p:cSldViewPr snapToGrid="0">
      <p:cViewPr varScale="1">
        <p:scale>
          <a:sx n="99" d="100"/>
          <a:sy n="99" d="100"/>
        </p:scale>
        <p:origin x="1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399851-DF1D-4725-8421-02629A9C7AAB}" type="datetimeFigureOut">
              <a:rPr lang="en-US" smtClean="0"/>
              <a:t>3/19/2015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1C32E-75D9-4EDC-A910-87637718544C}" type="slidenum">
              <a:rPr lang="en-US" smtClean="0"/>
              <a:t>‹#›</a:t>
            </a:fld>
            <a:endParaRPr lang="en-US"/>
          </a:p>
        </p:txBody>
      </p:sp>
    </p:spTree>
    <p:extLst>
      <p:ext uri="{BB962C8B-B14F-4D97-AF65-F5344CB8AC3E}">
        <p14:creationId xmlns:p14="http://schemas.microsoft.com/office/powerpoint/2010/main" val="317136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Simple</a:t>
            </a:r>
            <a:r>
              <a:rPr lang="en-US" baseline="0" dirty="0" smtClean="0"/>
              <a:t> open, more in a later slide</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6</a:t>
            </a:fld>
            <a:endParaRPr lang="en-US"/>
          </a:p>
        </p:txBody>
      </p:sp>
    </p:spTree>
    <p:extLst>
      <p:ext uri="{BB962C8B-B14F-4D97-AF65-F5344CB8AC3E}">
        <p14:creationId xmlns:p14="http://schemas.microsoft.com/office/powerpoint/2010/main" val="2493038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with the interactive shell</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15</a:t>
            </a:fld>
            <a:endParaRPr lang="en-US"/>
          </a:p>
        </p:txBody>
      </p:sp>
    </p:spTree>
    <p:extLst>
      <p:ext uri="{BB962C8B-B14F-4D97-AF65-F5344CB8AC3E}">
        <p14:creationId xmlns:p14="http://schemas.microsoft.com/office/powerpoint/2010/main" val="2641073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with the interactive shell</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16</a:t>
            </a:fld>
            <a:endParaRPr lang="en-US"/>
          </a:p>
        </p:txBody>
      </p:sp>
    </p:spTree>
    <p:extLst>
      <p:ext uri="{BB962C8B-B14F-4D97-AF65-F5344CB8AC3E}">
        <p14:creationId xmlns:p14="http://schemas.microsoft.com/office/powerpoint/2010/main" val="393983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with the interactive shell</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17</a:t>
            </a:fld>
            <a:endParaRPr lang="en-US"/>
          </a:p>
        </p:txBody>
      </p:sp>
    </p:spTree>
    <p:extLst>
      <p:ext uri="{BB962C8B-B14F-4D97-AF65-F5344CB8AC3E}">
        <p14:creationId xmlns:p14="http://schemas.microsoft.com/office/powerpoint/2010/main" val="293640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with the interactive shell</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18</a:t>
            </a:fld>
            <a:endParaRPr lang="en-US"/>
          </a:p>
        </p:txBody>
      </p:sp>
    </p:spTree>
    <p:extLst>
      <p:ext uri="{BB962C8B-B14F-4D97-AF65-F5344CB8AC3E}">
        <p14:creationId xmlns:p14="http://schemas.microsoft.com/office/powerpoint/2010/main" val="143824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with the interactive shell</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19</a:t>
            </a:fld>
            <a:endParaRPr lang="en-US"/>
          </a:p>
        </p:txBody>
      </p:sp>
    </p:spTree>
    <p:extLst>
      <p:ext uri="{BB962C8B-B14F-4D97-AF65-F5344CB8AC3E}">
        <p14:creationId xmlns:p14="http://schemas.microsoft.com/office/powerpoint/2010/main" val="4128714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my system I get:</a:t>
            </a:r>
          </a:p>
          <a:p>
            <a:r>
              <a:rPr lang="en-US" dirty="0" smtClean="0"/>
              <a:t>&gt;&gt;&gt; </a:t>
            </a:r>
            <a:r>
              <a:rPr lang="en-US" dirty="0" err="1" smtClean="0"/>
              <a:t>dir</a:t>
            </a:r>
            <a:r>
              <a:rPr lang="en-US" dirty="0" smtClean="0"/>
              <a:t> (f)</a:t>
            </a:r>
          </a:p>
          <a:p>
            <a:r>
              <a:rPr lang="en-US" dirty="0" smtClean="0"/>
              <a:t>['_CHUNK_SIZE', '__class__', '__del__', '__</a:t>
            </a:r>
            <a:r>
              <a:rPr lang="en-US" dirty="0" err="1" smtClean="0"/>
              <a:t>delattr</a:t>
            </a:r>
            <a:r>
              <a:rPr lang="en-US" dirty="0" smtClean="0"/>
              <a:t>__', '__</a:t>
            </a:r>
            <a:r>
              <a:rPr lang="en-US" dirty="0" err="1" smtClean="0"/>
              <a:t>dict</a:t>
            </a:r>
            <a:r>
              <a:rPr lang="en-US" dirty="0" smtClean="0"/>
              <a:t>__', '__</a:t>
            </a:r>
            <a:r>
              <a:rPr lang="en-US" dirty="0" err="1" smtClean="0"/>
              <a:t>dir</a:t>
            </a:r>
            <a:r>
              <a:rPr lang="en-US" dirty="0" smtClean="0"/>
              <a:t>__', '__doc__', '__enter__', '__</a:t>
            </a:r>
            <a:r>
              <a:rPr lang="en-US" dirty="0" err="1" smtClean="0"/>
              <a:t>eq</a:t>
            </a:r>
            <a:r>
              <a:rPr lang="en-US" dirty="0" smtClean="0"/>
              <a:t>__', '__exit_</a:t>
            </a:r>
          </a:p>
          <a:p>
            <a:r>
              <a:rPr lang="en-US" dirty="0" smtClean="0"/>
              <a:t>_', '__format__', '__</a:t>
            </a:r>
            <a:r>
              <a:rPr lang="en-US" dirty="0" err="1" smtClean="0"/>
              <a:t>ge</a:t>
            </a:r>
            <a:r>
              <a:rPr lang="en-US" dirty="0" smtClean="0"/>
              <a:t>__', '__</a:t>
            </a:r>
            <a:r>
              <a:rPr lang="en-US" dirty="0" err="1" smtClean="0"/>
              <a:t>getattribute</a:t>
            </a:r>
            <a:r>
              <a:rPr lang="en-US" dirty="0" smtClean="0"/>
              <a:t>__', '__</a:t>
            </a:r>
            <a:r>
              <a:rPr lang="en-US" dirty="0" err="1" smtClean="0"/>
              <a:t>getstate</a:t>
            </a:r>
            <a:r>
              <a:rPr lang="en-US" dirty="0" smtClean="0"/>
              <a:t>__', '__</a:t>
            </a:r>
            <a:r>
              <a:rPr lang="en-US" dirty="0" err="1" smtClean="0"/>
              <a:t>gt</a:t>
            </a:r>
            <a:r>
              <a:rPr lang="en-US" dirty="0" smtClean="0"/>
              <a:t>__', '__hash__', '__</a:t>
            </a:r>
            <a:r>
              <a:rPr lang="en-US" dirty="0" err="1" smtClean="0"/>
              <a:t>init</a:t>
            </a:r>
            <a:r>
              <a:rPr lang="en-US" dirty="0" smtClean="0"/>
              <a:t>__', '__</a:t>
            </a:r>
            <a:r>
              <a:rPr lang="en-US" dirty="0" err="1" smtClean="0"/>
              <a:t>iter</a:t>
            </a:r>
            <a:r>
              <a:rPr lang="en-US" dirty="0" smtClean="0"/>
              <a:t>__', '__le__',</a:t>
            </a:r>
          </a:p>
          <a:p>
            <a:r>
              <a:rPr lang="en-US" dirty="0" smtClean="0"/>
              <a:t>'__</a:t>
            </a:r>
            <a:r>
              <a:rPr lang="en-US" dirty="0" err="1" smtClean="0"/>
              <a:t>lt</a:t>
            </a:r>
            <a:r>
              <a:rPr lang="en-US" dirty="0" smtClean="0"/>
              <a:t>__', '__ne__', '__new__', '__next__', '__reduce__', '__</a:t>
            </a:r>
            <a:r>
              <a:rPr lang="en-US" dirty="0" err="1" smtClean="0"/>
              <a:t>reduce_ex</a:t>
            </a:r>
            <a:r>
              <a:rPr lang="en-US" dirty="0" smtClean="0"/>
              <a:t>__', '__</a:t>
            </a:r>
            <a:r>
              <a:rPr lang="en-US" dirty="0" err="1" smtClean="0"/>
              <a:t>repr</a:t>
            </a:r>
            <a:r>
              <a:rPr lang="en-US" dirty="0" smtClean="0"/>
              <a:t>__', '__</a:t>
            </a:r>
            <a:r>
              <a:rPr lang="en-US" dirty="0" err="1" smtClean="0"/>
              <a:t>setattr</a:t>
            </a:r>
            <a:r>
              <a:rPr lang="en-US" dirty="0" smtClean="0"/>
              <a:t>__', '__</a:t>
            </a:r>
            <a:r>
              <a:rPr lang="en-US" dirty="0" err="1" smtClean="0"/>
              <a:t>sizeof</a:t>
            </a:r>
            <a:r>
              <a:rPr lang="en-US" dirty="0" smtClean="0"/>
              <a:t>__', '__</a:t>
            </a:r>
            <a:r>
              <a:rPr lang="en-US" dirty="0" err="1" smtClean="0"/>
              <a:t>st</a:t>
            </a:r>
            <a:endParaRPr lang="en-US" dirty="0" smtClean="0"/>
          </a:p>
          <a:p>
            <a:r>
              <a:rPr lang="en-US" dirty="0" smtClean="0"/>
              <a:t>r__', '__</a:t>
            </a:r>
            <a:r>
              <a:rPr lang="en-US" dirty="0" err="1" smtClean="0"/>
              <a:t>subclasshook</a:t>
            </a:r>
            <a:r>
              <a:rPr lang="en-US" dirty="0" smtClean="0"/>
              <a:t>__', '_</a:t>
            </a:r>
            <a:r>
              <a:rPr lang="en-US" dirty="0" err="1" smtClean="0"/>
              <a:t>checkClosed</a:t>
            </a:r>
            <a:r>
              <a:rPr lang="en-US" dirty="0" smtClean="0"/>
              <a:t>', '_</a:t>
            </a:r>
            <a:r>
              <a:rPr lang="en-US" dirty="0" err="1" smtClean="0"/>
              <a:t>checkReadable</a:t>
            </a:r>
            <a:r>
              <a:rPr lang="en-US" dirty="0" smtClean="0"/>
              <a:t>', '_</a:t>
            </a:r>
            <a:r>
              <a:rPr lang="en-US" dirty="0" err="1" smtClean="0"/>
              <a:t>checkSeekable</a:t>
            </a:r>
            <a:r>
              <a:rPr lang="en-US" dirty="0" smtClean="0"/>
              <a:t>', '_</a:t>
            </a:r>
            <a:r>
              <a:rPr lang="en-US" dirty="0" err="1" smtClean="0"/>
              <a:t>checkWritable</a:t>
            </a:r>
            <a:r>
              <a:rPr lang="en-US" dirty="0" smtClean="0"/>
              <a:t>', '_finalizing', 'buffer',</a:t>
            </a:r>
          </a:p>
          <a:p>
            <a:r>
              <a:rPr lang="en-US" dirty="0" smtClean="0"/>
              <a:t> 'close', 'closed', 'detach', 'encoding', 'errors', '</a:t>
            </a:r>
            <a:r>
              <a:rPr lang="en-US" dirty="0" err="1" smtClean="0"/>
              <a:t>fileno</a:t>
            </a:r>
            <a:r>
              <a:rPr lang="en-US" dirty="0" smtClean="0"/>
              <a:t>', 'flush', '</a:t>
            </a:r>
            <a:r>
              <a:rPr lang="en-US" dirty="0" err="1" smtClean="0"/>
              <a:t>isatty</a:t>
            </a:r>
            <a:r>
              <a:rPr lang="en-US" dirty="0" smtClean="0"/>
              <a:t>', '</a:t>
            </a:r>
            <a:r>
              <a:rPr lang="en-US" dirty="0" err="1" smtClean="0"/>
              <a:t>line_buffering</a:t>
            </a:r>
            <a:r>
              <a:rPr lang="en-US" dirty="0" smtClean="0"/>
              <a:t>', 'mode', 'name', '</a:t>
            </a:r>
            <a:r>
              <a:rPr lang="en-US" dirty="0" err="1" smtClean="0"/>
              <a:t>newl</a:t>
            </a:r>
            <a:endParaRPr lang="en-US" dirty="0" smtClean="0"/>
          </a:p>
          <a:p>
            <a:r>
              <a:rPr lang="en-US" dirty="0" err="1" smtClean="0"/>
              <a:t>ines</a:t>
            </a:r>
            <a:r>
              <a:rPr lang="en-US" dirty="0" smtClean="0"/>
              <a:t>', 'read', 'readable', '</a:t>
            </a:r>
            <a:r>
              <a:rPr lang="en-US" dirty="0" err="1" smtClean="0"/>
              <a:t>readline</a:t>
            </a:r>
            <a:r>
              <a:rPr lang="en-US" dirty="0" smtClean="0"/>
              <a:t>', '</a:t>
            </a:r>
            <a:r>
              <a:rPr lang="en-US" dirty="0" err="1" smtClean="0"/>
              <a:t>readlines</a:t>
            </a:r>
            <a:r>
              <a:rPr lang="en-US" dirty="0" smtClean="0"/>
              <a:t>', 'seek', '</a:t>
            </a:r>
            <a:r>
              <a:rPr lang="en-US" dirty="0" err="1" smtClean="0"/>
              <a:t>seekable</a:t>
            </a:r>
            <a:r>
              <a:rPr lang="en-US" dirty="0" smtClean="0"/>
              <a:t>', 'tell', 'truncate', 'writable', 'write', '</a:t>
            </a:r>
            <a:r>
              <a:rPr lang="en-US" dirty="0" err="1" smtClean="0"/>
              <a:t>writel</a:t>
            </a:r>
            <a:endParaRPr lang="en-US" dirty="0" smtClean="0"/>
          </a:p>
          <a:p>
            <a:r>
              <a:rPr lang="en-US" dirty="0" err="1" smtClean="0"/>
              <a:t>ines</a:t>
            </a:r>
            <a:r>
              <a:rPr lang="en-US" dirty="0" smtClean="0"/>
              <a:t>']</a:t>
            </a:r>
          </a:p>
          <a:p>
            <a:endParaRPr lang="en-US" dirty="0" smtClean="0"/>
          </a:p>
          <a:p>
            <a:r>
              <a:rPr lang="en-US" dirty="0" smtClean="0"/>
              <a:t>&gt;&gt;&gt; help ( </a:t>
            </a:r>
            <a:r>
              <a:rPr lang="en-US" dirty="0" err="1" smtClean="0"/>
              <a:t>f.readlines</a:t>
            </a:r>
            <a:r>
              <a:rPr lang="en-US" dirty="0" smtClean="0"/>
              <a:t>)</a:t>
            </a:r>
          </a:p>
          <a:p>
            <a:r>
              <a:rPr lang="en-US" dirty="0" smtClean="0"/>
              <a:t>Help on built-in function </a:t>
            </a:r>
            <a:r>
              <a:rPr lang="en-US" dirty="0" err="1" smtClean="0"/>
              <a:t>readlines</a:t>
            </a:r>
            <a:r>
              <a:rPr lang="en-US" dirty="0" smtClean="0"/>
              <a:t>:</a:t>
            </a:r>
          </a:p>
          <a:p>
            <a:endParaRPr lang="en-US" dirty="0" smtClean="0"/>
          </a:p>
          <a:p>
            <a:r>
              <a:rPr lang="en-US" dirty="0" err="1" smtClean="0"/>
              <a:t>readlines</a:t>
            </a:r>
            <a:r>
              <a:rPr lang="en-US" dirty="0" smtClean="0"/>
              <a:t>(...) method of _</a:t>
            </a:r>
            <a:r>
              <a:rPr lang="en-US" dirty="0" err="1" smtClean="0"/>
              <a:t>io.TextIOWrapper</a:t>
            </a:r>
            <a:r>
              <a:rPr lang="en-US" dirty="0" smtClean="0"/>
              <a:t> instance</a:t>
            </a:r>
          </a:p>
          <a:p>
            <a:r>
              <a:rPr lang="en-US" dirty="0" smtClean="0"/>
              <a:t>    Return a list of lines from the stream.</a:t>
            </a:r>
          </a:p>
          <a:p>
            <a:endParaRPr lang="en-US" dirty="0" smtClean="0"/>
          </a:p>
          <a:p>
            <a:r>
              <a:rPr lang="en-US" dirty="0" smtClean="0"/>
              <a:t>    hint can be specified to control the number of lines read: no more</a:t>
            </a:r>
          </a:p>
          <a:p>
            <a:r>
              <a:rPr lang="en-US" dirty="0" smtClean="0"/>
              <a:t>    lines will be read if the total size (in bytes/characters) of all</a:t>
            </a:r>
          </a:p>
          <a:p>
            <a:r>
              <a:rPr lang="en-US" dirty="0" smtClean="0"/>
              <a:t>    lines so far exceeds hint.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20</a:t>
            </a:fld>
            <a:endParaRPr lang="en-US"/>
          </a:p>
        </p:txBody>
      </p:sp>
    </p:spTree>
    <p:extLst>
      <p:ext uri="{BB962C8B-B14F-4D97-AF65-F5344CB8AC3E}">
        <p14:creationId xmlns:p14="http://schemas.microsoft.com/office/powerpoint/2010/main" val="400092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function is the workhorse for most file processing you will do in Python. </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21</a:t>
            </a:fld>
            <a:endParaRPr lang="en-US"/>
          </a:p>
        </p:txBody>
      </p:sp>
    </p:spTree>
    <p:extLst>
      <p:ext uri="{BB962C8B-B14F-4D97-AF65-F5344CB8AC3E}">
        <p14:creationId xmlns:p14="http://schemas.microsoft.com/office/powerpoint/2010/main" val="19282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22</a:t>
            </a:fld>
            <a:endParaRPr lang="en-US"/>
          </a:p>
        </p:txBody>
      </p:sp>
    </p:spTree>
    <p:extLst>
      <p:ext uri="{BB962C8B-B14F-4D97-AF65-F5344CB8AC3E}">
        <p14:creationId xmlns:p14="http://schemas.microsoft.com/office/powerpoint/2010/main" val="2713989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class defines a new kind of object that will have </a:t>
            </a:r>
            <a:r>
              <a:rPr lang="en-US" dirty="0" smtClean="0"/>
              <a:t>name</a:t>
            </a:r>
            <a:r>
              <a:rPr lang="en-US" sz="1200" b="0" i="0" kern="1200" dirty="0" smtClean="0">
                <a:solidFill>
                  <a:schemeClr val="tx1"/>
                </a:solidFill>
                <a:effectLst/>
                <a:latin typeface="+mn-lt"/>
                <a:ea typeface="+mn-ea"/>
                <a:cs typeface="+mn-cs"/>
              </a:rPr>
              <a:t> and </a:t>
            </a:r>
            <a:r>
              <a:rPr lang="en-US" dirty="0" smtClean="0"/>
              <a:t>pay</a:t>
            </a:r>
            <a:r>
              <a:rPr lang="en-US" sz="1200" b="0" i="0" kern="1200" dirty="0" smtClean="0">
                <a:solidFill>
                  <a:schemeClr val="tx1"/>
                </a:solidFill>
                <a:effectLst/>
                <a:latin typeface="+mn-lt"/>
                <a:ea typeface="+mn-ea"/>
                <a:cs typeface="+mn-cs"/>
              </a:rPr>
              <a:t> attributes (sometimes called </a:t>
            </a:r>
            <a:r>
              <a:rPr lang="en-US" sz="1200" b="0" i="1" kern="1200" dirty="0" smtClean="0">
                <a:solidFill>
                  <a:schemeClr val="tx1"/>
                </a:solidFill>
                <a:effectLst/>
                <a:latin typeface="+mn-lt"/>
                <a:ea typeface="+mn-ea"/>
                <a:cs typeface="+mn-cs"/>
              </a:rPr>
              <a:t>state information</a:t>
            </a:r>
            <a:r>
              <a:rPr lang="en-US" sz="1200" b="0" i="0" kern="1200" dirty="0" smtClean="0">
                <a:solidFill>
                  <a:schemeClr val="tx1"/>
                </a:solidFill>
                <a:effectLst/>
                <a:latin typeface="+mn-lt"/>
                <a:ea typeface="+mn-ea"/>
                <a:cs typeface="+mn-cs"/>
              </a:rPr>
              <a:t>), as well as two bits of behavior coded as functions (normally called </a:t>
            </a:r>
            <a:r>
              <a:rPr lang="en-US" sz="1200" b="0" i="1" kern="1200" dirty="0" smtClean="0">
                <a:solidFill>
                  <a:schemeClr val="tx1"/>
                </a:solidFill>
                <a:effectLst/>
                <a:latin typeface="+mn-lt"/>
                <a:ea typeface="+mn-ea"/>
                <a:cs typeface="+mn-cs"/>
              </a:rPr>
              <a:t>methods</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30</a:t>
            </a:fld>
            <a:endParaRPr lang="en-US"/>
          </a:p>
        </p:txBody>
      </p:sp>
    </p:spTree>
    <p:extLst>
      <p:ext uri="{BB962C8B-B14F-4D97-AF65-F5344CB8AC3E}">
        <p14:creationId xmlns:p14="http://schemas.microsoft.com/office/powerpoint/2010/main" val="3856695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function</a:t>
            </a:r>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37</a:t>
            </a:fld>
            <a:endParaRPr lang="en-US"/>
          </a:p>
        </p:txBody>
      </p:sp>
    </p:spTree>
    <p:extLst>
      <p:ext uri="{BB962C8B-B14F-4D97-AF65-F5344CB8AC3E}">
        <p14:creationId xmlns:p14="http://schemas.microsoft.com/office/powerpoint/2010/main" val="352690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7</a:t>
            </a:fld>
            <a:endParaRPr lang="en-US"/>
          </a:p>
        </p:txBody>
      </p:sp>
    </p:spTree>
    <p:extLst>
      <p:ext uri="{BB962C8B-B14F-4D97-AF65-F5344CB8AC3E}">
        <p14:creationId xmlns:p14="http://schemas.microsoft.com/office/powerpoint/2010/main" val="90400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38</a:t>
            </a:fld>
            <a:endParaRPr lang="en-US"/>
          </a:p>
        </p:txBody>
      </p:sp>
    </p:spTree>
    <p:extLst>
      <p:ext uri="{BB962C8B-B14F-4D97-AF65-F5344CB8AC3E}">
        <p14:creationId xmlns:p14="http://schemas.microsoft.com/office/powerpoint/2010/main" val="382183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39</a:t>
            </a:fld>
            <a:endParaRPr lang="en-US"/>
          </a:p>
        </p:txBody>
      </p:sp>
    </p:spTree>
    <p:extLst>
      <p:ext uri="{BB962C8B-B14F-4D97-AF65-F5344CB8AC3E}">
        <p14:creationId xmlns:p14="http://schemas.microsoft.com/office/powerpoint/2010/main" val="22730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40</a:t>
            </a:fld>
            <a:endParaRPr lang="en-US"/>
          </a:p>
        </p:txBody>
      </p:sp>
    </p:spTree>
    <p:extLst>
      <p:ext uri="{BB962C8B-B14F-4D97-AF65-F5344CB8AC3E}">
        <p14:creationId xmlns:p14="http://schemas.microsoft.com/office/powerpoint/2010/main" val="2536162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41</a:t>
            </a:fld>
            <a:endParaRPr lang="en-US"/>
          </a:p>
        </p:txBody>
      </p:sp>
    </p:spTree>
    <p:extLst>
      <p:ext uri="{BB962C8B-B14F-4D97-AF65-F5344CB8AC3E}">
        <p14:creationId xmlns:p14="http://schemas.microsoft.com/office/powerpoint/2010/main" val="162190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42</a:t>
            </a:fld>
            <a:endParaRPr lang="en-US"/>
          </a:p>
        </p:txBody>
      </p:sp>
    </p:spTree>
    <p:extLst>
      <p:ext uri="{BB962C8B-B14F-4D97-AF65-F5344CB8AC3E}">
        <p14:creationId xmlns:p14="http://schemas.microsoft.com/office/powerpoint/2010/main" val="170023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43</a:t>
            </a:fld>
            <a:endParaRPr lang="en-US"/>
          </a:p>
        </p:txBody>
      </p:sp>
    </p:spTree>
    <p:extLst>
      <p:ext uri="{BB962C8B-B14F-4D97-AF65-F5344CB8AC3E}">
        <p14:creationId xmlns:p14="http://schemas.microsoft.com/office/powerpoint/2010/main" val="61571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44</a:t>
            </a:fld>
            <a:endParaRPr lang="en-US"/>
          </a:p>
        </p:txBody>
      </p:sp>
    </p:spTree>
    <p:extLst>
      <p:ext uri="{BB962C8B-B14F-4D97-AF65-F5344CB8AC3E}">
        <p14:creationId xmlns:p14="http://schemas.microsoft.com/office/powerpoint/2010/main" val="1866157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45</a:t>
            </a:fld>
            <a:endParaRPr lang="en-US"/>
          </a:p>
        </p:txBody>
      </p:sp>
    </p:spTree>
    <p:extLst>
      <p:ext uri="{BB962C8B-B14F-4D97-AF65-F5344CB8AC3E}">
        <p14:creationId xmlns:p14="http://schemas.microsoft.com/office/powerpoint/2010/main" val="1858663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46</a:t>
            </a:fld>
            <a:endParaRPr lang="en-US"/>
          </a:p>
        </p:txBody>
      </p:sp>
    </p:spTree>
    <p:extLst>
      <p:ext uri="{BB962C8B-B14F-4D97-AF65-F5344CB8AC3E}">
        <p14:creationId xmlns:p14="http://schemas.microsoft.com/office/powerpoint/2010/main" val="88629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47</a:t>
            </a:fld>
            <a:endParaRPr lang="en-US"/>
          </a:p>
        </p:txBody>
      </p:sp>
    </p:spTree>
    <p:extLst>
      <p:ext uri="{BB962C8B-B14F-4D97-AF65-F5344CB8AC3E}">
        <p14:creationId xmlns:p14="http://schemas.microsoft.com/office/powerpoint/2010/main" val="410477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8</a:t>
            </a:fld>
            <a:endParaRPr lang="en-US"/>
          </a:p>
        </p:txBody>
      </p:sp>
    </p:spTree>
    <p:extLst>
      <p:ext uri="{BB962C8B-B14F-4D97-AF65-F5344CB8AC3E}">
        <p14:creationId xmlns:p14="http://schemas.microsoft.com/office/powerpoint/2010/main" val="1426023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48</a:t>
            </a:fld>
            <a:endParaRPr lang="en-US"/>
          </a:p>
        </p:txBody>
      </p:sp>
    </p:spTree>
    <p:extLst>
      <p:ext uri="{BB962C8B-B14F-4D97-AF65-F5344CB8AC3E}">
        <p14:creationId xmlns:p14="http://schemas.microsoft.com/office/powerpoint/2010/main" val="4140652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49</a:t>
            </a:fld>
            <a:endParaRPr lang="en-US"/>
          </a:p>
        </p:txBody>
      </p:sp>
    </p:spTree>
    <p:extLst>
      <p:ext uri="{BB962C8B-B14F-4D97-AF65-F5344CB8AC3E}">
        <p14:creationId xmlns:p14="http://schemas.microsoft.com/office/powerpoint/2010/main" val="2091201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50</a:t>
            </a:fld>
            <a:endParaRPr lang="en-US"/>
          </a:p>
        </p:txBody>
      </p:sp>
    </p:spTree>
    <p:extLst>
      <p:ext uri="{BB962C8B-B14F-4D97-AF65-F5344CB8AC3E}">
        <p14:creationId xmlns:p14="http://schemas.microsoft.com/office/powerpoint/2010/main" val="167827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9</a:t>
            </a:fld>
            <a:endParaRPr lang="en-US"/>
          </a:p>
        </p:txBody>
      </p:sp>
    </p:spTree>
    <p:extLst>
      <p:ext uri="{BB962C8B-B14F-4D97-AF65-F5344CB8AC3E}">
        <p14:creationId xmlns:p14="http://schemas.microsoft.com/office/powerpoint/2010/main" val="227329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10</a:t>
            </a:fld>
            <a:endParaRPr lang="en-US"/>
          </a:p>
        </p:txBody>
      </p:sp>
    </p:spTree>
    <p:extLst>
      <p:ext uri="{BB962C8B-B14F-4D97-AF65-F5344CB8AC3E}">
        <p14:creationId xmlns:p14="http://schemas.microsoft.com/office/powerpoint/2010/main" val="208492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11</a:t>
            </a:fld>
            <a:endParaRPr lang="en-US"/>
          </a:p>
        </p:txBody>
      </p:sp>
    </p:spTree>
    <p:extLst>
      <p:ext uri="{BB962C8B-B14F-4D97-AF65-F5344CB8AC3E}">
        <p14:creationId xmlns:p14="http://schemas.microsoft.com/office/powerpoint/2010/main" val="430554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12</a:t>
            </a:fld>
            <a:endParaRPr lang="en-US"/>
          </a:p>
        </p:txBody>
      </p:sp>
    </p:spTree>
    <p:extLst>
      <p:ext uri="{BB962C8B-B14F-4D97-AF65-F5344CB8AC3E}">
        <p14:creationId xmlns:p14="http://schemas.microsoft.com/office/powerpoint/2010/main" val="178337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13</a:t>
            </a:fld>
            <a:endParaRPr lang="en-US"/>
          </a:p>
        </p:txBody>
      </p:sp>
    </p:spTree>
    <p:extLst>
      <p:ext uri="{BB962C8B-B14F-4D97-AF65-F5344CB8AC3E}">
        <p14:creationId xmlns:p14="http://schemas.microsoft.com/office/powerpoint/2010/main" val="2772369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 interprets</a:t>
            </a:r>
            <a:r>
              <a:rPr lang="en-US" baseline="0" dirty="0" smtClean="0"/>
              <a:t> control characters</a:t>
            </a:r>
          </a:p>
          <a:p>
            <a:endParaRPr lang="en-US" dirty="0"/>
          </a:p>
        </p:txBody>
      </p:sp>
      <p:sp>
        <p:nvSpPr>
          <p:cNvPr id="4" name="Slide Number Placeholder 3"/>
          <p:cNvSpPr>
            <a:spLocks noGrp="1"/>
          </p:cNvSpPr>
          <p:nvPr>
            <p:ph type="sldNum" sz="quarter" idx="10"/>
          </p:nvPr>
        </p:nvSpPr>
        <p:spPr/>
        <p:txBody>
          <a:bodyPr/>
          <a:lstStyle/>
          <a:p>
            <a:fld id="{DCE1C32E-75D9-4EDC-A910-87637718544C}" type="slidenum">
              <a:rPr lang="en-US" smtClean="0"/>
              <a:t>14</a:t>
            </a:fld>
            <a:endParaRPr lang="en-US"/>
          </a:p>
        </p:txBody>
      </p:sp>
    </p:spTree>
    <p:extLst>
      <p:ext uri="{BB962C8B-B14F-4D97-AF65-F5344CB8AC3E}">
        <p14:creationId xmlns:p14="http://schemas.microsoft.com/office/powerpoint/2010/main" val="365950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FAC246-714F-4444-9CF8-22B7F83C834A}"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6146888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FCA705-F639-4A10-8453-9C4350C8CC22}"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139649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CA66A-3812-404C-8A37-F7FAD999D2A7}"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95833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B95524-A4E0-4D24-990F-30BDAB5EE751}"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625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7E0D2-5230-4FCA-B7A0-5944EE804AC1}"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53363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88AAB91-D542-4F3B-AF60-AC4B33AE00F5}" type="datetime1">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300916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7FF73CC-4A47-499D-9E56-A9E81188B77E}" type="datetime1">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1110896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5B117-0FE3-4B33-95DD-135CAD24B533}"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88548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09B983-56AA-439C-9089-FCA5F77A72AB}"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382252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36390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11CF48-BE18-453B-88DB-39C4D8A6415E}" type="datetime1">
              <a:rPr lang="en-US" smtClean="0"/>
              <a:t>3/19/2015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9158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72259B-B818-4C4D-A52C-3AC8C9AEBEC8}"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15765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F973B6-28E2-4539-87CE-AF01B2775A32}" type="datetime1">
              <a:rPr lang="en-US" smtClean="0"/>
              <a:t>3/19/2015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11455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4F8D46-5D08-483E-9158-FA583E3F57EB}" type="datetime1">
              <a:rPr lang="en-US" smtClean="0"/>
              <a:t>3/19/2015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489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B1B3-2E08-4172-9F25-56286AAAF10E}" type="datetime1">
              <a:rPr lang="en-US" smtClean="0"/>
              <a:t>3/19/2015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26414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16AD1-B442-45E0-BF13-CAC4B765D7CE}"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5712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D1518-3C09-416E-B93B-5D6EBE1DD17F}" type="datetime1">
              <a:rPr lang="en-US" smtClean="0"/>
              <a:t>3/19/2015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4AF09-FC35-4CC5-BC90-D84896D86520}" type="slidenum">
              <a:rPr lang="en-US" smtClean="0"/>
              <a:t>‹#›</a:t>
            </a:fld>
            <a:endParaRPr lang="en-US"/>
          </a:p>
        </p:txBody>
      </p:sp>
    </p:spTree>
    <p:extLst>
      <p:ext uri="{BB962C8B-B14F-4D97-AF65-F5344CB8AC3E}">
        <p14:creationId xmlns:p14="http://schemas.microsoft.com/office/powerpoint/2010/main" val="417331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403E7"/>
            </a:gs>
            <a:gs pos="7000">
              <a:srgbClr val="002060"/>
            </a:gs>
            <a:gs pos="83000">
              <a:srgbClr val="040860"/>
            </a:gs>
            <a:gs pos="100000">
              <a:schemeClr val="bg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D47FE8-8A71-446A-A666-9474065EC662}" type="datetime1">
              <a:rPr lang="en-US" smtClean="0"/>
              <a:t>3/19/2015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D4AF09-FC35-4CC5-BC90-D84896D86520}" type="slidenum">
              <a:rPr lang="en-US" smtClean="0"/>
              <a:t>‹#›</a:t>
            </a:fld>
            <a:endParaRPr lang="en-US"/>
          </a:p>
        </p:txBody>
      </p:sp>
    </p:spTree>
    <p:extLst>
      <p:ext uri="{BB962C8B-B14F-4D97-AF65-F5344CB8AC3E}">
        <p14:creationId xmlns:p14="http://schemas.microsoft.com/office/powerpoint/2010/main" val="2654663551"/>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hf sldNum="0"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functions.html#ope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693" y="1131586"/>
            <a:ext cx="9440034" cy="1828801"/>
          </a:xfrm>
        </p:spPr>
        <p:txBody>
          <a:bodyPr/>
          <a:lstStyle/>
          <a:p>
            <a:r>
              <a:rPr lang="en-US" dirty="0" smtClean="0"/>
              <a:t>CS 457</a:t>
            </a:r>
            <a:endParaRPr lang="en-US" dirty="0"/>
          </a:p>
        </p:txBody>
      </p:sp>
      <p:sp>
        <p:nvSpPr>
          <p:cNvPr id="5" name="Subtitle 4"/>
          <p:cNvSpPr>
            <a:spLocks noGrp="1"/>
          </p:cNvSpPr>
          <p:nvPr>
            <p:ph type="subTitle" idx="1"/>
          </p:nvPr>
        </p:nvSpPr>
        <p:spPr>
          <a:xfrm>
            <a:off x="1370693" y="5257018"/>
            <a:ext cx="9440034" cy="1049867"/>
          </a:xfrm>
        </p:spPr>
        <p:txBody>
          <a:bodyPr/>
          <a:lstStyle/>
          <a:p>
            <a:pPr marL="0" indent="0" algn="r">
              <a:buNone/>
            </a:pPr>
            <a:r>
              <a:rPr lang="en-US" dirty="0" smtClean="0"/>
              <a:t>Python Language  Continuation</a:t>
            </a:r>
          </a:p>
          <a:p>
            <a:pPr marL="0" indent="0" algn="r">
              <a:buNone/>
            </a:pPr>
            <a:r>
              <a:rPr lang="en-US" dirty="0" smtClean="0"/>
              <a:t>Week 9 Day </a:t>
            </a:r>
            <a:r>
              <a:rPr lang="en-US" dirty="0" smtClean="0"/>
              <a:t>2</a:t>
            </a:r>
            <a:endParaRPr lang="en-US" dirty="0"/>
          </a:p>
        </p:txBody>
      </p:sp>
      <p:sp>
        <p:nvSpPr>
          <p:cNvPr id="2" name="Date Placeholder 1"/>
          <p:cNvSpPr>
            <a:spLocks noGrp="1"/>
          </p:cNvSpPr>
          <p:nvPr>
            <p:ph type="dt" sz="half" idx="10"/>
          </p:nvPr>
        </p:nvSpPr>
        <p:spPr/>
        <p:txBody>
          <a:bodyPr/>
          <a:lstStyle/>
          <a:p>
            <a:fld id="{50335E8D-EC63-484E-9083-A8050E048FB3}" type="datetime1">
              <a:rPr lang="en-US" smtClean="0"/>
              <a:t>3/19/2015</a:t>
            </a:fld>
            <a:endParaRPr lang="en-US"/>
          </a:p>
        </p:txBody>
      </p:sp>
    </p:spTree>
    <p:extLst>
      <p:ext uri="{BB962C8B-B14F-4D97-AF65-F5344CB8AC3E}">
        <p14:creationId xmlns:p14="http://schemas.microsoft.com/office/powerpoint/2010/main" val="57537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Open </a:t>
            </a:r>
            <a:endParaRPr lang="en-US" dirty="0"/>
          </a:p>
        </p:txBody>
      </p:sp>
      <p:sp>
        <p:nvSpPr>
          <p:cNvPr id="3" name="Content Placeholder 2"/>
          <p:cNvSpPr>
            <a:spLocks noGrp="1"/>
          </p:cNvSpPr>
          <p:nvPr>
            <p:ph idx="1"/>
          </p:nvPr>
        </p:nvSpPr>
        <p:spPr>
          <a:xfrm>
            <a:off x="913795" y="1732449"/>
            <a:ext cx="10934904" cy="4058751"/>
          </a:xfrm>
        </p:spPr>
        <p:txBody>
          <a:bodyPr/>
          <a:lstStyle/>
          <a:p>
            <a:pPr marL="0" indent="0">
              <a:spcBef>
                <a:spcPts val="0"/>
              </a:spcBef>
              <a:spcAft>
                <a:spcPts val="0"/>
              </a:spcAft>
              <a:buNone/>
            </a:pPr>
            <a:r>
              <a:rPr lang="en-US" dirty="0" smtClean="0"/>
              <a:t>The full signature of the open function (from the python </a:t>
            </a:r>
            <a:r>
              <a:rPr lang="en-US" dirty="0" err="1" smtClean="0"/>
              <a:t>maual</a:t>
            </a:r>
            <a:r>
              <a:rPr lang="en-US" dirty="0" smtClean="0"/>
              <a:t> is) </a:t>
            </a:r>
          </a:p>
          <a:p>
            <a:pPr marL="0" indent="0">
              <a:spcBef>
                <a:spcPts val="0"/>
              </a:spcBef>
              <a:spcAft>
                <a:spcPts val="0"/>
              </a:spcAft>
              <a:buNone/>
            </a:pPr>
            <a:endParaRPr lang="en-US" dirty="0"/>
          </a:p>
          <a:p>
            <a:pPr marL="1146175" indent="-636588">
              <a:spcBef>
                <a:spcPts val="0"/>
              </a:spcBef>
              <a:spcAft>
                <a:spcPts val="0"/>
              </a:spcAft>
              <a:buNone/>
              <a:tabLst>
                <a:tab pos="741363" algn="l"/>
              </a:tabLst>
            </a:pPr>
            <a:r>
              <a:rPr lang="en-US" dirty="0" smtClean="0"/>
              <a:t>open(file</a:t>
            </a:r>
            <a:r>
              <a:rPr lang="en-US" dirty="0"/>
              <a:t>, mode='r', buffering=-1, encoding=None, errors=None, newline=None, </a:t>
            </a:r>
            <a:r>
              <a:rPr lang="en-US" dirty="0" err="1"/>
              <a:t>closefd</a:t>
            </a:r>
            <a:r>
              <a:rPr lang="en-US" dirty="0"/>
              <a:t>=True, opener=None</a:t>
            </a:r>
            <a:r>
              <a:rPr lang="en-US" dirty="0" smtClean="0"/>
              <a:t>)¶</a:t>
            </a:r>
          </a:p>
          <a:p>
            <a:pPr marL="1146175" indent="-636588">
              <a:spcBef>
                <a:spcPts val="0"/>
              </a:spcBef>
              <a:spcAft>
                <a:spcPts val="0"/>
              </a:spcAft>
              <a:buNone/>
              <a:tabLst>
                <a:tab pos="741363" algn="l"/>
              </a:tabLst>
            </a:pPr>
            <a:endParaRPr lang="en-US" dirty="0"/>
          </a:p>
          <a:p>
            <a:pPr marL="1146175" indent="-636588">
              <a:spcBef>
                <a:spcPts val="0"/>
              </a:spcBef>
              <a:spcAft>
                <a:spcPts val="0"/>
              </a:spcAft>
              <a:buNone/>
              <a:tabLst>
                <a:tab pos="741363" algn="l"/>
              </a:tabLst>
            </a:pPr>
            <a:endParaRPr lang="en-US" dirty="0" smtClean="0"/>
          </a:p>
          <a:p>
            <a:pPr marL="1146175" indent="-636588">
              <a:spcBef>
                <a:spcPts val="0"/>
              </a:spcBef>
              <a:spcAft>
                <a:spcPts val="0"/>
              </a:spcAft>
              <a:buNone/>
              <a:tabLst>
                <a:tab pos="741363" algn="l"/>
              </a:tabLst>
            </a:pPr>
            <a:r>
              <a:rPr lang="en-US" dirty="0" smtClean="0"/>
              <a:t>Python allows for specific behavior for </a:t>
            </a:r>
            <a:r>
              <a:rPr lang="en-US" i="1" dirty="0" smtClean="0"/>
              <a:t>buffering</a:t>
            </a:r>
            <a:r>
              <a:rPr lang="en-US" dirty="0" smtClean="0"/>
              <a:t>, </a:t>
            </a:r>
            <a:r>
              <a:rPr lang="en-US" i="1" dirty="0" smtClean="0"/>
              <a:t>encoding,</a:t>
            </a:r>
            <a:r>
              <a:rPr lang="en-US" dirty="0" smtClean="0"/>
              <a:t> </a:t>
            </a:r>
            <a:r>
              <a:rPr lang="en-US" i="1" dirty="0" smtClean="0"/>
              <a:t>error</a:t>
            </a:r>
            <a:r>
              <a:rPr lang="en-US" dirty="0" smtClean="0"/>
              <a:t> and </a:t>
            </a:r>
            <a:r>
              <a:rPr lang="en-US" i="1" dirty="0" smtClean="0"/>
              <a:t>new line</a:t>
            </a:r>
            <a:r>
              <a:rPr lang="en-US" dirty="0" smtClean="0"/>
              <a:t> handling and more.</a:t>
            </a:r>
          </a:p>
          <a:p>
            <a:pPr marL="1146175" indent="-636588">
              <a:spcBef>
                <a:spcPts val="0"/>
              </a:spcBef>
              <a:spcAft>
                <a:spcPts val="0"/>
              </a:spcAft>
              <a:buNone/>
              <a:tabLst>
                <a:tab pos="741363" algn="l"/>
              </a:tabLst>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38850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Open </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smtClean="0"/>
              <a:t>There are also </a:t>
            </a:r>
            <a:r>
              <a:rPr lang="en-US" dirty="0"/>
              <a:t>the file handling modules, such as, </a:t>
            </a:r>
            <a:r>
              <a:rPr lang="en-US" dirty="0" err="1"/>
              <a:t>fileinput</a:t>
            </a:r>
            <a:r>
              <a:rPr lang="en-US" dirty="0"/>
              <a:t>, </a:t>
            </a:r>
            <a:r>
              <a:rPr lang="en-US" dirty="0" err="1"/>
              <a:t>io</a:t>
            </a:r>
            <a:r>
              <a:rPr lang="en-US" dirty="0"/>
              <a:t> (where open() is declared), </a:t>
            </a:r>
            <a:r>
              <a:rPr lang="en-US" dirty="0" err="1"/>
              <a:t>os</a:t>
            </a:r>
            <a:r>
              <a:rPr lang="en-US" dirty="0"/>
              <a:t>, </a:t>
            </a:r>
            <a:r>
              <a:rPr lang="en-US" dirty="0" err="1"/>
              <a:t>os.path</a:t>
            </a:r>
            <a:r>
              <a:rPr lang="en-US" dirty="0"/>
              <a:t>, </a:t>
            </a:r>
            <a:r>
              <a:rPr lang="en-US" dirty="0" err="1"/>
              <a:t>tempfile</a:t>
            </a:r>
            <a:r>
              <a:rPr lang="en-US" dirty="0"/>
              <a:t>, and </a:t>
            </a:r>
            <a:r>
              <a:rPr lang="en-US" dirty="0" err="1"/>
              <a:t>shutil</a:t>
            </a:r>
            <a:r>
              <a:rPr lang="en-US" dirty="0" smtClean="0"/>
              <a:t>.</a:t>
            </a:r>
          </a:p>
          <a:p>
            <a:pPr marL="11113" indent="-11113">
              <a:spcBef>
                <a:spcPts val="0"/>
              </a:spcBef>
              <a:spcAft>
                <a:spcPts val="0"/>
              </a:spcAft>
              <a:buNone/>
              <a:tabLst>
                <a:tab pos="741363" algn="l"/>
              </a:tabLst>
            </a:pPr>
            <a:endParaRPr lang="en-US" dirty="0"/>
          </a:p>
          <a:p>
            <a:pPr marL="1146175" indent="-636588">
              <a:spcBef>
                <a:spcPts val="0"/>
              </a:spcBef>
              <a:spcAft>
                <a:spcPts val="0"/>
              </a:spcAft>
              <a:buNone/>
              <a:tabLst>
                <a:tab pos="741363" algn="l"/>
              </a:tabLst>
            </a:pPr>
            <a:r>
              <a:rPr lang="en-US" dirty="0"/>
              <a:t>read more at </a:t>
            </a:r>
            <a:r>
              <a:rPr lang="en-US" dirty="0">
                <a:hlinkClick r:id="rId3"/>
              </a:rPr>
              <a:t>https://docs.python.org/3/library/functions.html#open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074435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Processing </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smtClean="0"/>
              <a:t>There are some simple built in functions for reading information from a file:</a:t>
            </a:r>
          </a:p>
          <a:p>
            <a:pPr marL="11113" indent="-11113">
              <a:spcBef>
                <a:spcPts val="0"/>
              </a:spcBef>
              <a:spcAft>
                <a:spcPts val="0"/>
              </a:spcAft>
              <a:buNone/>
              <a:tabLst>
                <a:tab pos="741363" algn="l"/>
              </a:tabLst>
            </a:pPr>
            <a:endParaRPr lang="en-US" dirty="0"/>
          </a:p>
          <a:p>
            <a:pPr marL="914400" indent="-914400">
              <a:spcBef>
                <a:spcPts val="0"/>
              </a:spcBef>
              <a:spcAft>
                <a:spcPts val="0"/>
              </a:spcAft>
              <a:buNone/>
              <a:tabLst>
                <a:tab pos="741363" algn="l"/>
              </a:tabLst>
            </a:pPr>
            <a:r>
              <a:rPr lang="en-US" dirty="0" smtClean="0"/>
              <a:t>read</a:t>
            </a:r>
            <a:r>
              <a:rPr lang="en-US" dirty="0"/>
              <a:t>() Returns the entire remaining contents of the file as a single (potentially </a:t>
            </a:r>
            <a:r>
              <a:rPr lang="en-US" dirty="0" smtClean="0"/>
              <a:t>large, multi-line</a:t>
            </a:r>
            <a:r>
              <a:rPr lang="en-US" dirty="0"/>
              <a:t>) string.</a:t>
            </a:r>
          </a:p>
          <a:p>
            <a:pPr marL="914400" indent="-914400">
              <a:spcBef>
                <a:spcPts val="0"/>
              </a:spcBef>
              <a:spcAft>
                <a:spcPts val="0"/>
              </a:spcAft>
              <a:buNone/>
              <a:tabLst>
                <a:tab pos="741363" algn="l"/>
              </a:tabLst>
            </a:pPr>
            <a:endParaRPr lang="en-US" dirty="0"/>
          </a:p>
          <a:p>
            <a:pPr marL="914400" indent="-914400">
              <a:spcBef>
                <a:spcPts val="0"/>
              </a:spcBef>
              <a:spcAft>
                <a:spcPts val="0"/>
              </a:spcAft>
              <a:buNone/>
              <a:tabLst>
                <a:tab pos="741363" algn="l"/>
              </a:tabLst>
            </a:pPr>
            <a:r>
              <a:rPr lang="en-US" dirty="0" err="1" smtClean="0"/>
              <a:t>readline</a:t>
            </a:r>
            <a:r>
              <a:rPr lang="en-US" dirty="0"/>
              <a:t>() Returns the next line of the file. That is all text up to and including the </a:t>
            </a:r>
            <a:r>
              <a:rPr lang="en-US" dirty="0" smtClean="0"/>
              <a:t>next newline </a:t>
            </a:r>
            <a:r>
              <a:rPr lang="en-US" dirty="0"/>
              <a:t>character.</a:t>
            </a:r>
          </a:p>
          <a:p>
            <a:pPr marL="914400" indent="-914400">
              <a:spcBef>
                <a:spcPts val="0"/>
              </a:spcBef>
              <a:spcAft>
                <a:spcPts val="0"/>
              </a:spcAft>
              <a:buNone/>
              <a:tabLst>
                <a:tab pos="741363" algn="l"/>
              </a:tabLst>
            </a:pPr>
            <a:endParaRPr lang="en-US" dirty="0"/>
          </a:p>
          <a:p>
            <a:pPr marL="914400" indent="-914400">
              <a:spcBef>
                <a:spcPts val="0"/>
              </a:spcBef>
              <a:spcAft>
                <a:spcPts val="0"/>
              </a:spcAft>
              <a:buNone/>
              <a:tabLst>
                <a:tab pos="741363" algn="l"/>
              </a:tabLst>
            </a:pPr>
            <a:r>
              <a:rPr lang="en-US" dirty="0" err="1" smtClean="0"/>
              <a:t>readlines</a:t>
            </a:r>
            <a:r>
              <a:rPr lang="en-US" dirty="0"/>
              <a:t>() Returns a list of the remaining lines in the file. Each list item is a single </a:t>
            </a:r>
            <a:r>
              <a:rPr lang="en-US" dirty="0" smtClean="0"/>
              <a:t>line including </a:t>
            </a:r>
            <a:r>
              <a:rPr lang="en-US" dirty="0"/>
              <a:t>the newline character at the end.</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430784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Example writing</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a:t>&gt;&gt;&gt; f = open('data.txt', 'w')</a:t>
            </a:r>
          </a:p>
          <a:p>
            <a:pPr marL="11113" indent="-11113">
              <a:spcBef>
                <a:spcPts val="0"/>
              </a:spcBef>
              <a:spcAft>
                <a:spcPts val="0"/>
              </a:spcAft>
              <a:buNone/>
              <a:tabLst>
                <a:tab pos="741363" algn="l"/>
              </a:tabLst>
            </a:pPr>
            <a:r>
              <a:rPr lang="en-US" dirty="0"/>
              <a:t>&gt;&gt;&gt; </a:t>
            </a:r>
            <a:r>
              <a:rPr lang="en-US" dirty="0" err="1"/>
              <a:t>f.write</a:t>
            </a:r>
            <a:r>
              <a:rPr lang="en-US" dirty="0"/>
              <a:t>('Hello CS547\n')</a:t>
            </a:r>
          </a:p>
          <a:p>
            <a:pPr marL="11113" indent="-11113">
              <a:spcBef>
                <a:spcPts val="0"/>
              </a:spcBef>
              <a:spcAft>
                <a:spcPts val="0"/>
              </a:spcAft>
              <a:buNone/>
              <a:tabLst>
                <a:tab pos="741363" algn="l"/>
              </a:tabLst>
            </a:pPr>
            <a:r>
              <a:rPr lang="en-US" dirty="0"/>
              <a:t>12</a:t>
            </a:r>
          </a:p>
          <a:p>
            <a:pPr marL="11113" indent="-11113">
              <a:spcBef>
                <a:spcPts val="0"/>
              </a:spcBef>
              <a:spcAft>
                <a:spcPts val="0"/>
              </a:spcAft>
              <a:buNone/>
              <a:tabLst>
                <a:tab pos="741363" algn="l"/>
              </a:tabLst>
            </a:pPr>
            <a:r>
              <a:rPr lang="en-US" dirty="0"/>
              <a:t>&gt;&gt;&gt; </a:t>
            </a:r>
            <a:r>
              <a:rPr lang="en-US" dirty="0" err="1"/>
              <a:t>f.write</a:t>
            </a:r>
            <a:r>
              <a:rPr lang="en-US" dirty="0"/>
              <a:t>('Python is Fun')</a:t>
            </a:r>
          </a:p>
          <a:p>
            <a:pPr marL="11113" indent="-11113">
              <a:spcBef>
                <a:spcPts val="0"/>
              </a:spcBef>
              <a:spcAft>
                <a:spcPts val="0"/>
              </a:spcAft>
              <a:buNone/>
              <a:tabLst>
                <a:tab pos="741363" algn="l"/>
              </a:tabLst>
            </a:pPr>
            <a:r>
              <a:rPr lang="en-US" dirty="0"/>
              <a:t>13</a:t>
            </a:r>
          </a:p>
          <a:p>
            <a:pPr marL="11113" indent="-11113">
              <a:spcBef>
                <a:spcPts val="0"/>
              </a:spcBef>
              <a:spcAft>
                <a:spcPts val="0"/>
              </a:spcAft>
              <a:buNone/>
              <a:tabLst>
                <a:tab pos="741363" algn="l"/>
              </a:tabLst>
            </a:pPr>
            <a:r>
              <a:rPr lang="en-US" dirty="0"/>
              <a:t>&gt;&gt;&gt; </a:t>
            </a:r>
            <a:r>
              <a:rPr lang="en-US" dirty="0" err="1"/>
              <a:t>f.close</a:t>
            </a:r>
            <a:r>
              <a:rPr lang="en-US" dirty="0"/>
              <a:t>()</a:t>
            </a:r>
          </a:p>
          <a:p>
            <a:pPr marL="11113" indent="-11113">
              <a:spcBef>
                <a:spcPts val="0"/>
              </a:spcBef>
              <a:spcAft>
                <a:spcPts val="0"/>
              </a:spcAft>
              <a:buNone/>
              <a:tabLst>
                <a:tab pos="741363" algn="l"/>
              </a:tabLst>
            </a:pPr>
            <a:r>
              <a:rPr lang="en-US" dirty="0"/>
              <a:t>&gt;&gt;&gt;</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509962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Example Reading</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a:t>&gt;&gt;&gt; f = open('data.txt')</a:t>
            </a:r>
          </a:p>
          <a:p>
            <a:pPr marL="11113" indent="-11113">
              <a:spcBef>
                <a:spcPts val="0"/>
              </a:spcBef>
              <a:spcAft>
                <a:spcPts val="0"/>
              </a:spcAft>
              <a:buNone/>
              <a:tabLst>
                <a:tab pos="741363" algn="l"/>
              </a:tabLst>
            </a:pPr>
            <a:r>
              <a:rPr lang="en-US" dirty="0"/>
              <a:t>&gt;&gt;&gt; text = </a:t>
            </a:r>
            <a:r>
              <a:rPr lang="en-US" dirty="0" err="1"/>
              <a:t>f.read</a:t>
            </a:r>
            <a:r>
              <a:rPr lang="en-US" dirty="0"/>
              <a:t>()</a:t>
            </a:r>
          </a:p>
          <a:p>
            <a:pPr marL="11113" indent="-11113">
              <a:spcBef>
                <a:spcPts val="0"/>
              </a:spcBef>
              <a:spcAft>
                <a:spcPts val="0"/>
              </a:spcAft>
              <a:buNone/>
              <a:tabLst>
                <a:tab pos="741363" algn="l"/>
              </a:tabLst>
            </a:pPr>
            <a:r>
              <a:rPr lang="en-US" dirty="0"/>
              <a:t>&gt;&gt;&gt; text</a:t>
            </a:r>
          </a:p>
          <a:p>
            <a:pPr marL="11113" indent="-11113">
              <a:spcBef>
                <a:spcPts val="0"/>
              </a:spcBef>
              <a:spcAft>
                <a:spcPts val="0"/>
              </a:spcAft>
              <a:buNone/>
              <a:tabLst>
                <a:tab pos="741363" algn="l"/>
              </a:tabLst>
            </a:pPr>
            <a:r>
              <a:rPr lang="en-US" dirty="0"/>
              <a:t>'Hello CS547\</a:t>
            </a:r>
            <a:r>
              <a:rPr lang="en-US" dirty="0" err="1"/>
              <a:t>nPython</a:t>
            </a:r>
            <a:r>
              <a:rPr lang="en-US" dirty="0"/>
              <a:t> is Fun'</a:t>
            </a:r>
          </a:p>
          <a:p>
            <a:pPr marL="11113" indent="-11113">
              <a:spcBef>
                <a:spcPts val="0"/>
              </a:spcBef>
              <a:spcAft>
                <a:spcPts val="0"/>
              </a:spcAft>
              <a:buNone/>
              <a:tabLst>
                <a:tab pos="741363" algn="l"/>
              </a:tabLst>
            </a:pPr>
            <a:r>
              <a:rPr lang="en-US" dirty="0"/>
              <a:t>&gt;&gt;&gt; print(text)</a:t>
            </a:r>
          </a:p>
          <a:p>
            <a:pPr marL="11113" indent="-11113">
              <a:spcBef>
                <a:spcPts val="0"/>
              </a:spcBef>
              <a:spcAft>
                <a:spcPts val="0"/>
              </a:spcAft>
              <a:buNone/>
              <a:tabLst>
                <a:tab pos="741363" algn="l"/>
              </a:tabLst>
            </a:pPr>
            <a:r>
              <a:rPr lang="en-US" dirty="0"/>
              <a:t>Hello CS547</a:t>
            </a:r>
          </a:p>
          <a:p>
            <a:pPr marL="11113" indent="-11113">
              <a:spcBef>
                <a:spcPts val="0"/>
              </a:spcBef>
              <a:spcAft>
                <a:spcPts val="0"/>
              </a:spcAft>
              <a:buNone/>
              <a:tabLst>
                <a:tab pos="741363" algn="l"/>
              </a:tabLst>
            </a:pPr>
            <a:r>
              <a:rPr lang="en-US" dirty="0"/>
              <a:t>Python is Fun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306440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Reading with Iterator</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smtClean="0"/>
              <a:t>There is more than one way of reading a file ( seek, </a:t>
            </a:r>
            <a:r>
              <a:rPr lang="en-US" dirty="0" err="1" smtClean="0"/>
              <a:t>readline</a:t>
            </a:r>
            <a:r>
              <a:rPr lang="en-US" dirty="0" smtClean="0"/>
              <a:t>, and more) in python.</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smtClean="0"/>
              <a:t>One convenient way is to use an iterator to automatically read the file line by line.</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&gt;&gt;&gt; for line in open('data.txt'): print('line = ' + line)</a:t>
            </a:r>
          </a:p>
          <a:p>
            <a:pPr marL="11113" indent="-11113">
              <a:spcBef>
                <a:spcPts val="0"/>
              </a:spcBef>
              <a:spcAft>
                <a:spcPts val="0"/>
              </a:spcAft>
              <a:buNone/>
              <a:tabLst>
                <a:tab pos="741363" algn="l"/>
              </a:tabLst>
            </a:pPr>
            <a:r>
              <a:rPr lang="en-US" dirty="0"/>
              <a:t>...</a:t>
            </a:r>
          </a:p>
          <a:p>
            <a:pPr marL="11113" indent="-11113">
              <a:spcBef>
                <a:spcPts val="0"/>
              </a:spcBef>
              <a:spcAft>
                <a:spcPts val="0"/>
              </a:spcAft>
              <a:buNone/>
              <a:tabLst>
                <a:tab pos="741363" algn="l"/>
              </a:tabLst>
            </a:pPr>
            <a:r>
              <a:rPr lang="en-US" dirty="0"/>
              <a:t>line = Hello CS547</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line = Python is Fun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467651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Note about text files</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smtClean="0"/>
              <a:t>Be aware that not all text files are alike. Files from systems with other Unicode character set may not ‘look’ the same on your system. Especially if the two computers are in different countries.</a:t>
            </a:r>
          </a:p>
          <a:p>
            <a:pPr marL="11113" indent="-11113">
              <a:spcBef>
                <a:spcPts val="0"/>
              </a:spcBef>
              <a:spcAft>
                <a:spcPts val="0"/>
              </a:spcAft>
              <a:buNone/>
              <a:tabLst>
                <a:tab pos="741363" algn="l"/>
              </a:tabLst>
            </a:pPr>
            <a:r>
              <a:rPr lang="en-US" dirty="0" smtClean="0"/>
              <a:t>Luckily, python makes Unicode interoperability easy.</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To access files containing non-ASCII Unicode </a:t>
            </a:r>
            <a:r>
              <a:rPr lang="en-US" dirty="0" smtClean="0"/>
              <a:t>text, </a:t>
            </a:r>
            <a:r>
              <a:rPr lang="en-US" dirty="0"/>
              <a:t>we simply pass in an encoding name if the text in the file doesn’t match the default encoding for our platform. In this mode, Python text files automatically encode on writes and decode on reads per the encoding scheme name you provide. </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772649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Unicode encoding text files</a:t>
            </a:r>
            <a:endParaRPr lang="en-US" dirty="0"/>
          </a:p>
        </p:txBody>
      </p:sp>
      <p:sp>
        <p:nvSpPr>
          <p:cNvPr id="3" name="Content Placeholder 2"/>
          <p:cNvSpPr>
            <a:spLocks noGrp="1"/>
          </p:cNvSpPr>
          <p:nvPr>
            <p:ph idx="1"/>
          </p:nvPr>
        </p:nvSpPr>
        <p:spPr>
          <a:xfrm>
            <a:off x="913795" y="1732449"/>
            <a:ext cx="10934904" cy="4515951"/>
          </a:xfrm>
        </p:spPr>
        <p:txBody>
          <a:bodyPr>
            <a:normAutofit fontScale="92500" lnSpcReduction="10000"/>
          </a:bodyPr>
          <a:lstStyle/>
          <a:p>
            <a:pPr marL="11113" indent="-11113">
              <a:spcBef>
                <a:spcPts val="0"/>
              </a:spcBef>
              <a:spcAft>
                <a:spcPts val="0"/>
              </a:spcAft>
              <a:buNone/>
              <a:tabLst>
                <a:tab pos="741363" algn="l"/>
              </a:tabLst>
            </a:pPr>
            <a:r>
              <a:rPr lang="en-US" dirty="0"/>
              <a:t>In Python 3.X</a:t>
            </a:r>
            <a:r>
              <a:rPr lang="en-US" dirty="0" smtClean="0"/>
              <a:t>:</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smtClean="0"/>
              <a:t>S </a:t>
            </a:r>
            <a:r>
              <a:rPr lang="en-US" dirty="0"/>
              <a:t>= '</a:t>
            </a:r>
            <a:r>
              <a:rPr lang="en-US" dirty="0" err="1"/>
              <a:t>sp</a:t>
            </a:r>
            <a:r>
              <a:rPr lang="en-US" dirty="0"/>
              <a:t>\xc4m' </a:t>
            </a:r>
            <a:endParaRPr lang="en-US" dirty="0" smtClean="0"/>
          </a:p>
          <a:p>
            <a:pPr marL="11113" indent="-11113">
              <a:spcBef>
                <a:spcPts val="0"/>
              </a:spcBef>
              <a:spcAft>
                <a:spcPts val="0"/>
              </a:spcAft>
              <a:buNone/>
              <a:tabLst>
                <a:tab pos="741363" algn="l"/>
              </a:tabLst>
            </a:pPr>
            <a:r>
              <a:rPr lang="en-US" dirty="0"/>
              <a:t>&gt;&gt;&gt; S</a:t>
            </a:r>
          </a:p>
          <a:p>
            <a:pPr marL="11113" indent="-11113">
              <a:spcBef>
                <a:spcPts val="0"/>
              </a:spcBef>
              <a:spcAft>
                <a:spcPts val="0"/>
              </a:spcAft>
              <a:buNone/>
              <a:tabLst>
                <a:tab pos="741363" algn="l"/>
              </a:tabLst>
            </a:pPr>
            <a:r>
              <a:rPr lang="en-US" dirty="0" smtClean="0"/>
              <a:t>'</a:t>
            </a:r>
            <a:r>
              <a:rPr lang="en-US" dirty="0" err="1" smtClean="0"/>
              <a:t>spÄm</a:t>
            </a:r>
            <a:r>
              <a:rPr lang="en-US" dirty="0" smtClean="0"/>
              <a:t>‘</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&gt;&gt;&gt; file = open('unidata.txt', 'w', encoding='utf-8')      # Write/encode UTF-8 text</a:t>
            </a:r>
          </a:p>
          <a:p>
            <a:pPr marL="11113" indent="-11113">
              <a:spcBef>
                <a:spcPts val="0"/>
              </a:spcBef>
              <a:spcAft>
                <a:spcPts val="0"/>
              </a:spcAft>
              <a:buNone/>
              <a:tabLst>
                <a:tab pos="741363" algn="l"/>
              </a:tabLst>
            </a:pPr>
            <a:r>
              <a:rPr lang="en-US" dirty="0"/>
              <a:t>&gt;&gt;&gt; </a:t>
            </a:r>
            <a:r>
              <a:rPr lang="en-US" dirty="0" err="1"/>
              <a:t>file.write</a:t>
            </a:r>
            <a:r>
              <a:rPr lang="en-US" dirty="0"/>
              <a:t>(S) </a:t>
            </a:r>
            <a:endParaRPr lang="en-US" dirty="0" smtClean="0"/>
          </a:p>
          <a:p>
            <a:pPr marL="11113" indent="-11113">
              <a:spcBef>
                <a:spcPts val="0"/>
              </a:spcBef>
              <a:spcAft>
                <a:spcPts val="0"/>
              </a:spcAft>
              <a:buNone/>
              <a:tabLst>
                <a:tab pos="741363" algn="l"/>
              </a:tabLst>
            </a:pPr>
            <a:r>
              <a:rPr lang="en-US" dirty="0" smtClean="0"/>
              <a:t>4</a:t>
            </a:r>
            <a:endParaRPr lang="en-US" dirty="0"/>
          </a:p>
          <a:p>
            <a:pPr marL="11113" indent="-11113">
              <a:spcBef>
                <a:spcPts val="0"/>
              </a:spcBef>
              <a:spcAft>
                <a:spcPts val="0"/>
              </a:spcAft>
              <a:buNone/>
              <a:tabLst>
                <a:tab pos="741363" algn="l"/>
              </a:tabLst>
            </a:pPr>
            <a:r>
              <a:rPr lang="en-US" dirty="0"/>
              <a:t>&gt;&gt;&gt; </a:t>
            </a:r>
            <a:r>
              <a:rPr lang="en-US" dirty="0" err="1"/>
              <a:t>file.close</a:t>
            </a:r>
            <a:r>
              <a:rPr lang="en-US" dirty="0"/>
              <a:t>()</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&gt;&gt;&gt; text = open('unidata.txt', encoding='utf-8').read()    # Read/decode UTF-8 text</a:t>
            </a:r>
          </a:p>
          <a:p>
            <a:pPr marL="11113" indent="-11113">
              <a:spcBef>
                <a:spcPts val="0"/>
              </a:spcBef>
              <a:spcAft>
                <a:spcPts val="0"/>
              </a:spcAft>
              <a:buNone/>
              <a:tabLst>
                <a:tab pos="741363" algn="l"/>
              </a:tabLst>
            </a:pPr>
            <a:r>
              <a:rPr lang="en-US" dirty="0"/>
              <a:t>&gt;&gt;&gt; text</a:t>
            </a:r>
          </a:p>
          <a:p>
            <a:pPr marL="11113" indent="-11113">
              <a:spcBef>
                <a:spcPts val="0"/>
              </a:spcBef>
              <a:spcAft>
                <a:spcPts val="0"/>
              </a:spcAft>
              <a:buNone/>
              <a:tabLst>
                <a:tab pos="741363" algn="l"/>
              </a:tabLst>
            </a:pPr>
            <a:r>
              <a:rPr lang="en-US" dirty="0"/>
              <a:t>'</a:t>
            </a:r>
            <a:r>
              <a:rPr lang="en-US" dirty="0" err="1"/>
              <a:t>spÄm</a:t>
            </a:r>
            <a:r>
              <a:rPr lang="en-US" dirty="0"/>
              <a:t>'</a:t>
            </a:r>
          </a:p>
          <a:p>
            <a:pPr marL="11113" indent="-11113">
              <a:spcBef>
                <a:spcPts val="0"/>
              </a:spcBef>
              <a:spcAft>
                <a:spcPts val="0"/>
              </a:spcAft>
              <a:buNone/>
              <a:tabLst>
                <a:tab pos="741363" algn="l"/>
              </a:tabLst>
            </a:pPr>
            <a:r>
              <a:rPr lang="en-US" dirty="0"/>
              <a:t>&gt;&gt;&gt; </a:t>
            </a:r>
            <a:r>
              <a:rPr lang="en-US" dirty="0" err="1"/>
              <a:t>len</a:t>
            </a:r>
            <a:r>
              <a:rPr lang="en-US" dirty="0"/>
              <a:t>(text) </a:t>
            </a:r>
            <a:endParaRPr lang="en-US" dirty="0" smtClean="0"/>
          </a:p>
          <a:p>
            <a:pPr marL="11113" indent="-11113">
              <a:spcBef>
                <a:spcPts val="0"/>
              </a:spcBef>
              <a:spcAft>
                <a:spcPts val="0"/>
              </a:spcAft>
              <a:buNone/>
              <a:tabLst>
                <a:tab pos="741363" algn="l"/>
              </a:tabLst>
            </a:pPr>
            <a:r>
              <a:rPr lang="en-US" dirty="0" smtClean="0"/>
              <a:t>4</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409948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Unicode encoding text files</a:t>
            </a:r>
            <a:endParaRPr lang="en-US" dirty="0"/>
          </a:p>
        </p:txBody>
      </p:sp>
      <p:sp>
        <p:nvSpPr>
          <p:cNvPr id="3" name="Content Placeholder 2"/>
          <p:cNvSpPr>
            <a:spLocks noGrp="1"/>
          </p:cNvSpPr>
          <p:nvPr>
            <p:ph idx="1"/>
          </p:nvPr>
        </p:nvSpPr>
        <p:spPr>
          <a:xfrm>
            <a:off x="913795" y="1732449"/>
            <a:ext cx="10934904" cy="4515951"/>
          </a:xfrm>
        </p:spPr>
        <p:txBody>
          <a:bodyPr>
            <a:normAutofit fontScale="92500" lnSpcReduction="10000"/>
          </a:bodyPr>
          <a:lstStyle/>
          <a:p>
            <a:pPr marL="11113" indent="-11113">
              <a:spcBef>
                <a:spcPts val="0"/>
              </a:spcBef>
              <a:spcAft>
                <a:spcPts val="0"/>
              </a:spcAft>
              <a:buNone/>
              <a:tabLst>
                <a:tab pos="741363" algn="l"/>
              </a:tabLst>
            </a:pPr>
            <a:r>
              <a:rPr lang="en-US" dirty="0" smtClean="0"/>
              <a:t>To really see what’s stored in your file use binary mode</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smtClean="0"/>
              <a:t>S </a:t>
            </a:r>
            <a:r>
              <a:rPr lang="en-US" dirty="0"/>
              <a:t>= '</a:t>
            </a:r>
            <a:r>
              <a:rPr lang="en-US" dirty="0" err="1"/>
              <a:t>sp</a:t>
            </a:r>
            <a:r>
              <a:rPr lang="en-US" dirty="0"/>
              <a:t>\xc4m' </a:t>
            </a:r>
            <a:endParaRPr lang="en-US" dirty="0" smtClean="0"/>
          </a:p>
          <a:p>
            <a:pPr marL="11113" indent="-11113">
              <a:spcBef>
                <a:spcPts val="0"/>
              </a:spcBef>
              <a:spcAft>
                <a:spcPts val="0"/>
              </a:spcAft>
              <a:buNone/>
              <a:tabLst>
                <a:tab pos="741363" algn="l"/>
              </a:tabLst>
            </a:pPr>
            <a:r>
              <a:rPr lang="en-US" dirty="0"/>
              <a:t>&gt;&gt;&gt; S</a:t>
            </a:r>
          </a:p>
          <a:p>
            <a:pPr marL="11113" indent="-11113">
              <a:spcBef>
                <a:spcPts val="0"/>
              </a:spcBef>
              <a:spcAft>
                <a:spcPts val="0"/>
              </a:spcAft>
              <a:buNone/>
              <a:tabLst>
                <a:tab pos="741363" algn="l"/>
              </a:tabLst>
            </a:pPr>
            <a:r>
              <a:rPr lang="en-US" dirty="0" smtClean="0"/>
              <a:t>'</a:t>
            </a:r>
            <a:r>
              <a:rPr lang="en-US" dirty="0" err="1" smtClean="0"/>
              <a:t>spÄm</a:t>
            </a:r>
            <a:r>
              <a:rPr lang="en-US" dirty="0" smtClean="0"/>
              <a:t>‘</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&gt;&gt;&gt; file = open('unidata.txt', 'w', encoding='utf-8')      # Write/encode UTF-8 text</a:t>
            </a:r>
          </a:p>
          <a:p>
            <a:pPr marL="11113" indent="-11113">
              <a:spcBef>
                <a:spcPts val="0"/>
              </a:spcBef>
              <a:spcAft>
                <a:spcPts val="0"/>
              </a:spcAft>
              <a:buNone/>
              <a:tabLst>
                <a:tab pos="741363" algn="l"/>
              </a:tabLst>
            </a:pPr>
            <a:r>
              <a:rPr lang="en-US" dirty="0"/>
              <a:t>&gt;&gt;&gt; </a:t>
            </a:r>
            <a:r>
              <a:rPr lang="en-US" dirty="0" err="1"/>
              <a:t>file.write</a:t>
            </a:r>
            <a:r>
              <a:rPr lang="en-US" dirty="0"/>
              <a:t>(S) </a:t>
            </a:r>
            <a:endParaRPr lang="en-US" dirty="0" smtClean="0"/>
          </a:p>
          <a:p>
            <a:pPr marL="11113" indent="-11113">
              <a:spcBef>
                <a:spcPts val="0"/>
              </a:spcBef>
              <a:spcAft>
                <a:spcPts val="0"/>
              </a:spcAft>
              <a:buNone/>
              <a:tabLst>
                <a:tab pos="741363" algn="l"/>
              </a:tabLst>
            </a:pPr>
            <a:r>
              <a:rPr lang="en-US" dirty="0" smtClean="0"/>
              <a:t>4</a:t>
            </a:r>
            <a:endParaRPr lang="en-US" dirty="0"/>
          </a:p>
          <a:p>
            <a:pPr marL="11113" indent="-11113">
              <a:spcBef>
                <a:spcPts val="0"/>
              </a:spcBef>
              <a:spcAft>
                <a:spcPts val="0"/>
              </a:spcAft>
              <a:buNone/>
              <a:tabLst>
                <a:tab pos="741363" algn="l"/>
              </a:tabLst>
            </a:pPr>
            <a:r>
              <a:rPr lang="en-US" dirty="0"/>
              <a:t>&gt;&gt;&gt; </a:t>
            </a:r>
            <a:r>
              <a:rPr lang="en-US" dirty="0" err="1"/>
              <a:t>file.close</a:t>
            </a:r>
            <a:r>
              <a:rPr lang="en-US" dirty="0"/>
              <a:t>()</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&gt;&gt;&gt; text = open('unidata.txt', encoding='utf-8').read()    # Read/decode UTF-8 text</a:t>
            </a:r>
          </a:p>
          <a:p>
            <a:pPr marL="11113" indent="-11113">
              <a:spcBef>
                <a:spcPts val="0"/>
              </a:spcBef>
              <a:spcAft>
                <a:spcPts val="0"/>
              </a:spcAft>
              <a:buNone/>
              <a:tabLst>
                <a:tab pos="741363" algn="l"/>
              </a:tabLst>
            </a:pPr>
            <a:r>
              <a:rPr lang="en-US" dirty="0"/>
              <a:t>&gt;&gt;&gt; text</a:t>
            </a:r>
          </a:p>
          <a:p>
            <a:pPr marL="11113" indent="-11113">
              <a:spcBef>
                <a:spcPts val="0"/>
              </a:spcBef>
              <a:spcAft>
                <a:spcPts val="0"/>
              </a:spcAft>
              <a:buNone/>
              <a:tabLst>
                <a:tab pos="741363" algn="l"/>
              </a:tabLst>
            </a:pPr>
            <a:r>
              <a:rPr lang="en-US" dirty="0"/>
              <a:t>'</a:t>
            </a:r>
            <a:r>
              <a:rPr lang="en-US" dirty="0" err="1"/>
              <a:t>spÄm</a:t>
            </a:r>
            <a:r>
              <a:rPr lang="en-US" dirty="0"/>
              <a:t>'</a:t>
            </a:r>
          </a:p>
          <a:p>
            <a:pPr marL="11113" indent="-11113">
              <a:spcBef>
                <a:spcPts val="0"/>
              </a:spcBef>
              <a:spcAft>
                <a:spcPts val="0"/>
              </a:spcAft>
              <a:buNone/>
              <a:tabLst>
                <a:tab pos="741363" algn="l"/>
              </a:tabLst>
            </a:pPr>
            <a:r>
              <a:rPr lang="en-US" dirty="0"/>
              <a:t>&gt;&gt;&gt; </a:t>
            </a:r>
            <a:r>
              <a:rPr lang="en-US" dirty="0" err="1"/>
              <a:t>len</a:t>
            </a:r>
            <a:r>
              <a:rPr lang="en-US" dirty="0"/>
              <a:t>(text) </a:t>
            </a:r>
            <a:endParaRPr lang="en-US" dirty="0" smtClean="0"/>
          </a:p>
          <a:p>
            <a:pPr marL="11113" indent="-11113">
              <a:spcBef>
                <a:spcPts val="0"/>
              </a:spcBef>
              <a:spcAft>
                <a:spcPts val="0"/>
              </a:spcAft>
              <a:buNone/>
              <a:tabLst>
                <a:tab pos="741363" algn="l"/>
              </a:tabLst>
            </a:pPr>
            <a:r>
              <a:rPr lang="en-US" dirty="0" smtClean="0"/>
              <a:t>4</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472974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Unicode encoding text files</a:t>
            </a:r>
            <a:endParaRPr lang="en-US" dirty="0"/>
          </a:p>
        </p:txBody>
      </p:sp>
      <p:sp>
        <p:nvSpPr>
          <p:cNvPr id="3" name="Content Placeholder 2"/>
          <p:cNvSpPr>
            <a:spLocks noGrp="1"/>
          </p:cNvSpPr>
          <p:nvPr>
            <p:ph idx="1"/>
          </p:nvPr>
        </p:nvSpPr>
        <p:spPr>
          <a:xfrm>
            <a:off x="913795" y="1732449"/>
            <a:ext cx="10934904" cy="4515951"/>
          </a:xfrm>
        </p:spPr>
        <p:txBody>
          <a:bodyPr>
            <a:normAutofit/>
          </a:bodyPr>
          <a:lstStyle/>
          <a:p>
            <a:pPr marL="11113" indent="-11113">
              <a:spcBef>
                <a:spcPts val="0"/>
              </a:spcBef>
              <a:spcAft>
                <a:spcPts val="0"/>
              </a:spcAft>
              <a:buNone/>
              <a:tabLst>
                <a:tab pos="741363" algn="l"/>
              </a:tabLst>
            </a:pPr>
            <a:r>
              <a:rPr lang="en-US" dirty="0" smtClean="0"/>
              <a:t>To manually encode and decode </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a:t>&gt;&gt;&gt; </a:t>
            </a:r>
            <a:r>
              <a:rPr lang="en-US" dirty="0" err="1"/>
              <a:t>text.encode</a:t>
            </a:r>
            <a:r>
              <a:rPr lang="en-US" dirty="0"/>
              <a:t>('utf-8')</a:t>
            </a:r>
          </a:p>
          <a:p>
            <a:pPr marL="11113" indent="-11113">
              <a:spcBef>
                <a:spcPts val="0"/>
              </a:spcBef>
              <a:spcAft>
                <a:spcPts val="0"/>
              </a:spcAft>
              <a:buNone/>
              <a:tabLst>
                <a:tab pos="741363" algn="l"/>
              </a:tabLst>
            </a:pPr>
            <a:r>
              <a:rPr lang="en-US" dirty="0" err="1"/>
              <a:t>b'sp</a:t>
            </a:r>
            <a:r>
              <a:rPr lang="en-US" dirty="0"/>
              <a:t>\xc3\x84m'</a:t>
            </a:r>
          </a:p>
          <a:p>
            <a:pPr marL="11113" indent="-11113">
              <a:spcBef>
                <a:spcPts val="0"/>
              </a:spcBef>
              <a:spcAft>
                <a:spcPts val="0"/>
              </a:spcAft>
              <a:buNone/>
              <a:tabLst>
                <a:tab pos="741363" algn="l"/>
              </a:tabLst>
            </a:pPr>
            <a:r>
              <a:rPr lang="en-US" dirty="0"/>
              <a:t>&gt;&gt;&gt; </a:t>
            </a:r>
            <a:r>
              <a:rPr lang="en-US" dirty="0" err="1"/>
              <a:t>raw.decode</a:t>
            </a:r>
            <a:r>
              <a:rPr lang="en-US" dirty="0"/>
              <a:t>('utf-8')</a:t>
            </a:r>
          </a:p>
          <a:p>
            <a:pPr marL="11113" indent="-11113">
              <a:spcBef>
                <a:spcPts val="0"/>
              </a:spcBef>
              <a:spcAft>
                <a:spcPts val="0"/>
              </a:spcAft>
              <a:buNone/>
              <a:tabLst>
                <a:tab pos="741363" algn="l"/>
              </a:tabLst>
            </a:pPr>
            <a:r>
              <a:rPr lang="en-US" dirty="0"/>
              <a:t>'</a:t>
            </a:r>
            <a:r>
              <a:rPr lang="en-US" dirty="0" err="1"/>
              <a:t>spÄm</a:t>
            </a:r>
            <a:r>
              <a:rPr lang="en-US" dirty="0"/>
              <a:t>'</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26510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Administration</a:t>
            </a:r>
          </a:p>
          <a:p>
            <a:pPr lvl="1"/>
            <a:r>
              <a:rPr lang="en-US" dirty="0" smtClean="0"/>
              <a:t>None</a:t>
            </a:r>
          </a:p>
          <a:p>
            <a:r>
              <a:rPr lang="en-US" dirty="0" smtClean="0"/>
              <a:t>Python Language </a:t>
            </a:r>
            <a:endParaRPr lang="en-US" dirty="0" smtClean="0"/>
          </a:p>
          <a:p>
            <a:pPr lvl="1"/>
            <a:r>
              <a:rPr lang="en-US" dirty="0" smtClean="0"/>
              <a:t>Files, Sets, Other types</a:t>
            </a:r>
          </a:p>
          <a:p>
            <a:r>
              <a:rPr lang="en-US" dirty="0" smtClean="0"/>
              <a:t>Functions</a:t>
            </a:r>
          </a:p>
          <a:p>
            <a:r>
              <a:rPr lang="en-US" dirty="0" smtClean="0"/>
              <a:t>Simple Programs</a:t>
            </a:r>
            <a:endParaRPr lang="en-US" dirty="0" smtClean="0"/>
          </a:p>
        </p:txBody>
      </p:sp>
      <p:sp>
        <p:nvSpPr>
          <p:cNvPr id="4" name="Date Placeholder 3"/>
          <p:cNvSpPr>
            <a:spLocks noGrp="1"/>
          </p:cNvSpPr>
          <p:nvPr>
            <p:ph type="dt" sz="half" idx="10"/>
          </p:nvPr>
        </p:nvSpPr>
        <p:spPr/>
        <p:txBody>
          <a:bodyPr/>
          <a:lstStyle/>
          <a:p>
            <a:fld id="{495805A5-778A-4C82-9D2F-2AED3BBAC516}" type="datetime1">
              <a:rPr lang="en-US" smtClean="0"/>
              <a:t>3/19/2015</a:t>
            </a:fld>
            <a:endParaRPr lang="en-US"/>
          </a:p>
        </p:txBody>
      </p:sp>
    </p:spTree>
    <p:extLst>
      <p:ext uri="{BB962C8B-B14F-4D97-AF65-F5344CB8AC3E}">
        <p14:creationId xmlns:p14="http://schemas.microsoft.com/office/powerpoint/2010/main" val="1306999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Further exploration</a:t>
            </a:r>
            <a:endParaRPr lang="en-US" dirty="0"/>
          </a:p>
        </p:txBody>
      </p:sp>
      <p:sp>
        <p:nvSpPr>
          <p:cNvPr id="3" name="Content Placeholder 2"/>
          <p:cNvSpPr>
            <a:spLocks noGrp="1"/>
          </p:cNvSpPr>
          <p:nvPr>
            <p:ph idx="1"/>
          </p:nvPr>
        </p:nvSpPr>
        <p:spPr>
          <a:xfrm>
            <a:off x="913795" y="1732449"/>
            <a:ext cx="10934904" cy="4058751"/>
          </a:xfrm>
        </p:spPr>
        <p:txBody>
          <a:bodyPr/>
          <a:lstStyle/>
          <a:p>
            <a:pPr marL="11113" indent="-11113">
              <a:spcBef>
                <a:spcPts val="0"/>
              </a:spcBef>
              <a:spcAft>
                <a:spcPts val="0"/>
              </a:spcAft>
              <a:buNone/>
              <a:tabLst>
                <a:tab pos="741363" algn="l"/>
              </a:tabLst>
            </a:pPr>
            <a:r>
              <a:rPr lang="en-US" dirty="0" smtClean="0"/>
              <a:t>Spend some time exploring the file functions in python. Open up an interpreter and run the </a:t>
            </a:r>
            <a:r>
              <a:rPr lang="en-US" dirty="0" err="1" smtClean="0"/>
              <a:t>dir</a:t>
            </a:r>
            <a:r>
              <a:rPr lang="en-US" dirty="0" smtClean="0"/>
              <a:t> call on any open file</a:t>
            </a:r>
          </a:p>
          <a:p>
            <a:pPr marL="11113" indent="-11113">
              <a:spcBef>
                <a:spcPts val="0"/>
              </a:spcBef>
              <a:spcAft>
                <a:spcPts val="0"/>
              </a:spcAft>
              <a:buNone/>
              <a:tabLst>
                <a:tab pos="741363" algn="l"/>
              </a:tabLst>
            </a:pPr>
            <a:r>
              <a:rPr lang="en-US" dirty="0" smtClean="0"/>
              <a:t>&gt;&gt;&gt; </a:t>
            </a:r>
            <a:r>
              <a:rPr lang="en-US" dirty="0" err="1" smtClean="0"/>
              <a:t>dir</a:t>
            </a:r>
            <a:r>
              <a:rPr lang="en-US" dirty="0" smtClean="0"/>
              <a:t> (f)</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smtClean="0"/>
              <a:t>				What do you get???</a:t>
            </a:r>
          </a:p>
          <a:p>
            <a:pPr marL="11113" indent="-11113">
              <a:spcBef>
                <a:spcPts val="0"/>
              </a:spcBef>
              <a:spcAft>
                <a:spcPts val="0"/>
              </a:spcAft>
              <a:buNone/>
              <a:tabLst>
                <a:tab pos="741363" algn="l"/>
              </a:tabLst>
            </a:pPr>
            <a:r>
              <a:rPr lang="en-US" dirty="0" smtClean="0"/>
              <a:t>Then run help on some of the method names that come back:</a:t>
            </a:r>
          </a:p>
          <a:p>
            <a:pPr marL="11113" indent="-11113">
              <a:spcBef>
                <a:spcPts val="0"/>
              </a:spcBef>
              <a:spcAft>
                <a:spcPts val="0"/>
              </a:spcAft>
              <a:buNone/>
              <a:tabLst>
                <a:tab pos="741363" algn="l"/>
              </a:tabLst>
            </a:pPr>
            <a:endParaRPr lang="en-US" dirty="0"/>
          </a:p>
          <a:p>
            <a:pPr marL="11113" indent="-11113">
              <a:spcBef>
                <a:spcPts val="0"/>
              </a:spcBef>
              <a:spcAft>
                <a:spcPts val="0"/>
              </a:spcAft>
              <a:buNone/>
              <a:tabLst>
                <a:tab pos="741363" algn="l"/>
              </a:tabLst>
            </a:pPr>
            <a:r>
              <a:rPr lang="en-US" dirty="0" smtClean="0"/>
              <a:t>&gt;&gt;&gt; help ( </a:t>
            </a:r>
            <a:r>
              <a:rPr lang="en-US" dirty="0" err="1" smtClean="0"/>
              <a:t>f.readlines</a:t>
            </a:r>
            <a:r>
              <a:rPr lang="en-US" dirty="0" smtClean="0"/>
              <a:t>) </a:t>
            </a:r>
          </a:p>
          <a:p>
            <a:pPr marL="11113" indent="-11113">
              <a:spcBef>
                <a:spcPts val="0"/>
              </a:spcBef>
              <a:spcAft>
                <a:spcPts val="0"/>
              </a:spcAft>
              <a:buNone/>
              <a:tabLst>
                <a:tab pos="741363" algn="l"/>
              </a:tabLst>
            </a:pPr>
            <a:endParaRPr lang="en-US" dirty="0" smtClean="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20785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Files – Advanced features of python</a:t>
            </a:r>
            <a:endParaRPr lang="en-US" dirty="0"/>
          </a:p>
        </p:txBody>
      </p:sp>
      <p:sp>
        <p:nvSpPr>
          <p:cNvPr id="3" name="Content Placeholder 2"/>
          <p:cNvSpPr>
            <a:spLocks noGrp="1"/>
          </p:cNvSpPr>
          <p:nvPr>
            <p:ph idx="1"/>
          </p:nvPr>
        </p:nvSpPr>
        <p:spPr/>
        <p:txBody>
          <a:bodyPr/>
          <a:lstStyle/>
          <a:p>
            <a:pPr marL="36900" indent="0">
              <a:buNone/>
            </a:pPr>
            <a:r>
              <a:rPr lang="en-US" dirty="0" smtClean="0"/>
              <a:t>For </a:t>
            </a:r>
            <a:r>
              <a:rPr lang="en-US" dirty="0"/>
              <a:t>more advanced tasks, though, Python comes with additional file-like tools: pipes, FIFOs, sockets, keyed-access files, persistent object shelves, descriptor-based files, relational and object-oriented database interfaces, and more. Descriptor files, for instance, support file locking and other low-level tools, and sockets provide an interface for networking and </a:t>
            </a:r>
            <a:r>
              <a:rPr lang="en-US" dirty="0" err="1"/>
              <a:t>interprocess</a:t>
            </a:r>
            <a:r>
              <a:rPr lang="en-US" dirty="0"/>
              <a:t> communication.</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268645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 Sets </a:t>
            </a:r>
            <a:endParaRPr lang="en-US" dirty="0"/>
          </a:p>
        </p:txBody>
      </p:sp>
      <p:sp>
        <p:nvSpPr>
          <p:cNvPr id="3" name="Content Placeholder 2"/>
          <p:cNvSpPr>
            <a:spLocks noGrp="1"/>
          </p:cNvSpPr>
          <p:nvPr>
            <p:ph idx="1"/>
          </p:nvPr>
        </p:nvSpPr>
        <p:spPr/>
        <p:txBody>
          <a:bodyPr/>
          <a:lstStyle/>
          <a:p>
            <a:pPr marL="36900" indent="0">
              <a:buNone/>
            </a:pPr>
            <a:r>
              <a:rPr lang="en-US" dirty="0" smtClean="0">
                <a:effectLst/>
              </a:rPr>
              <a:t>Python includes a data type for </a:t>
            </a:r>
            <a:r>
              <a:rPr lang="en-US" b="1" dirty="0" smtClean="0">
                <a:effectLst/>
              </a:rPr>
              <a:t>Sets</a:t>
            </a:r>
            <a:r>
              <a:rPr lang="en-US" dirty="0" smtClean="0">
                <a:effectLst/>
              </a:rPr>
              <a:t>. Sets, </a:t>
            </a:r>
            <a:r>
              <a:rPr lang="en-US" dirty="0">
                <a:effectLst/>
              </a:rPr>
              <a:t>are a recent addition to the language that are neither mappings nor sequences; rather, they are unordered collections of unique and immutable objects</a:t>
            </a:r>
            <a:r>
              <a:rPr lang="en-US" dirty="0" smtClean="0">
                <a:effectLst/>
              </a:rPr>
              <a:t>.</a:t>
            </a:r>
          </a:p>
          <a:p>
            <a:pPr marL="36900" indent="0">
              <a:buNone/>
            </a:pPr>
            <a:r>
              <a:rPr lang="en-US" dirty="0" smtClean="0">
                <a:effectLst/>
              </a:rPr>
              <a:t>A </a:t>
            </a:r>
            <a:r>
              <a:rPr lang="en-US" dirty="0">
                <a:effectLst/>
              </a:rPr>
              <a:t>set is an unordered collection with no duplicate elements</a:t>
            </a:r>
            <a:r>
              <a:rPr lang="en-US" dirty="0" smtClean="0">
                <a:effectLst/>
              </a:rPr>
              <a:t>.</a:t>
            </a:r>
          </a:p>
          <a:p>
            <a:pPr marL="36900" indent="0">
              <a:buNone/>
            </a:pPr>
            <a:r>
              <a:rPr lang="en-US" dirty="0">
                <a:effectLst/>
              </a:rPr>
              <a:t>Basic uses include membership testing and eliminating duplicate entries. </a:t>
            </a:r>
            <a:endParaRPr lang="en-US" dirty="0" smtClean="0">
              <a:effectLst/>
            </a:endParaRPr>
          </a:p>
          <a:p>
            <a:pPr marL="36900" indent="0">
              <a:buNone/>
            </a:pPr>
            <a:r>
              <a:rPr lang="en-US" dirty="0" smtClean="0">
                <a:effectLst/>
              </a:rPr>
              <a:t>Set </a:t>
            </a:r>
            <a:r>
              <a:rPr lang="en-US" dirty="0">
                <a:effectLst/>
              </a:rPr>
              <a:t>objects also support mathematical operations like </a:t>
            </a:r>
            <a:r>
              <a:rPr lang="en-US" b="1" dirty="0">
                <a:effectLst/>
              </a:rPr>
              <a:t>union</a:t>
            </a:r>
            <a:r>
              <a:rPr lang="en-US" dirty="0">
                <a:effectLst/>
              </a:rPr>
              <a:t>, </a:t>
            </a:r>
            <a:r>
              <a:rPr lang="en-US" b="1" dirty="0">
                <a:effectLst/>
              </a:rPr>
              <a:t>intersection</a:t>
            </a:r>
            <a:r>
              <a:rPr lang="en-US" dirty="0">
                <a:effectLst/>
              </a:rPr>
              <a:t>, </a:t>
            </a:r>
            <a:r>
              <a:rPr lang="en-US" b="1" dirty="0">
                <a:effectLst/>
              </a:rPr>
              <a:t>difference</a:t>
            </a:r>
            <a:r>
              <a:rPr lang="en-US" dirty="0">
                <a:effectLst/>
              </a:rPr>
              <a:t>, and </a:t>
            </a:r>
            <a:r>
              <a:rPr lang="en-US" b="1" dirty="0">
                <a:effectLst/>
              </a:rPr>
              <a:t>symmetric difference</a:t>
            </a:r>
            <a:r>
              <a:rPr lang="en-US" dirty="0">
                <a:effectLst/>
              </a:rPr>
              <a:t>.</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562702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Sets – Syntax </a:t>
            </a:r>
            <a:endParaRPr lang="en-US" dirty="0"/>
          </a:p>
        </p:txBody>
      </p:sp>
      <p:sp>
        <p:nvSpPr>
          <p:cNvPr id="3" name="Content Placeholder 2"/>
          <p:cNvSpPr>
            <a:spLocks noGrp="1"/>
          </p:cNvSpPr>
          <p:nvPr>
            <p:ph idx="1"/>
          </p:nvPr>
        </p:nvSpPr>
        <p:spPr/>
        <p:txBody>
          <a:bodyPr/>
          <a:lstStyle/>
          <a:p>
            <a:pPr marL="36900" indent="0">
              <a:buNone/>
            </a:pPr>
            <a:r>
              <a:rPr lang="en-US" dirty="0" smtClean="0">
                <a:effectLst/>
              </a:rPr>
              <a:t>To create a set </a:t>
            </a:r>
            <a:r>
              <a:rPr lang="en-US" dirty="0">
                <a:effectLst/>
              </a:rPr>
              <a:t>use </a:t>
            </a:r>
            <a:endParaRPr lang="en-US" dirty="0" smtClean="0">
              <a:effectLst/>
            </a:endParaRPr>
          </a:p>
          <a:p>
            <a:pPr marL="36900" indent="0">
              <a:buNone/>
            </a:pPr>
            <a:r>
              <a:rPr lang="en-US" dirty="0">
                <a:effectLst/>
              </a:rPr>
              <a:t>	</a:t>
            </a:r>
            <a:r>
              <a:rPr lang="en-US" dirty="0" smtClean="0">
                <a:effectLst/>
              </a:rPr>
              <a:t>{} Curly </a:t>
            </a:r>
            <a:r>
              <a:rPr lang="en-US" dirty="0">
                <a:effectLst/>
              </a:rPr>
              <a:t>braces </a:t>
            </a:r>
            <a:endParaRPr lang="en-US" dirty="0" smtClean="0">
              <a:effectLst/>
            </a:endParaRPr>
          </a:p>
          <a:p>
            <a:pPr marL="36900" indent="0">
              <a:buNone/>
            </a:pPr>
            <a:r>
              <a:rPr lang="en-US" dirty="0" smtClean="0">
                <a:effectLst/>
              </a:rPr>
              <a:t>or </a:t>
            </a:r>
            <a:r>
              <a:rPr lang="en-US" dirty="0">
                <a:effectLst/>
              </a:rPr>
              <a:t>the set() </a:t>
            </a:r>
            <a:r>
              <a:rPr lang="en-US" dirty="0" smtClean="0">
                <a:effectLst/>
              </a:rPr>
              <a:t>function</a:t>
            </a:r>
          </a:p>
          <a:p>
            <a:pPr marL="36900" indent="0">
              <a:buNone/>
            </a:pPr>
            <a:r>
              <a:rPr lang="en-US" dirty="0">
                <a:effectLst/>
              </a:rPr>
              <a:t>	</a:t>
            </a:r>
            <a:r>
              <a:rPr lang="en-US" dirty="0" smtClean="0">
                <a:effectLst/>
              </a:rPr>
              <a:t>set()</a:t>
            </a:r>
          </a:p>
          <a:p>
            <a:pPr marL="36900" indent="0">
              <a:buNone/>
            </a:pPr>
            <a:r>
              <a:rPr lang="en-US" dirty="0" smtClean="0">
                <a:effectLst/>
              </a:rPr>
              <a:t>However, to </a:t>
            </a:r>
            <a:r>
              <a:rPr lang="en-US" dirty="0">
                <a:effectLst/>
              </a:rPr>
              <a:t>create an empty set you have to </a:t>
            </a:r>
            <a:r>
              <a:rPr lang="en-US" dirty="0" smtClean="0">
                <a:effectLst/>
              </a:rPr>
              <a:t>use </a:t>
            </a:r>
          </a:p>
          <a:p>
            <a:pPr marL="36900" indent="0">
              <a:buNone/>
            </a:pPr>
            <a:r>
              <a:rPr lang="en-US" dirty="0" smtClean="0">
                <a:effectLst/>
              </a:rPr>
              <a:t>set()    # creates an empty set</a:t>
            </a:r>
          </a:p>
          <a:p>
            <a:pPr marL="36900" indent="0">
              <a:buNone/>
            </a:pPr>
            <a:r>
              <a:rPr lang="en-US" dirty="0" smtClean="0">
                <a:effectLst/>
              </a:rPr>
              <a:t>Do not use </a:t>
            </a:r>
          </a:p>
          <a:p>
            <a:pPr marL="36900" indent="0">
              <a:buNone/>
            </a:pPr>
            <a:r>
              <a:rPr lang="en-US" dirty="0" smtClean="0">
                <a:effectLst/>
              </a:rPr>
              <a:t>{}     #  – because this will create an empty dictionary!</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610928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Sets – Syntax </a:t>
            </a:r>
            <a:endParaRPr lang="en-US" dirty="0"/>
          </a:p>
        </p:txBody>
      </p:sp>
      <p:sp>
        <p:nvSpPr>
          <p:cNvPr id="3" name="Content Placeholder 2"/>
          <p:cNvSpPr>
            <a:spLocks noGrp="1"/>
          </p:cNvSpPr>
          <p:nvPr>
            <p:ph idx="1"/>
          </p:nvPr>
        </p:nvSpPr>
        <p:spPr/>
        <p:txBody>
          <a:bodyPr/>
          <a:lstStyle/>
          <a:p>
            <a:pPr marL="36900" indent="0">
              <a:buNone/>
            </a:pPr>
            <a:r>
              <a:rPr lang="en-US" dirty="0" smtClean="0">
                <a:effectLst/>
              </a:rPr>
              <a:t>To create a set </a:t>
            </a:r>
            <a:r>
              <a:rPr lang="en-US" dirty="0">
                <a:effectLst/>
              </a:rPr>
              <a:t>use </a:t>
            </a:r>
            <a:endParaRPr lang="en-US" dirty="0" smtClean="0">
              <a:effectLst/>
            </a:endParaRPr>
          </a:p>
          <a:p>
            <a:pPr marL="36900" indent="0">
              <a:buNone/>
            </a:pPr>
            <a:r>
              <a:rPr lang="en-US" dirty="0">
                <a:effectLst/>
              </a:rPr>
              <a:t>	</a:t>
            </a:r>
            <a:r>
              <a:rPr lang="en-US" dirty="0" smtClean="0">
                <a:effectLst/>
              </a:rPr>
              <a:t>{} Curly </a:t>
            </a:r>
            <a:r>
              <a:rPr lang="en-US" dirty="0">
                <a:effectLst/>
              </a:rPr>
              <a:t>braces </a:t>
            </a:r>
            <a:endParaRPr lang="en-US" dirty="0" smtClean="0">
              <a:effectLst/>
            </a:endParaRPr>
          </a:p>
          <a:p>
            <a:pPr marL="36900" indent="0">
              <a:buNone/>
            </a:pPr>
            <a:r>
              <a:rPr lang="en-US" dirty="0" smtClean="0">
                <a:effectLst/>
              </a:rPr>
              <a:t>or </a:t>
            </a:r>
            <a:r>
              <a:rPr lang="en-US" dirty="0">
                <a:effectLst/>
              </a:rPr>
              <a:t>the set() </a:t>
            </a:r>
            <a:r>
              <a:rPr lang="en-US" dirty="0" smtClean="0">
                <a:effectLst/>
              </a:rPr>
              <a:t>function</a:t>
            </a:r>
          </a:p>
          <a:p>
            <a:pPr marL="36900" indent="0">
              <a:buNone/>
            </a:pPr>
            <a:r>
              <a:rPr lang="en-US" dirty="0">
                <a:effectLst/>
              </a:rPr>
              <a:t>	</a:t>
            </a:r>
            <a:r>
              <a:rPr lang="en-US" dirty="0" smtClean="0">
                <a:effectLst/>
              </a:rPr>
              <a:t>set()</a:t>
            </a:r>
          </a:p>
          <a:p>
            <a:pPr marL="36900" indent="0">
              <a:buNone/>
            </a:pPr>
            <a:r>
              <a:rPr lang="en-US" dirty="0" smtClean="0">
                <a:effectLst/>
              </a:rPr>
              <a:t>However, to </a:t>
            </a:r>
            <a:r>
              <a:rPr lang="en-US" dirty="0">
                <a:effectLst/>
              </a:rPr>
              <a:t>create an empty set you have to </a:t>
            </a:r>
            <a:r>
              <a:rPr lang="en-US" dirty="0" smtClean="0">
                <a:effectLst/>
              </a:rPr>
              <a:t>use </a:t>
            </a:r>
          </a:p>
          <a:p>
            <a:pPr marL="36900" indent="0">
              <a:buNone/>
            </a:pPr>
            <a:r>
              <a:rPr lang="en-US" dirty="0" smtClean="0">
                <a:effectLst/>
              </a:rPr>
              <a:t>set()    # creates an empty set</a:t>
            </a:r>
          </a:p>
          <a:p>
            <a:pPr marL="36900" indent="0">
              <a:buNone/>
            </a:pPr>
            <a:r>
              <a:rPr lang="en-US" dirty="0" smtClean="0">
                <a:effectLst/>
              </a:rPr>
              <a:t>Do not use </a:t>
            </a:r>
          </a:p>
          <a:p>
            <a:pPr marL="36900" indent="0">
              <a:buNone/>
            </a:pPr>
            <a:r>
              <a:rPr lang="en-US" dirty="0" smtClean="0">
                <a:effectLst/>
              </a:rPr>
              <a:t>{}     #  – because this will create an empty dictionary!</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240866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Sets – Example </a:t>
            </a:r>
            <a:endParaRPr lang="en-US" dirty="0"/>
          </a:p>
        </p:txBody>
      </p:sp>
      <p:sp>
        <p:nvSpPr>
          <p:cNvPr id="3" name="Content Placeholder 2"/>
          <p:cNvSpPr>
            <a:spLocks noGrp="1"/>
          </p:cNvSpPr>
          <p:nvPr>
            <p:ph idx="1"/>
          </p:nvPr>
        </p:nvSpPr>
        <p:spPr/>
        <p:txBody>
          <a:bodyPr/>
          <a:lstStyle/>
          <a:p>
            <a:pPr marL="36900" indent="0">
              <a:buNone/>
            </a:pPr>
            <a:r>
              <a:rPr lang="en-US" dirty="0"/>
              <a:t>&gt;&gt;&gt; basket = {'apple', 'orange', 'apple', 'pear', 'orange', 'banana'}</a:t>
            </a:r>
          </a:p>
          <a:p>
            <a:pPr marL="36900" indent="0">
              <a:buNone/>
            </a:pPr>
            <a:r>
              <a:rPr lang="en-US" dirty="0"/>
              <a:t>&gt;&gt;&gt; print(basket)</a:t>
            </a:r>
          </a:p>
          <a:p>
            <a:pPr marL="36900" indent="0">
              <a:buNone/>
            </a:pPr>
            <a:r>
              <a:rPr lang="en-US" dirty="0"/>
              <a:t>{'pear', 'orange', 'banana', 'apple'}</a:t>
            </a:r>
          </a:p>
          <a:p>
            <a:pPr marL="36900" indent="0">
              <a:buNone/>
            </a:pPr>
            <a:r>
              <a:rPr lang="en-US" dirty="0"/>
              <a:t>&gt;&gt;&gt; 'orange' in basket</a:t>
            </a:r>
          </a:p>
          <a:p>
            <a:pPr marL="36900" indent="0">
              <a:buNone/>
            </a:pPr>
            <a:r>
              <a:rPr lang="en-US" dirty="0"/>
              <a:t>True</a:t>
            </a:r>
          </a:p>
          <a:p>
            <a:pPr marL="36900" indent="0">
              <a:buNone/>
            </a:pPr>
            <a:r>
              <a:rPr lang="en-US" dirty="0"/>
              <a:t>&gt;&gt;&gt; 'avocado' in basket</a:t>
            </a:r>
          </a:p>
          <a:p>
            <a:pPr marL="36900" indent="0">
              <a:buNone/>
            </a:pPr>
            <a:r>
              <a:rPr lang="en-US" dirty="0"/>
              <a:t>False</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940635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Sets – Operations</a:t>
            </a:r>
            <a:endParaRPr lang="en-US" dirty="0"/>
          </a:p>
        </p:txBody>
      </p:sp>
      <p:sp>
        <p:nvSpPr>
          <p:cNvPr id="3" name="Content Placeholder 2"/>
          <p:cNvSpPr>
            <a:spLocks noGrp="1"/>
          </p:cNvSpPr>
          <p:nvPr>
            <p:ph idx="1"/>
          </p:nvPr>
        </p:nvSpPr>
        <p:spPr/>
        <p:txBody>
          <a:bodyPr>
            <a:normAutofit/>
          </a:bodyPr>
          <a:lstStyle/>
          <a:p>
            <a:pPr marL="36900" indent="0">
              <a:buNone/>
            </a:pPr>
            <a:r>
              <a:rPr lang="en-US" dirty="0"/>
              <a:t>a = set('abracadabra')</a:t>
            </a:r>
          </a:p>
          <a:p>
            <a:pPr marL="36900" indent="0">
              <a:buNone/>
            </a:pPr>
            <a:r>
              <a:rPr lang="en-US" dirty="0"/>
              <a:t>&gt;&gt;&gt; b = set('</a:t>
            </a:r>
            <a:r>
              <a:rPr lang="en-US" dirty="0" err="1"/>
              <a:t>alacazam</a:t>
            </a:r>
            <a:r>
              <a:rPr lang="en-US" dirty="0"/>
              <a:t>')</a:t>
            </a:r>
          </a:p>
          <a:p>
            <a:pPr marL="36900" indent="0">
              <a:buNone/>
            </a:pPr>
            <a:r>
              <a:rPr lang="en-US" dirty="0"/>
              <a:t>&gt;&gt;&gt; a                                  # unique letters in a</a:t>
            </a:r>
          </a:p>
          <a:p>
            <a:pPr marL="36900" indent="0">
              <a:buNone/>
            </a:pPr>
            <a:r>
              <a:rPr lang="en-US" dirty="0"/>
              <a:t>{'a', 'r', 'b', 'c', 'd'}</a:t>
            </a:r>
          </a:p>
          <a:p>
            <a:pPr marL="36900" indent="0">
              <a:buNone/>
            </a:pPr>
            <a:r>
              <a:rPr lang="en-US" dirty="0"/>
              <a:t>&gt;&gt;&gt; a - b                              # letters in a but not in b</a:t>
            </a:r>
          </a:p>
          <a:p>
            <a:pPr marL="36900" indent="0">
              <a:buNone/>
            </a:pPr>
            <a:r>
              <a:rPr lang="en-US" dirty="0"/>
              <a:t>{'r', 'd', 'b</a:t>
            </a:r>
            <a:r>
              <a:rPr lang="en-US" dirty="0" smtClean="0"/>
              <a:t>'}</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773133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Sets – Operations</a:t>
            </a:r>
            <a:endParaRPr lang="en-US" dirty="0"/>
          </a:p>
        </p:txBody>
      </p:sp>
      <p:sp>
        <p:nvSpPr>
          <p:cNvPr id="3" name="Content Placeholder 2"/>
          <p:cNvSpPr>
            <a:spLocks noGrp="1"/>
          </p:cNvSpPr>
          <p:nvPr>
            <p:ph idx="1"/>
          </p:nvPr>
        </p:nvSpPr>
        <p:spPr/>
        <p:txBody>
          <a:bodyPr>
            <a:normAutofit/>
          </a:bodyPr>
          <a:lstStyle/>
          <a:p>
            <a:pPr marL="36900" indent="0">
              <a:buNone/>
            </a:pPr>
            <a:r>
              <a:rPr lang="en-US" dirty="0" smtClean="0"/>
              <a:t>&gt;&gt;&gt; </a:t>
            </a:r>
            <a:r>
              <a:rPr lang="en-US" dirty="0"/>
              <a:t>a | b                              # letters in either a or b</a:t>
            </a:r>
          </a:p>
          <a:p>
            <a:pPr marL="36900" indent="0">
              <a:buNone/>
            </a:pPr>
            <a:r>
              <a:rPr lang="en-US" dirty="0"/>
              <a:t>{'a', 'c', 'r', 'd', 'b', 'm', 'z', 'l'}</a:t>
            </a:r>
          </a:p>
          <a:p>
            <a:pPr marL="36900" indent="0">
              <a:buNone/>
            </a:pPr>
            <a:r>
              <a:rPr lang="en-US" dirty="0"/>
              <a:t>&gt;&gt;&gt; a &amp; b                              # letters in both a and b</a:t>
            </a:r>
          </a:p>
          <a:p>
            <a:pPr marL="36900" indent="0">
              <a:buNone/>
            </a:pPr>
            <a:r>
              <a:rPr lang="en-US" dirty="0"/>
              <a:t>{'a', 'c'}</a:t>
            </a:r>
          </a:p>
          <a:p>
            <a:pPr marL="36900" indent="0">
              <a:buNone/>
            </a:pPr>
            <a:r>
              <a:rPr lang="en-US" dirty="0"/>
              <a:t>&gt;&gt;&gt; a ^ b                              # letters in a or b but not both</a:t>
            </a:r>
          </a:p>
          <a:p>
            <a:pPr marL="36900" indent="0">
              <a:buNone/>
            </a:pPr>
            <a:r>
              <a:rPr lang="en-US" dirty="0"/>
              <a:t>{'r', 'd', 'b', 'm', 'z', 'l'}</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272152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Sets – Comprehensions</a:t>
            </a:r>
            <a:endParaRPr lang="en-US" dirty="0"/>
          </a:p>
        </p:txBody>
      </p:sp>
      <p:sp>
        <p:nvSpPr>
          <p:cNvPr id="3" name="Content Placeholder 2"/>
          <p:cNvSpPr>
            <a:spLocks noGrp="1"/>
          </p:cNvSpPr>
          <p:nvPr>
            <p:ph idx="1"/>
          </p:nvPr>
        </p:nvSpPr>
        <p:spPr/>
        <p:txBody>
          <a:bodyPr>
            <a:normAutofit/>
          </a:bodyPr>
          <a:lstStyle/>
          <a:p>
            <a:pPr marL="36900" indent="0">
              <a:buNone/>
            </a:pPr>
            <a:r>
              <a:rPr lang="en-US" dirty="0"/>
              <a:t>Similarly to list comprehensions, set comprehensions are also supported</a:t>
            </a:r>
            <a:r>
              <a:rPr lang="en-US" dirty="0" smtClean="0"/>
              <a:t>:</a:t>
            </a:r>
          </a:p>
          <a:p>
            <a:pPr marL="36900" indent="0">
              <a:buNone/>
            </a:pPr>
            <a:endParaRPr lang="en-US" dirty="0"/>
          </a:p>
          <a:p>
            <a:pPr marL="36900" indent="0">
              <a:buNone/>
            </a:pPr>
            <a:r>
              <a:rPr lang="en-US" dirty="0"/>
              <a:t>&gt;&gt;&gt; c = {x for x in 'abracadabra' if x not in '</a:t>
            </a:r>
            <a:r>
              <a:rPr lang="en-US" dirty="0" err="1"/>
              <a:t>abc</a:t>
            </a:r>
            <a:r>
              <a:rPr lang="en-US" dirty="0"/>
              <a:t>'}</a:t>
            </a:r>
          </a:p>
          <a:p>
            <a:pPr marL="36900" indent="0">
              <a:buNone/>
            </a:pPr>
            <a:r>
              <a:rPr lang="en-US" dirty="0"/>
              <a:t>&gt;&gt;&gt; c</a:t>
            </a:r>
          </a:p>
          <a:p>
            <a:pPr marL="36900" indent="0">
              <a:buNone/>
            </a:pPr>
            <a:r>
              <a:rPr lang="en-US" dirty="0"/>
              <a:t>{'d', 'r'}</a:t>
            </a:r>
          </a:p>
          <a:p>
            <a:pPr marL="36900" indent="0">
              <a:buNone/>
            </a:pPr>
            <a:r>
              <a:rPr lang="en-US" dirty="0"/>
              <a:t>&gt;&gt;&gt;</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4175347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User Defined Data Types – Classes</a:t>
            </a:r>
            <a:endParaRPr lang="en-US" dirty="0"/>
          </a:p>
        </p:txBody>
      </p:sp>
      <p:sp>
        <p:nvSpPr>
          <p:cNvPr id="3" name="Content Placeholder 2"/>
          <p:cNvSpPr>
            <a:spLocks noGrp="1"/>
          </p:cNvSpPr>
          <p:nvPr>
            <p:ph idx="1"/>
          </p:nvPr>
        </p:nvSpPr>
        <p:spPr/>
        <p:txBody>
          <a:bodyPr/>
          <a:lstStyle/>
          <a:p>
            <a:pPr marL="36900" indent="0">
              <a:buNone/>
            </a:pPr>
            <a:r>
              <a:rPr lang="en-US" dirty="0" smtClean="0"/>
              <a:t>Yet another powerful feature of python is to allow a programmer to define their own types via classes.</a:t>
            </a:r>
          </a:p>
          <a:p>
            <a:pPr marL="36900" indent="0">
              <a:buNone/>
            </a:pPr>
            <a:r>
              <a:rPr lang="en-US" dirty="0">
                <a:effectLst/>
              </a:rPr>
              <a:t>C</a:t>
            </a:r>
            <a:r>
              <a:rPr lang="en-US" dirty="0" smtClean="0">
                <a:effectLst/>
              </a:rPr>
              <a:t>lasses </a:t>
            </a:r>
            <a:r>
              <a:rPr lang="en-US" dirty="0">
                <a:effectLst/>
              </a:rPr>
              <a:t>define new types of objects that extend the core </a:t>
            </a:r>
            <a:r>
              <a:rPr lang="en-US" dirty="0" smtClean="0">
                <a:effectLst/>
              </a:rPr>
              <a:t>datatypes available. </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408593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a:t>
            </a:r>
            <a:endParaRPr lang="en-US" dirty="0"/>
          </a:p>
        </p:txBody>
      </p:sp>
      <p:sp>
        <p:nvSpPr>
          <p:cNvPr id="3" name="Content Placeholder 2"/>
          <p:cNvSpPr>
            <a:spLocks noGrp="1"/>
          </p:cNvSpPr>
          <p:nvPr>
            <p:ph idx="1"/>
          </p:nvPr>
        </p:nvSpPr>
        <p:spPr/>
        <p:txBody>
          <a:bodyPr>
            <a:normAutofit/>
          </a:bodyPr>
          <a:lstStyle/>
          <a:p>
            <a:endParaRPr lang="en-US" sz="2000" dirty="0"/>
          </a:p>
        </p:txBody>
      </p:sp>
      <p:sp>
        <p:nvSpPr>
          <p:cNvPr id="4" name="Date Placeholder 3"/>
          <p:cNvSpPr>
            <a:spLocks noGrp="1"/>
          </p:cNvSpPr>
          <p:nvPr>
            <p:ph type="dt" sz="half" idx="10"/>
          </p:nvPr>
        </p:nvSpPr>
        <p:spPr/>
        <p:txBody>
          <a:bodyPr/>
          <a:lstStyle/>
          <a:p>
            <a:fld id="{9ACD6FA7-2238-44B1-B9DA-9F8F3242A167}" type="datetime1">
              <a:rPr lang="en-US" smtClean="0"/>
              <a:t>3/19/2015</a:t>
            </a:fld>
            <a:endParaRPr lang="en-US"/>
          </a:p>
        </p:txBody>
      </p:sp>
    </p:spTree>
    <p:extLst>
      <p:ext uri="{BB962C8B-B14F-4D97-AF65-F5344CB8AC3E}">
        <p14:creationId xmlns:p14="http://schemas.microsoft.com/office/powerpoint/2010/main" val="13508838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Classes – Example </a:t>
            </a:r>
            <a:endParaRPr lang="en-US" dirty="0"/>
          </a:p>
        </p:txBody>
      </p:sp>
      <p:sp>
        <p:nvSpPr>
          <p:cNvPr id="3" name="Content Placeholder 2"/>
          <p:cNvSpPr>
            <a:spLocks noGrp="1"/>
          </p:cNvSpPr>
          <p:nvPr>
            <p:ph idx="1"/>
          </p:nvPr>
        </p:nvSpPr>
        <p:spPr/>
        <p:txBody>
          <a:bodyPr/>
          <a:lstStyle/>
          <a:p>
            <a:pPr marL="36900" indent="0">
              <a:buNone/>
            </a:pPr>
            <a:r>
              <a:rPr lang="en-US" dirty="0"/>
              <a:t>&gt;&gt;&gt; class Worker:</a:t>
            </a:r>
          </a:p>
          <a:p>
            <a:pPr marL="36900" indent="0">
              <a:buNone/>
            </a:pPr>
            <a:r>
              <a:rPr lang="en-US" dirty="0"/>
              <a:t>         </a:t>
            </a:r>
            <a:r>
              <a:rPr lang="en-US" dirty="0" err="1"/>
              <a:t>def</a:t>
            </a:r>
            <a:r>
              <a:rPr lang="en-US" dirty="0"/>
              <a:t> __</a:t>
            </a:r>
            <a:r>
              <a:rPr lang="en-US" dirty="0" err="1"/>
              <a:t>init</a:t>
            </a:r>
            <a:r>
              <a:rPr lang="en-US" dirty="0"/>
              <a:t>__(self, name, pay):          # Initialize when created</a:t>
            </a:r>
          </a:p>
          <a:p>
            <a:pPr marL="36900" indent="0">
              <a:buNone/>
            </a:pPr>
            <a:r>
              <a:rPr lang="en-US" dirty="0"/>
              <a:t>             self.name = name                    # self is the new object</a:t>
            </a:r>
          </a:p>
          <a:p>
            <a:pPr marL="36900" indent="0">
              <a:buNone/>
            </a:pPr>
            <a:r>
              <a:rPr lang="en-US" dirty="0"/>
              <a:t>             </a:t>
            </a:r>
            <a:r>
              <a:rPr lang="en-US" dirty="0" err="1"/>
              <a:t>self.pay</a:t>
            </a:r>
            <a:r>
              <a:rPr lang="en-US" dirty="0"/>
              <a:t>  = pay</a:t>
            </a:r>
          </a:p>
          <a:p>
            <a:pPr marL="36900" indent="0">
              <a:buNone/>
            </a:pPr>
            <a:r>
              <a:rPr lang="en-US" dirty="0"/>
              <a:t>         </a:t>
            </a:r>
            <a:r>
              <a:rPr lang="en-US" dirty="0" err="1"/>
              <a:t>def</a:t>
            </a:r>
            <a:r>
              <a:rPr lang="en-US" dirty="0"/>
              <a:t> </a:t>
            </a:r>
            <a:r>
              <a:rPr lang="en-US" dirty="0" err="1"/>
              <a:t>lastName</a:t>
            </a:r>
            <a:r>
              <a:rPr lang="en-US" dirty="0"/>
              <a:t>(self):</a:t>
            </a:r>
          </a:p>
          <a:p>
            <a:pPr marL="36900" indent="0">
              <a:buNone/>
            </a:pPr>
            <a:r>
              <a:rPr lang="en-US" dirty="0"/>
              <a:t>             return </a:t>
            </a:r>
            <a:r>
              <a:rPr lang="en-US" dirty="0" err="1"/>
              <a:t>self.name.split</a:t>
            </a:r>
            <a:r>
              <a:rPr lang="en-US" dirty="0"/>
              <a:t>()[-1]        # Split string on blanks</a:t>
            </a:r>
          </a:p>
          <a:p>
            <a:pPr marL="36900" indent="0">
              <a:buNone/>
            </a:pPr>
            <a:r>
              <a:rPr lang="en-US" dirty="0"/>
              <a:t>         </a:t>
            </a:r>
            <a:r>
              <a:rPr lang="en-US" dirty="0" err="1"/>
              <a:t>def</a:t>
            </a:r>
            <a:r>
              <a:rPr lang="en-US" dirty="0"/>
              <a:t> </a:t>
            </a:r>
            <a:r>
              <a:rPr lang="en-US" dirty="0" err="1"/>
              <a:t>giveRaise</a:t>
            </a:r>
            <a:r>
              <a:rPr lang="en-US" dirty="0"/>
              <a:t>(self, percent):</a:t>
            </a:r>
          </a:p>
          <a:p>
            <a:pPr marL="36900" indent="0">
              <a:buNone/>
            </a:pPr>
            <a:r>
              <a:rPr lang="en-US" dirty="0"/>
              <a:t>             </a:t>
            </a:r>
            <a:r>
              <a:rPr lang="en-US" dirty="0" err="1"/>
              <a:t>self.pay</a:t>
            </a:r>
            <a:r>
              <a:rPr lang="en-US" dirty="0"/>
              <a:t> *= (1.0 + percent)         # Update pay in place</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5266918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Classes – Example </a:t>
            </a:r>
            <a:endParaRPr lang="en-US" dirty="0"/>
          </a:p>
        </p:txBody>
      </p:sp>
      <p:sp>
        <p:nvSpPr>
          <p:cNvPr id="3" name="Content Placeholder 2"/>
          <p:cNvSpPr>
            <a:spLocks noGrp="1"/>
          </p:cNvSpPr>
          <p:nvPr>
            <p:ph idx="1"/>
          </p:nvPr>
        </p:nvSpPr>
        <p:spPr/>
        <p:txBody>
          <a:bodyPr/>
          <a:lstStyle/>
          <a:p>
            <a:pPr marL="36900" indent="0">
              <a:buNone/>
            </a:pPr>
            <a:r>
              <a:rPr lang="en-US" dirty="0"/>
              <a:t>&gt;&gt;&gt; class Worker:</a:t>
            </a:r>
          </a:p>
          <a:p>
            <a:pPr marL="36900" indent="0">
              <a:buNone/>
            </a:pPr>
            <a:r>
              <a:rPr lang="en-US" dirty="0"/>
              <a:t>         </a:t>
            </a:r>
            <a:r>
              <a:rPr lang="en-US" dirty="0" err="1"/>
              <a:t>def</a:t>
            </a:r>
            <a:r>
              <a:rPr lang="en-US" dirty="0"/>
              <a:t> __</a:t>
            </a:r>
            <a:r>
              <a:rPr lang="en-US" dirty="0" err="1"/>
              <a:t>init</a:t>
            </a:r>
            <a:r>
              <a:rPr lang="en-US" dirty="0"/>
              <a:t>__(self, name, pay):          # Initialize when created</a:t>
            </a:r>
          </a:p>
          <a:p>
            <a:pPr marL="36900" indent="0">
              <a:buNone/>
            </a:pPr>
            <a:r>
              <a:rPr lang="en-US" dirty="0"/>
              <a:t>             self.name = name                    # self is the new object</a:t>
            </a:r>
          </a:p>
          <a:p>
            <a:pPr marL="36900" indent="0">
              <a:buNone/>
            </a:pPr>
            <a:r>
              <a:rPr lang="en-US" dirty="0"/>
              <a:t>             </a:t>
            </a:r>
            <a:r>
              <a:rPr lang="en-US" dirty="0" err="1"/>
              <a:t>self.pay</a:t>
            </a:r>
            <a:r>
              <a:rPr lang="en-US" dirty="0"/>
              <a:t>  = pay</a:t>
            </a:r>
          </a:p>
          <a:p>
            <a:pPr marL="36900" indent="0">
              <a:buNone/>
            </a:pPr>
            <a:r>
              <a:rPr lang="en-US" dirty="0"/>
              <a:t>         </a:t>
            </a:r>
            <a:r>
              <a:rPr lang="en-US" dirty="0" err="1"/>
              <a:t>def</a:t>
            </a:r>
            <a:r>
              <a:rPr lang="en-US" dirty="0"/>
              <a:t> </a:t>
            </a:r>
            <a:r>
              <a:rPr lang="en-US" dirty="0" err="1"/>
              <a:t>lastName</a:t>
            </a:r>
            <a:r>
              <a:rPr lang="en-US" dirty="0"/>
              <a:t>(self):</a:t>
            </a:r>
          </a:p>
          <a:p>
            <a:pPr marL="36900" indent="0">
              <a:buNone/>
            </a:pPr>
            <a:r>
              <a:rPr lang="en-US" dirty="0"/>
              <a:t>             return </a:t>
            </a:r>
            <a:r>
              <a:rPr lang="en-US" dirty="0" err="1"/>
              <a:t>self.name.split</a:t>
            </a:r>
            <a:r>
              <a:rPr lang="en-US" dirty="0"/>
              <a:t>()[-1]        # Split string on blanks</a:t>
            </a:r>
          </a:p>
          <a:p>
            <a:pPr marL="36900" indent="0">
              <a:buNone/>
            </a:pPr>
            <a:r>
              <a:rPr lang="en-US" dirty="0"/>
              <a:t>         </a:t>
            </a:r>
            <a:r>
              <a:rPr lang="en-US" dirty="0" err="1"/>
              <a:t>def</a:t>
            </a:r>
            <a:r>
              <a:rPr lang="en-US" dirty="0"/>
              <a:t> </a:t>
            </a:r>
            <a:r>
              <a:rPr lang="en-US" dirty="0" err="1"/>
              <a:t>giveRaise</a:t>
            </a:r>
            <a:r>
              <a:rPr lang="en-US" dirty="0"/>
              <a:t>(self, percent):</a:t>
            </a:r>
          </a:p>
          <a:p>
            <a:pPr marL="36900" indent="0">
              <a:buNone/>
            </a:pPr>
            <a:r>
              <a:rPr lang="en-US" dirty="0"/>
              <a:t>             </a:t>
            </a:r>
            <a:r>
              <a:rPr lang="en-US" dirty="0" err="1"/>
              <a:t>self.pay</a:t>
            </a:r>
            <a:r>
              <a:rPr lang="en-US" dirty="0"/>
              <a:t> *= (1.0 + percent)         # Update pay in place</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8468189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Classes – Example </a:t>
            </a:r>
            <a:endParaRPr lang="en-US" dirty="0"/>
          </a:p>
        </p:txBody>
      </p:sp>
      <p:sp>
        <p:nvSpPr>
          <p:cNvPr id="3" name="Content Placeholder 2"/>
          <p:cNvSpPr>
            <a:spLocks noGrp="1"/>
          </p:cNvSpPr>
          <p:nvPr>
            <p:ph idx="1"/>
          </p:nvPr>
        </p:nvSpPr>
        <p:spPr/>
        <p:txBody>
          <a:bodyPr>
            <a:normAutofit fontScale="92500" lnSpcReduction="20000"/>
          </a:bodyPr>
          <a:lstStyle/>
          <a:p>
            <a:pPr marL="36900" indent="0">
              <a:buNone/>
            </a:pPr>
            <a:r>
              <a:rPr lang="en-US" dirty="0">
                <a:effectLst/>
              </a:rPr>
              <a:t>Calling the class like a function generates instances of our new type, and the class’s methods automatically receive the instance being processed by a given method </a:t>
            </a:r>
            <a:r>
              <a:rPr lang="en-US" dirty="0" smtClean="0">
                <a:effectLst/>
              </a:rPr>
              <a:t>call</a:t>
            </a:r>
          </a:p>
          <a:p>
            <a:pPr marL="36900" indent="0">
              <a:buNone/>
            </a:pPr>
            <a:r>
              <a:rPr lang="en-US" dirty="0" smtClean="0">
                <a:effectLst/>
              </a:rPr>
              <a:t>&gt;&gt;&gt; bob </a:t>
            </a:r>
            <a:r>
              <a:rPr lang="en-US" dirty="0">
                <a:effectLst/>
              </a:rPr>
              <a:t>= Worker('Bob Smith', 50000) </a:t>
            </a:r>
            <a:endParaRPr lang="en-US" dirty="0" smtClean="0">
              <a:effectLst/>
            </a:endParaRPr>
          </a:p>
          <a:p>
            <a:pPr marL="36900" indent="0">
              <a:buNone/>
            </a:pPr>
            <a:r>
              <a:rPr lang="en-US" dirty="0" smtClean="0">
                <a:effectLst/>
              </a:rPr>
              <a:t>&gt;&gt;&gt; </a:t>
            </a:r>
            <a:r>
              <a:rPr lang="en-US" dirty="0">
                <a:effectLst/>
              </a:rPr>
              <a:t>sue = Worker('Sue Jones', 60000) </a:t>
            </a:r>
            <a:endParaRPr lang="en-US" dirty="0" smtClean="0">
              <a:effectLst/>
            </a:endParaRPr>
          </a:p>
          <a:p>
            <a:pPr marL="36900" indent="0">
              <a:buNone/>
            </a:pPr>
            <a:r>
              <a:rPr lang="en-US" dirty="0" smtClean="0">
                <a:effectLst/>
              </a:rPr>
              <a:t>&gt;&gt;&gt; </a:t>
            </a:r>
            <a:r>
              <a:rPr lang="en-US" dirty="0" err="1">
                <a:effectLst/>
              </a:rPr>
              <a:t>bob.lastName</a:t>
            </a:r>
            <a:r>
              <a:rPr lang="en-US" dirty="0" smtClean="0">
                <a:effectLst/>
              </a:rPr>
              <a:t>()</a:t>
            </a:r>
            <a:endParaRPr lang="en-US" dirty="0">
              <a:effectLst/>
            </a:endParaRPr>
          </a:p>
          <a:p>
            <a:pPr marL="36900" indent="0">
              <a:buNone/>
            </a:pPr>
            <a:r>
              <a:rPr lang="en-US" dirty="0">
                <a:effectLst/>
              </a:rPr>
              <a:t>'Smith'</a:t>
            </a:r>
          </a:p>
          <a:p>
            <a:pPr marL="36900" indent="0">
              <a:buNone/>
            </a:pPr>
            <a:r>
              <a:rPr lang="en-US" dirty="0">
                <a:effectLst/>
              </a:rPr>
              <a:t>&gt;&gt;&gt; </a:t>
            </a:r>
            <a:r>
              <a:rPr lang="en-US" dirty="0" err="1">
                <a:effectLst/>
              </a:rPr>
              <a:t>sue.lastName</a:t>
            </a:r>
            <a:r>
              <a:rPr lang="en-US" dirty="0" smtClean="0">
                <a:effectLst/>
              </a:rPr>
              <a:t>()</a:t>
            </a:r>
            <a:endParaRPr lang="en-US" dirty="0">
              <a:effectLst/>
            </a:endParaRPr>
          </a:p>
          <a:p>
            <a:pPr marL="36900" indent="0">
              <a:buNone/>
            </a:pPr>
            <a:r>
              <a:rPr lang="en-US" dirty="0">
                <a:effectLst/>
              </a:rPr>
              <a:t>'Jones'</a:t>
            </a:r>
          </a:p>
          <a:p>
            <a:pPr marL="36900" indent="0">
              <a:buNone/>
            </a:pPr>
            <a:r>
              <a:rPr lang="en-US" dirty="0">
                <a:effectLst/>
              </a:rPr>
              <a:t>&gt;&gt;&gt; </a:t>
            </a:r>
            <a:r>
              <a:rPr lang="en-US" dirty="0" err="1">
                <a:effectLst/>
              </a:rPr>
              <a:t>sue.giveRaise</a:t>
            </a:r>
            <a:r>
              <a:rPr lang="en-US" dirty="0">
                <a:effectLst/>
              </a:rPr>
              <a:t>(.10</a:t>
            </a:r>
            <a:r>
              <a:rPr lang="en-US" dirty="0" smtClean="0">
                <a:effectLst/>
              </a:rPr>
              <a:t>)</a:t>
            </a:r>
            <a:endParaRPr lang="en-US" dirty="0">
              <a:effectLst/>
            </a:endParaRPr>
          </a:p>
          <a:p>
            <a:pPr marL="36900" indent="0">
              <a:buNone/>
            </a:pPr>
            <a:r>
              <a:rPr lang="en-US" dirty="0">
                <a:effectLst/>
              </a:rPr>
              <a:t>&gt;&gt;&gt; </a:t>
            </a:r>
            <a:r>
              <a:rPr lang="en-US" dirty="0" err="1">
                <a:effectLst/>
              </a:rPr>
              <a:t>sue.pay</a:t>
            </a:r>
            <a:endParaRPr lang="en-US" dirty="0">
              <a:effectLst/>
            </a:endParaRPr>
          </a:p>
          <a:p>
            <a:pPr marL="36900" indent="0">
              <a:buNone/>
            </a:pPr>
            <a:r>
              <a:rPr lang="en-US" dirty="0">
                <a:effectLst/>
              </a:rPr>
              <a:t>66000.0</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859333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Language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8324047"/>
              </p:ext>
            </p:extLst>
          </p:nvPr>
        </p:nvGraphicFramePr>
        <p:xfrm>
          <a:off x="913795" y="1775755"/>
          <a:ext cx="10441560" cy="3580016"/>
        </p:xfrm>
        <a:graphic>
          <a:graphicData uri="http://schemas.openxmlformats.org/drawingml/2006/table">
            <a:tbl>
              <a:tblPr>
                <a:tableStyleId>{0E3FDE45-AF77-4B5C-9715-49D594BDF05E}</a:tableStyleId>
              </a:tblPr>
              <a:tblGrid>
                <a:gridCol w="467135"/>
                <a:gridCol w="4960253"/>
                <a:gridCol w="5014172"/>
              </a:tblGrid>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nchor="b"/>
                </a:tc>
                <a:tc>
                  <a:txBody>
                    <a:bodyPr/>
                    <a:lstStyle/>
                    <a:p>
                      <a:pPr algn="l" fontAlgn="base"/>
                      <a:r>
                        <a:rPr lang="en-US" sz="1700" dirty="0">
                          <a:effectLst/>
                        </a:rPr>
                        <a:t>Object type</a:t>
                      </a:r>
                      <a:endParaRPr lang="en-US" sz="1700" b="0" dirty="0">
                        <a:solidFill>
                          <a:srgbClr val="000000"/>
                        </a:solidFill>
                        <a:effectLst/>
                        <a:latin typeface="Arial" panose="020B0604020202020204" pitchFamily="34" charset="0"/>
                      </a:endParaRPr>
                    </a:p>
                  </a:txBody>
                  <a:tcPr marL="86367" marR="86367" marT="43183" marB="43183" anchor="b"/>
                </a:tc>
                <a:tc>
                  <a:txBody>
                    <a:bodyPr/>
                    <a:lstStyle/>
                    <a:p>
                      <a:pPr algn="l" fontAlgn="base"/>
                      <a:r>
                        <a:rPr lang="en-US" sz="1700" dirty="0">
                          <a:effectLst/>
                        </a:rPr>
                        <a:t>Example literals/creation</a:t>
                      </a:r>
                      <a:endParaRPr lang="en-US" sz="1700" b="0" dirty="0">
                        <a:solidFill>
                          <a:srgbClr val="000000"/>
                        </a:solidFill>
                        <a:effectLst/>
                        <a:latin typeface="Arial" panose="020B0604020202020204" pitchFamily="34" charset="0"/>
                      </a:endParaRPr>
                    </a:p>
                  </a:txBody>
                  <a:tcPr marL="86367" marR="86367" marT="43183" marB="43183" anchor="b"/>
                </a:tc>
              </a:tr>
              <a:tr h="329185">
                <a:tc>
                  <a:txBody>
                    <a:bodyPr/>
                    <a:lstStyle/>
                    <a:p>
                      <a:pPr algn="ctr" fontAlgn="base"/>
                      <a:r>
                        <a:rPr lang="en-US" sz="1700" b="0" dirty="0" smtClean="0">
                          <a:effectLst/>
                        </a:rPr>
                        <a:t>√</a:t>
                      </a:r>
                      <a:endParaRPr lang="en-US" sz="1700" b="0" dirty="0">
                        <a:effectLst/>
                      </a:endParaRPr>
                    </a:p>
                  </a:txBody>
                  <a:tcPr marL="86367" marR="86367" marT="43183" marB="43183"/>
                </a:tc>
                <a:tc>
                  <a:txBody>
                    <a:bodyPr/>
                    <a:lstStyle/>
                    <a:p>
                      <a:pPr algn="l" fontAlgn="base"/>
                      <a:r>
                        <a:rPr lang="en-US" sz="1700" dirty="0">
                          <a:effectLst/>
                        </a:rPr>
                        <a:t>Numbers</a:t>
                      </a:r>
                      <a:endParaRPr lang="en-US" sz="1700" b="0" dirty="0">
                        <a:effectLst/>
                      </a:endParaRPr>
                    </a:p>
                  </a:txBody>
                  <a:tcPr marL="86367" marR="86367" marT="43183" marB="43183"/>
                </a:tc>
                <a:tc>
                  <a:txBody>
                    <a:bodyPr/>
                    <a:lstStyle/>
                    <a:p>
                      <a:pPr algn="l" fontAlgn="base"/>
                      <a:r>
                        <a:rPr lang="en-US" sz="1700">
                          <a:effectLst/>
                        </a:rPr>
                        <a:t>1234, 3.1415, 3+4j, 0b111, Decimal(), Fraction()</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Strings</a:t>
                      </a:r>
                      <a:endParaRPr lang="en-US" sz="1700" b="0" dirty="0">
                        <a:effectLst/>
                      </a:endParaRPr>
                    </a:p>
                  </a:txBody>
                  <a:tcPr marL="86367" marR="86367" marT="43183" marB="43183"/>
                </a:tc>
                <a:tc>
                  <a:txBody>
                    <a:bodyPr/>
                    <a:lstStyle/>
                    <a:p>
                      <a:pPr algn="l" fontAlgn="base"/>
                      <a:r>
                        <a:rPr lang="en-US" sz="1700">
                          <a:effectLst/>
                        </a:rPr>
                        <a:t>'spam', "Bob's", b'a\x01c', u'sp\xc4m'</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a:effectLst/>
                        </a:rPr>
                        <a:t>Lists</a:t>
                      </a:r>
                      <a:endParaRPr lang="en-US" sz="1700" b="0">
                        <a:effectLst/>
                      </a:endParaRPr>
                    </a:p>
                  </a:txBody>
                  <a:tcPr marL="86367" marR="86367" marT="43183" marB="43183"/>
                </a:tc>
                <a:tc>
                  <a:txBody>
                    <a:bodyPr/>
                    <a:lstStyle/>
                    <a:p>
                      <a:pPr algn="l" fontAlgn="base"/>
                      <a:r>
                        <a:rPr lang="en-US" sz="1700">
                          <a:effectLst/>
                        </a:rPr>
                        <a:t>[1, [2, 'three'], 4.5], list(range(10))</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Dictionaries</a:t>
                      </a:r>
                      <a:endParaRPr lang="en-US" sz="1700" b="0" dirty="0">
                        <a:effectLst/>
                      </a:endParaRPr>
                    </a:p>
                  </a:txBody>
                  <a:tcPr marL="86367" marR="86367" marT="43183" marB="43183"/>
                </a:tc>
                <a:tc>
                  <a:txBody>
                    <a:bodyPr/>
                    <a:lstStyle/>
                    <a:p>
                      <a:pPr algn="l" fontAlgn="base"/>
                      <a:r>
                        <a:rPr lang="en-US" sz="1700">
                          <a:effectLst/>
                        </a:rPr>
                        <a:t>{'food': 'spam', 'taste': 'yum'}, dict(hours=10)</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Tuples</a:t>
                      </a:r>
                      <a:endParaRPr lang="en-US" sz="1700" b="0" dirty="0">
                        <a:effectLst/>
                      </a:endParaRPr>
                    </a:p>
                  </a:txBody>
                  <a:tcPr marL="86367" marR="86367" marT="43183" marB="43183"/>
                </a:tc>
                <a:tc>
                  <a:txBody>
                    <a:bodyPr/>
                    <a:lstStyle/>
                    <a:p>
                      <a:pPr algn="l" fontAlgn="base"/>
                      <a:r>
                        <a:rPr lang="en-US" sz="1700">
                          <a:effectLst/>
                        </a:rPr>
                        <a:t>(1, 'spam', 4, 'U'), tuple('spam'), namedtuple</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Files</a:t>
                      </a:r>
                      <a:endParaRPr lang="en-US" sz="1700" b="0" dirty="0">
                        <a:effectLst/>
                      </a:endParaRPr>
                    </a:p>
                  </a:txBody>
                  <a:tcPr marL="86367" marR="86367" marT="43183" marB="43183"/>
                </a:tc>
                <a:tc>
                  <a:txBody>
                    <a:bodyPr/>
                    <a:lstStyle/>
                    <a:p>
                      <a:pPr algn="l" fontAlgn="base"/>
                      <a:r>
                        <a:rPr lang="en-US" sz="1700">
                          <a:effectLst/>
                        </a:rPr>
                        <a:t>open('eggs.txt'), open(r'C:\ham.bin', 'wb')</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Sets</a:t>
                      </a:r>
                      <a:endParaRPr lang="en-US" sz="1700" b="0" dirty="0">
                        <a:effectLst/>
                      </a:endParaRPr>
                    </a:p>
                  </a:txBody>
                  <a:tcPr marL="86367" marR="86367" marT="43183" marB="43183"/>
                </a:tc>
                <a:tc>
                  <a:txBody>
                    <a:bodyPr/>
                    <a:lstStyle/>
                    <a:p>
                      <a:pPr algn="l" fontAlgn="base"/>
                      <a:r>
                        <a:rPr lang="en-US" sz="1700">
                          <a:effectLst/>
                        </a:rPr>
                        <a:t>set('abc'), {'a', 'b', 'c'}</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Other core types</a:t>
                      </a:r>
                      <a:endParaRPr lang="en-US" sz="1700" b="0" dirty="0">
                        <a:effectLst/>
                      </a:endParaRPr>
                    </a:p>
                  </a:txBody>
                  <a:tcPr marL="86367" marR="86367" marT="43183" marB="43183"/>
                </a:tc>
                <a:tc>
                  <a:txBody>
                    <a:bodyPr/>
                    <a:lstStyle/>
                    <a:p>
                      <a:pPr algn="l" fontAlgn="base"/>
                      <a:r>
                        <a:rPr lang="en-US" sz="1700">
                          <a:effectLst/>
                        </a:rPr>
                        <a:t>Booleans, types, None</a:t>
                      </a:r>
                      <a:endParaRPr lang="en-US" sz="1700" b="0">
                        <a:effectLst/>
                      </a:endParaRPr>
                    </a:p>
                  </a:txBody>
                  <a:tcPr marL="86367" marR="86367" marT="43183" marB="43183"/>
                </a:tc>
              </a:tr>
              <a:tr h="471002">
                <a:tc>
                  <a:txBody>
                    <a:bodyPr/>
                    <a:lstStyle/>
                    <a:p>
                      <a:pPr algn="ctr" fontAlgn="base"/>
                      <a:endParaRPr lang="en-US" sz="1700" b="0" dirty="0">
                        <a:effectLst/>
                      </a:endParaRPr>
                    </a:p>
                  </a:txBody>
                  <a:tcPr marL="86367" marR="86367" marT="43183" marB="43183"/>
                </a:tc>
                <a:tc>
                  <a:txBody>
                    <a:bodyPr/>
                    <a:lstStyle/>
                    <a:p>
                      <a:pPr algn="l" fontAlgn="base"/>
                      <a:r>
                        <a:rPr lang="en-US" sz="1700" dirty="0">
                          <a:effectLst/>
                        </a:rPr>
                        <a:t>Program unit types</a:t>
                      </a:r>
                      <a:endParaRPr lang="en-US" sz="1700" b="0" dirty="0">
                        <a:effectLst/>
                      </a:endParaRPr>
                    </a:p>
                  </a:txBody>
                  <a:tcPr marL="86367" marR="86367" marT="43183" marB="43183"/>
                </a:tc>
                <a:tc>
                  <a:txBody>
                    <a:bodyPr/>
                    <a:lstStyle/>
                    <a:p>
                      <a:pPr algn="l" fontAlgn="base"/>
                      <a:r>
                        <a:rPr lang="fr-FR" sz="1700" dirty="0" err="1">
                          <a:effectLst/>
                        </a:rPr>
                        <a:t>Functions</a:t>
                      </a:r>
                      <a:r>
                        <a:rPr lang="fr-FR" sz="1700" dirty="0">
                          <a:effectLst/>
                        </a:rPr>
                        <a:t>, modules, </a:t>
                      </a:r>
                      <a:r>
                        <a:rPr lang="fr-FR" sz="1700" dirty="0" smtClean="0">
                          <a:effectLst/>
                        </a:rPr>
                        <a:t>classes</a:t>
                      </a:r>
                      <a:endParaRPr lang="fr-FR" sz="1700" b="0" dirty="0">
                        <a:effectLst/>
                      </a:endParaRPr>
                    </a:p>
                  </a:txBody>
                  <a:tcPr marL="86367" marR="86367" marT="43183" marB="43183"/>
                </a:tc>
              </a:tr>
            </a:tbl>
          </a:graphicData>
        </a:graphic>
      </p:graphicFrame>
      <p:sp>
        <p:nvSpPr>
          <p:cNvPr id="5" name="Date Placeholder 4"/>
          <p:cNvSpPr>
            <a:spLocks noGrp="1"/>
          </p:cNvSpPr>
          <p:nvPr>
            <p:ph type="dt" sz="half" idx="10"/>
          </p:nvPr>
        </p:nvSpPr>
        <p:spPr/>
        <p:txBody>
          <a:bodyPr/>
          <a:lstStyle/>
          <a:p>
            <a:fld id="{47EE380B-4EFF-4CA4-AB81-2DEFAD7EB21E}" type="datetime1">
              <a:rPr lang="en-US" smtClean="0"/>
              <a:t>3/19/2015</a:t>
            </a:fld>
            <a:endParaRPr lang="en-US"/>
          </a:p>
        </p:txBody>
      </p:sp>
    </p:spTree>
    <p:extLst>
      <p:ext uri="{BB962C8B-B14F-4D97-AF65-F5344CB8AC3E}">
        <p14:creationId xmlns:p14="http://schemas.microsoft.com/office/powerpoint/2010/main" val="1102541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 Key Words</a:t>
            </a:r>
            <a:endParaRPr lang="en-US" dirty="0"/>
          </a:p>
        </p:txBody>
      </p:sp>
      <p:pic>
        <p:nvPicPr>
          <p:cNvPr id="6" name="Content Placeholder 5"/>
          <p:cNvPicPr>
            <a:picLocks noGrp="1" noChangeAspect="1"/>
          </p:cNvPicPr>
          <p:nvPr>
            <p:ph idx="1"/>
          </p:nvPr>
        </p:nvPicPr>
        <p:blipFill>
          <a:blip r:embed="rId2"/>
          <a:stretch>
            <a:fillRect/>
          </a:stretch>
        </p:blipFill>
        <p:spPr>
          <a:xfrm>
            <a:off x="2802440" y="2143432"/>
            <a:ext cx="6210206" cy="2919234"/>
          </a:xfrm>
          <a:prstGeom prst="rect">
            <a:avLst/>
          </a:prstGeom>
        </p:spPr>
      </p:pic>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625482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Functions</a:t>
            </a:r>
            <a:endParaRPr lang="en-US" dirty="0"/>
          </a:p>
        </p:txBody>
      </p:sp>
      <p:sp>
        <p:nvSpPr>
          <p:cNvPr id="3" name="Content Placeholder 2"/>
          <p:cNvSpPr>
            <a:spLocks noGrp="1"/>
          </p:cNvSpPr>
          <p:nvPr>
            <p:ph idx="1"/>
          </p:nvPr>
        </p:nvSpPr>
        <p:spPr/>
        <p:txBody>
          <a:bodyPr/>
          <a:lstStyle/>
          <a:p>
            <a:pPr marL="36900" indent="0">
              <a:buNone/>
            </a:pPr>
            <a:r>
              <a:rPr lang="en-US" dirty="0">
                <a:effectLst/>
              </a:rPr>
              <a:t>In simple terms, a </a:t>
            </a:r>
            <a:r>
              <a:rPr lang="en-US" i="1" dirty="0">
                <a:effectLst/>
              </a:rPr>
              <a:t>function</a:t>
            </a:r>
            <a:r>
              <a:rPr lang="en-US" dirty="0">
                <a:effectLst/>
              </a:rPr>
              <a:t> is a device that groups a set of statements so they can be run more than once in a program—a packaged procedure invoked by name. </a:t>
            </a:r>
            <a:endParaRPr lang="en-US" dirty="0" smtClean="0">
              <a:effectLst/>
            </a:endParaRPr>
          </a:p>
          <a:p>
            <a:pPr marL="36900" indent="0">
              <a:buNone/>
            </a:pPr>
            <a:r>
              <a:rPr lang="en-US" dirty="0" smtClean="0">
                <a:effectLst/>
              </a:rPr>
              <a:t>In Python </a:t>
            </a:r>
            <a:r>
              <a:rPr lang="en-US" dirty="0">
                <a:effectLst/>
              </a:rPr>
              <a:t> functions behave very differently in Python than they do in compiled languages like C. </a:t>
            </a:r>
            <a:r>
              <a:rPr lang="en-US" dirty="0" smtClean="0">
                <a:effectLst/>
              </a:rPr>
              <a:t>What follows is </a:t>
            </a:r>
            <a:r>
              <a:rPr lang="en-US" dirty="0">
                <a:effectLst/>
              </a:rPr>
              <a:t>a brief introduction to the main concepts behind Python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3807557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Functions</a:t>
            </a:r>
            <a:endParaRPr lang="en-US" dirty="0"/>
          </a:p>
        </p:txBody>
      </p:sp>
      <p:sp>
        <p:nvSpPr>
          <p:cNvPr id="3" name="Content Placeholder 2"/>
          <p:cNvSpPr>
            <a:spLocks noGrp="1"/>
          </p:cNvSpPr>
          <p:nvPr>
            <p:ph idx="1"/>
          </p:nvPr>
        </p:nvSpPr>
        <p:spPr/>
        <p:txBody>
          <a:bodyPr/>
          <a:lstStyle/>
          <a:p>
            <a:pPr marL="36900" indent="0">
              <a:buNone/>
            </a:pPr>
            <a:r>
              <a:rPr lang="en-US" dirty="0">
                <a:effectLst/>
              </a:rPr>
              <a:t>In simple terms, a </a:t>
            </a:r>
            <a:r>
              <a:rPr lang="en-US" i="1" dirty="0">
                <a:effectLst/>
              </a:rPr>
              <a:t>function</a:t>
            </a:r>
            <a:r>
              <a:rPr lang="en-US" dirty="0">
                <a:effectLst/>
              </a:rPr>
              <a:t> is a device that groups a set of statements so they can be run more than once in a program—a packaged procedure invoked by name. </a:t>
            </a:r>
            <a:endParaRPr lang="en-US" dirty="0" smtClean="0">
              <a:effectLst/>
            </a:endParaRPr>
          </a:p>
          <a:p>
            <a:pPr marL="36900" indent="0">
              <a:buNone/>
            </a:pPr>
            <a:r>
              <a:rPr lang="en-US" dirty="0" smtClean="0">
                <a:effectLst/>
              </a:rPr>
              <a:t>In Python </a:t>
            </a:r>
            <a:r>
              <a:rPr lang="en-US" dirty="0">
                <a:effectLst/>
              </a:rPr>
              <a:t> functions behave very differently in Python than they do in compiled languages like C. </a:t>
            </a:r>
            <a:r>
              <a:rPr lang="en-US" dirty="0" smtClean="0">
                <a:effectLst/>
              </a:rPr>
              <a:t>What follows is </a:t>
            </a:r>
            <a:r>
              <a:rPr lang="en-US" dirty="0">
                <a:effectLst/>
              </a:rPr>
              <a:t>a brief introduction to the main concepts behind Python functions</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4233184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dirty="0" err="1"/>
              <a:t>def</a:t>
            </a:r>
            <a:r>
              <a:rPr lang="en-US" dirty="0"/>
              <a:t> is executable code. Python functions are written with a new statement, the def. Unlike functions in compiled languages such as C, </a:t>
            </a:r>
            <a:r>
              <a:rPr lang="en-US" dirty="0" err="1"/>
              <a:t>def</a:t>
            </a:r>
            <a:r>
              <a:rPr lang="en-US" dirty="0"/>
              <a:t> is an executable statement—your function does not exist until Python reaches and runs the def. In fact, it’s legal (and even occasionally useful) to nest </a:t>
            </a:r>
            <a:r>
              <a:rPr lang="en-US" dirty="0" err="1"/>
              <a:t>def</a:t>
            </a:r>
            <a:r>
              <a:rPr lang="en-US" dirty="0"/>
              <a:t> statements inside if statements, while loops, and even other </a:t>
            </a:r>
            <a:r>
              <a:rPr lang="en-US" dirty="0" err="1"/>
              <a:t>defs</a:t>
            </a:r>
            <a:r>
              <a:rPr lang="en-US" dirty="0"/>
              <a:t>.</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063159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dirty="0" err="1"/>
              <a:t>def</a:t>
            </a:r>
            <a:r>
              <a:rPr lang="en-US" dirty="0"/>
              <a:t> creates an object and assigns it to a name. </a:t>
            </a:r>
            <a:endParaRPr lang="en-US" dirty="0" smtClean="0"/>
          </a:p>
          <a:p>
            <a:pPr marL="36900" indent="0">
              <a:buNone/>
            </a:pPr>
            <a:r>
              <a:rPr lang="en-US" dirty="0" smtClean="0"/>
              <a:t>When </a:t>
            </a:r>
            <a:r>
              <a:rPr lang="en-US" dirty="0"/>
              <a:t>Python reaches and runs a </a:t>
            </a:r>
            <a:r>
              <a:rPr lang="en-US" dirty="0" err="1"/>
              <a:t>def</a:t>
            </a:r>
            <a:r>
              <a:rPr lang="en-US" dirty="0"/>
              <a:t> statement, it generates a new function object and assigns it to the function’s name. As with all assignments, the function name becomes a reference to the function object. There’s nothing magic about the name of a function—as you’ll see, the function object can be assigned to other names, stored in a list, and so on. Function objects may also have arbitrary user-defined attributes attached to them to record data.</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45294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b="1" dirty="0"/>
              <a:t>lambda</a:t>
            </a:r>
            <a:r>
              <a:rPr lang="en-US" dirty="0"/>
              <a:t> creates an object but returns it as a result. Functions may also be created with the lambda expression, a feature that allows us to in-line function definitions in places where a </a:t>
            </a:r>
            <a:r>
              <a:rPr lang="en-US" dirty="0" err="1"/>
              <a:t>def</a:t>
            </a:r>
            <a:r>
              <a:rPr lang="en-US" dirty="0"/>
              <a:t> statement won’t work syntactically.</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90416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Python: Language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0061920"/>
              </p:ext>
            </p:extLst>
          </p:nvPr>
        </p:nvGraphicFramePr>
        <p:xfrm>
          <a:off x="913795" y="1775755"/>
          <a:ext cx="10441560" cy="3580016"/>
        </p:xfrm>
        <a:graphic>
          <a:graphicData uri="http://schemas.openxmlformats.org/drawingml/2006/table">
            <a:tbl>
              <a:tblPr>
                <a:tableStyleId>{0E3FDE45-AF77-4B5C-9715-49D594BDF05E}</a:tableStyleId>
              </a:tblPr>
              <a:tblGrid>
                <a:gridCol w="467135"/>
                <a:gridCol w="4960253"/>
                <a:gridCol w="5014172"/>
              </a:tblGrid>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nchor="b"/>
                </a:tc>
                <a:tc>
                  <a:txBody>
                    <a:bodyPr/>
                    <a:lstStyle/>
                    <a:p>
                      <a:pPr algn="l" fontAlgn="base"/>
                      <a:r>
                        <a:rPr lang="en-US" sz="1700" dirty="0">
                          <a:effectLst/>
                        </a:rPr>
                        <a:t>Object type</a:t>
                      </a:r>
                      <a:endParaRPr lang="en-US" sz="1700" b="0" dirty="0">
                        <a:solidFill>
                          <a:srgbClr val="000000"/>
                        </a:solidFill>
                        <a:effectLst/>
                        <a:latin typeface="Arial" panose="020B0604020202020204" pitchFamily="34" charset="0"/>
                      </a:endParaRPr>
                    </a:p>
                  </a:txBody>
                  <a:tcPr marL="86367" marR="86367" marT="43183" marB="43183" anchor="b"/>
                </a:tc>
                <a:tc>
                  <a:txBody>
                    <a:bodyPr/>
                    <a:lstStyle/>
                    <a:p>
                      <a:pPr algn="l" fontAlgn="base"/>
                      <a:r>
                        <a:rPr lang="en-US" sz="1700" dirty="0">
                          <a:effectLst/>
                        </a:rPr>
                        <a:t>Example literals/creation</a:t>
                      </a:r>
                      <a:endParaRPr lang="en-US" sz="1700" b="0" dirty="0">
                        <a:solidFill>
                          <a:srgbClr val="000000"/>
                        </a:solidFill>
                        <a:effectLst/>
                        <a:latin typeface="Arial" panose="020B0604020202020204" pitchFamily="34" charset="0"/>
                      </a:endParaRPr>
                    </a:p>
                  </a:txBody>
                  <a:tcPr marL="86367" marR="86367" marT="43183" marB="43183" anchor="b"/>
                </a:tc>
              </a:tr>
              <a:tr h="329185">
                <a:tc>
                  <a:txBody>
                    <a:bodyPr/>
                    <a:lstStyle/>
                    <a:p>
                      <a:pPr algn="ctr" fontAlgn="base"/>
                      <a:r>
                        <a:rPr lang="en-US" sz="1700" b="0" dirty="0" smtClean="0">
                          <a:effectLst/>
                        </a:rPr>
                        <a:t>√</a:t>
                      </a:r>
                      <a:endParaRPr lang="en-US" sz="1700" b="0" dirty="0">
                        <a:effectLst/>
                      </a:endParaRPr>
                    </a:p>
                  </a:txBody>
                  <a:tcPr marL="86367" marR="86367" marT="43183" marB="43183"/>
                </a:tc>
                <a:tc>
                  <a:txBody>
                    <a:bodyPr/>
                    <a:lstStyle/>
                    <a:p>
                      <a:pPr algn="l" fontAlgn="base"/>
                      <a:r>
                        <a:rPr lang="en-US" sz="1700" dirty="0">
                          <a:effectLst/>
                        </a:rPr>
                        <a:t>Numbers</a:t>
                      </a:r>
                      <a:endParaRPr lang="en-US" sz="1700" b="0" dirty="0">
                        <a:effectLst/>
                      </a:endParaRPr>
                    </a:p>
                  </a:txBody>
                  <a:tcPr marL="86367" marR="86367" marT="43183" marB="43183"/>
                </a:tc>
                <a:tc>
                  <a:txBody>
                    <a:bodyPr/>
                    <a:lstStyle/>
                    <a:p>
                      <a:pPr algn="l" fontAlgn="base"/>
                      <a:r>
                        <a:rPr lang="en-US" sz="1700">
                          <a:effectLst/>
                        </a:rPr>
                        <a:t>1234, 3.1415, 3+4j, 0b111, Decimal(), Fraction()</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Strings</a:t>
                      </a:r>
                      <a:endParaRPr lang="en-US" sz="1700" b="0" dirty="0">
                        <a:effectLst/>
                      </a:endParaRPr>
                    </a:p>
                  </a:txBody>
                  <a:tcPr marL="86367" marR="86367" marT="43183" marB="43183"/>
                </a:tc>
                <a:tc>
                  <a:txBody>
                    <a:bodyPr/>
                    <a:lstStyle/>
                    <a:p>
                      <a:pPr algn="l" fontAlgn="base"/>
                      <a:r>
                        <a:rPr lang="en-US" sz="1700">
                          <a:effectLst/>
                        </a:rPr>
                        <a:t>'spam', "Bob's", b'a\x01c', u'sp\xc4m'</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a:effectLst/>
                        </a:rPr>
                        <a:t>Lists</a:t>
                      </a:r>
                      <a:endParaRPr lang="en-US" sz="1700" b="0">
                        <a:effectLst/>
                      </a:endParaRPr>
                    </a:p>
                  </a:txBody>
                  <a:tcPr marL="86367" marR="86367" marT="43183" marB="43183"/>
                </a:tc>
                <a:tc>
                  <a:txBody>
                    <a:bodyPr/>
                    <a:lstStyle/>
                    <a:p>
                      <a:pPr algn="l" fontAlgn="base"/>
                      <a:r>
                        <a:rPr lang="en-US" sz="1700">
                          <a:effectLst/>
                        </a:rPr>
                        <a:t>[1, [2, 'three'], 4.5], list(range(10))</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Dictionaries</a:t>
                      </a:r>
                      <a:endParaRPr lang="en-US" sz="1700" b="0" dirty="0">
                        <a:effectLst/>
                      </a:endParaRPr>
                    </a:p>
                  </a:txBody>
                  <a:tcPr marL="86367" marR="86367" marT="43183" marB="43183"/>
                </a:tc>
                <a:tc>
                  <a:txBody>
                    <a:bodyPr/>
                    <a:lstStyle/>
                    <a:p>
                      <a:pPr algn="l" fontAlgn="base"/>
                      <a:r>
                        <a:rPr lang="en-US" sz="1700">
                          <a:effectLst/>
                        </a:rPr>
                        <a:t>{'food': 'spam', 'taste': 'yum'}, dict(hours=10)</a:t>
                      </a:r>
                      <a:endParaRPr lang="en-US" sz="1700" b="0">
                        <a:effectLst/>
                      </a:endParaRPr>
                    </a:p>
                  </a:txBody>
                  <a:tcPr marL="86367" marR="86367" marT="43183" marB="43183"/>
                </a:tc>
              </a:tr>
              <a:tr h="329185">
                <a:tc>
                  <a:txBody>
                    <a:bodyPr/>
                    <a:lstStyle/>
                    <a:p>
                      <a:pPr marL="0" marR="0" indent="0" algn="ctr" defTabSz="457200" rtl="0" eaLnBrk="1" fontAlgn="base" latinLnBrk="0" hangingPunct="1">
                        <a:lnSpc>
                          <a:spcPct val="100000"/>
                        </a:lnSpc>
                        <a:spcBef>
                          <a:spcPts val="0"/>
                        </a:spcBef>
                        <a:spcAft>
                          <a:spcPts val="0"/>
                        </a:spcAft>
                        <a:buClrTx/>
                        <a:buSzTx/>
                        <a:buFontTx/>
                        <a:buNone/>
                        <a:tabLst/>
                        <a:defRPr/>
                      </a:pPr>
                      <a:r>
                        <a:rPr lang="en-US" sz="1700" b="0" dirty="0" smtClean="0">
                          <a:effectLst/>
                        </a:rPr>
                        <a:t>√</a:t>
                      </a:r>
                    </a:p>
                  </a:txBody>
                  <a:tcPr marL="86367" marR="86367" marT="43183" marB="43183"/>
                </a:tc>
                <a:tc>
                  <a:txBody>
                    <a:bodyPr/>
                    <a:lstStyle/>
                    <a:p>
                      <a:pPr algn="l" fontAlgn="base"/>
                      <a:r>
                        <a:rPr lang="en-US" sz="1700" dirty="0">
                          <a:effectLst/>
                        </a:rPr>
                        <a:t>Tuples</a:t>
                      </a:r>
                      <a:endParaRPr lang="en-US" sz="1700" b="0" dirty="0">
                        <a:effectLst/>
                      </a:endParaRPr>
                    </a:p>
                  </a:txBody>
                  <a:tcPr marL="86367" marR="86367" marT="43183" marB="43183"/>
                </a:tc>
                <a:tc>
                  <a:txBody>
                    <a:bodyPr/>
                    <a:lstStyle/>
                    <a:p>
                      <a:pPr algn="l" fontAlgn="base"/>
                      <a:r>
                        <a:rPr lang="en-US" sz="1700">
                          <a:effectLst/>
                        </a:rPr>
                        <a:t>(1, 'spam', 4, 'U'), tuple('spam'), namedtuple</a:t>
                      </a:r>
                      <a:endParaRPr lang="en-US" sz="1700" b="0">
                        <a:effectLst/>
                      </a:endParaRPr>
                    </a:p>
                  </a:txBody>
                  <a:tcPr marL="86367" marR="86367" marT="43183" marB="43183"/>
                </a:tc>
              </a:tr>
              <a:tr h="329185">
                <a:tc>
                  <a:txBody>
                    <a:bodyPr/>
                    <a:lstStyle/>
                    <a:p>
                      <a:pPr algn="ctr" fontAlgn="base"/>
                      <a:endParaRPr lang="en-US" sz="1700" b="0" dirty="0">
                        <a:effectLst/>
                      </a:endParaRPr>
                    </a:p>
                  </a:txBody>
                  <a:tcPr marL="86367" marR="86367" marT="43183" marB="43183"/>
                </a:tc>
                <a:tc>
                  <a:txBody>
                    <a:bodyPr/>
                    <a:lstStyle/>
                    <a:p>
                      <a:pPr algn="l" fontAlgn="base"/>
                      <a:r>
                        <a:rPr lang="en-US" sz="1700" dirty="0">
                          <a:effectLst/>
                        </a:rPr>
                        <a:t>Files</a:t>
                      </a:r>
                      <a:endParaRPr lang="en-US" sz="1700" b="0" dirty="0">
                        <a:effectLst/>
                      </a:endParaRPr>
                    </a:p>
                  </a:txBody>
                  <a:tcPr marL="86367" marR="86367" marT="43183" marB="43183"/>
                </a:tc>
                <a:tc>
                  <a:txBody>
                    <a:bodyPr/>
                    <a:lstStyle/>
                    <a:p>
                      <a:pPr algn="l" fontAlgn="base"/>
                      <a:r>
                        <a:rPr lang="en-US" sz="1700">
                          <a:effectLst/>
                        </a:rPr>
                        <a:t>open('eggs.txt'), open(r'C:\ham.bin', 'wb')</a:t>
                      </a:r>
                      <a:endParaRPr lang="en-US" sz="1700" b="0">
                        <a:effectLst/>
                      </a:endParaRPr>
                    </a:p>
                  </a:txBody>
                  <a:tcPr marL="86367" marR="86367" marT="43183" marB="43183"/>
                </a:tc>
              </a:tr>
              <a:tr h="329185">
                <a:tc>
                  <a:txBody>
                    <a:bodyPr/>
                    <a:lstStyle/>
                    <a:p>
                      <a:pPr algn="ctr" fontAlgn="base"/>
                      <a:endParaRPr lang="en-US" sz="1700" b="0" dirty="0">
                        <a:effectLst/>
                      </a:endParaRPr>
                    </a:p>
                  </a:txBody>
                  <a:tcPr marL="86367" marR="86367" marT="43183" marB="43183"/>
                </a:tc>
                <a:tc>
                  <a:txBody>
                    <a:bodyPr/>
                    <a:lstStyle/>
                    <a:p>
                      <a:pPr algn="l" fontAlgn="base"/>
                      <a:r>
                        <a:rPr lang="en-US" sz="1700" dirty="0">
                          <a:effectLst/>
                        </a:rPr>
                        <a:t>Sets</a:t>
                      </a:r>
                      <a:endParaRPr lang="en-US" sz="1700" b="0" dirty="0">
                        <a:effectLst/>
                      </a:endParaRPr>
                    </a:p>
                  </a:txBody>
                  <a:tcPr marL="86367" marR="86367" marT="43183" marB="43183"/>
                </a:tc>
                <a:tc>
                  <a:txBody>
                    <a:bodyPr/>
                    <a:lstStyle/>
                    <a:p>
                      <a:pPr algn="l" fontAlgn="base"/>
                      <a:r>
                        <a:rPr lang="en-US" sz="1700">
                          <a:effectLst/>
                        </a:rPr>
                        <a:t>set('abc'), {'a', 'b', 'c'}</a:t>
                      </a:r>
                      <a:endParaRPr lang="en-US" sz="1700" b="0">
                        <a:effectLst/>
                      </a:endParaRPr>
                    </a:p>
                  </a:txBody>
                  <a:tcPr marL="86367" marR="86367" marT="43183" marB="43183"/>
                </a:tc>
              </a:tr>
              <a:tr h="329185">
                <a:tc>
                  <a:txBody>
                    <a:bodyPr/>
                    <a:lstStyle/>
                    <a:p>
                      <a:pPr algn="ctr" fontAlgn="base"/>
                      <a:endParaRPr lang="en-US" sz="1700" b="0" dirty="0">
                        <a:effectLst/>
                      </a:endParaRPr>
                    </a:p>
                  </a:txBody>
                  <a:tcPr marL="86367" marR="86367" marT="43183" marB="43183"/>
                </a:tc>
                <a:tc>
                  <a:txBody>
                    <a:bodyPr/>
                    <a:lstStyle/>
                    <a:p>
                      <a:pPr algn="l" fontAlgn="base"/>
                      <a:r>
                        <a:rPr lang="en-US" sz="1700" dirty="0">
                          <a:effectLst/>
                        </a:rPr>
                        <a:t>Other core types</a:t>
                      </a:r>
                      <a:endParaRPr lang="en-US" sz="1700" b="0" dirty="0">
                        <a:effectLst/>
                      </a:endParaRPr>
                    </a:p>
                  </a:txBody>
                  <a:tcPr marL="86367" marR="86367" marT="43183" marB="43183"/>
                </a:tc>
                <a:tc>
                  <a:txBody>
                    <a:bodyPr/>
                    <a:lstStyle/>
                    <a:p>
                      <a:pPr algn="l" fontAlgn="base"/>
                      <a:r>
                        <a:rPr lang="en-US" sz="1700">
                          <a:effectLst/>
                        </a:rPr>
                        <a:t>Booleans, types, None</a:t>
                      </a:r>
                      <a:endParaRPr lang="en-US" sz="1700" b="0">
                        <a:effectLst/>
                      </a:endParaRPr>
                    </a:p>
                  </a:txBody>
                  <a:tcPr marL="86367" marR="86367" marT="43183" marB="43183"/>
                </a:tc>
              </a:tr>
              <a:tr h="471002">
                <a:tc>
                  <a:txBody>
                    <a:bodyPr/>
                    <a:lstStyle/>
                    <a:p>
                      <a:pPr algn="ctr" fontAlgn="base"/>
                      <a:endParaRPr lang="en-US" sz="1700" b="0" dirty="0">
                        <a:effectLst/>
                      </a:endParaRPr>
                    </a:p>
                  </a:txBody>
                  <a:tcPr marL="86367" marR="86367" marT="43183" marB="43183"/>
                </a:tc>
                <a:tc>
                  <a:txBody>
                    <a:bodyPr/>
                    <a:lstStyle/>
                    <a:p>
                      <a:pPr algn="l" fontAlgn="base"/>
                      <a:r>
                        <a:rPr lang="en-US" sz="1700" dirty="0">
                          <a:effectLst/>
                        </a:rPr>
                        <a:t>Program unit types</a:t>
                      </a:r>
                      <a:endParaRPr lang="en-US" sz="1700" b="0" dirty="0">
                        <a:effectLst/>
                      </a:endParaRPr>
                    </a:p>
                  </a:txBody>
                  <a:tcPr marL="86367" marR="86367" marT="43183" marB="43183"/>
                </a:tc>
                <a:tc>
                  <a:txBody>
                    <a:bodyPr/>
                    <a:lstStyle/>
                    <a:p>
                      <a:pPr algn="l" fontAlgn="base"/>
                      <a:r>
                        <a:rPr lang="fr-FR" sz="1700" dirty="0" err="1">
                          <a:effectLst/>
                        </a:rPr>
                        <a:t>Functions</a:t>
                      </a:r>
                      <a:r>
                        <a:rPr lang="fr-FR" sz="1700" dirty="0">
                          <a:effectLst/>
                        </a:rPr>
                        <a:t>, modules, </a:t>
                      </a:r>
                      <a:r>
                        <a:rPr lang="fr-FR" sz="1700" dirty="0" smtClean="0">
                          <a:effectLst/>
                        </a:rPr>
                        <a:t>classes</a:t>
                      </a:r>
                      <a:endParaRPr lang="fr-FR" sz="1700" b="0" dirty="0">
                        <a:effectLst/>
                      </a:endParaRPr>
                    </a:p>
                  </a:txBody>
                  <a:tcPr marL="86367" marR="86367" marT="43183" marB="43183"/>
                </a:tc>
              </a:tr>
            </a:tbl>
          </a:graphicData>
        </a:graphic>
      </p:graphicFrame>
      <p:sp>
        <p:nvSpPr>
          <p:cNvPr id="5" name="Date Placeholder 4"/>
          <p:cNvSpPr>
            <a:spLocks noGrp="1"/>
          </p:cNvSpPr>
          <p:nvPr>
            <p:ph type="dt" sz="half" idx="10"/>
          </p:nvPr>
        </p:nvSpPr>
        <p:spPr/>
        <p:txBody>
          <a:bodyPr/>
          <a:lstStyle/>
          <a:p>
            <a:fld id="{47EE380B-4EFF-4CA4-AB81-2DEFAD7EB21E}" type="datetime1">
              <a:rPr lang="en-US" smtClean="0"/>
              <a:t>3/19/2015</a:t>
            </a:fld>
            <a:endParaRPr lang="en-US"/>
          </a:p>
        </p:txBody>
      </p:sp>
    </p:spTree>
    <p:extLst>
      <p:ext uri="{BB962C8B-B14F-4D97-AF65-F5344CB8AC3E}">
        <p14:creationId xmlns:p14="http://schemas.microsoft.com/office/powerpoint/2010/main" val="2545592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dirty="0"/>
              <a:t>return sends a result object back to the caller. When a function is called, the caller stops until the function finishes its work and returns control to the caller. Functions that compute a value send it back to the caller with a return statement; the returned value becomes the result of the function call. A return without a value simply returns to the caller (and sends back None, the default result).</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5474571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b="1" dirty="0"/>
              <a:t>yield</a:t>
            </a:r>
            <a:r>
              <a:rPr lang="en-US" dirty="0"/>
              <a:t> sends a result object back to the caller, but remembers where it left off. Functions known as generators may also use the yield statement to send back a value and suspend their state such that they may be resumed later, to produce a series of results over time.</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34330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b="1" dirty="0"/>
              <a:t>global</a:t>
            </a:r>
            <a:r>
              <a:rPr lang="en-US" dirty="0"/>
              <a:t> declares module-level variables that are to be assigned. By default, all names assigned in a function are local to that function and exist only while the function runs. To assign a name in the enclosing module, functions need to list it in a global statement. More generally, names are always looked up in scopes—places where variables are stored—and assignments bind names to scopes.</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1722213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a:buNone/>
            </a:pPr>
            <a:r>
              <a:rPr lang="en-US" b="1" dirty="0"/>
              <a:t>nonlocal</a:t>
            </a:r>
            <a:r>
              <a:rPr lang="en-US" dirty="0"/>
              <a:t> </a:t>
            </a:r>
            <a:r>
              <a:rPr lang="en-US" b="1" dirty="0"/>
              <a:t>declares enclosing function variables that are to be assigned</a:t>
            </a:r>
            <a:r>
              <a:rPr lang="en-US" dirty="0"/>
              <a:t>. Similarly, the nonlocal statement added in Python 3.X allows a function to assign a name that exists in the scope of a syntactically enclosing </a:t>
            </a:r>
            <a:r>
              <a:rPr lang="en-US" dirty="0" err="1"/>
              <a:t>def</a:t>
            </a:r>
            <a:r>
              <a:rPr lang="en-US" dirty="0"/>
              <a:t> statement. This allows enclosing functions to serve as a place to retain state—information remembered between function calls—without using shared global names.</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1316651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fontAlgn="base">
              <a:buNone/>
            </a:pPr>
            <a:r>
              <a:rPr lang="en-US" b="1" dirty="0">
                <a:effectLst/>
              </a:rPr>
              <a:t>Arguments are passed by assignment (object reference)</a:t>
            </a:r>
            <a:r>
              <a:rPr lang="en-US" dirty="0">
                <a:effectLst/>
              </a:rPr>
              <a:t>. In Python, arguments are passed to functions by assignment (which, as we’ve learned, means by object reference). As you’ll see, in Python’s model the caller and function share objects by references, but there is no name aliasing. Changing an argument name within a function does not also change the corresponding name in the caller, but changing passed-in mutable objects in place can change objects shared by the caller, and serve as a function result.</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027132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fontAlgn="base">
              <a:buNone/>
            </a:pPr>
            <a:r>
              <a:rPr lang="en-US" b="1" dirty="0">
                <a:effectLst/>
              </a:rPr>
              <a:t>Arguments are passed by assignment (object reference)</a:t>
            </a:r>
            <a:r>
              <a:rPr lang="en-US" dirty="0">
                <a:effectLst/>
              </a:rPr>
              <a:t>. In Python, arguments are passed to functions by assignment (which, as we’ve learned, means by object reference). As you’ll see, in Python’s model the caller and function share objects by references, but there is no name aliasing. Changing an argument name within a function does not also change the corresponding name in the caller, but changing passed-in mutable objects in place can change objects shared by the caller, and serve as a function result.</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642593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fontAlgn="base">
              <a:buNone/>
            </a:pPr>
            <a:r>
              <a:rPr lang="en-US" b="1" dirty="0">
                <a:effectLst/>
              </a:rPr>
              <a:t>Arguments are passed by position, unless you say otherwise. </a:t>
            </a:r>
            <a:r>
              <a:rPr lang="en-US" dirty="0">
                <a:effectLst/>
              </a:rPr>
              <a:t>Values you pass in a function call match argument names in a function’s definition from left to right by default. For flexibility, function calls can also pass arguments by name with name=value keyword syntax, and unpack arbitrarily many arguments to send with *</a:t>
            </a:r>
            <a:r>
              <a:rPr lang="en-US" dirty="0" err="1">
                <a:effectLst/>
              </a:rPr>
              <a:t>pargs</a:t>
            </a:r>
            <a:r>
              <a:rPr lang="en-US" dirty="0">
                <a:effectLst/>
              </a:rPr>
              <a:t> and **</a:t>
            </a:r>
            <a:r>
              <a:rPr lang="en-US" dirty="0" err="1">
                <a:effectLst/>
              </a:rPr>
              <a:t>kargs</a:t>
            </a:r>
            <a:r>
              <a:rPr lang="en-US" dirty="0">
                <a:effectLst/>
              </a:rPr>
              <a:t> starred-argument notation. Function definitions use the same two forms to specify argument defaults, and collect arbitrarily many arguments received.</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873672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fontAlgn="base">
              <a:buNone/>
            </a:pPr>
            <a:r>
              <a:rPr lang="en-US" b="1" dirty="0">
                <a:effectLst/>
              </a:rPr>
              <a:t>Arguments are passed by position, unless you say otherwise. </a:t>
            </a:r>
            <a:r>
              <a:rPr lang="en-US" dirty="0">
                <a:effectLst/>
              </a:rPr>
              <a:t>Values you pass in a function call match argument names in a function’s definition from left to right by default. For flexibility, function calls can also pass arguments by name with name=value keyword syntax, and unpack arbitrarily many arguments to send with *</a:t>
            </a:r>
            <a:r>
              <a:rPr lang="en-US" dirty="0" err="1">
                <a:effectLst/>
              </a:rPr>
              <a:t>pargs</a:t>
            </a:r>
            <a:r>
              <a:rPr lang="en-US" dirty="0">
                <a:effectLst/>
              </a:rPr>
              <a:t> and **</a:t>
            </a:r>
            <a:r>
              <a:rPr lang="en-US" dirty="0" err="1">
                <a:effectLst/>
              </a:rPr>
              <a:t>kargs</a:t>
            </a:r>
            <a:r>
              <a:rPr lang="en-US" dirty="0">
                <a:effectLst/>
              </a:rPr>
              <a:t> starred-argument notation. Function definitions use the same two forms to specify argument defaults, and collect arbitrarily many arguments received.</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87067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concepts</a:t>
            </a:r>
            <a:endParaRPr lang="en-US" dirty="0"/>
          </a:p>
        </p:txBody>
      </p:sp>
      <p:sp>
        <p:nvSpPr>
          <p:cNvPr id="3" name="Content Placeholder 2"/>
          <p:cNvSpPr>
            <a:spLocks noGrp="1"/>
          </p:cNvSpPr>
          <p:nvPr>
            <p:ph idx="1"/>
          </p:nvPr>
        </p:nvSpPr>
        <p:spPr/>
        <p:txBody>
          <a:bodyPr/>
          <a:lstStyle/>
          <a:p>
            <a:pPr marL="36900" indent="0" fontAlgn="base">
              <a:buNone/>
            </a:pPr>
            <a:r>
              <a:rPr lang="en-US" dirty="0">
                <a:effectLst/>
              </a:rPr>
              <a:t>Arguments, return values, and variables are not declared. As with everything in Python, there are no type constraints on functions. In fact, nothing about a function needs to be declared ahead of time: you can pass in arguments of any type, return any kind of object, and so on. As one consequence, a single function can often be applied to a variety of object types—any objects that sport a compatible interface (methods and expressions) will do, regardless of their specific types.</a:t>
            </a:r>
            <a:endParaRPr lang="en-US" dirty="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502323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Example</a:t>
            </a:r>
            <a:endParaRPr lang="en-US" dirty="0"/>
          </a:p>
        </p:txBody>
      </p:sp>
      <p:sp>
        <p:nvSpPr>
          <p:cNvPr id="3" name="Content Placeholder 2"/>
          <p:cNvSpPr>
            <a:spLocks noGrp="1"/>
          </p:cNvSpPr>
          <p:nvPr>
            <p:ph idx="1"/>
          </p:nvPr>
        </p:nvSpPr>
        <p:spPr/>
        <p:txBody>
          <a:bodyPr/>
          <a:lstStyle/>
          <a:p>
            <a:pPr marL="36900" indent="0" fontAlgn="base">
              <a:buNone/>
            </a:pPr>
            <a:r>
              <a:rPr lang="en-US" dirty="0">
                <a:effectLst/>
              </a:rPr>
              <a:t>The </a:t>
            </a:r>
            <a:r>
              <a:rPr lang="en-US" dirty="0" err="1">
                <a:effectLst/>
              </a:rPr>
              <a:t>def</a:t>
            </a:r>
            <a:r>
              <a:rPr lang="en-US" dirty="0">
                <a:effectLst/>
              </a:rPr>
              <a:t> statement creates a function object and assigns it to a name. Its general format is as follows:</a:t>
            </a:r>
          </a:p>
          <a:p>
            <a:pPr marL="36900" indent="0" fontAlgn="base">
              <a:buNone/>
            </a:pPr>
            <a:r>
              <a:rPr lang="en-US" dirty="0" err="1">
                <a:effectLst/>
              </a:rPr>
              <a:t>def</a:t>
            </a:r>
            <a:r>
              <a:rPr lang="en-US" dirty="0">
                <a:effectLst/>
              </a:rPr>
              <a:t> name(arg1, arg2,... </a:t>
            </a:r>
            <a:r>
              <a:rPr lang="en-US" dirty="0" err="1">
                <a:effectLst/>
              </a:rPr>
              <a:t>argN</a:t>
            </a:r>
            <a:r>
              <a:rPr lang="en-US" dirty="0">
                <a:effectLst/>
              </a:rPr>
              <a:t>):</a:t>
            </a:r>
          </a:p>
          <a:p>
            <a:pPr marL="36900" indent="0" fontAlgn="base">
              <a:buNone/>
            </a:pPr>
            <a:r>
              <a:rPr lang="en-US" dirty="0">
                <a:effectLst/>
              </a:rPr>
              <a:t>    </a:t>
            </a:r>
            <a:r>
              <a:rPr lang="en-US" dirty="0" smtClean="0">
                <a:effectLst/>
              </a:rPr>
              <a:t>statements</a:t>
            </a:r>
            <a:endParaRPr lang="en-US" dirty="0">
              <a:effectLst/>
            </a:endParaRPr>
          </a:p>
          <a:p>
            <a:pPr marL="36900" indent="0" fontAlgn="base">
              <a:buNone/>
            </a:pPr>
            <a:r>
              <a:rPr lang="en-US" dirty="0">
                <a:effectLst/>
              </a:rPr>
              <a:t> </a:t>
            </a:r>
            <a:r>
              <a:rPr lang="en-US" dirty="0" smtClean="0">
                <a:effectLst/>
              </a:rPr>
              <a:t>   return value</a:t>
            </a: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666403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Files</a:t>
            </a:r>
            <a:endParaRPr lang="en-US" dirty="0"/>
          </a:p>
        </p:txBody>
      </p:sp>
      <p:sp>
        <p:nvSpPr>
          <p:cNvPr id="3" name="Content Placeholder 2"/>
          <p:cNvSpPr>
            <a:spLocks noGrp="1"/>
          </p:cNvSpPr>
          <p:nvPr>
            <p:ph idx="1"/>
          </p:nvPr>
        </p:nvSpPr>
        <p:spPr/>
        <p:txBody>
          <a:bodyPr/>
          <a:lstStyle/>
          <a:p>
            <a:pPr marL="36900" indent="0">
              <a:buNone/>
            </a:pPr>
            <a:r>
              <a:rPr lang="en-US" dirty="0">
                <a:effectLst/>
              </a:rPr>
              <a:t>File objects are </a:t>
            </a:r>
            <a:r>
              <a:rPr lang="en-US" dirty="0" smtClean="0">
                <a:effectLst/>
              </a:rPr>
              <a:t>the </a:t>
            </a:r>
            <a:r>
              <a:rPr lang="en-US" dirty="0">
                <a:effectLst/>
              </a:rPr>
              <a:t>main interface to external files on </a:t>
            </a:r>
            <a:r>
              <a:rPr lang="en-US" dirty="0" smtClean="0">
                <a:effectLst/>
              </a:rPr>
              <a:t>a computer for Python.</a:t>
            </a:r>
          </a:p>
          <a:p>
            <a:pPr marL="36900" indent="0">
              <a:buNone/>
            </a:pPr>
            <a:endParaRPr lang="en-US" dirty="0">
              <a:effectLst/>
            </a:endParaRPr>
          </a:p>
          <a:p>
            <a:pPr marL="36900" indent="0">
              <a:buNone/>
            </a:pPr>
            <a:r>
              <a:rPr lang="en-US" dirty="0" smtClean="0">
                <a:effectLst/>
              </a:rPr>
              <a:t>Can be any ‘type’ of file, e.g. text, binary, images, xml, media, web, </a:t>
            </a:r>
            <a:r>
              <a:rPr lang="en-US" dirty="0" err="1" smtClean="0">
                <a:effectLst/>
              </a:rPr>
              <a:t>etc</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098852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Functions Assignment</a:t>
            </a:r>
            <a:endParaRPr lang="en-US" dirty="0"/>
          </a:p>
        </p:txBody>
      </p:sp>
      <p:sp>
        <p:nvSpPr>
          <p:cNvPr id="3" name="Content Placeholder 2"/>
          <p:cNvSpPr>
            <a:spLocks noGrp="1"/>
          </p:cNvSpPr>
          <p:nvPr>
            <p:ph idx="1"/>
          </p:nvPr>
        </p:nvSpPr>
        <p:spPr/>
        <p:txBody>
          <a:bodyPr/>
          <a:lstStyle/>
          <a:p>
            <a:pPr marL="36900" indent="0" fontAlgn="base">
              <a:buNone/>
            </a:pPr>
            <a:r>
              <a:rPr lang="en-US" dirty="0" smtClean="0">
                <a:effectLst/>
              </a:rPr>
              <a:t>Use the </a:t>
            </a:r>
            <a:r>
              <a:rPr lang="en-US" dirty="0" err="1" smtClean="0">
                <a:effectLst/>
              </a:rPr>
              <a:t>def</a:t>
            </a:r>
            <a:r>
              <a:rPr lang="en-US" dirty="0" smtClean="0">
                <a:effectLst/>
              </a:rPr>
              <a:t> statement to define a function that converts Celsius to Fahrenheit</a:t>
            </a:r>
          </a:p>
          <a:p>
            <a:pPr marL="36900" indent="0" fontAlgn="base">
              <a:buNone/>
            </a:pPr>
            <a:endParaRPr lang="en-US" dirty="0">
              <a:effectLst/>
            </a:endParaRPr>
          </a:p>
          <a:p>
            <a:pPr marL="36900" indent="0" fontAlgn="base">
              <a:buNone/>
            </a:pPr>
            <a:r>
              <a:rPr lang="en-US" dirty="0" smtClean="0">
                <a:effectLst/>
              </a:rPr>
              <a:t>hint   F = 9/5 </a:t>
            </a:r>
            <a:r>
              <a:rPr lang="en-US" smtClean="0">
                <a:effectLst/>
              </a:rPr>
              <a:t>* C + 32</a:t>
            </a:r>
            <a:endParaRPr lang="en-US" dirty="0" smtClean="0">
              <a:effectLst/>
            </a:endParaRPr>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028263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Files</a:t>
            </a:r>
            <a:endParaRPr lang="en-US" dirty="0"/>
          </a:p>
        </p:txBody>
      </p:sp>
      <p:sp>
        <p:nvSpPr>
          <p:cNvPr id="3" name="Content Placeholder 2"/>
          <p:cNvSpPr>
            <a:spLocks noGrp="1"/>
          </p:cNvSpPr>
          <p:nvPr>
            <p:ph idx="1"/>
          </p:nvPr>
        </p:nvSpPr>
        <p:spPr/>
        <p:txBody>
          <a:bodyPr/>
          <a:lstStyle/>
          <a:p>
            <a:pPr marL="36900" indent="0">
              <a:buNone/>
            </a:pPr>
            <a:r>
              <a:rPr lang="en-US" dirty="0" smtClean="0">
                <a:effectLst/>
              </a:rPr>
              <a:t>Use the open function to work with files:</a:t>
            </a:r>
          </a:p>
          <a:p>
            <a:pPr marL="36900" indent="0">
              <a:buNone/>
            </a:pPr>
            <a:r>
              <a:rPr lang="en-US" dirty="0" smtClean="0">
                <a:effectLst/>
              </a:rPr>
              <a:t>commonly used with two parameters.</a:t>
            </a:r>
            <a:endParaRPr lang="en-US" dirty="0">
              <a:effectLst/>
            </a:endParaRPr>
          </a:p>
          <a:p>
            <a:pPr marL="1828800" indent="0">
              <a:buNone/>
            </a:pPr>
            <a:r>
              <a:rPr lang="en-US" dirty="0">
                <a:effectLst/>
              </a:rPr>
              <a:t>open(filename, mode</a:t>
            </a:r>
            <a:r>
              <a:rPr lang="en-US" dirty="0" smtClean="0">
                <a:effectLst/>
              </a:rPr>
              <a:t>)</a:t>
            </a:r>
          </a:p>
          <a:p>
            <a:pPr marL="1828800" indent="0">
              <a:buNone/>
            </a:pPr>
            <a:endParaRPr lang="en-US" dirty="0">
              <a:effectLst/>
            </a:endParaRPr>
          </a:p>
          <a:p>
            <a:pPr marL="1828800" indent="0">
              <a:buNone/>
            </a:pPr>
            <a:r>
              <a:rPr lang="en-US" dirty="0" smtClean="0">
                <a:effectLst/>
              </a:rPr>
              <a:t>filename = the name of the file</a:t>
            </a:r>
          </a:p>
          <a:p>
            <a:pPr marL="1828800" indent="0">
              <a:buNone/>
            </a:pPr>
            <a:r>
              <a:rPr lang="en-US" dirty="0" smtClean="0">
                <a:effectLst/>
              </a:rPr>
              <a:t>mode = an </a:t>
            </a:r>
            <a:r>
              <a:rPr lang="en-US" dirty="0">
                <a:effectLst/>
              </a:rPr>
              <a:t>optional string that specifies the mode in which the file is opened.</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3909905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modes</a:t>
            </a:r>
            <a:endParaRPr lang="en-US" dirty="0"/>
          </a:p>
        </p:txBody>
      </p:sp>
      <p:sp>
        <p:nvSpPr>
          <p:cNvPr id="3" name="Content Placeholder 2"/>
          <p:cNvSpPr>
            <a:spLocks noGrp="1"/>
          </p:cNvSpPr>
          <p:nvPr>
            <p:ph idx="1"/>
          </p:nvPr>
        </p:nvSpPr>
        <p:spPr/>
        <p:txBody>
          <a:bodyPr/>
          <a:lstStyle/>
          <a:p>
            <a:pPr marL="365760" indent="0">
              <a:spcBef>
                <a:spcPts val="0"/>
              </a:spcBef>
              <a:spcAft>
                <a:spcPts val="0"/>
              </a:spcAft>
              <a:buNone/>
            </a:pPr>
            <a:r>
              <a:rPr lang="en-US" dirty="0"/>
              <a:t>Character	Meaning</a:t>
            </a:r>
          </a:p>
          <a:p>
            <a:pPr marL="365760" indent="0">
              <a:spcBef>
                <a:spcPts val="0"/>
              </a:spcBef>
              <a:spcAft>
                <a:spcPts val="0"/>
              </a:spcAft>
              <a:buNone/>
            </a:pPr>
            <a:r>
              <a:rPr lang="en-US" dirty="0"/>
              <a:t>'r'	open for reading (default)</a:t>
            </a:r>
          </a:p>
          <a:p>
            <a:pPr marL="365760" indent="0">
              <a:spcBef>
                <a:spcPts val="0"/>
              </a:spcBef>
              <a:spcAft>
                <a:spcPts val="0"/>
              </a:spcAft>
              <a:buNone/>
            </a:pPr>
            <a:r>
              <a:rPr lang="en-US" dirty="0"/>
              <a:t>'w'	open for writing, truncating the file first</a:t>
            </a:r>
          </a:p>
          <a:p>
            <a:pPr marL="365760" indent="0">
              <a:spcBef>
                <a:spcPts val="0"/>
              </a:spcBef>
              <a:spcAft>
                <a:spcPts val="0"/>
              </a:spcAft>
              <a:buNone/>
            </a:pPr>
            <a:r>
              <a:rPr lang="en-US" dirty="0"/>
              <a:t>'x'	open for exclusive creation, failing if the file already exists</a:t>
            </a:r>
          </a:p>
          <a:p>
            <a:pPr marL="365760" indent="0">
              <a:spcBef>
                <a:spcPts val="0"/>
              </a:spcBef>
              <a:spcAft>
                <a:spcPts val="0"/>
              </a:spcAft>
              <a:buNone/>
            </a:pPr>
            <a:r>
              <a:rPr lang="en-US" dirty="0"/>
              <a:t>'a'	open for writing, appending to the end of the file if it exists</a:t>
            </a:r>
          </a:p>
          <a:p>
            <a:pPr marL="365760" indent="0">
              <a:spcBef>
                <a:spcPts val="0"/>
              </a:spcBef>
              <a:spcAft>
                <a:spcPts val="0"/>
              </a:spcAft>
              <a:buNone/>
            </a:pPr>
            <a:r>
              <a:rPr lang="en-US" dirty="0"/>
              <a:t>'b'	binary mode</a:t>
            </a:r>
          </a:p>
          <a:p>
            <a:pPr marL="365760" indent="0">
              <a:spcBef>
                <a:spcPts val="0"/>
              </a:spcBef>
              <a:spcAft>
                <a:spcPts val="0"/>
              </a:spcAft>
              <a:buNone/>
            </a:pPr>
            <a:r>
              <a:rPr lang="en-US" dirty="0"/>
              <a:t>'t'	text mode (default)</a:t>
            </a:r>
          </a:p>
          <a:p>
            <a:pPr marL="365760" indent="0">
              <a:spcBef>
                <a:spcPts val="0"/>
              </a:spcBef>
              <a:spcAft>
                <a:spcPts val="0"/>
              </a:spcAft>
              <a:buNone/>
            </a:pPr>
            <a:r>
              <a:rPr lang="en-US" dirty="0"/>
              <a:t>'+'	open a disk file for updating (reading and writing)</a:t>
            </a:r>
          </a:p>
          <a:p>
            <a:pPr marL="365760" indent="0">
              <a:spcBef>
                <a:spcPts val="0"/>
              </a:spcBef>
              <a:spcAft>
                <a:spcPts val="0"/>
              </a:spcAft>
              <a:buNone/>
            </a:pPr>
            <a:r>
              <a:rPr lang="en-US" dirty="0"/>
              <a:t>'U'	universal newlines </a:t>
            </a:r>
            <a:r>
              <a:rPr lang="en-US" dirty="0" smtClean="0"/>
              <a:t>mode </a:t>
            </a:r>
            <a:r>
              <a:rPr lang="en-US" dirty="0"/>
              <a:t>(deprecated</a:t>
            </a:r>
            <a:r>
              <a:rPr lang="en-US" dirty="0" smtClean="0"/>
              <a:t>)</a:t>
            </a:r>
          </a:p>
          <a:p>
            <a:pPr marL="365760" indent="0">
              <a:spcBef>
                <a:spcPts val="0"/>
              </a:spcBef>
              <a:spcAft>
                <a:spcPts val="0"/>
              </a:spcAft>
              <a:buNone/>
            </a:pP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500708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modes</a:t>
            </a:r>
            <a:endParaRPr lang="en-US" dirty="0"/>
          </a:p>
        </p:txBody>
      </p:sp>
      <p:sp>
        <p:nvSpPr>
          <p:cNvPr id="3" name="Content Placeholder 2"/>
          <p:cNvSpPr>
            <a:spLocks noGrp="1"/>
          </p:cNvSpPr>
          <p:nvPr>
            <p:ph idx="1"/>
          </p:nvPr>
        </p:nvSpPr>
        <p:spPr/>
        <p:txBody>
          <a:bodyPr/>
          <a:lstStyle/>
          <a:p>
            <a:pPr marL="365760" indent="0">
              <a:spcBef>
                <a:spcPts val="0"/>
              </a:spcBef>
              <a:spcAft>
                <a:spcPts val="0"/>
              </a:spcAft>
              <a:buNone/>
            </a:pPr>
            <a:r>
              <a:rPr lang="en-US" dirty="0"/>
              <a:t>The default mode is 'r' (open for reading text, synonym of '</a:t>
            </a:r>
            <a:r>
              <a:rPr lang="en-US" dirty="0" err="1"/>
              <a:t>rt</a:t>
            </a:r>
            <a:r>
              <a:rPr lang="en-US" dirty="0"/>
              <a:t>'). </a:t>
            </a:r>
            <a:endParaRPr lang="en-US" dirty="0" smtClean="0"/>
          </a:p>
          <a:p>
            <a:pPr marL="365760" indent="0">
              <a:spcBef>
                <a:spcPts val="0"/>
              </a:spcBef>
              <a:spcAft>
                <a:spcPts val="0"/>
              </a:spcAft>
              <a:buNone/>
            </a:pPr>
            <a:endParaRPr lang="en-US" dirty="0"/>
          </a:p>
          <a:p>
            <a:pPr marL="365760" indent="0">
              <a:spcBef>
                <a:spcPts val="0"/>
              </a:spcBef>
              <a:spcAft>
                <a:spcPts val="0"/>
              </a:spcAft>
              <a:buNone/>
            </a:pPr>
            <a:r>
              <a:rPr lang="en-US" dirty="0" smtClean="0"/>
              <a:t>For </a:t>
            </a:r>
            <a:r>
              <a:rPr lang="en-US" dirty="0"/>
              <a:t>binary read-write access, </a:t>
            </a:r>
            <a:endParaRPr lang="en-US" dirty="0" smtClean="0"/>
          </a:p>
          <a:p>
            <a:pPr marL="365760" indent="0">
              <a:spcBef>
                <a:spcPts val="0"/>
              </a:spcBef>
              <a:spcAft>
                <a:spcPts val="0"/>
              </a:spcAft>
              <a:buNone/>
            </a:pPr>
            <a:endParaRPr lang="en-US" dirty="0"/>
          </a:p>
          <a:p>
            <a:pPr marL="365760" indent="0">
              <a:spcBef>
                <a:spcPts val="0"/>
              </a:spcBef>
              <a:spcAft>
                <a:spcPts val="0"/>
              </a:spcAft>
              <a:buNone/>
            </a:pPr>
            <a:r>
              <a:rPr lang="en-US" dirty="0" smtClean="0"/>
              <a:t>		'</a:t>
            </a:r>
            <a:r>
              <a:rPr lang="en-US" dirty="0" err="1" smtClean="0"/>
              <a:t>w+b</a:t>
            </a:r>
            <a:r>
              <a:rPr lang="en-US" dirty="0"/>
              <a:t>' opens and truncates the file to 0 bytes. </a:t>
            </a:r>
            <a:endParaRPr lang="en-US" dirty="0" smtClean="0"/>
          </a:p>
          <a:p>
            <a:pPr marL="365760" indent="0">
              <a:spcBef>
                <a:spcPts val="0"/>
              </a:spcBef>
              <a:spcAft>
                <a:spcPts val="0"/>
              </a:spcAft>
              <a:buNone/>
            </a:pPr>
            <a:endParaRPr lang="en-US" dirty="0"/>
          </a:p>
          <a:p>
            <a:pPr marL="365760" indent="0">
              <a:spcBef>
                <a:spcPts val="0"/>
              </a:spcBef>
              <a:spcAft>
                <a:spcPts val="0"/>
              </a:spcAft>
              <a:buNone/>
            </a:pPr>
            <a:r>
              <a:rPr lang="en-US" dirty="0" smtClean="0"/>
              <a:t>		'</a:t>
            </a:r>
            <a:r>
              <a:rPr lang="en-US" dirty="0" err="1" smtClean="0"/>
              <a:t>r+b</a:t>
            </a:r>
            <a:r>
              <a:rPr lang="en-US" dirty="0"/>
              <a:t>' opens the file without truncation.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1064913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Files – Binary vs Text</a:t>
            </a:r>
            <a:endParaRPr lang="en-US" dirty="0"/>
          </a:p>
        </p:txBody>
      </p:sp>
      <p:sp>
        <p:nvSpPr>
          <p:cNvPr id="3" name="Content Placeholder 2"/>
          <p:cNvSpPr>
            <a:spLocks noGrp="1"/>
          </p:cNvSpPr>
          <p:nvPr>
            <p:ph idx="1"/>
          </p:nvPr>
        </p:nvSpPr>
        <p:spPr/>
        <p:txBody>
          <a:bodyPr/>
          <a:lstStyle/>
          <a:p>
            <a:pPr marL="365760" indent="0">
              <a:spcBef>
                <a:spcPts val="0"/>
              </a:spcBef>
              <a:spcAft>
                <a:spcPts val="0"/>
              </a:spcAft>
              <a:buNone/>
            </a:pPr>
            <a:r>
              <a:rPr lang="en-US" dirty="0"/>
              <a:t>Python distinguishes between binary and text I/O. </a:t>
            </a:r>
            <a:endParaRPr lang="en-US" dirty="0" smtClean="0"/>
          </a:p>
          <a:p>
            <a:pPr marL="365760" indent="0">
              <a:spcBef>
                <a:spcPts val="0"/>
              </a:spcBef>
              <a:spcAft>
                <a:spcPts val="0"/>
              </a:spcAft>
              <a:buNone/>
            </a:pPr>
            <a:r>
              <a:rPr lang="en-US" dirty="0" smtClean="0"/>
              <a:t>Files </a:t>
            </a:r>
            <a:r>
              <a:rPr lang="en-US" dirty="0"/>
              <a:t>opened in binary mode (including 'b' in the mode argument) return contents as bytes objects without any decoding. </a:t>
            </a:r>
            <a:endParaRPr lang="en-US" dirty="0" smtClean="0"/>
          </a:p>
          <a:p>
            <a:pPr marL="365760" indent="0">
              <a:spcBef>
                <a:spcPts val="0"/>
              </a:spcBef>
              <a:spcAft>
                <a:spcPts val="0"/>
              </a:spcAft>
              <a:buNone/>
            </a:pPr>
            <a:endParaRPr lang="en-US" dirty="0"/>
          </a:p>
          <a:p>
            <a:pPr marL="365760" indent="0">
              <a:spcBef>
                <a:spcPts val="0"/>
              </a:spcBef>
              <a:spcAft>
                <a:spcPts val="0"/>
              </a:spcAft>
              <a:buNone/>
            </a:pPr>
            <a:r>
              <a:rPr lang="en-US" dirty="0" smtClean="0"/>
              <a:t>In </a:t>
            </a:r>
            <a:r>
              <a:rPr lang="en-US" dirty="0"/>
              <a:t>text mode (the default, or when 't' is included in the mode argument), the contents of the file are returned as </a:t>
            </a:r>
            <a:r>
              <a:rPr lang="en-US" dirty="0" err="1"/>
              <a:t>str</a:t>
            </a:r>
            <a:r>
              <a:rPr lang="en-US" dirty="0"/>
              <a:t>, the bytes having been first decoded using a platform-dependent encoding or using the specified encoding if given.</a:t>
            </a:r>
            <a:endParaRPr lang="en-US" dirty="0"/>
          </a:p>
        </p:txBody>
      </p:sp>
      <p:sp>
        <p:nvSpPr>
          <p:cNvPr id="4" name="Date Placeholder 3"/>
          <p:cNvSpPr>
            <a:spLocks noGrp="1"/>
          </p:cNvSpPr>
          <p:nvPr>
            <p:ph type="dt" sz="half" idx="10"/>
          </p:nvPr>
        </p:nvSpPr>
        <p:spPr/>
        <p:txBody>
          <a:bodyPr/>
          <a:lstStyle/>
          <a:p>
            <a:fld id="{382C9886-4493-4E61-B8D0-DBA89D384766}" type="datetime1">
              <a:rPr lang="en-US" smtClean="0"/>
              <a:t>3/19/2015</a:t>
            </a:fld>
            <a:endParaRPr lang="en-US"/>
          </a:p>
        </p:txBody>
      </p:sp>
    </p:spTree>
    <p:extLst>
      <p:ext uri="{BB962C8B-B14F-4D97-AF65-F5344CB8AC3E}">
        <p14:creationId xmlns:p14="http://schemas.microsoft.com/office/powerpoint/2010/main" val="2639815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968</TotalTime>
  <Words>2714</Words>
  <Application>Microsoft Office PowerPoint</Application>
  <PresentationFormat>Widescreen</PresentationFormat>
  <Paragraphs>439</Paragraphs>
  <Slides>50</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Calisto MT</vt:lpstr>
      <vt:lpstr>Trebuchet MS</vt:lpstr>
      <vt:lpstr>Wingdings 2</vt:lpstr>
      <vt:lpstr>Slate</vt:lpstr>
      <vt:lpstr>CS 457</vt:lpstr>
      <vt:lpstr>Agenda</vt:lpstr>
      <vt:lpstr>Administration</vt:lpstr>
      <vt:lpstr>Python: Language types</vt:lpstr>
      <vt:lpstr>Files</vt:lpstr>
      <vt:lpstr>Files</vt:lpstr>
      <vt:lpstr>Files – modes</vt:lpstr>
      <vt:lpstr>Files – modes</vt:lpstr>
      <vt:lpstr>Files – Binary vs Text</vt:lpstr>
      <vt:lpstr>Files – Open </vt:lpstr>
      <vt:lpstr>Files – Open </vt:lpstr>
      <vt:lpstr>Files – Processing </vt:lpstr>
      <vt:lpstr>Files – Example writing</vt:lpstr>
      <vt:lpstr>Files – Example Reading</vt:lpstr>
      <vt:lpstr>Files – Reading with Iterator</vt:lpstr>
      <vt:lpstr>Files – Note about text files</vt:lpstr>
      <vt:lpstr>Files – Unicode encoding text files</vt:lpstr>
      <vt:lpstr>Files – Unicode encoding text files</vt:lpstr>
      <vt:lpstr>Files – Unicode encoding text files</vt:lpstr>
      <vt:lpstr>Files – Further exploration</vt:lpstr>
      <vt:lpstr>Files – Advanced features of python</vt:lpstr>
      <vt:lpstr>Python – Sets </vt:lpstr>
      <vt:lpstr>Sets – Syntax </vt:lpstr>
      <vt:lpstr>Sets – Syntax </vt:lpstr>
      <vt:lpstr>Sets – Example </vt:lpstr>
      <vt:lpstr>Sets – Operations</vt:lpstr>
      <vt:lpstr>Sets – Operations</vt:lpstr>
      <vt:lpstr>Sets – Comprehensions</vt:lpstr>
      <vt:lpstr>User Defined Data Types – Classes</vt:lpstr>
      <vt:lpstr>Classes – Example </vt:lpstr>
      <vt:lpstr>Classes – Example </vt:lpstr>
      <vt:lpstr>Classes – Example </vt:lpstr>
      <vt:lpstr>Python: Language types</vt:lpstr>
      <vt:lpstr>Python – Key Words</vt:lpstr>
      <vt:lpstr>Python Functions</vt:lpstr>
      <vt:lpstr>Python Functions</vt:lpstr>
      <vt:lpstr>Functions concepts</vt:lpstr>
      <vt:lpstr>Functions concepts</vt:lpstr>
      <vt:lpstr>Functions concepts</vt:lpstr>
      <vt:lpstr>Functions concepts</vt:lpstr>
      <vt:lpstr>Functions concepts</vt:lpstr>
      <vt:lpstr>Functions concepts</vt:lpstr>
      <vt:lpstr>Functions concepts</vt:lpstr>
      <vt:lpstr>Functions concepts</vt:lpstr>
      <vt:lpstr>Functions concepts</vt:lpstr>
      <vt:lpstr>Functions concepts</vt:lpstr>
      <vt:lpstr>Functions concepts</vt:lpstr>
      <vt:lpstr>Functions concepts</vt:lpstr>
      <vt:lpstr>Functions Example</vt:lpstr>
      <vt:lpstr>Functions 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457</dc:title>
  <dc:creator>Steve Price</dc:creator>
  <cp:lastModifiedBy>Steve Price</cp:lastModifiedBy>
  <cp:revision>80</cp:revision>
  <dcterms:created xsi:type="dcterms:W3CDTF">2015-03-10T23:15:51Z</dcterms:created>
  <dcterms:modified xsi:type="dcterms:W3CDTF">2015-03-20T00:24:10Z</dcterms:modified>
</cp:coreProperties>
</file>