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552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553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8" autoAdjust="0"/>
    <p:restoredTop sz="86420" autoAdjust="0"/>
  </p:normalViewPr>
  <p:slideViewPr>
    <p:cSldViewPr>
      <p:cViewPr varScale="1">
        <p:scale>
          <a:sx n="127" d="100"/>
          <a:sy n="127" d="100"/>
        </p:scale>
        <p:origin x="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64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2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0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40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7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92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23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21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11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2" y="6418965"/>
            <a:ext cx="9155741" cy="457748"/>
          </a:xfrm>
          <a:prstGeom prst="flowChartProcess">
            <a:avLst/>
          </a:prstGeom>
          <a:solidFill>
            <a:srgbClr val="1E4E79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6247493" y="6540236"/>
            <a:ext cx="2787900" cy="21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The Coding Boot Camp</a:t>
            </a:r>
            <a:endParaRPr sz="1100"/>
          </a:p>
        </p:txBody>
      </p:sp>
      <p:cxnSp>
        <p:nvCxnSpPr>
          <p:cNvPr id="78" name="Shape 78"/>
          <p:cNvCxnSpPr/>
          <p:nvPr/>
        </p:nvCxnSpPr>
        <p:spPr>
          <a:xfrm>
            <a:off x="0" y="653855"/>
            <a:ext cx="9144000" cy="0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224401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-US" dirty="0"/>
              <a:t>Predictions using a trained </a:t>
            </a:r>
            <a:r>
              <a:rPr lang="en-US" dirty="0" err="1"/>
              <a:t>KMeans</a:t>
            </a:r>
            <a:r>
              <a:rPr lang="en-US" dirty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6" y="1862126"/>
            <a:ext cx="47339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miley Face 2"/>
          <p:cNvSpPr/>
          <p:nvPr/>
        </p:nvSpPr>
        <p:spPr>
          <a:xfrm>
            <a:off x="2854319" y="3836719"/>
            <a:ext cx="393275" cy="341862"/>
          </a:xfrm>
          <a:prstGeom prst="smileyFace">
            <a:avLst/>
          </a:prstGeom>
          <a:solidFill>
            <a:srgbClr val="4700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21821" y="2335910"/>
            <a:ext cx="2536372" cy="1027024"/>
          </a:xfrm>
          <a:prstGeom prst="wedgeRoundRectCallout">
            <a:avLst>
              <a:gd name="adj1" fmla="val 43888"/>
              <a:gd name="adj2" fmla="val 92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Purple is closer!</a:t>
            </a:r>
          </a:p>
        </p:txBody>
      </p:sp>
    </p:spTree>
    <p:extLst>
      <p:ext uri="{BB962C8B-B14F-4D97-AF65-F5344CB8AC3E}">
        <p14:creationId xmlns:p14="http://schemas.microsoft.com/office/powerpoint/2010/main" val="104547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34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"/>
              <a:t>Unsupervised Learning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504569" y="1244530"/>
            <a:ext cx="7971900" cy="293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 dirty="0"/>
          </a:p>
          <a:p>
            <a:pPr marL="457200" indent="-317500">
              <a:buSzPts val="1400"/>
              <a:buChar char="●"/>
            </a:pPr>
            <a:r>
              <a:rPr lang="en" dirty="0"/>
              <a:t>Unsupervised machine learning </a:t>
            </a:r>
            <a:r>
              <a:rPr lang="en-US" dirty="0"/>
              <a:t>algorithms draw inferences directly from the data without any previously labeled outputs (i.e. no y labels).</a:t>
            </a:r>
          </a:p>
          <a:p>
            <a:pPr marL="457200" indent="-317500">
              <a:buSzPts val="1400"/>
              <a:buChar char="●"/>
            </a:pPr>
            <a:endParaRPr lang="en-US" dirty="0"/>
          </a:p>
          <a:p>
            <a:pPr marL="457200" indent="-317500">
              <a:buSzPts val="1400"/>
              <a:buChar char="●"/>
            </a:pPr>
            <a:r>
              <a:rPr lang="en-US" dirty="0"/>
              <a:t>One common type of unsupervised learning is cluster analysis. That is, the algorithms attempts to group that data into clusters based on relationships and features in the data.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52800"/>
            <a:ext cx="3901210" cy="28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-US" dirty="0"/>
              <a:t>Clustering</a:t>
            </a:r>
            <a:endParaRPr dirty="0"/>
          </a:p>
        </p:txBody>
      </p:sp>
      <p:sp>
        <p:nvSpPr>
          <p:cNvPr id="166" name="Shape 166"/>
          <p:cNvSpPr txBox="1"/>
          <p:nvPr/>
        </p:nvSpPr>
        <p:spPr>
          <a:xfrm>
            <a:off x="460800" y="1656750"/>
            <a:ext cx="8222400" cy="310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Char char="●"/>
            </a:pPr>
            <a:r>
              <a:rPr lang="en-US" dirty="0"/>
              <a:t>While clustering may be intuitive to humans in this case, clustering algorithms have to decide which data points belong together.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23" y="2468660"/>
            <a:ext cx="3441000" cy="2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2430870"/>
            <a:ext cx="3551623" cy="24420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16625" y="4759651"/>
            <a:ext cx="33505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Unclustered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8919" y="4759650"/>
            <a:ext cx="2917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Clustered Data</a:t>
            </a:r>
          </a:p>
        </p:txBody>
      </p:sp>
    </p:spTree>
    <p:extLst>
      <p:ext uri="{BB962C8B-B14F-4D97-AF65-F5344CB8AC3E}">
        <p14:creationId xmlns:p14="http://schemas.microsoft.com/office/powerpoint/2010/main" val="86051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"/>
              <a:t>K Means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442950" y="1865700"/>
            <a:ext cx="4617000" cy="359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Char char="●"/>
            </a:pPr>
            <a:r>
              <a:rPr lang="en" dirty="0"/>
              <a:t>K means clustering will group the data into `k`</a:t>
            </a:r>
            <a:r>
              <a:rPr lang="en-US" dirty="0"/>
              <a:t> </a:t>
            </a:r>
            <a:r>
              <a:rPr lang="en" dirty="0"/>
              <a:t>groups. </a:t>
            </a:r>
            <a:endParaRPr dirty="0"/>
          </a:p>
          <a:p>
            <a:endParaRPr dirty="0"/>
          </a:p>
          <a:p>
            <a:pPr marL="457200" indent="-317500">
              <a:buSzPts val="1400"/>
              <a:buChar char="●"/>
            </a:pPr>
            <a:r>
              <a:rPr lang="en" dirty="0"/>
              <a:t>The cluster center is the mean of all the points belong</a:t>
            </a:r>
            <a:r>
              <a:rPr lang="en-US" dirty="0" err="1"/>
              <a:t>ing</a:t>
            </a:r>
            <a:r>
              <a:rPr lang="en" dirty="0"/>
              <a:t> to that cluster. Therefore each point is closer to it’s </a:t>
            </a:r>
            <a:r>
              <a:rPr lang="en-US" dirty="0"/>
              <a:t>own </a:t>
            </a:r>
            <a:r>
              <a:rPr lang="en" dirty="0"/>
              <a:t>cluster</a:t>
            </a:r>
            <a:r>
              <a:rPr lang="en-US" dirty="0"/>
              <a:t>’</a:t>
            </a:r>
            <a:r>
              <a:rPr lang="en" dirty="0"/>
              <a:t>s center than </a:t>
            </a:r>
            <a:r>
              <a:rPr lang="en-US" dirty="0"/>
              <a:t>it is to</a:t>
            </a:r>
            <a:r>
              <a:rPr lang="en" dirty="0"/>
              <a:t> other cluster centers.</a:t>
            </a:r>
            <a:endParaRPr dirty="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525" y="1865700"/>
            <a:ext cx="3197800" cy="300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Shape 189"/>
          <p:cNvCxnSpPr/>
          <p:nvPr/>
        </p:nvCxnSpPr>
        <p:spPr>
          <a:xfrm flipH="1">
            <a:off x="7231850" y="3017275"/>
            <a:ext cx="1098000" cy="811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6647100" y="2563825"/>
            <a:ext cx="1635000" cy="155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1" name="Shape 191"/>
          <p:cNvSpPr txBox="1"/>
          <p:nvPr/>
        </p:nvSpPr>
        <p:spPr>
          <a:xfrm>
            <a:off x="8282100" y="2563825"/>
            <a:ext cx="8619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dirty="0"/>
              <a:t>Cluster</a:t>
            </a:r>
            <a:endParaRPr sz="1400" dirty="0"/>
          </a:p>
          <a:p>
            <a:r>
              <a:rPr lang="en" sz="1400" dirty="0"/>
              <a:t>Centers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355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"/>
              <a:t>KMeans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304800" y="1520062"/>
            <a:ext cx="6480000" cy="9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K means clustering will group the data into `k` amount of groups. </a:t>
            </a:r>
            <a:endParaRPr lang="en-US" dirty="0">
              <a:solidFill>
                <a:schemeClr val="dk1"/>
              </a:solidFill>
            </a:endParaRPr>
          </a:p>
          <a:p>
            <a:pPr marL="457200" indent="-317500"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indent="-317500"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 small k will create larger clusters.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895600"/>
            <a:ext cx="4515034" cy="29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229200" y="3578175"/>
            <a:ext cx="8070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b="1"/>
              <a:t>K = 2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425368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"/>
              <a:t>KMeans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04800" y="1526150"/>
            <a:ext cx="5155500" cy="6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 large k will create smaller</a:t>
            </a:r>
            <a:r>
              <a:rPr lang="en-US" dirty="0">
                <a:solidFill>
                  <a:schemeClr val="dk1"/>
                </a:solidFill>
              </a:rPr>
              <a:t> clusters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61" y="2194550"/>
            <a:ext cx="4640006" cy="2926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146503" y="3412478"/>
            <a:ext cx="8070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b="1"/>
              <a:t>K = 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0493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-US" dirty="0"/>
              <a:t>Predictions using a trained </a:t>
            </a:r>
            <a:r>
              <a:rPr lang="en-US" dirty="0" err="1"/>
              <a:t>KMeans</a:t>
            </a:r>
            <a:r>
              <a:rPr lang="en-US" dirty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6" y="1862126"/>
            <a:ext cx="47339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489300" y="2420600"/>
            <a:ext cx="1324500" cy="144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dirty="0"/>
              <a:t>What group would this new data point belong to?</a:t>
            </a:r>
            <a:endParaRPr sz="1400" dirty="0"/>
          </a:p>
        </p:txBody>
      </p:sp>
      <p:cxnSp>
        <p:nvCxnSpPr>
          <p:cNvPr id="180" name="Shape 180"/>
          <p:cNvCxnSpPr/>
          <p:nvPr/>
        </p:nvCxnSpPr>
        <p:spPr>
          <a:xfrm>
            <a:off x="942720" y="3527832"/>
            <a:ext cx="1778137" cy="3632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miley Face 2"/>
          <p:cNvSpPr/>
          <p:nvPr/>
        </p:nvSpPr>
        <p:spPr>
          <a:xfrm>
            <a:off x="2854319" y="3836719"/>
            <a:ext cx="393275" cy="34186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612572" y="2731938"/>
            <a:ext cx="1101613" cy="921973"/>
          </a:xfrm>
          <a:prstGeom prst="wedgeRoundRectCallout">
            <a:avLst>
              <a:gd name="adj1" fmla="val -18817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 guys! Where do you want me?</a:t>
            </a:r>
          </a:p>
        </p:txBody>
      </p:sp>
    </p:spTree>
    <p:extLst>
      <p:ext uri="{BB962C8B-B14F-4D97-AF65-F5344CB8AC3E}">
        <p14:creationId xmlns:p14="http://schemas.microsoft.com/office/powerpoint/2010/main" val="383519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-US" dirty="0"/>
              <a:t>Predictions using a trained </a:t>
            </a:r>
            <a:r>
              <a:rPr lang="en-US" dirty="0" err="1"/>
              <a:t>KMeans</a:t>
            </a:r>
            <a:r>
              <a:rPr lang="en-US" dirty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6" y="1862126"/>
            <a:ext cx="4733925" cy="313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 flipH="1">
            <a:off x="5246914" y="3861800"/>
            <a:ext cx="1985012" cy="2926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7231925" y="3560350"/>
            <a:ext cx="1575400" cy="29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Purple Cluster Center</a:t>
            </a:r>
            <a:endParaRPr dirty="0"/>
          </a:p>
        </p:txBody>
      </p:sp>
      <p:sp>
        <p:nvSpPr>
          <p:cNvPr id="178" name="Shape 178"/>
          <p:cNvSpPr txBox="1"/>
          <p:nvPr/>
        </p:nvSpPr>
        <p:spPr>
          <a:xfrm>
            <a:off x="489300" y="2420600"/>
            <a:ext cx="1324500" cy="144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/>
              <a:t>What group would this new data point belong to?</a:t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>
            <a:off x="942720" y="3527832"/>
            <a:ext cx="1778137" cy="3632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miley Face 2"/>
          <p:cNvSpPr/>
          <p:nvPr/>
        </p:nvSpPr>
        <p:spPr>
          <a:xfrm>
            <a:off x="2854319" y="3836719"/>
            <a:ext cx="393275" cy="34186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612572" y="2731938"/>
            <a:ext cx="1101613" cy="921973"/>
          </a:xfrm>
          <a:prstGeom prst="wedgeRoundRectCallout">
            <a:avLst>
              <a:gd name="adj1" fmla="val -18817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 guys! Where do you want me?</a:t>
            </a:r>
          </a:p>
        </p:txBody>
      </p:sp>
      <p:sp>
        <p:nvSpPr>
          <p:cNvPr id="8" name="Cross 7"/>
          <p:cNvSpPr/>
          <p:nvPr/>
        </p:nvSpPr>
        <p:spPr>
          <a:xfrm>
            <a:off x="4741667" y="3709451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4121731" y="2295321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hape 174"/>
          <p:cNvCxnSpPr/>
          <p:nvPr/>
        </p:nvCxnSpPr>
        <p:spPr>
          <a:xfrm flipH="1">
            <a:off x="4583813" y="2455568"/>
            <a:ext cx="1686359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Shape 176"/>
          <p:cNvSpPr txBox="1"/>
          <p:nvPr/>
        </p:nvSpPr>
        <p:spPr>
          <a:xfrm>
            <a:off x="6270171" y="2166613"/>
            <a:ext cx="1432200" cy="3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/>
              <a:t>Yellow </a:t>
            </a:r>
            <a:r>
              <a:rPr lang="en-US" dirty="0"/>
              <a:t>Cluster Center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07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-US" dirty="0"/>
              <a:t>Predictions using a trained </a:t>
            </a:r>
            <a:r>
              <a:rPr lang="en-US" dirty="0" err="1"/>
              <a:t>KMeans</a:t>
            </a:r>
            <a:r>
              <a:rPr lang="en-US" dirty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6" y="1862126"/>
            <a:ext cx="4733925" cy="313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Shape 174"/>
          <p:cNvCxnSpPr/>
          <p:nvPr/>
        </p:nvCxnSpPr>
        <p:spPr>
          <a:xfrm flipH="1">
            <a:off x="4583813" y="2455568"/>
            <a:ext cx="1686359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 flipH="1">
            <a:off x="5173983" y="3925005"/>
            <a:ext cx="1985012" cy="2926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6" name="Shape 176"/>
          <p:cNvSpPr txBox="1"/>
          <p:nvPr/>
        </p:nvSpPr>
        <p:spPr>
          <a:xfrm>
            <a:off x="6270171" y="2166613"/>
            <a:ext cx="1432200" cy="3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/>
              <a:t>Yellow </a:t>
            </a:r>
            <a:r>
              <a:rPr lang="en-US" dirty="0"/>
              <a:t>Cluster Center</a:t>
            </a:r>
            <a:endParaRPr dirty="0"/>
          </a:p>
        </p:txBody>
      </p:sp>
      <p:sp>
        <p:nvSpPr>
          <p:cNvPr id="177" name="Shape 177"/>
          <p:cNvSpPr txBox="1"/>
          <p:nvPr/>
        </p:nvSpPr>
        <p:spPr>
          <a:xfrm>
            <a:off x="7231925" y="3560350"/>
            <a:ext cx="1575400" cy="29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Purple Cluster Center</a:t>
            </a:r>
            <a:endParaRPr dirty="0"/>
          </a:p>
        </p:txBody>
      </p:sp>
      <p:sp>
        <p:nvSpPr>
          <p:cNvPr id="3" name="Smiley Face 2"/>
          <p:cNvSpPr/>
          <p:nvPr/>
        </p:nvSpPr>
        <p:spPr>
          <a:xfrm>
            <a:off x="2854319" y="3836719"/>
            <a:ext cx="393275" cy="34186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13657" y="1597480"/>
            <a:ext cx="2544536" cy="1962871"/>
          </a:xfrm>
          <a:prstGeom prst="wedgeRoundRectCallout">
            <a:avLst>
              <a:gd name="adj1" fmla="val 43460"/>
              <a:gd name="adj2" fmla="val 64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had better use python to figure out which cluster center is the closest</a:t>
            </a:r>
          </a:p>
          <a:p>
            <a:pPr algn="ctr"/>
            <a:r>
              <a:rPr lang="mr-IN" sz="1400" dirty="0" err="1"/>
              <a:t>np.sqrt</a:t>
            </a:r>
            <a:r>
              <a:rPr lang="mr-IN" sz="1400" dirty="0"/>
              <a:t>(</a:t>
            </a:r>
            <a:r>
              <a:rPr lang="mr-IN" sz="1400" dirty="0" err="1"/>
              <a:t>sum</a:t>
            </a:r>
            <a:r>
              <a:rPr lang="mr-IN" sz="1400" dirty="0"/>
              <a:t>((</a:t>
            </a:r>
            <a:r>
              <a:rPr lang="mr-IN" sz="1400" dirty="0" err="1"/>
              <a:t>x</a:t>
            </a:r>
            <a:r>
              <a:rPr lang="mr-IN" sz="1400" dirty="0"/>
              <a:t> - </a:t>
            </a:r>
            <a:r>
              <a:rPr lang="mr-IN" sz="1400" dirty="0" err="1"/>
              <a:t>y</a:t>
            </a:r>
            <a:r>
              <a:rPr lang="mr-IN" sz="1400" dirty="0"/>
              <a:t>) ** 2))</a:t>
            </a:r>
            <a:r>
              <a:rPr lang="en-US" sz="1400" dirty="0"/>
              <a:t>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Hmm, I could also figure this out using </a:t>
            </a:r>
            <a:r>
              <a:rPr lang="en-US" sz="1400" dirty="0" err="1"/>
              <a:t>kmeans.predict</a:t>
            </a:r>
            <a:r>
              <a:rPr lang="en-US" sz="1400" dirty="0"/>
              <a:t>(</a:t>
            </a:r>
            <a:r>
              <a:rPr lang="en-US" sz="1400" dirty="0" err="1"/>
              <a:t>new_data</a:t>
            </a:r>
            <a:r>
              <a:rPr lang="en-US" sz="1400" dirty="0"/>
              <a:t>)</a:t>
            </a:r>
          </a:p>
        </p:txBody>
      </p:sp>
      <p:sp>
        <p:nvSpPr>
          <p:cNvPr id="8" name="Cross 7"/>
          <p:cNvSpPr/>
          <p:nvPr/>
        </p:nvSpPr>
        <p:spPr>
          <a:xfrm>
            <a:off x="4728904" y="3727783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4159269" y="2287638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0" y="4004788"/>
            <a:ext cx="1295400" cy="0"/>
          </a:xfrm>
          <a:prstGeom prst="line">
            <a:avLst/>
          </a:prstGeom>
          <a:ln w="825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82044" y="2505945"/>
            <a:ext cx="1041081" cy="1330774"/>
          </a:xfrm>
          <a:prstGeom prst="line">
            <a:avLst/>
          </a:prstGeom>
          <a:ln w="825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84737"/>
      </p:ext>
    </p:extLst>
  </p:cSld>
  <p:clrMapOvr>
    <a:masterClrMapping/>
  </p:clrMapOvr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13739</TotalTime>
  <Words>321</Words>
  <Application>Microsoft Macintosh PowerPoint</Application>
  <PresentationFormat>On-screen Show (4:3)</PresentationFormat>
  <Paragraphs>44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Mangal</vt:lpstr>
      <vt:lpstr>Roboto</vt:lpstr>
      <vt:lpstr>Times New Roman</vt:lpstr>
      <vt:lpstr>1_Unbranded</vt:lpstr>
      <vt:lpstr>Kmeans</vt:lpstr>
      <vt:lpstr>Unsupervised Learning</vt:lpstr>
      <vt:lpstr>Clustering</vt:lpstr>
      <vt:lpstr>K Means</vt:lpstr>
      <vt:lpstr>KMeans</vt:lpstr>
      <vt:lpstr>KMeans</vt:lpstr>
      <vt:lpstr>Predictions using a trained KMeans model</vt:lpstr>
      <vt:lpstr>Predictions using a trained KMeans model</vt:lpstr>
      <vt:lpstr>Predictions using a trained KMeans model</vt:lpstr>
      <vt:lpstr>Predictions using a trained KMeans model</vt:lpstr>
      <vt:lpstr>Questions / 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Tyler Yates</cp:lastModifiedBy>
  <cp:revision>1682</cp:revision>
  <cp:lastPrinted>2016-01-30T16:23:56Z</cp:lastPrinted>
  <dcterms:created xsi:type="dcterms:W3CDTF">2015-01-20T17:19:00Z</dcterms:created>
  <dcterms:modified xsi:type="dcterms:W3CDTF">2018-11-08T19:51:58Z</dcterms:modified>
</cp:coreProperties>
</file>