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9" r:id="rId4"/>
    <p:sldId id="258" r:id="rId5"/>
    <p:sldId id="262" r:id="rId6"/>
    <p:sldId id="263" r:id="rId7"/>
    <p:sldId id="265" r:id="rId8"/>
    <p:sldId id="264"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75" d="100"/>
          <a:sy n="75" d="100"/>
        </p:scale>
        <p:origin x="974" y="115"/>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Sheet1!$B$1</c:f>
              <c:strCache>
                <c:ptCount val="1"/>
                <c:pt idx="0">
                  <c:v>Blood by liter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   ,    A-</c:v>
                </c:pt>
                <c:pt idx="1">
                  <c:v>B+   ,    B-</c:v>
                </c:pt>
                <c:pt idx="2">
                  <c:v>AB+   ,    AB-</c:v>
                </c:pt>
                <c:pt idx="3">
                  <c:v>O+   ,    O-</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2"/>
          <c:order val="1"/>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   ,    A-</c:v>
                </c:pt>
                <c:pt idx="1">
                  <c:v>B+   ,    B-</c:v>
                </c:pt>
                <c:pt idx="2">
                  <c:v>AB+   ,    AB-</c:v>
                </c:pt>
                <c:pt idx="3">
                  <c:v>O+   ,    O-</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showLegendKey val="0"/>
          <c:showVal val="1"/>
          <c:showCatName val="0"/>
          <c:showSerName val="0"/>
          <c:showPercent val="0"/>
          <c:showBubbleSize val="0"/>
        </c:dLbls>
        <c:gapWidth val="150"/>
        <c:shape val="box"/>
        <c:axId val="276204280"/>
        <c:axId val="274166896"/>
        <c:axId val="0"/>
      </c:bar3DChart>
      <c:catAx>
        <c:axId val="2762042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4166896"/>
        <c:crosses val="autoZero"/>
        <c:auto val="1"/>
        <c:lblAlgn val="ctr"/>
        <c:lblOffset val="100"/>
        <c:noMultiLvlLbl val="0"/>
      </c:catAx>
      <c:valAx>
        <c:axId val="27416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6204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Donor</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Log in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err="1"/>
            <a:t>Resipient</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a:t>Completeing</a:t>
          </a:r>
          <a:r>
            <a:rPr lang="en-US" dirty="0"/>
            <a:t> a form</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Staff</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Sign in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43F9AB3C-AAE6-4830-9770-4FE47B135FE3}">
      <dgm:prSet phldrT="[Text]"/>
      <dgm:spPr/>
      <dgm:t>
        <a:bodyPr/>
        <a:lstStyle/>
        <a:p>
          <a:r>
            <a:rPr lang="en-US" dirty="0"/>
            <a:t>Sign</a:t>
          </a:r>
        </a:p>
      </dgm:t>
    </dgm:pt>
    <dgm:pt modelId="{C8837155-9EDB-4D0A-A2C2-1550698267E3}" type="parTrans" cxnId="{E8373E14-EB54-4D84-A0B7-E0F928C0A42D}">
      <dgm:prSet/>
      <dgm:spPr/>
    </dgm:pt>
    <dgm:pt modelId="{698EA50E-1441-411D-9345-786455C368A5}" type="sibTrans" cxnId="{E8373E14-EB54-4D84-A0B7-E0F928C0A42D}">
      <dgm:prSet/>
      <dgm:spPr/>
    </dgm:pt>
    <dgm:pt modelId="{5729CA41-B2C1-4119-ACD7-A47E0E3BB5FB}">
      <dgm:prSet phldrT="[Text]"/>
      <dgm:spPr/>
      <dgm:t>
        <a:bodyPr/>
        <a:lstStyle/>
        <a:p>
          <a:r>
            <a:rPr lang="en-US" dirty="0" err="1"/>
            <a:t>Cheking</a:t>
          </a:r>
          <a:r>
            <a:rPr lang="en-US" dirty="0"/>
            <a:t> data</a:t>
          </a:r>
        </a:p>
      </dgm:t>
    </dgm:pt>
    <dgm:pt modelId="{43D87CF8-1E05-4710-BB2A-5E52C38C5553}" type="parTrans" cxnId="{EE3F8B5E-4DDD-4851-BFA5-135F31615B04}">
      <dgm:prSet/>
      <dgm:spPr/>
    </dgm:pt>
    <dgm:pt modelId="{4380F32A-3E94-4ED5-A4C7-51C26704E2E0}" type="sibTrans" cxnId="{EE3F8B5E-4DDD-4851-BFA5-135F31615B04}">
      <dgm:prSet/>
      <dgm:spPr/>
    </dgm:pt>
    <dgm:pt modelId="{EE71537D-FFB1-4E16-BEE8-F8232379C32B}" type="pres">
      <dgm:prSet presAssocID="{CD5204CD-6958-4A55-82AA-4AD73B3B6A19}" presName="Name0" presStyleCnt="0">
        <dgm:presLayoutVars>
          <dgm:dir/>
          <dgm:animLvl val="lvl"/>
          <dgm:resizeHandles/>
        </dgm:presLayoutVars>
      </dgm:prSet>
      <dgm:spPr/>
    </dgm:pt>
    <dgm:pt modelId="{8B8E390A-0142-419C-A51E-6C505D1DEC25}" type="pres">
      <dgm:prSet presAssocID="{C712D637-7FF1-401C-9304-F85D1B95B226}" presName="linNode" presStyleCnt="0"/>
      <dgm:spPr/>
    </dgm:pt>
    <dgm:pt modelId="{F62D3361-31A4-4542-9802-149889159C60}" type="pres">
      <dgm:prSet presAssocID="{C712D637-7FF1-401C-9304-F85D1B95B226}" presName="parentShp" presStyleLbl="node1" presStyleIdx="0" presStyleCnt="3" custLinFactX="-100000" custLinFactNeighborX="-115873" custLinFactNeighborY="222">
        <dgm:presLayoutVars>
          <dgm:bulletEnabled val="1"/>
        </dgm:presLayoutVars>
      </dgm:prSet>
      <dgm:spPr/>
    </dgm:pt>
    <dgm:pt modelId="{D84CF277-1698-4038-9E95-63D3E0231AD4}" type="pres">
      <dgm:prSet presAssocID="{C712D637-7FF1-401C-9304-F85D1B95B226}" presName="childShp" presStyleLbl="bgAccFollowNode1" presStyleIdx="0" presStyleCnt="3">
        <dgm:presLayoutVars>
          <dgm:bulletEnabled val="1"/>
        </dgm:presLayoutVars>
      </dgm:prSet>
      <dgm:spPr/>
    </dgm:pt>
    <dgm:pt modelId="{23E9C74A-421E-453F-A939-5029F567DE09}" type="pres">
      <dgm:prSet presAssocID="{F14B97BF-E90F-4D5A-A42B-6364BCB81249}" presName="spacing" presStyleCnt="0"/>
      <dgm:spPr/>
    </dgm:pt>
    <dgm:pt modelId="{A04D3C21-12D8-4803-838E-7FE617663AE9}" type="pres">
      <dgm:prSet presAssocID="{DB6AA457-F75F-415D-BDD5-92045774FE4B}" presName="linNode" presStyleCnt="0"/>
      <dgm:spPr/>
    </dgm:pt>
    <dgm:pt modelId="{2941767A-065B-4A88-A46A-0A5A0B2450CF}" type="pres">
      <dgm:prSet presAssocID="{DB6AA457-F75F-415D-BDD5-92045774FE4B}" presName="parentShp" presStyleLbl="node1" presStyleIdx="1" presStyleCnt="3">
        <dgm:presLayoutVars>
          <dgm:bulletEnabled val="1"/>
        </dgm:presLayoutVars>
      </dgm:prSet>
      <dgm:spPr/>
    </dgm:pt>
    <dgm:pt modelId="{940DB548-BDEB-4D3F-8F10-83B96A19EAC9}" type="pres">
      <dgm:prSet presAssocID="{DB6AA457-F75F-415D-BDD5-92045774FE4B}" presName="childShp" presStyleLbl="bgAccFollowNode1" presStyleIdx="1" presStyleCnt="3">
        <dgm:presLayoutVars>
          <dgm:bulletEnabled val="1"/>
        </dgm:presLayoutVars>
      </dgm:prSet>
      <dgm:spPr/>
    </dgm:pt>
    <dgm:pt modelId="{A1ADCA0D-21DA-47B3-BADD-2949C6E44864}" type="pres">
      <dgm:prSet presAssocID="{C684833D-85CC-4010-A138-ABC65E139C69}" presName="spacing" presStyleCnt="0"/>
      <dgm:spPr/>
    </dgm:pt>
    <dgm:pt modelId="{ED2D2C07-B433-4823-A7ED-49120D38BEFB}" type="pres">
      <dgm:prSet presAssocID="{C3DC95A2-4D92-42C5-966E-8600E4BA31BD}" presName="linNode" presStyleCnt="0"/>
      <dgm:spPr/>
    </dgm:pt>
    <dgm:pt modelId="{BFF61666-F1ED-4053-92EA-B58DBEF56B95}" type="pres">
      <dgm:prSet presAssocID="{C3DC95A2-4D92-42C5-966E-8600E4BA31BD}" presName="parentShp" presStyleLbl="node1" presStyleIdx="2" presStyleCnt="3">
        <dgm:presLayoutVars>
          <dgm:bulletEnabled val="1"/>
        </dgm:presLayoutVars>
      </dgm:prSet>
      <dgm:spPr/>
    </dgm:pt>
    <dgm:pt modelId="{94B90981-4733-425C-85F3-8E48DFDBD9E9}" type="pres">
      <dgm:prSet presAssocID="{C3DC95A2-4D92-42C5-966E-8600E4BA31BD}" presName="childShp" presStyleLbl="bgAccFollowNode1" presStyleIdx="2" presStyleCnt="3">
        <dgm:presLayoutVars>
          <dgm:bulletEnabled val="1"/>
        </dgm:presLayoutVars>
      </dgm:prSet>
      <dgm:spPr/>
    </dgm:pt>
  </dgm:ptLst>
  <dgm:cxnLst>
    <dgm:cxn modelId="{D4B97D11-7C34-4744-906F-840F211FADAA}" type="presOf" srcId="{CD5204CD-6958-4A55-82AA-4AD73B3B6A19}" destId="{EE71537D-FFB1-4E16-BEE8-F8232379C32B}" srcOrd="0" destOrd="0" presId="urn:microsoft.com/office/officeart/2005/8/layout/vList6"/>
    <dgm:cxn modelId="{E8373E14-EB54-4D84-A0B7-E0F928C0A42D}" srcId="{C712D637-7FF1-401C-9304-F85D1B95B226}" destId="{43F9AB3C-AAE6-4830-9770-4FE47B135FE3}" srcOrd="1" destOrd="0" parTransId="{C8837155-9EDB-4D0A-A2C2-1550698267E3}" sibTransId="{698EA50E-1441-411D-9345-786455C368A5}"/>
    <dgm:cxn modelId="{198DB538-9115-409D-8E08-55BD3ACB9195}" type="presOf" srcId="{C3DC95A2-4D92-42C5-966E-8600E4BA31BD}" destId="{BFF61666-F1ED-4053-92EA-B58DBEF56B95}" srcOrd="0" destOrd="0" presId="urn:microsoft.com/office/officeart/2005/8/layout/vList6"/>
    <dgm:cxn modelId="{EE3F8B5E-4DDD-4851-BFA5-135F31615B04}" srcId="{C3DC95A2-4D92-42C5-966E-8600E4BA31BD}" destId="{5729CA41-B2C1-4119-ACD7-A47E0E3BB5FB}" srcOrd="1" destOrd="0" parTransId="{43D87CF8-1E05-4710-BB2A-5E52C38C5553}" sibTransId="{4380F32A-3E94-4ED5-A4C7-51C26704E2E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BC4A7D96-E4BC-4458-BECC-7F3396BD6286}" type="presOf" srcId="{C712D637-7FF1-401C-9304-F85D1B95B226}" destId="{F62D3361-31A4-4542-9802-149889159C60}" srcOrd="0" destOrd="0" presId="urn:microsoft.com/office/officeart/2005/8/layout/vList6"/>
    <dgm:cxn modelId="{9576F3BD-C776-436E-B2DC-88A602EE0F48}" type="presOf" srcId="{99C943DF-AAA4-4E2C-A283-FA2BF761F447}" destId="{940DB548-BDEB-4D3F-8F10-83B96A19EAC9}" srcOrd="0" destOrd="0" presId="urn:microsoft.com/office/officeart/2005/8/layout/vList6"/>
    <dgm:cxn modelId="{8CC302C2-F2DB-486A-8514-7C8D9CD052AB}" type="presOf" srcId="{5729CA41-B2C1-4119-ACD7-A47E0E3BB5FB}" destId="{94B90981-4733-425C-85F3-8E48DFDBD9E9}" srcOrd="0" destOrd="1" presId="urn:microsoft.com/office/officeart/2005/8/layout/vList6"/>
    <dgm:cxn modelId="{55780FE1-D9C7-4B1B-9AFB-F9DD98785E97}" type="presOf" srcId="{43F9AB3C-AAE6-4830-9770-4FE47B135FE3}" destId="{D84CF277-1698-4038-9E95-63D3E0231AD4}" srcOrd="0" destOrd="1" presId="urn:microsoft.com/office/officeart/2005/8/layout/vList6"/>
    <dgm:cxn modelId="{2586B7E8-BDE5-4BB0-B932-2A93BFDA8F65}" type="presOf" srcId="{743FE7B1-011B-42E6-8768-1EB3E95741FA}" destId="{D84CF277-1698-4038-9E95-63D3E0231AD4}" srcOrd="0" destOrd="0" presId="urn:microsoft.com/office/officeart/2005/8/layout/vList6"/>
    <dgm:cxn modelId="{8A476EEB-6A39-4004-AD8C-BD56913E7B26}" srcId="{CD5204CD-6958-4A55-82AA-4AD73B3B6A19}" destId="{C3DC95A2-4D92-42C5-966E-8600E4BA31BD}" srcOrd="2" destOrd="0" parTransId="{F9D94033-59E5-4228-A5F3-6CB272E77E3B}" sibTransId="{A43E3114-C8AC-4F44-952D-8A0D6A8A6B45}"/>
    <dgm:cxn modelId="{9A037EEE-DE22-4F02-B26D-B1B37B0B1C3B}" type="presOf" srcId="{17ACD041-408C-4E7D-B463-7267D32756A1}" destId="{94B90981-4733-425C-85F3-8E48DFDBD9E9}" srcOrd="0" destOrd="0" presId="urn:microsoft.com/office/officeart/2005/8/layout/vList6"/>
    <dgm:cxn modelId="{EBCDDEFB-4955-4864-90AB-7D693BE5DA0A}" srcId="{C3DC95A2-4D92-42C5-966E-8600E4BA31BD}" destId="{17ACD041-408C-4E7D-B463-7267D32756A1}" srcOrd="0" destOrd="0" parTransId="{209FC651-3F8E-4BF8-8C06-328027667041}" sibTransId="{A6AA8096-532A-4378-9BB6-B585B46357E5}"/>
    <dgm:cxn modelId="{5A823EFD-65EE-45DE-B9C8-31D04BC8B37B}" type="presOf" srcId="{DB6AA457-F75F-415D-BDD5-92045774FE4B}" destId="{2941767A-065B-4A88-A46A-0A5A0B2450CF}" srcOrd="0" destOrd="0" presId="urn:microsoft.com/office/officeart/2005/8/layout/vList6"/>
    <dgm:cxn modelId="{8C3E26A6-7AE5-4D3F-9083-D3349A13C9AA}" type="presParOf" srcId="{EE71537D-FFB1-4E16-BEE8-F8232379C32B}" destId="{8B8E390A-0142-419C-A51E-6C505D1DEC25}" srcOrd="0" destOrd="0" presId="urn:microsoft.com/office/officeart/2005/8/layout/vList6"/>
    <dgm:cxn modelId="{7EB4D519-982F-4354-BA93-213659BFD6F0}" type="presParOf" srcId="{8B8E390A-0142-419C-A51E-6C505D1DEC25}" destId="{F62D3361-31A4-4542-9802-149889159C60}" srcOrd="0" destOrd="0" presId="urn:microsoft.com/office/officeart/2005/8/layout/vList6"/>
    <dgm:cxn modelId="{301F9149-CD5F-4DBA-BAF8-E61D3C0AB251}" type="presParOf" srcId="{8B8E390A-0142-419C-A51E-6C505D1DEC25}" destId="{D84CF277-1698-4038-9E95-63D3E0231AD4}" srcOrd="1" destOrd="0" presId="urn:microsoft.com/office/officeart/2005/8/layout/vList6"/>
    <dgm:cxn modelId="{E819A7D9-8EF0-4D89-AFD2-EAB2C0DC59B6}" type="presParOf" srcId="{EE71537D-FFB1-4E16-BEE8-F8232379C32B}" destId="{23E9C74A-421E-453F-A939-5029F567DE09}" srcOrd="1" destOrd="0" presId="urn:microsoft.com/office/officeart/2005/8/layout/vList6"/>
    <dgm:cxn modelId="{40425F89-9FBB-4E04-ACBD-0C27D5EAD730}" type="presParOf" srcId="{EE71537D-FFB1-4E16-BEE8-F8232379C32B}" destId="{A04D3C21-12D8-4803-838E-7FE617663AE9}" srcOrd="2" destOrd="0" presId="urn:microsoft.com/office/officeart/2005/8/layout/vList6"/>
    <dgm:cxn modelId="{3E9E0D73-4D9B-4D45-9F83-79826CC8A154}" type="presParOf" srcId="{A04D3C21-12D8-4803-838E-7FE617663AE9}" destId="{2941767A-065B-4A88-A46A-0A5A0B2450CF}" srcOrd="0" destOrd="0" presId="urn:microsoft.com/office/officeart/2005/8/layout/vList6"/>
    <dgm:cxn modelId="{77CBDFCC-086C-4D67-A17D-F159DDBD4210}" type="presParOf" srcId="{A04D3C21-12D8-4803-838E-7FE617663AE9}" destId="{940DB548-BDEB-4D3F-8F10-83B96A19EAC9}" srcOrd="1" destOrd="0" presId="urn:microsoft.com/office/officeart/2005/8/layout/vList6"/>
    <dgm:cxn modelId="{7D906DD2-8F1E-4C2A-9692-0FCC731D569A}" type="presParOf" srcId="{EE71537D-FFB1-4E16-BEE8-F8232379C32B}" destId="{A1ADCA0D-21DA-47B3-BADD-2949C6E44864}" srcOrd="3" destOrd="0" presId="urn:microsoft.com/office/officeart/2005/8/layout/vList6"/>
    <dgm:cxn modelId="{6CF1269D-C07E-4F4A-B3B6-796168A0BC1C}" type="presParOf" srcId="{EE71537D-FFB1-4E16-BEE8-F8232379C32B}" destId="{ED2D2C07-B433-4823-A7ED-49120D38BEFB}" srcOrd="4" destOrd="0" presId="urn:microsoft.com/office/officeart/2005/8/layout/vList6"/>
    <dgm:cxn modelId="{B0C5B253-FAF5-4AC9-BEC3-218ADDC28258}" type="presParOf" srcId="{ED2D2C07-B433-4823-A7ED-49120D38BEFB}" destId="{BFF61666-F1ED-4053-92EA-B58DBEF56B95}" srcOrd="0" destOrd="0" presId="urn:microsoft.com/office/officeart/2005/8/layout/vList6"/>
    <dgm:cxn modelId="{63A740FA-CFB5-4D79-9587-23E8B3EFC579}" type="presParOf" srcId="{ED2D2C07-B433-4823-A7ED-49120D38BEFB}" destId="{94B90981-4733-425C-85F3-8E48DFDBD9E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CF277-1698-4038-9E95-63D3E0231AD4}">
      <dsp:nvSpPr>
        <dsp:cNvPr id="0" name=""/>
        <dsp:cNvSpPr/>
      </dsp:nvSpPr>
      <dsp:spPr>
        <a:xfrm>
          <a:off x="1920239" y="0"/>
          <a:ext cx="2880360" cy="1429742"/>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Log in</a:t>
          </a:r>
        </a:p>
        <a:p>
          <a:pPr marL="228600" lvl="1" indent="-228600" algn="l" defTabSz="977900">
            <a:lnSpc>
              <a:spcPct val="90000"/>
            </a:lnSpc>
            <a:spcBef>
              <a:spcPct val="0"/>
            </a:spcBef>
            <a:spcAft>
              <a:spcPct val="15000"/>
            </a:spcAft>
            <a:buChar char="•"/>
          </a:pPr>
          <a:r>
            <a:rPr lang="en-US" sz="2200" kern="1200" dirty="0"/>
            <a:t>Sign</a:t>
          </a:r>
        </a:p>
      </dsp:txBody>
      <dsp:txXfrm>
        <a:off x="1920239" y="178718"/>
        <a:ext cx="2344207" cy="1072306"/>
      </dsp:txXfrm>
    </dsp:sp>
    <dsp:sp modelId="{F62D3361-31A4-4542-9802-149889159C60}">
      <dsp:nvSpPr>
        <dsp:cNvPr id="0" name=""/>
        <dsp:cNvSpPr/>
      </dsp:nvSpPr>
      <dsp:spPr>
        <a:xfrm>
          <a:off x="0" y="3174"/>
          <a:ext cx="1920240" cy="14297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Donor</a:t>
          </a:r>
        </a:p>
      </dsp:txBody>
      <dsp:txXfrm>
        <a:off x="69794" y="72968"/>
        <a:ext cx="1780652" cy="1290154"/>
      </dsp:txXfrm>
    </dsp:sp>
    <dsp:sp modelId="{940DB548-BDEB-4D3F-8F10-83B96A19EAC9}">
      <dsp:nvSpPr>
        <dsp:cNvPr id="0" name=""/>
        <dsp:cNvSpPr/>
      </dsp:nvSpPr>
      <dsp:spPr>
        <a:xfrm>
          <a:off x="1920239" y="1572716"/>
          <a:ext cx="2880360" cy="1429742"/>
        </a:xfrm>
        <a:prstGeom prst="rightArrow">
          <a:avLst>
            <a:gd name="adj1" fmla="val 75000"/>
            <a:gd name="adj2" fmla="val 50000"/>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Completeing</a:t>
          </a:r>
          <a:r>
            <a:rPr lang="en-US" sz="2200" kern="1200" dirty="0"/>
            <a:t> a form</a:t>
          </a:r>
        </a:p>
      </dsp:txBody>
      <dsp:txXfrm>
        <a:off x="1920239" y="1751434"/>
        <a:ext cx="2344207" cy="1072306"/>
      </dsp:txXfrm>
    </dsp:sp>
    <dsp:sp modelId="{2941767A-065B-4A88-A46A-0A5A0B2450CF}">
      <dsp:nvSpPr>
        <dsp:cNvPr id="0" name=""/>
        <dsp:cNvSpPr/>
      </dsp:nvSpPr>
      <dsp:spPr>
        <a:xfrm>
          <a:off x="0" y="1572716"/>
          <a:ext cx="1920240" cy="1429742"/>
        </a:xfrm>
        <a:prstGeom prst="roundRec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err="1"/>
            <a:t>Resipient</a:t>
          </a:r>
          <a:endParaRPr lang="en-US" sz="2900" kern="1200" dirty="0"/>
        </a:p>
      </dsp:txBody>
      <dsp:txXfrm>
        <a:off x="69794" y="1642510"/>
        <a:ext cx="1780652" cy="1290154"/>
      </dsp:txXfrm>
    </dsp:sp>
    <dsp:sp modelId="{94B90981-4733-425C-85F3-8E48DFDBD9E9}">
      <dsp:nvSpPr>
        <dsp:cNvPr id="0" name=""/>
        <dsp:cNvSpPr/>
      </dsp:nvSpPr>
      <dsp:spPr>
        <a:xfrm>
          <a:off x="1920239" y="3145432"/>
          <a:ext cx="2880360" cy="1429742"/>
        </a:xfrm>
        <a:prstGeom prst="rightArrow">
          <a:avLst>
            <a:gd name="adj1" fmla="val 75000"/>
            <a:gd name="adj2" fmla="val 50000"/>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Sign in</a:t>
          </a:r>
        </a:p>
        <a:p>
          <a:pPr marL="228600" lvl="1" indent="-228600" algn="l" defTabSz="977900">
            <a:lnSpc>
              <a:spcPct val="90000"/>
            </a:lnSpc>
            <a:spcBef>
              <a:spcPct val="0"/>
            </a:spcBef>
            <a:spcAft>
              <a:spcPct val="15000"/>
            </a:spcAft>
            <a:buChar char="•"/>
          </a:pPr>
          <a:r>
            <a:rPr lang="en-US" sz="2200" kern="1200" dirty="0" err="1"/>
            <a:t>Cheking</a:t>
          </a:r>
          <a:r>
            <a:rPr lang="en-US" sz="2200" kern="1200" dirty="0"/>
            <a:t> data</a:t>
          </a:r>
        </a:p>
      </dsp:txBody>
      <dsp:txXfrm>
        <a:off x="1920239" y="3324150"/>
        <a:ext cx="2344207" cy="1072306"/>
      </dsp:txXfrm>
    </dsp:sp>
    <dsp:sp modelId="{BFF61666-F1ED-4053-92EA-B58DBEF56B95}">
      <dsp:nvSpPr>
        <dsp:cNvPr id="0" name=""/>
        <dsp:cNvSpPr/>
      </dsp:nvSpPr>
      <dsp:spPr>
        <a:xfrm>
          <a:off x="0" y="3145432"/>
          <a:ext cx="1920240" cy="1429742"/>
        </a:xfrm>
        <a:prstGeom prst="roundRec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Staff</a:t>
          </a:r>
        </a:p>
      </dsp:txBody>
      <dsp:txXfrm>
        <a:off x="69794" y="3215226"/>
        <a:ext cx="1780652" cy="129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5/27/2023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5/27/2023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5/27/2023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5/27/2023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5/27/2023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5/27/2023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5/27/2023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24"/>
            <a:ext cx="5037512" cy="2665576"/>
          </a:xfrm>
        </p:spPr>
        <p:txBody>
          <a:bodyPr>
            <a:normAutofit/>
          </a:bodyPr>
          <a:lstStyle/>
          <a:p>
            <a:pPr algn="ctr"/>
            <a:r>
              <a:rPr lang="en-US" sz="7200" dirty="0">
                <a:effectLst>
                  <a:outerShdw blurRad="38100" dist="38100" dir="2700000" algn="tl">
                    <a:srgbClr val="000000">
                      <a:alpha val="43137"/>
                    </a:srgbClr>
                  </a:outerShdw>
                </a:effectLst>
              </a:rPr>
              <a:t>Blood Bank</a:t>
            </a:r>
            <a:br>
              <a:rPr lang="en-US" sz="7200" dirty="0">
                <a:effectLst>
                  <a:outerShdw blurRad="38100" dist="38100" dir="2700000" algn="tl">
                    <a:srgbClr val="000000">
                      <a:alpha val="43137"/>
                    </a:srgbClr>
                  </a:outerShdw>
                </a:effectLst>
              </a:rPr>
            </a:br>
            <a:endParaRPr lang="en-US" sz="7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flipV="1">
            <a:off x="304800" y="7467600"/>
            <a:ext cx="4571999" cy="152400"/>
          </a:xfrm>
        </p:spPr>
        <p:txBody>
          <a:bodyPr>
            <a:normAutofit fontScale="25000" lnSpcReduction="20000"/>
          </a:bodyPr>
          <a:lstStyle/>
          <a:p>
            <a:endParaRPr lang="en-US" dirty="0"/>
          </a:p>
        </p:txBody>
      </p:sp>
      <p:sp>
        <p:nvSpPr>
          <p:cNvPr id="4" name="Rectangle 3"/>
          <p:cNvSpPr/>
          <p:nvPr/>
        </p:nvSpPr>
        <p:spPr>
          <a:xfrm>
            <a:off x="-381000" y="1752600"/>
            <a:ext cx="6096000" cy="1131079"/>
          </a:xfrm>
          <a:prstGeom prst="rect">
            <a:avLst/>
          </a:prstGeom>
        </p:spPr>
        <p:txBody>
          <a:bodyPr>
            <a:spAutoFit/>
          </a:bodyPr>
          <a:lstStyle/>
          <a:p>
            <a:pPr algn="ct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inherit"/>
                <a:ea typeface="Times New Roman" panose="02020603050405020304" pitchFamily="18" charset="0"/>
                <a:cs typeface="Courier New" panose="02070309020205020404" pitchFamily="49" charset="0"/>
              </a:rPr>
              <a:t>Under the supervision </a:t>
            </a:r>
          </a:p>
          <a:p>
            <a:pPr algn="ct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inherit"/>
                <a:ea typeface="Times New Roman" panose="02020603050405020304" pitchFamily="18" charset="0"/>
                <a:cs typeface="Courier New" panose="02070309020205020404" pitchFamily="49" charset="0"/>
              </a:rPr>
              <a:t>of</a:t>
            </a:r>
            <a:r>
              <a:rPr lang="en-US" sz="2000" dirty="0">
                <a:solidFill>
                  <a:srgbClr val="000000"/>
                </a:solidFill>
                <a:highlight>
                  <a:srgbClr val="FF0000"/>
                </a:highlight>
                <a:latin typeface="inherit"/>
                <a:ea typeface="Times New Roman" panose="02020603050405020304" pitchFamily="18" charset="0"/>
                <a:cs typeface="Courier New" panose="020703090202050204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gn="ct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err="1">
                <a:solidFill>
                  <a:srgbClr val="000000"/>
                </a:solidFill>
                <a:highlight>
                  <a:srgbClr val="FF0000"/>
                </a:highlight>
                <a:latin typeface="inherit"/>
                <a:ea typeface="Times New Roman" panose="02020603050405020304" pitchFamily="18" charset="0"/>
                <a:cs typeface="Courier New" panose="02070309020205020404" pitchFamily="49" charset="0"/>
              </a:rPr>
              <a:t>Eng</a:t>
            </a:r>
            <a:r>
              <a:rPr lang="ar-SA" sz="2000" b="1" dirty="0">
                <a:solidFill>
                  <a:srgbClr val="000000"/>
                </a:solidFill>
                <a:highlight>
                  <a:srgbClr val="FF0000"/>
                </a:highlight>
                <a:latin typeface="inherit"/>
                <a:ea typeface="Times New Roman" panose="02020603050405020304" pitchFamily="18" charset="0"/>
                <a:cs typeface="Courier New" panose="02070309020205020404" pitchFamily="49" charset="0"/>
              </a:rPr>
              <a:t>.</a:t>
            </a:r>
            <a:r>
              <a:rPr lang="en-US" sz="2000" b="1" dirty="0">
                <a:solidFill>
                  <a:srgbClr val="000000"/>
                </a:solidFill>
                <a:highlight>
                  <a:srgbClr val="FF0000"/>
                </a:highlight>
                <a:latin typeface="inherit"/>
                <a:ea typeface="Times New Roman" panose="02020603050405020304" pitchFamily="18" charset="0"/>
                <a:cs typeface="Courier New" panose="02070309020205020404" pitchFamily="49" charset="0"/>
              </a:rPr>
              <a:t>\ Mohamed Ibrahim</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336847" y="3124200"/>
            <a:ext cx="6096000" cy="3181384"/>
          </a:xfrm>
          <a:prstGeom prst="rect">
            <a:avLst/>
          </a:prstGeom>
        </p:spPr>
        <p:txBody>
          <a:bodyPr>
            <a:spAutoFit/>
          </a:bodyPr>
          <a:lstStyle/>
          <a:p>
            <a:pPr rtl="1">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u="sng" dirty="0">
                <a:latin typeface="Times New Roman" panose="02020603050405020304" pitchFamily="18" charset="0"/>
                <a:ea typeface="Calibri" panose="020F0502020204030204" pitchFamily="34" charset="0"/>
                <a:cs typeface="Arial" panose="020B0604020202020204" pitchFamily="34" charset="0"/>
              </a:rPr>
              <a:t>TEAM  MEMBERS : </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 a) </a:t>
            </a:r>
            <a:r>
              <a:rPr lang="en-US">
                <a:latin typeface="Times New Roman" panose="02020603050405020304" pitchFamily="18" charset="0"/>
                <a:ea typeface="Calibri" panose="020F0502020204030204" pitchFamily="34" charset="0"/>
                <a:cs typeface="Arial" panose="020B0604020202020204" pitchFamily="34" charset="0"/>
              </a:rPr>
              <a:t>Romany Nasrt shawky. </a:t>
            </a:r>
            <a:r>
              <a:rPr lang="en-US" dirty="0">
                <a:latin typeface="Times New Roman" panose="02020603050405020304" pitchFamily="18" charset="0"/>
                <a:ea typeface="Calibri" panose="020F0502020204030204" pitchFamily="34" charset="0"/>
                <a:cs typeface="Arial" panose="020B0604020202020204" pitchFamily="34" charset="0"/>
              </a:rPr>
              <a:t>(Team leader)</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ar-EG"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Arial" panose="020B0604020202020204" pitchFamily="34" charset="0"/>
              </a:rPr>
              <a:t>b) </a:t>
            </a:r>
            <a:r>
              <a:rPr lang="en-US" dirty="0" err="1">
                <a:latin typeface="Times New Roman" panose="02020603050405020304" pitchFamily="18" charset="0"/>
                <a:ea typeface="Calibri" panose="020F0502020204030204" pitchFamily="34" charset="0"/>
                <a:cs typeface="Arial" panose="020B0604020202020204" pitchFamily="34" charset="0"/>
              </a:rPr>
              <a:t>Ru'a</a:t>
            </a:r>
            <a:r>
              <a:rPr lang="en-US" dirty="0">
                <a:latin typeface="Times New Roman" panose="02020603050405020304" pitchFamily="18" charset="0"/>
                <a:ea typeface="Calibri" panose="020F0502020204030204" pitchFamily="34" charset="0"/>
                <a:cs typeface="Arial" panose="020B0604020202020204" pitchFamily="34" charset="0"/>
              </a:rPr>
              <a:t> </a:t>
            </a:r>
            <a:r>
              <a:rPr lang="en-US" dirty="0" err="1">
                <a:latin typeface="Times New Roman" panose="02020603050405020304" pitchFamily="18" charset="0"/>
                <a:ea typeface="Calibri" panose="020F0502020204030204" pitchFamily="34" charset="0"/>
                <a:cs typeface="Arial" panose="020B0604020202020204" pitchFamily="34" charset="0"/>
              </a:rPr>
              <a:t>Ayman</a:t>
            </a:r>
            <a:r>
              <a:rPr lang="en-US" dirty="0">
                <a:latin typeface="Times New Roman" panose="02020603050405020304" pitchFamily="18" charset="0"/>
                <a:ea typeface="Calibri" panose="020F0502020204030204" pitchFamily="34" charset="0"/>
                <a:cs typeface="Arial" panose="020B0604020202020204" pitchFamily="34" charset="0"/>
              </a:rPr>
              <a:t> Mohamed </a:t>
            </a:r>
            <a:r>
              <a:rPr lang="en-US" dirty="0" err="1">
                <a:latin typeface="Times New Roman" panose="02020603050405020304" pitchFamily="18" charset="0"/>
                <a:ea typeface="Calibri" panose="020F0502020204030204" pitchFamily="34" charset="0"/>
                <a:cs typeface="Arial" panose="020B0604020202020204" pitchFamily="34" charset="0"/>
              </a:rPr>
              <a:t>Abdou</a:t>
            </a:r>
            <a:r>
              <a:rPr lang="en-US" dirty="0">
                <a:latin typeface="Times New Roman" panose="02020603050405020304" pitchFamily="18" charset="0"/>
                <a:ea typeface="Calibri" panose="020F0502020204030204" pitchFamily="34" charset="0"/>
                <a:cs typeface="Arial" panose="020B0604020202020204" pitchFamily="34" charset="0"/>
              </a:rPr>
              <a:t>.</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ar-EG"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Arial" panose="020B0604020202020204" pitchFamily="34" charset="0"/>
              </a:rPr>
              <a:t>c) </a:t>
            </a:r>
            <a:r>
              <a:rPr lang="en-US" dirty="0" err="1">
                <a:latin typeface="Times New Roman" panose="02020603050405020304" pitchFamily="18" charset="0"/>
                <a:ea typeface="Calibri" panose="020F0502020204030204" pitchFamily="34" charset="0"/>
                <a:cs typeface="Arial" panose="020B0604020202020204" pitchFamily="34" charset="0"/>
              </a:rPr>
              <a:t>Reham</a:t>
            </a:r>
            <a:r>
              <a:rPr lang="en-US" dirty="0">
                <a:latin typeface="Times New Roman" panose="02020603050405020304" pitchFamily="18" charset="0"/>
                <a:ea typeface="Calibri" panose="020F0502020204030204" pitchFamily="34" charset="0"/>
                <a:cs typeface="Arial" panose="020B0604020202020204" pitchFamily="34" charset="0"/>
              </a:rPr>
              <a:t> Ibrahim </a:t>
            </a:r>
            <a:r>
              <a:rPr lang="en-US" dirty="0" err="1">
                <a:latin typeface="Times New Roman" panose="02020603050405020304" pitchFamily="18" charset="0"/>
                <a:ea typeface="Calibri" panose="020F0502020204030204" pitchFamily="34" charset="0"/>
                <a:cs typeface="Arial" panose="020B0604020202020204" pitchFamily="34" charset="0"/>
              </a:rPr>
              <a:t>Abdeldayem</a:t>
            </a:r>
            <a:r>
              <a:rPr lang="en-US" dirty="0">
                <a:latin typeface="Times New Roman" panose="02020603050405020304" pitchFamily="18" charset="0"/>
                <a:ea typeface="Calibri" panose="020F0502020204030204" pitchFamily="34" charset="0"/>
                <a:cs typeface="Arial" panose="020B0604020202020204" pitchFamily="34" charset="0"/>
              </a:rPr>
              <a:t>.</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ar-EG"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Arial" panose="020B0604020202020204" pitchFamily="34" charset="0"/>
              </a:rPr>
              <a:t>d) </a:t>
            </a:r>
            <a:r>
              <a:rPr lang="en-US" sz="1000" dirty="0">
                <a:latin typeface="Times New Roman" panose="02020603050405020304" pitchFamily="18" charset="0"/>
                <a:ea typeface="Calibri" panose="020F0502020204030204" pitchFamily="34" charset="0"/>
                <a:cs typeface="Arial" panose="020B0604020202020204" pitchFamily="34" charset="0"/>
              </a:rPr>
              <a:t> </a:t>
            </a:r>
            <a:r>
              <a:rPr lang="en-US" dirty="0">
                <a:latin typeface="Times New Roman" panose="02020603050405020304" pitchFamily="18" charset="0"/>
                <a:ea typeface="Calibri" panose="020F0502020204030204" pitchFamily="34" charset="0"/>
                <a:cs typeface="Arial" panose="020B0604020202020204" pitchFamily="34" charset="0"/>
              </a:rPr>
              <a:t>Sara </a:t>
            </a:r>
            <a:r>
              <a:rPr lang="en-US" dirty="0" err="1">
                <a:latin typeface="Times New Roman" panose="02020603050405020304" pitchFamily="18" charset="0"/>
                <a:ea typeface="Calibri" panose="020F0502020204030204" pitchFamily="34" charset="0"/>
                <a:cs typeface="Arial" panose="020B0604020202020204" pitchFamily="34" charset="0"/>
              </a:rPr>
              <a:t>Reda</a:t>
            </a:r>
            <a:r>
              <a:rPr lang="en-US" dirty="0">
                <a:latin typeface="Times New Roman" panose="02020603050405020304" pitchFamily="18" charset="0"/>
                <a:ea typeface="Calibri" panose="020F0502020204030204" pitchFamily="34" charset="0"/>
                <a:cs typeface="Arial" panose="020B0604020202020204" pitchFamily="34" charset="0"/>
              </a:rPr>
              <a:t> </a:t>
            </a:r>
            <a:r>
              <a:rPr lang="en-US" dirty="0" err="1">
                <a:latin typeface="Times New Roman" panose="02020603050405020304" pitchFamily="18" charset="0"/>
                <a:ea typeface="Calibri" panose="020F0502020204030204" pitchFamily="34" charset="0"/>
                <a:cs typeface="Arial" panose="020B0604020202020204" pitchFamily="34" charset="0"/>
              </a:rPr>
              <a:t>Abdallah</a:t>
            </a:r>
            <a:r>
              <a:rPr lang="en-US" dirty="0">
                <a:latin typeface="Times New Roman" panose="02020603050405020304" pitchFamily="18" charset="0"/>
                <a:ea typeface="Calibri" panose="020F0502020204030204" pitchFamily="34" charset="0"/>
                <a:cs typeface="Arial" panose="020B0604020202020204" pitchFamily="34" charset="0"/>
              </a:rPr>
              <a:t>. </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 e) </a:t>
            </a:r>
            <a:r>
              <a:rPr lang="en-US" dirty="0" err="1">
                <a:latin typeface="Times New Roman" panose="02020603050405020304" pitchFamily="18" charset="0"/>
                <a:ea typeface="Calibri" panose="020F0502020204030204" pitchFamily="34" charset="0"/>
                <a:cs typeface="Arial" panose="020B0604020202020204" pitchFamily="34" charset="0"/>
              </a:rPr>
              <a:t>Sameh</a:t>
            </a:r>
            <a:r>
              <a:rPr lang="en-US" dirty="0">
                <a:latin typeface="Times New Roman" panose="02020603050405020304" pitchFamily="18" charset="0"/>
                <a:ea typeface="Calibri" panose="020F0502020204030204" pitchFamily="34" charset="0"/>
                <a:cs typeface="Arial" panose="020B0604020202020204" pitchFamily="34" charset="0"/>
              </a:rPr>
              <a:t> Mohamed </a:t>
            </a:r>
            <a:r>
              <a:rPr lang="en-US" dirty="0" err="1">
                <a:latin typeface="Times New Roman" panose="02020603050405020304" pitchFamily="18" charset="0"/>
                <a:ea typeface="Calibri" panose="020F0502020204030204" pitchFamily="34" charset="0"/>
                <a:cs typeface="Arial" panose="020B0604020202020204" pitchFamily="34" charset="0"/>
              </a:rPr>
              <a:t>Galal</a:t>
            </a:r>
            <a:r>
              <a:rPr lang="en-US" dirty="0">
                <a:latin typeface="Times New Roman" panose="02020603050405020304" pitchFamily="18" charset="0"/>
                <a:ea typeface="Calibri" panose="020F0502020204030204" pitchFamily="34" charset="0"/>
                <a:cs typeface="Arial" panose="020B0604020202020204" pitchFamily="34" charset="0"/>
              </a:rPr>
              <a:t>.   </a:t>
            </a:r>
            <a:endParaRPr lang="en-US" sz="1000" dirty="0">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 f) </a:t>
            </a:r>
            <a:r>
              <a:rPr lang="en-US" dirty="0" err="1">
                <a:latin typeface="Times New Roman" panose="02020603050405020304" pitchFamily="18" charset="0"/>
                <a:ea typeface="Calibri" panose="020F0502020204030204" pitchFamily="34" charset="0"/>
                <a:cs typeface="Arial" panose="020B0604020202020204" pitchFamily="34" charset="0"/>
              </a:rPr>
              <a:t>Reham</a:t>
            </a:r>
            <a:r>
              <a:rPr lang="en-US" dirty="0">
                <a:latin typeface="Times New Roman" panose="02020603050405020304" pitchFamily="18" charset="0"/>
                <a:ea typeface="Calibri" panose="020F0502020204030204" pitchFamily="34" charset="0"/>
                <a:cs typeface="Arial" panose="020B0604020202020204" pitchFamily="34" charset="0"/>
              </a:rPr>
              <a:t> </a:t>
            </a:r>
            <a:r>
              <a:rPr lang="en-US" dirty="0" err="1">
                <a:latin typeface="Times New Roman" panose="02020603050405020304" pitchFamily="18" charset="0"/>
                <a:ea typeface="Calibri" panose="020F0502020204030204" pitchFamily="34" charset="0"/>
                <a:cs typeface="Arial" panose="020B0604020202020204" pitchFamily="34" charset="0"/>
              </a:rPr>
              <a:t>Mostafa</a:t>
            </a:r>
            <a:r>
              <a:rPr lang="en-US" dirty="0">
                <a:latin typeface="Times New Roman" panose="02020603050405020304" pitchFamily="18" charset="0"/>
                <a:ea typeface="Calibri" panose="020F0502020204030204" pitchFamily="34" charset="0"/>
                <a:cs typeface="Arial" panose="020B0604020202020204" pitchFamily="34" charset="0"/>
              </a:rPr>
              <a:t> Ali.</a:t>
            </a: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frame enabling </a:t>
            </a:r>
            <a:r>
              <a:rPr lang="en-US" dirty="0" err="1"/>
              <a:t>amember</a:t>
            </a:r>
            <a:r>
              <a:rPr lang="en-US" dirty="0"/>
              <a:t> of staff managing data in table by various buttons each one carrying out an action showed </a:t>
            </a:r>
            <a:r>
              <a:rPr lang="en-US"/>
              <a:t>by system.</a:t>
            </a:r>
            <a:endParaRPr lang="en-US" dirty="0"/>
          </a:p>
        </p:txBody>
      </p:sp>
      <p:pic>
        <p:nvPicPr>
          <p:cNvPr id="6" name="Content Placeholder 5" descr="Application&#10;&#10;Description automatically generated with medium confidence">
            <a:extLst>
              <a:ext uri="{FF2B5EF4-FFF2-40B4-BE49-F238E27FC236}">
                <a16:creationId xmlns:a16="http://schemas.microsoft.com/office/drawing/2014/main" id="{CB9E253F-FBA5-936E-0936-5A26F19C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558497"/>
            <a:ext cx="7951757" cy="5200283"/>
          </a:xfrm>
          <a:prstGeom prst="rect">
            <a:avLst/>
          </a:prstGeom>
        </p:spPr>
      </p:pic>
    </p:spTree>
    <p:extLst>
      <p:ext uri="{BB962C8B-B14F-4D97-AF65-F5344CB8AC3E}">
        <p14:creationId xmlns:p14="http://schemas.microsoft.com/office/powerpoint/2010/main" val="12078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7772400" cy="3177380"/>
          </a:xfrm>
        </p:spPr>
        <p:txBody>
          <a:bodyPr>
            <a:normAutofit/>
          </a:bodyPr>
          <a:lstStyle/>
          <a:p>
            <a:pPr algn="ctr"/>
            <a:r>
              <a:rPr lang="en-US" sz="9600" dirty="0"/>
              <a:t>THANK</a:t>
            </a:r>
          </a:p>
        </p:txBody>
      </p:sp>
      <p:sp>
        <p:nvSpPr>
          <p:cNvPr id="3" name="Text Placeholder 2"/>
          <p:cNvSpPr>
            <a:spLocks noGrp="1"/>
          </p:cNvSpPr>
          <p:nvPr>
            <p:ph type="body" idx="1"/>
          </p:nvPr>
        </p:nvSpPr>
        <p:spPr>
          <a:xfrm>
            <a:off x="5257800" y="3657600"/>
            <a:ext cx="7772400" cy="685800"/>
          </a:xfrm>
        </p:spPr>
        <p:txBody>
          <a:bodyPr>
            <a:noAutofit/>
          </a:bodyPr>
          <a:lstStyle/>
          <a:p>
            <a:r>
              <a:rPr lang="en-US" sz="8800" dirty="0"/>
              <a:t>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058400" cy="1325563"/>
          </a:xfrm>
        </p:spPr>
        <p:txBody>
          <a:bodyPr>
            <a:normAutofit fontScale="90000"/>
          </a:bodyPr>
          <a:lstStyle/>
          <a:p>
            <a:pPr rtl="1"/>
            <a:r>
              <a:rPr lang="en-US" dirty="0">
                <a:effectLst>
                  <a:glow rad="63500">
                    <a:schemeClr val="accent1">
                      <a:satMod val="175000"/>
                      <a:alpha val="40000"/>
                    </a:schemeClr>
                  </a:glow>
                </a:effectLst>
              </a:rPr>
              <a:t> </a:t>
            </a:r>
            <a:br>
              <a:rPr lang="en-US" dirty="0"/>
            </a:br>
            <a:r>
              <a:rPr lang="en-US" sz="5400" b="1" u="sng" dirty="0"/>
              <a:t>Abstract: </a:t>
            </a:r>
            <a:endParaRPr lang="en-US" sz="5400" dirty="0"/>
          </a:p>
        </p:txBody>
      </p:sp>
      <p:sp>
        <p:nvSpPr>
          <p:cNvPr id="3" name="Content Placeholder 2"/>
          <p:cNvSpPr>
            <a:spLocks noGrp="1"/>
          </p:cNvSpPr>
          <p:nvPr>
            <p:ph idx="1"/>
          </p:nvPr>
        </p:nvSpPr>
        <p:spPr>
          <a:xfrm>
            <a:off x="533400" y="2133600"/>
            <a:ext cx="6629400" cy="4572001"/>
          </a:xfrm>
        </p:spPr>
        <p:txBody>
          <a:bodyPr>
            <a:normAutofit/>
          </a:bodyPr>
          <a:lstStyle/>
          <a:p>
            <a:r>
              <a:rPr lang="en-US" sz="4000" dirty="0"/>
              <a:t>The purpose of our project is to build an</a:t>
            </a:r>
            <a:r>
              <a:rPr lang="ar-EG" sz="4000" dirty="0"/>
              <a:t> </a:t>
            </a:r>
            <a:r>
              <a:rPr lang="en-US" sz="4000" dirty="0"/>
              <a:t>organized system to control in more effective way the process of donating blood and </a:t>
            </a:r>
            <a:r>
              <a:rPr lang="en-US" sz="4000" dirty="0" err="1"/>
              <a:t>optaining</a:t>
            </a:r>
            <a:r>
              <a:rPr lang="en-US" sz="4000" dirty="0"/>
              <a:t> it.</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 </a:t>
            </a:r>
          </a:p>
        </p:txBody>
      </p:sp>
      <p:sp>
        <p:nvSpPr>
          <p:cNvPr id="3" name="Content Placeholder 2"/>
          <p:cNvSpPr>
            <a:spLocks noGrp="1"/>
          </p:cNvSpPr>
          <p:nvPr>
            <p:ph sz="half" idx="1"/>
          </p:nvPr>
        </p:nvSpPr>
        <p:spPr>
          <a:xfrm>
            <a:off x="685800" y="533401"/>
            <a:ext cx="4800600" cy="685799"/>
          </a:xfrm>
        </p:spPr>
        <p:txBody>
          <a:bodyPr>
            <a:normAutofit/>
          </a:bodyPr>
          <a:lstStyle/>
          <a:p>
            <a:pPr marL="0" indent="0" algn="ctr" rtl="1">
              <a:buNone/>
            </a:pPr>
            <a:r>
              <a:rPr lang="en-US" sz="3200" b="1" dirty="0">
                <a:solidFill>
                  <a:schemeClr val="bg1"/>
                </a:solidFill>
              </a:rPr>
              <a:t>Program Interface :</a:t>
            </a:r>
            <a:endParaRPr lang="en-US" sz="3200" dirty="0">
              <a:solidFill>
                <a:schemeClr val="bg1"/>
              </a:solidFill>
            </a:endParaRP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4205533706"/>
              </p:ext>
            </p:extLst>
          </p:nvPr>
        </p:nvGraphicFramePr>
        <p:xfrm>
          <a:off x="2133600" y="1905000"/>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showing a table in data base of the amount of blood available by blood </a:t>
            </a:r>
            <a:r>
              <a:rPr lang="en-US" dirty="0" err="1"/>
              <a:t>tybe</a:t>
            </a:r>
            <a:r>
              <a:rPr lang="en-US" dirty="0"/>
              <a: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3275103119"/>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frame showing our program interface</a:t>
            </a:r>
          </a:p>
        </p:txBody>
      </p:sp>
      <p:pic>
        <p:nvPicPr>
          <p:cNvPr id="6" name="Picture 5" descr="Graphical user interface&#10;&#10;Description automatically generated">
            <a:extLst>
              <a:ext uri="{FF2B5EF4-FFF2-40B4-BE49-F238E27FC236}">
                <a16:creationId xmlns:a16="http://schemas.microsoft.com/office/drawing/2014/main" id="{19017ECA-2DBD-659B-8769-84307B21B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87891"/>
            <a:ext cx="7391400" cy="5249789"/>
          </a:xfrm>
          <a:prstGeom prst="rect">
            <a:avLst/>
          </a:prstGeom>
        </p:spPr>
      </p:pic>
    </p:spTree>
    <p:extLst>
      <p:ext uri="{BB962C8B-B14F-4D97-AF65-F5344CB8AC3E}">
        <p14:creationId xmlns:p14="http://schemas.microsoft.com/office/powerpoint/2010/main" val="170525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frame showing staff adding donors </a:t>
            </a:r>
          </a:p>
        </p:txBody>
      </p:sp>
      <p:pic>
        <p:nvPicPr>
          <p:cNvPr id="6" name="Picture 5" descr="Application&#10;&#10;Description automatically generated with medium confidence">
            <a:extLst>
              <a:ext uri="{FF2B5EF4-FFF2-40B4-BE49-F238E27FC236}">
                <a16:creationId xmlns:a16="http://schemas.microsoft.com/office/drawing/2014/main" id="{A90ACABA-FF90-7258-D733-F1ED06ED9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16062"/>
            <a:ext cx="8063573" cy="5273198"/>
          </a:xfrm>
          <a:prstGeom prst="rect">
            <a:avLst/>
          </a:prstGeom>
        </p:spPr>
      </p:pic>
    </p:spTree>
    <p:extLst>
      <p:ext uri="{BB962C8B-B14F-4D97-AF65-F5344CB8AC3E}">
        <p14:creationId xmlns:p14="http://schemas.microsoft.com/office/powerpoint/2010/main" val="399038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frame showing options for donor or </a:t>
            </a:r>
            <a:r>
              <a:rPr lang="en-US" dirty="0" err="1"/>
              <a:t>recieptient</a:t>
            </a:r>
            <a:r>
              <a:rPr lang="en-US" dirty="0"/>
              <a:t> to log in or sign up</a:t>
            </a:r>
          </a:p>
        </p:txBody>
      </p:sp>
      <p:pic>
        <p:nvPicPr>
          <p:cNvPr id="6" name="Picture 5" descr="Graphical user interface, application&#10;&#10;Description automatically generated with medium confidence">
            <a:extLst>
              <a:ext uri="{FF2B5EF4-FFF2-40B4-BE49-F238E27FC236}">
                <a16:creationId xmlns:a16="http://schemas.microsoft.com/office/drawing/2014/main" id="{C3F961E0-68CF-CE7E-0F9B-BAD8829E6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45103"/>
            <a:ext cx="7869920" cy="5350032"/>
          </a:xfrm>
          <a:prstGeom prst="rect">
            <a:avLst/>
          </a:prstGeom>
        </p:spPr>
      </p:pic>
    </p:spTree>
    <p:extLst>
      <p:ext uri="{BB962C8B-B14F-4D97-AF65-F5344CB8AC3E}">
        <p14:creationId xmlns:p14="http://schemas.microsoft.com/office/powerpoint/2010/main" val="176237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frame showing a form completed by donor </a:t>
            </a:r>
          </a:p>
        </p:txBody>
      </p:sp>
      <p:pic>
        <p:nvPicPr>
          <p:cNvPr id="6" name="Picture 5" descr="Diagram&#10;&#10;Description automatically generated with medium confidence">
            <a:extLst>
              <a:ext uri="{FF2B5EF4-FFF2-40B4-BE49-F238E27FC236}">
                <a16:creationId xmlns:a16="http://schemas.microsoft.com/office/drawing/2014/main" id="{63F21826-47B2-25D1-52CF-D46FA3BEB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80" y="1490980"/>
            <a:ext cx="8229900" cy="5367020"/>
          </a:xfrm>
          <a:prstGeom prst="rect">
            <a:avLst/>
          </a:prstGeom>
        </p:spPr>
      </p:pic>
    </p:spTree>
    <p:extLst>
      <p:ext uri="{BB962C8B-B14F-4D97-AF65-F5344CB8AC3E}">
        <p14:creationId xmlns:p14="http://schemas.microsoft.com/office/powerpoint/2010/main" val="428145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This frame showing update on system giving by our team leader that helps user and staff taking look on general statue about our system and </a:t>
            </a:r>
            <a:r>
              <a:rPr lang="en-US" sz="2800" dirty="0" err="1"/>
              <a:t>cheking</a:t>
            </a:r>
            <a:r>
              <a:rPr lang="en-US" sz="2800" dirty="0"/>
              <a:t> latest data in system.</a:t>
            </a:r>
          </a:p>
        </p:txBody>
      </p:sp>
      <p:pic>
        <p:nvPicPr>
          <p:cNvPr id="7" name="Picture 6" descr="Graphical user interface, application&#10;&#10;Description automatically generated">
            <a:extLst>
              <a:ext uri="{FF2B5EF4-FFF2-40B4-BE49-F238E27FC236}">
                <a16:creationId xmlns:a16="http://schemas.microsoft.com/office/drawing/2014/main" id="{309AB340-BAD4-81E6-A500-1507CCD6D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90" y="1646555"/>
            <a:ext cx="8523410" cy="5112225"/>
          </a:xfrm>
          <a:prstGeom prst="rect">
            <a:avLst/>
          </a:prstGeom>
        </p:spPr>
      </p:pic>
    </p:spTree>
    <p:extLst>
      <p:ext uri="{BB962C8B-B14F-4D97-AF65-F5344CB8AC3E}">
        <p14:creationId xmlns:p14="http://schemas.microsoft.com/office/powerpoint/2010/main" val="193303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274</TotalTime>
  <Words>218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Medium</vt:lpstr>
      <vt:lpstr>inherit</vt:lpstr>
      <vt:lpstr>Times New Roman</vt:lpstr>
      <vt:lpstr>Medical Design 16x9</vt:lpstr>
      <vt:lpstr>Blood Bank </vt:lpstr>
      <vt:lpstr>  Abstract: </vt:lpstr>
      <vt:lpstr>  </vt:lpstr>
      <vt:lpstr>Chart showing a table in data base of the amount of blood available by blood tybe:</vt:lpstr>
      <vt:lpstr>This frame showing our program interface</vt:lpstr>
      <vt:lpstr>This frame showing staff adding donors </vt:lpstr>
      <vt:lpstr>This frame showing options for donor or recieptient to log in or sign up</vt:lpstr>
      <vt:lpstr>This frame showing a form completed by donor </vt:lpstr>
      <vt:lpstr>This frame showing update on system giving by our team leader that helps user and staff taking look on general statue about our system and cheking latest data in system.</vt:lpstr>
      <vt:lpstr>This frame enabling amember of staff managing data in table by various buttons each one carrying out an action showed by system.</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dc:title>
  <dc:creator>Microsoft account</dc:creator>
  <cp:lastModifiedBy>رومانى نصرت شوقى جرجس</cp:lastModifiedBy>
  <cp:revision>26</cp:revision>
  <dcterms:created xsi:type="dcterms:W3CDTF">2022-01-03T10:11:42Z</dcterms:created>
  <dcterms:modified xsi:type="dcterms:W3CDTF">2023-05-27T18:37:07Z</dcterms:modified>
</cp:coreProperties>
</file>