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4"/>
  </p:notesMasterIdLst>
  <p:sldIdLst>
    <p:sldId id="256" r:id="rId2"/>
    <p:sldId id="259" r:id="rId3"/>
    <p:sldId id="257" r:id="rId4"/>
    <p:sldId id="263" r:id="rId5"/>
    <p:sldId id="264" r:id="rId6"/>
    <p:sldId id="270" r:id="rId7"/>
    <p:sldId id="262" r:id="rId8"/>
    <p:sldId id="266" r:id="rId9"/>
    <p:sldId id="265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/>
    <p:restoredTop sz="94646"/>
  </p:normalViewPr>
  <p:slideViewPr>
    <p:cSldViewPr snapToGrid="0">
      <p:cViewPr varScale="1">
        <p:scale>
          <a:sx n="73" d="100"/>
          <a:sy n="73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B845F-51EB-4258-BBCE-7977FC16BF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65A762-D9D1-4816-BC17-35DE4F037557}">
      <dgm:prSet/>
      <dgm:spPr/>
      <dgm:t>
        <a:bodyPr/>
        <a:lstStyle/>
        <a:p>
          <a:r>
            <a:rPr lang="en-US" dirty="0"/>
            <a:t>Analyze Stroke prediction data set and create a machine learning model to accurately predict if a person will have stroke based on risk factors.</a:t>
          </a:r>
        </a:p>
      </dgm:t>
    </dgm:pt>
    <dgm:pt modelId="{0349E51E-8A0F-4959-817C-42150963F0EC}" type="parTrans" cxnId="{63477912-7E6D-48D6-94BA-E86055E720FB}">
      <dgm:prSet/>
      <dgm:spPr/>
      <dgm:t>
        <a:bodyPr/>
        <a:lstStyle/>
        <a:p>
          <a:endParaRPr lang="en-US"/>
        </a:p>
      </dgm:t>
    </dgm:pt>
    <dgm:pt modelId="{C37F8ABE-8EE7-4C3B-AC0E-00DB9C7BA64E}" type="sibTrans" cxnId="{63477912-7E6D-48D6-94BA-E86055E720FB}">
      <dgm:prSet/>
      <dgm:spPr/>
      <dgm:t>
        <a:bodyPr/>
        <a:lstStyle/>
        <a:p>
          <a:endParaRPr lang="en-US"/>
        </a:p>
      </dgm:t>
    </dgm:pt>
    <dgm:pt modelId="{2205A7E7-A496-4A25-BFC6-A0BE6F182380}">
      <dgm:prSet/>
      <dgm:spPr/>
      <dgm:t>
        <a:bodyPr/>
        <a:lstStyle/>
        <a:p>
          <a:r>
            <a:rPr lang="en-US"/>
            <a:t>Apply information learned into real world events to accurately identify strokes.</a:t>
          </a:r>
        </a:p>
      </dgm:t>
    </dgm:pt>
    <dgm:pt modelId="{72E64787-EB02-4A84-9F4D-1AA9B1DAAEF0}" type="parTrans" cxnId="{36EBD2BC-632B-4133-94A7-9DB4AE7B1E1E}">
      <dgm:prSet/>
      <dgm:spPr/>
      <dgm:t>
        <a:bodyPr/>
        <a:lstStyle/>
        <a:p>
          <a:endParaRPr lang="en-US"/>
        </a:p>
      </dgm:t>
    </dgm:pt>
    <dgm:pt modelId="{ED33C138-4246-4843-A766-6B631F4F28E4}" type="sibTrans" cxnId="{36EBD2BC-632B-4133-94A7-9DB4AE7B1E1E}">
      <dgm:prSet/>
      <dgm:spPr/>
      <dgm:t>
        <a:bodyPr/>
        <a:lstStyle/>
        <a:p>
          <a:endParaRPr lang="en-US"/>
        </a:p>
      </dgm:t>
    </dgm:pt>
    <dgm:pt modelId="{1B6F982B-6D05-4B32-B95F-1C0EB97AD1C6}" type="pres">
      <dgm:prSet presAssocID="{6B9B845F-51EB-4258-BBCE-7977FC16BF11}" presName="root" presStyleCnt="0">
        <dgm:presLayoutVars>
          <dgm:dir/>
          <dgm:resizeHandles val="exact"/>
        </dgm:presLayoutVars>
      </dgm:prSet>
      <dgm:spPr/>
    </dgm:pt>
    <dgm:pt modelId="{C12FFE66-74D5-4048-9D22-9A116AA3C055}" type="pres">
      <dgm:prSet presAssocID="{C965A762-D9D1-4816-BC17-35DE4F037557}" presName="compNode" presStyleCnt="0"/>
      <dgm:spPr/>
    </dgm:pt>
    <dgm:pt modelId="{C5B2D61D-2B08-4A72-B95E-C789AB2CEDAF}" type="pres">
      <dgm:prSet presAssocID="{C965A762-D9D1-4816-BC17-35DE4F037557}" presName="bgRect" presStyleLbl="bgShp" presStyleIdx="0" presStyleCnt="2"/>
      <dgm:spPr/>
    </dgm:pt>
    <dgm:pt modelId="{1509A5C2-AF43-4FDC-B3FB-C9F6D8F27593}" type="pres">
      <dgm:prSet presAssocID="{C965A762-D9D1-4816-BC17-35DE4F0375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24C9FB9-DAD8-44E8-8732-D143D68FD51C}" type="pres">
      <dgm:prSet presAssocID="{C965A762-D9D1-4816-BC17-35DE4F037557}" presName="spaceRect" presStyleCnt="0"/>
      <dgm:spPr/>
    </dgm:pt>
    <dgm:pt modelId="{E3B9DFAA-7DFE-4961-9DDD-3C5B72D672C9}" type="pres">
      <dgm:prSet presAssocID="{C965A762-D9D1-4816-BC17-35DE4F037557}" presName="parTx" presStyleLbl="revTx" presStyleIdx="0" presStyleCnt="2">
        <dgm:presLayoutVars>
          <dgm:chMax val="0"/>
          <dgm:chPref val="0"/>
        </dgm:presLayoutVars>
      </dgm:prSet>
      <dgm:spPr/>
    </dgm:pt>
    <dgm:pt modelId="{C31169E6-322B-49F8-8937-E5F6DCFBBC28}" type="pres">
      <dgm:prSet presAssocID="{C37F8ABE-8EE7-4C3B-AC0E-00DB9C7BA64E}" presName="sibTrans" presStyleCnt="0"/>
      <dgm:spPr/>
    </dgm:pt>
    <dgm:pt modelId="{2D629AF2-7A6E-4BE0-860B-C6A160F075D6}" type="pres">
      <dgm:prSet presAssocID="{2205A7E7-A496-4A25-BFC6-A0BE6F182380}" presName="compNode" presStyleCnt="0"/>
      <dgm:spPr/>
    </dgm:pt>
    <dgm:pt modelId="{B5CBB7A6-0DB0-4A3C-8498-35382BAFEFA5}" type="pres">
      <dgm:prSet presAssocID="{2205A7E7-A496-4A25-BFC6-A0BE6F182380}" presName="bgRect" presStyleLbl="bgShp" presStyleIdx="1" presStyleCnt="2"/>
      <dgm:spPr/>
    </dgm:pt>
    <dgm:pt modelId="{24E6BEA0-BF6A-45EF-A520-E4A82D0CF871}" type="pres">
      <dgm:prSet presAssocID="{2205A7E7-A496-4A25-BFC6-A0BE6F1823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263E13-CCF2-49C4-9F1C-758A07C8284B}" type="pres">
      <dgm:prSet presAssocID="{2205A7E7-A496-4A25-BFC6-A0BE6F182380}" presName="spaceRect" presStyleCnt="0"/>
      <dgm:spPr/>
    </dgm:pt>
    <dgm:pt modelId="{6A8F04C8-075D-4196-AC00-DA4700BA48F6}" type="pres">
      <dgm:prSet presAssocID="{2205A7E7-A496-4A25-BFC6-A0BE6F1823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10000D-43F0-4152-86F2-4CD967E817BA}" type="presOf" srcId="{C965A762-D9D1-4816-BC17-35DE4F037557}" destId="{E3B9DFAA-7DFE-4961-9DDD-3C5B72D672C9}" srcOrd="0" destOrd="0" presId="urn:microsoft.com/office/officeart/2018/2/layout/IconVerticalSolidList"/>
    <dgm:cxn modelId="{63477912-7E6D-48D6-94BA-E86055E720FB}" srcId="{6B9B845F-51EB-4258-BBCE-7977FC16BF11}" destId="{C965A762-D9D1-4816-BC17-35DE4F037557}" srcOrd="0" destOrd="0" parTransId="{0349E51E-8A0F-4959-817C-42150963F0EC}" sibTransId="{C37F8ABE-8EE7-4C3B-AC0E-00DB9C7BA64E}"/>
    <dgm:cxn modelId="{34D2BFB0-A5F9-42B6-8E24-69A873274FFD}" type="presOf" srcId="{6B9B845F-51EB-4258-BBCE-7977FC16BF11}" destId="{1B6F982B-6D05-4B32-B95F-1C0EB97AD1C6}" srcOrd="0" destOrd="0" presId="urn:microsoft.com/office/officeart/2018/2/layout/IconVerticalSolidList"/>
    <dgm:cxn modelId="{36EBD2BC-632B-4133-94A7-9DB4AE7B1E1E}" srcId="{6B9B845F-51EB-4258-BBCE-7977FC16BF11}" destId="{2205A7E7-A496-4A25-BFC6-A0BE6F182380}" srcOrd="1" destOrd="0" parTransId="{72E64787-EB02-4A84-9F4D-1AA9B1DAAEF0}" sibTransId="{ED33C138-4246-4843-A766-6B631F4F28E4}"/>
    <dgm:cxn modelId="{EF879DF2-948E-4B20-B4CB-A4C4D74072FE}" type="presOf" srcId="{2205A7E7-A496-4A25-BFC6-A0BE6F182380}" destId="{6A8F04C8-075D-4196-AC00-DA4700BA48F6}" srcOrd="0" destOrd="0" presId="urn:microsoft.com/office/officeart/2018/2/layout/IconVerticalSolidList"/>
    <dgm:cxn modelId="{0112C628-B85B-4E8B-821B-4A23A40D785A}" type="presParOf" srcId="{1B6F982B-6D05-4B32-B95F-1C0EB97AD1C6}" destId="{C12FFE66-74D5-4048-9D22-9A116AA3C055}" srcOrd="0" destOrd="0" presId="urn:microsoft.com/office/officeart/2018/2/layout/IconVerticalSolidList"/>
    <dgm:cxn modelId="{498D99F4-86E7-4EE5-9AC8-BB049A1916BA}" type="presParOf" srcId="{C12FFE66-74D5-4048-9D22-9A116AA3C055}" destId="{C5B2D61D-2B08-4A72-B95E-C789AB2CEDAF}" srcOrd="0" destOrd="0" presId="urn:microsoft.com/office/officeart/2018/2/layout/IconVerticalSolidList"/>
    <dgm:cxn modelId="{62089075-0154-4223-AB59-5F89C5748FA2}" type="presParOf" srcId="{C12FFE66-74D5-4048-9D22-9A116AA3C055}" destId="{1509A5C2-AF43-4FDC-B3FB-C9F6D8F27593}" srcOrd="1" destOrd="0" presId="urn:microsoft.com/office/officeart/2018/2/layout/IconVerticalSolidList"/>
    <dgm:cxn modelId="{E2A257B3-3F50-4C8D-9913-C306AB5E5C3A}" type="presParOf" srcId="{C12FFE66-74D5-4048-9D22-9A116AA3C055}" destId="{124C9FB9-DAD8-44E8-8732-D143D68FD51C}" srcOrd="2" destOrd="0" presId="urn:microsoft.com/office/officeart/2018/2/layout/IconVerticalSolidList"/>
    <dgm:cxn modelId="{7233D094-6B6B-491D-A5AB-F9346CCEA097}" type="presParOf" srcId="{C12FFE66-74D5-4048-9D22-9A116AA3C055}" destId="{E3B9DFAA-7DFE-4961-9DDD-3C5B72D672C9}" srcOrd="3" destOrd="0" presId="urn:microsoft.com/office/officeart/2018/2/layout/IconVerticalSolidList"/>
    <dgm:cxn modelId="{B3C51451-6092-4B6C-99AD-F32B63DA7ACF}" type="presParOf" srcId="{1B6F982B-6D05-4B32-B95F-1C0EB97AD1C6}" destId="{C31169E6-322B-49F8-8937-E5F6DCFBBC28}" srcOrd="1" destOrd="0" presId="urn:microsoft.com/office/officeart/2018/2/layout/IconVerticalSolidList"/>
    <dgm:cxn modelId="{5718A962-0C4B-45DE-93B6-32FAF1D4F3D6}" type="presParOf" srcId="{1B6F982B-6D05-4B32-B95F-1C0EB97AD1C6}" destId="{2D629AF2-7A6E-4BE0-860B-C6A160F075D6}" srcOrd="2" destOrd="0" presId="urn:microsoft.com/office/officeart/2018/2/layout/IconVerticalSolidList"/>
    <dgm:cxn modelId="{A0DEDD34-3FF5-44FC-91AA-7301C5BE7BB3}" type="presParOf" srcId="{2D629AF2-7A6E-4BE0-860B-C6A160F075D6}" destId="{B5CBB7A6-0DB0-4A3C-8498-35382BAFEFA5}" srcOrd="0" destOrd="0" presId="urn:microsoft.com/office/officeart/2018/2/layout/IconVerticalSolidList"/>
    <dgm:cxn modelId="{34FB7D00-B300-42EB-94F1-C0224349C795}" type="presParOf" srcId="{2D629AF2-7A6E-4BE0-860B-C6A160F075D6}" destId="{24E6BEA0-BF6A-45EF-A520-E4A82D0CF871}" srcOrd="1" destOrd="0" presId="urn:microsoft.com/office/officeart/2018/2/layout/IconVerticalSolidList"/>
    <dgm:cxn modelId="{4D75B124-E048-46ED-92B3-569AD918E081}" type="presParOf" srcId="{2D629AF2-7A6E-4BE0-860B-C6A160F075D6}" destId="{10263E13-CCF2-49C4-9F1C-758A07C8284B}" srcOrd="2" destOrd="0" presId="urn:microsoft.com/office/officeart/2018/2/layout/IconVerticalSolidList"/>
    <dgm:cxn modelId="{575B4DAA-EB53-43EF-901E-C2D8FF87A708}" type="presParOf" srcId="{2D629AF2-7A6E-4BE0-860B-C6A160F075D6}" destId="{6A8F04C8-075D-4196-AC00-DA4700BA48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AFA28-EBAC-464E-B1D6-114864EE9FC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B31CD2-9CD2-4A66-B003-0A1F0E25C63E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4000" b="1" i="0" dirty="0"/>
            <a:t>#1</a:t>
          </a:r>
          <a:r>
            <a:rPr lang="en-US" sz="1800" b="0" i="0" dirty="0"/>
            <a:t>Leading cause of long-term disability</a:t>
          </a:r>
          <a:endParaRPr lang="en-US" sz="1800" dirty="0"/>
        </a:p>
      </dgm:t>
    </dgm:pt>
    <dgm:pt modelId="{16B0C94D-03A4-4B8E-B9FA-64BB439DB7AF}" type="parTrans" cxnId="{CBF4E778-4175-40B6-B291-E7696F26C997}">
      <dgm:prSet/>
      <dgm:spPr/>
      <dgm:t>
        <a:bodyPr/>
        <a:lstStyle/>
        <a:p>
          <a:endParaRPr lang="en-US"/>
        </a:p>
      </dgm:t>
    </dgm:pt>
    <dgm:pt modelId="{7D3D3DFE-4335-424E-BFE3-3E2F65C77FA7}" type="sibTrans" cxnId="{CBF4E778-4175-40B6-B291-E7696F26C997}">
      <dgm:prSet/>
      <dgm:spPr/>
      <dgm:t>
        <a:bodyPr/>
        <a:lstStyle/>
        <a:p>
          <a:endParaRPr lang="en-US"/>
        </a:p>
      </dgm:t>
    </dgm:pt>
    <dgm:pt modelId="{F5519A10-03EE-4E70-9350-E9F7AF55D758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4000" b="1" i="0" dirty="0"/>
            <a:t>#2 </a:t>
          </a:r>
          <a:r>
            <a:rPr lang="en-US" sz="1700" b="0" i="0" dirty="0"/>
            <a:t>cause of death globally</a:t>
          </a:r>
          <a:endParaRPr lang="en-US" sz="1700" dirty="0"/>
        </a:p>
      </dgm:t>
    </dgm:pt>
    <dgm:pt modelId="{9F354A64-4E12-44B1-9557-3D33AE0E09C8}" type="parTrans" cxnId="{ACB36F06-6B34-4944-B28B-6575E0C1431E}">
      <dgm:prSet/>
      <dgm:spPr/>
      <dgm:t>
        <a:bodyPr/>
        <a:lstStyle/>
        <a:p>
          <a:endParaRPr lang="en-US"/>
        </a:p>
      </dgm:t>
    </dgm:pt>
    <dgm:pt modelId="{BD2E7E93-09C8-4068-8AAD-A354D72178BA}" type="sibTrans" cxnId="{ACB36F06-6B34-4944-B28B-6575E0C1431E}">
      <dgm:prSet/>
      <dgm:spPr/>
      <dgm:t>
        <a:bodyPr/>
        <a:lstStyle/>
        <a:p>
          <a:endParaRPr lang="en-US"/>
        </a:p>
      </dgm:t>
    </dgm:pt>
    <dgm:pt modelId="{F001E80D-D083-4A89-99AD-D9922820984A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700" b="0" i="0" dirty="0"/>
            <a:t>Economic Impact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i="0" dirty="0"/>
            <a:t>$56.5B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700" b="0" i="0" dirty="0"/>
            <a:t>2018 - 2019</a:t>
          </a:r>
          <a:endParaRPr lang="en-US" sz="1700" dirty="0"/>
        </a:p>
      </dgm:t>
    </dgm:pt>
    <dgm:pt modelId="{DC58371D-3817-42EB-B1E0-BA77BCF1D9B8}" type="parTrans" cxnId="{71A3D6E9-9341-42A2-9B5C-8EE3C4781A54}">
      <dgm:prSet/>
      <dgm:spPr/>
      <dgm:t>
        <a:bodyPr/>
        <a:lstStyle/>
        <a:p>
          <a:endParaRPr lang="en-US"/>
        </a:p>
      </dgm:t>
    </dgm:pt>
    <dgm:pt modelId="{D73D37BF-AE21-49FB-8D4A-5CF76D35A8E2}" type="sibTrans" cxnId="{71A3D6E9-9341-42A2-9B5C-8EE3C4781A54}">
      <dgm:prSet/>
      <dgm:spPr/>
      <dgm:t>
        <a:bodyPr/>
        <a:lstStyle/>
        <a:p>
          <a:endParaRPr lang="en-US"/>
        </a:p>
      </dgm:t>
    </dgm:pt>
    <dgm:pt modelId="{EB8BFD11-FED0-43F6-B117-952C4B5C8AC4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3200" b="1" i="0" dirty="0"/>
            <a:t>40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800" b="0" i="0" dirty="0"/>
            <a:t>seconds Stroke</a:t>
          </a:r>
        </a:p>
        <a:p>
          <a:pPr algn="l">
            <a:lnSpc>
              <a:spcPct val="100000"/>
            </a:lnSpc>
            <a:spcAft>
              <a:spcPct val="35000"/>
            </a:spcAft>
          </a:pPr>
          <a:r>
            <a:rPr lang="en-US" sz="3200" b="1" i="0" dirty="0"/>
            <a:t>3:14</a:t>
          </a:r>
          <a:r>
            <a:rPr lang="en-US" sz="1800" b="0" i="0" dirty="0"/>
            <a:t> seconds death</a:t>
          </a:r>
          <a:endParaRPr lang="en-US" sz="1800" dirty="0"/>
        </a:p>
      </dgm:t>
    </dgm:pt>
    <dgm:pt modelId="{12559F05-22DD-4FA6-9C9A-A43058428E10}" type="parTrans" cxnId="{58255B97-E585-48CA-AB97-2B7995BE6762}">
      <dgm:prSet/>
      <dgm:spPr/>
      <dgm:t>
        <a:bodyPr/>
        <a:lstStyle/>
        <a:p>
          <a:endParaRPr lang="en-US"/>
        </a:p>
      </dgm:t>
    </dgm:pt>
    <dgm:pt modelId="{B23ABC29-E3CE-4909-BD59-9C0649C282DA}" type="sibTrans" cxnId="{58255B97-E585-48CA-AB97-2B7995BE6762}">
      <dgm:prSet/>
      <dgm:spPr/>
      <dgm:t>
        <a:bodyPr/>
        <a:lstStyle/>
        <a:p>
          <a:endParaRPr lang="en-US"/>
        </a:p>
      </dgm:t>
    </dgm:pt>
    <dgm:pt modelId="{DCCBD29F-5443-BF41-B106-66D4AA11D63A}" type="pres">
      <dgm:prSet presAssocID="{560AFA28-EBAC-464E-B1D6-114864EE9FC5}" presName="matrix" presStyleCnt="0">
        <dgm:presLayoutVars>
          <dgm:chMax val="1"/>
          <dgm:dir/>
          <dgm:resizeHandles val="exact"/>
        </dgm:presLayoutVars>
      </dgm:prSet>
      <dgm:spPr/>
    </dgm:pt>
    <dgm:pt modelId="{304C4ECD-8307-EC4B-B00B-2AAB2B6385F0}" type="pres">
      <dgm:prSet presAssocID="{560AFA28-EBAC-464E-B1D6-114864EE9FC5}" presName="diamond" presStyleLbl="bgShp" presStyleIdx="0" presStyleCnt="1"/>
      <dgm:spPr/>
    </dgm:pt>
    <dgm:pt modelId="{26DA50DB-2CE2-8D4F-8759-AD350A5A3A69}" type="pres">
      <dgm:prSet presAssocID="{560AFA28-EBAC-464E-B1D6-114864EE9F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39E640-4AA2-E343-B36A-032DE82091E5}" type="pres">
      <dgm:prSet presAssocID="{560AFA28-EBAC-464E-B1D6-114864EE9F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97C129-A660-DF4C-80D6-3072B29A5C8C}" type="pres">
      <dgm:prSet presAssocID="{560AFA28-EBAC-464E-B1D6-114864EE9F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149B7F-C055-3C44-9A7C-53CC7239E443}" type="pres">
      <dgm:prSet presAssocID="{560AFA28-EBAC-464E-B1D6-114864EE9F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CB36F06-6B34-4944-B28B-6575E0C1431E}" srcId="{560AFA28-EBAC-464E-B1D6-114864EE9FC5}" destId="{F5519A10-03EE-4E70-9350-E9F7AF55D758}" srcOrd="1" destOrd="0" parTransId="{9F354A64-4E12-44B1-9557-3D33AE0E09C8}" sibTransId="{BD2E7E93-09C8-4068-8AAD-A354D72178BA}"/>
    <dgm:cxn modelId="{4353C315-437B-0646-B1FC-304B7CC6CA82}" type="presOf" srcId="{B8B31CD2-9CD2-4A66-B003-0A1F0E25C63E}" destId="{26DA50DB-2CE2-8D4F-8759-AD350A5A3A69}" srcOrd="0" destOrd="0" presId="urn:microsoft.com/office/officeart/2005/8/layout/matrix3"/>
    <dgm:cxn modelId="{93C93D1E-BBD6-C843-BB53-4281FFED00D7}" type="presOf" srcId="{560AFA28-EBAC-464E-B1D6-114864EE9FC5}" destId="{DCCBD29F-5443-BF41-B106-66D4AA11D63A}" srcOrd="0" destOrd="0" presId="urn:microsoft.com/office/officeart/2005/8/layout/matrix3"/>
    <dgm:cxn modelId="{CBF4E778-4175-40B6-B291-E7696F26C997}" srcId="{560AFA28-EBAC-464E-B1D6-114864EE9FC5}" destId="{B8B31CD2-9CD2-4A66-B003-0A1F0E25C63E}" srcOrd="0" destOrd="0" parTransId="{16B0C94D-03A4-4B8E-B9FA-64BB439DB7AF}" sibTransId="{7D3D3DFE-4335-424E-BFE3-3E2F65C77FA7}"/>
    <dgm:cxn modelId="{58255B97-E585-48CA-AB97-2B7995BE6762}" srcId="{560AFA28-EBAC-464E-B1D6-114864EE9FC5}" destId="{EB8BFD11-FED0-43F6-B117-952C4B5C8AC4}" srcOrd="3" destOrd="0" parTransId="{12559F05-22DD-4FA6-9C9A-A43058428E10}" sibTransId="{B23ABC29-E3CE-4909-BD59-9C0649C282DA}"/>
    <dgm:cxn modelId="{0FE284B0-2E06-9840-A73B-2B50471CCFF0}" type="presOf" srcId="{F5519A10-03EE-4E70-9350-E9F7AF55D758}" destId="{BD39E640-4AA2-E343-B36A-032DE82091E5}" srcOrd="0" destOrd="0" presId="urn:microsoft.com/office/officeart/2005/8/layout/matrix3"/>
    <dgm:cxn modelId="{A801C4CB-4E11-FB47-8636-4F7CED15E70F}" type="presOf" srcId="{EB8BFD11-FED0-43F6-B117-952C4B5C8AC4}" destId="{79149B7F-C055-3C44-9A7C-53CC7239E443}" srcOrd="0" destOrd="0" presId="urn:microsoft.com/office/officeart/2005/8/layout/matrix3"/>
    <dgm:cxn modelId="{71A3D6E9-9341-42A2-9B5C-8EE3C4781A54}" srcId="{560AFA28-EBAC-464E-B1D6-114864EE9FC5}" destId="{F001E80D-D083-4A89-99AD-D9922820984A}" srcOrd="2" destOrd="0" parTransId="{DC58371D-3817-42EB-B1E0-BA77BCF1D9B8}" sibTransId="{D73D37BF-AE21-49FB-8D4A-5CF76D35A8E2}"/>
    <dgm:cxn modelId="{2DAC29FC-7D80-8148-B016-D502C466AE93}" type="presOf" srcId="{F001E80D-D083-4A89-99AD-D9922820984A}" destId="{8997C129-A660-DF4C-80D6-3072B29A5C8C}" srcOrd="0" destOrd="0" presId="urn:microsoft.com/office/officeart/2005/8/layout/matrix3"/>
    <dgm:cxn modelId="{1CF23CA4-81BC-BE4B-AB4D-D0BF134B1BB0}" type="presParOf" srcId="{DCCBD29F-5443-BF41-B106-66D4AA11D63A}" destId="{304C4ECD-8307-EC4B-B00B-2AAB2B6385F0}" srcOrd="0" destOrd="0" presId="urn:microsoft.com/office/officeart/2005/8/layout/matrix3"/>
    <dgm:cxn modelId="{42B639C1-9637-DC49-89FE-81E8FB819868}" type="presParOf" srcId="{DCCBD29F-5443-BF41-B106-66D4AA11D63A}" destId="{26DA50DB-2CE2-8D4F-8759-AD350A5A3A69}" srcOrd="1" destOrd="0" presId="urn:microsoft.com/office/officeart/2005/8/layout/matrix3"/>
    <dgm:cxn modelId="{75983513-418D-864D-8C8D-3F5ABA6C761D}" type="presParOf" srcId="{DCCBD29F-5443-BF41-B106-66D4AA11D63A}" destId="{BD39E640-4AA2-E343-B36A-032DE82091E5}" srcOrd="2" destOrd="0" presId="urn:microsoft.com/office/officeart/2005/8/layout/matrix3"/>
    <dgm:cxn modelId="{F2ACBD27-0B53-ED4D-A9A4-AB5F4FA8B104}" type="presParOf" srcId="{DCCBD29F-5443-BF41-B106-66D4AA11D63A}" destId="{8997C129-A660-DF4C-80D6-3072B29A5C8C}" srcOrd="3" destOrd="0" presId="urn:microsoft.com/office/officeart/2005/8/layout/matrix3"/>
    <dgm:cxn modelId="{714D0954-642A-0D46-8448-C8557A9B1EB6}" type="presParOf" srcId="{DCCBD29F-5443-BF41-B106-66D4AA11D63A}" destId="{79149B7F-C055-3C44-9A7C-53CC7239E4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8E0D07-E6DA-44A1-8076-1F024E6074E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D11851-4CE2-494F-B8CA-C95FDDD7657D}">
      <dgm:prSet/>
      <dgm:spPr/>
      <dgm:t>
        <a:bodyPr/>
        <a:lstStyle/>
        <a:p>
          <a:r>
            <a:rPr lang="en-US"/>
            <a:t>Age</a:t>
          </a:r>
        </a:p>
      </dgm:t>
    </dgm:pt>
    <dgm:pt modelId="{6F23270C-7CEB-46ED-B518-AD647EA2229E}" type="parTrans" cxnId="{3486D7AC-5B44-4F25-99E3-CD0227C7648A}">
      <dgm:prSet/>
      <dgm:spPr/>
      <dgm:t>
        <a:bodyPr/>
        <a:lstStyle/>
        <a:p>
          <a:endParaRPr lang="en-US"/>
        </a:p>
      </dgm:t>
    </dgm:pt>
    <dgm:pt modelId="{0F88BE2B-B4E1-4F3A-BA29-9FD4F012E698}" type="sibTrans" cxnId="{3486D7AC-5B44-4F25-99E3-CD0227C7648A}">
      <dgm:prSet/>
      <dgm:spPr/>
      <dgm:t>
        <a:bodyPr/>
        <a:lstStyle/>
        <a:p>
          <a:endParaRPr lang="en-US"/>
        </a:p>
      </dgm:t>
    </dgm:pt>
    <dgm:pt modelId="{A04523A3-67D2-44F4-9B2A-2203CA0A17A3}">
      <dgm:prSet/>
      <dgm:spPr/>
      <dgm:t>
        <a:bodyPr/>
        <a:lstStyle/>
        <a:p>
          <a:r>
            <a:rPr lang="en-US"/>
            <a:t>Gender</a:t>
          </a:r>
        </a:p>
      </dgm:t>
    </dgm:pt>
    <dgm:pt modelId="{AA7C332B-5FD1-48F1-8F9B-21E5CD54E96C}" type="parTrans" cxnId="{07420801-20A8-40D7-84B2-36077927AE6F}">
      <dgm:prSet/>
      <dgm:spPr/>
      <dgm:t>
        <a:bodyPr/>
        <a:lstStyle/>
        <a:p>
          <a:endParaRPr lang="en-US"/>
        </a:p>
      </dgm:t>
    </dgm:pt>
    <dgm:pt modelId="{D55B0499-5C09-470A-BAD5-11EC7652AAA3}" type="sibTrans" cxnId="{07420801-20A8-40D7-84B2-36077927AE6F}">
      <dgm:prSet/>
      <dgm:spPr/>
      <dgm:t>
        <a:bodyPr/>
        <a:lstStyle/>
        <a:p>
          <a:endParaRPr lang="en-US"/>
        </a:p>
      </dgm:t>
    </dgm:pt>
    <dgm:pt modelId="{64FE621F-CBA9-42BF-9074-8679AA4B1384}">
      <dgm:prSet/>
      <dgm:spPr/>
      <dgm:t>
        <a:bodyPr/>
        <a:lstStyle/>
        <a:p>
          <a:r>
            <a:rPr lang="en-US"/>
            <a:t>Ever Married</a:t>
          </a:r>
        </a:p>
      </dgm:t>
    </dgm:pt>
    <dgm:pt modelId="{F3BE468B-E739-4F7C-889B-B1D0F2448EB1}" type="parTrans" cxnId="{AAA3F9CC-FE9F-4455-99EB-423834BC4758}">
      <dgm:prSet/>
      <dgm:spPr/>
      <dgm:t>
        <a:bodyPr/>
        <a:lstStyle/>
        <a:p>
          <a:endParaRPr lang="en-US"/>
        </a:p>
      </dgm:t>
    </dgm:pt>
    <dgm:pt modelId="{8D96E832-12A9-409A-AF73-B58AE38BC7A9}" type="sibTrans" cxnId="{AAA3F9CC-FE9F-4455-99EB-423834BC4758}">
      <dgm:prSet/>
      <dgm:spPr/>
      <dgm:t>
        <a:bodyPr/>
        <a:lstStyle/>
        <a:p>
          <a:endParaRPr lang="en-US"/>
        </a:p>
      </dgm:t>
    </dgm:pt>
    <dgm:pt modelId="{409E2DC7-4DE2-498D-9088-7FDE48C9E98B}">
      <dgm:prSet/>
      <dgm:spPr/>
      <dgm:t>
        <a:bodyPr/>
        <a:lstStyle/>
        <a:p>
          <a:r>
            <a:rPr lang="en-US"/>
            <a:t>Work type</a:t>
          </a:r>
        </a:p>
      </dgm:t>
    </dgm:pt>
    <dgm:pt modelId="{FC6EFC73-1488-491A-9CBD-8E7B6CA4225B}" type="parTrans" cxnId="{C59BE251-BDD3-4F7D-96B6-6EC3E1CF9554}">
      <dgm:prSet/>
      <dgm:spPr/>
      <dgm:t>
        <a:bodyPr/>
        <a:lstStyle/>
        <a:p>
          <a:endParaRPr lang="en-US"/>
        </a:p>
      </dgm:t>
    </dgm:pt>
    <dgm:pt modelId="{CF6B8999-E1B0-4B9E-B73F-6289263E4559}" type="sibTrans" cxnId="{C59BE251-BDD3-4F7D-96B6-6EC3E1CF9554}">
      <dgm:prSet/>
      <dgm:spPr/>
      <dgm:t>
        <a:bodyPr/>
        <a:lstStyle/>
        <a:p>
          <a:endParaRPr lang="en-US"/>
        </a:p>
      </dgm:t>
    </dgm:pt>
    <dgm:pt modelId="{39CC4F0C-42EC-462E-9B26-006F001EFB71}">
      <dgm:prSet/>
      <dgm:spPr/>
      <dgm:t>
        <a:bodyPr/>
        <a:lstStyle/>
        <a:p>
          <a:r>
            <a:rPr lang="en-US"/>
            <a:t>Residence Type</a:t>
          </a:r>
        </a:p>
      </dgm:t>
    </dgm:pt>
    <dgm:pt modelId="{E0C39CCA-9217-4FE0-8EBF-B320404B73D2}" type="parTrans" cxnId="{31B9AA86-C116-4A66-A67A-EAC1B9FF713F}">
      <dgm:prSet/>
      <dgm:spPr/>
      <dgm:t>
        <a:bodyPr/>
        <a:lstStyle/>
        <a:p>
          <a:endParaRPr lang="en-US"/>
        </a:p>
      </dgm:t>
    </dgm:pt>
    <dgm:pt modelId="{7DEAC71D-70BA-4340-A981-DC56BF968F64}" type="sibTrans" cxnId="{31B9AA86-C116-4A66-A67A-EAC1B9FF713F}">
      <dgm:prSet/>
      <dgm:spPr/>
      <dgm:t>
        <a:bodyPr/>
        <a:lstStyle/>
        <a:p>
          <a:endParaRPr lang="en-US"/>
        </a:p>
      </dgm:t>
    </dgm:pt>
    <dgm:pt modelId="{EA2DF46E-9B5D-4055-BD33-DA4A7081220F}">
      <dgm:prSet/>
      <dgm:spPr/>
      <dgm:t>
        <a:bodyPr/>
        <a:lstStyle/>
        <a:p>
          <a:r>
            <a:rPr lang="en-US"/>
            <a:t>Smoking Status</a:t>
          </a:r>
        </a:p>
      </dgm:t>
    </dgm:pt>
    <dgm:pt modelId="{72016FD0-16A0-4F30-9077-ACCF160258EC}" type="parTrans" cxnId="{FB355D27-E2C9-4181-9F3C-6EEBFF27F84D}">
      <dgm:prSet/>
      <dgm:spPr/>
      <dgm:t>
        <a:bodyPr/>
        <a:lstStyle/>
        <a:p>
          <a:endParaRPr lang="en-US"/>
        </a:p>
      </dgm:t>
    </dgm:pt>
    <dgm:pt modelId="{A986B4F5-8F1C-4955-B476-68925AA8F865}" type="sibTrans" cxnId="{FB355D27-E2C9-4181-9F3C-6EEBFF27F84D}">
      <dgm:prSet/>
      <dgm:spPr/>
      <dgm:t>
        <a:bodyPr/>
        <a:lstStyle/>
        <a:p>
          <a:endParaRPr lang="en-US"/>
        </a:p>
      </dgm:t>
    </dgm:pt>
    <dgm:pt modelId="{F9EADF90-33CB-4C4D-8C91-5AA7531C9C15}">
      <dgm:prSet/>
      <dgm:spPr/>
      <dgm:t>
        <a:bodyPr/>
        <a:lstStyle/>
        <a:p>
          <a:r>
            <a:rPr lang="en-US"/>
            <a:t>Hypertension</a:t>
          </a:r>
        </a:p>
      </dgm:t>
    </dgm:pt>
    <dgm:pt modelId="{5032461B-2634-4AD8-877B-8B31E8AB5A7A}" type="parTrans" cxnId="{E1DD8F80-9EC0-4053-BA07-9489627B834D}">
      <dgm:prSet/>
      <dgm:spPr/>
      <dgm:t>
        <a:bodyPr/>
        <a:lstStyle/>
        <a:p>
          <a:endParaRPr lang="en-US"/>
        </a:p>
      </dgm:t>
    </dgm:pt>
    <dgm:pt modelId="{B5CC4A0D-D771-4330-9062-2040D8BB2A56}" type="sibTrans" cxnId="{E1DD8F80-9EC0-4053-BA07-9489627B834D}">
      <dgm:prSet/>
      <dgm:spPr/>
      <dgm:t>
        <a:bodyPr/>
        <a:lstStyle/>
        <a:p>
          <a:endParaRPr lang="en-US"/>
        </a:p>
      </dgm:t>
    </dgm:pt>
    <dgm:pt modelId="{D382CDF2-6BA3-4B99-904A-26B4DBDAC50D}">
      <dgm:prSet/>
      <dgm:spPr/>
      <dgm:t>
        <a:bodyPr/>
        <a:lstStyle/>
        <a:p>
          <a:r>
            <a:rPr lang="en-US"/>
            <a:t>Heart Disease</a:t>
          </a:r>
        </a:p>
      </dgm:t>
    </dgm:pt>
    <dgm:pt modelId="{0C427B90-D54F-4A26-B1BE-E6A51D07F842}" type="parTrans" cxnId="{13249683-E468-4F76-8AF5-548B9A96FC4D}">
      <dgm:prSet/>
      <dgm:spPr/>
      <dgm:t>
        <a:bodyPr/>
        <a:lstStyle/>
        <a:p>
          <a:endParaRPr lang="en-US"/>
        </a:p>
      </dgm:t>
    </dgm:pt>
    <dgm:pt modelId="{1A48FB3A-685C-4FD3-8875-4233894BC512}" type="sibTrans" cxnId="{13249683-E468-4F76-8AF5-548B9A96FC4D}">
      <dgm:prSet/>
      <dgm:spPr/>
      <dgm:t>
        <a:bodyPr/>
        <a:lstStyle/>
        <a:p>
          <a:endParaRPr lang="en-US"/>
        </a:p>
      </dgm:t>
    </dgm:pt>
    <dgm:pt modelId="{D96798DC-511C-44E7-8C3E-8824AA50E5CC}">
      <dgm:prSet/>
      <dgm:spPr/>
      <dgm:t>
        <a:bodyPr/>
        <a:lstStyle/>
        <a:p>
          <a:r>
            <a:rPr lang="en-US"/>
            <a:t>BMI</a:t>
          </a:r>
        </a:p>
      </dgm:t>
    </dgm:pt>
    <dgm:pt modelId="{9DB443F2-3A7A-44F2-B6E4-0231FD82BD68}" type="parTrans" cxnId="{40F56AC4-C960-49A2-AC2A-65ACDFB16345}">
      <dgm:prSet/>
      <dgm:spPr/>
      <dgm:t>
        <a:bodyPr/>
        <a:lstStyle/>
        <a:p>
          <a:endParaRPr lang="en-US"/>
        </a:p>
      </dgm:t>
    </dgm:pt>
    <dgm:pt modelId="{9F53F346-74F9-40DC-9C85-294611B32500}" type="sibTrans" cxnId="{40F56AC4-C960-49A2-AC2A-65ACDFB16345}">
      <dgm:prSet/>
      <dgm:spPr/>
      <dgm:t>
        <a:bodyPr/>
        <a:lstStyle/>
        <a:p>
          <a:endParaRPr lang="en-US"/>
        </a:p>
      </dgm:t>
    </dgm:pt>
    <dgm:pt modelId="{36CF16D8-510F-4FFF-92D2-06852811BD08}">
      <dgm:prSet/>
      <dgm:spPr/>
      <dgm:t>
        <a:bodyPr/>
        <a:lstStyle/>
        <a:p>
          <a:r>
            <a:rPr lang="en-US"/>
            <a:t>Average Glucose Level</a:t>
          </a:r>
        </a:p>
      </dgm:t>
    </dgm:pt>
    <dgm:pt modelId="{57B0BF77-31C6-4CED-B4B6-B27A94488B18}" type="parTrans" cxnId="{B46A7A2B-281C-4981-ACA5-41614E00260A}">
      <dgm:prSet/>
      <dgm:spPr/>
      <dgm:t>
        <a:bodyPr/>
        <a:lstStyle/>
        <a:p>
          <a:endParaRPr lang="en-US"/>
        </a:p>
      </dgm:t>
    </dgm:pt>
    <dgm:pt modelId="{EA22FCEE-F51D-4CCD-B5C7-11497A5498F3}" type="sibTrans" cxnId="{B46A7A2B-281C-4981-ACA5-41614E00260A}">
      <dgm:prSet/>
      <dgm:spPr/>
      <dgm:t>
        <a:bodyPr/>
        <a:lstStyle/>
        <a:p>
          <a:endParaRPr lang="en-US"/>
        </a:p>
      </dgm:t>
    </dgm:pt>
    <dgm:pt modelId="{21BF648C-FA51-D446-B266-45E5878C4AE2}" type="pres">
      <dgm:prSet presAssocID="{608E0D07-E6DA-44A1-8076-1F024E6074E5}" presName="diagram" presStyleCnt="0">
        <dgm:presLayoutVars>
          <dgm:dir/>
          <dgm:resizeHandles val="exact"/>
        </dgm:presLayoutVars>
      </dgm:prSet>
      <dgm:spPr/>
    </dgm:pt>
    <dgm:pt modelId="{DA6366EC-ABC1-4944-8852-280269E3B8C4}" type="pres">
      <dgm:prSet presAssocID="{BDD11851-4CE2-494F-B8CA-C95FDDD7657D}" presName="node" presStyleLbl="node1" presStyleIdx="0" presStyleCnt="10">
        <dgm:presLayoutVars>
          <dgm:bulletEnabled val="1"/>
        </dgm:presLayoutVars>
      </dgm:prSet>
      <dgm:spPr/>
    </dgm:pt>
    <dgm:pt modelId="{A20925DA-29EB-B044-91EB-A3AF78792505}" type="pres">
      <dgm:prSet presAssocID="{0F88BE2B-B4E1-4F3A-BA29-9FD4F012E698}" presName="sibTrans" presStyleCnt="0"/>
      <dgm:spPr/>
    </dgm:pt>
    <dgm:pt modelId="{10DC4A57-93C2-1040-94CE-95C5B06E4E78}" type="pres">
      <dgm:prSet presAssocID="{A04523A3-67D2-44F4-9B2A-2203CA0A17A3}" presName="node" presStyleLbl="node1" presStyleIdx="1" presStyleCnt="10">
        <dgm:presLayoutVars>
          <dgm:bulletEnabled val="1"/>
        </dgm:presLayoutVars>
      </dgm:prSet>
      <dgm:spPr/>
    </dgm:pt>
    <dgm:pt modelId="{BBA75D70-6CF3-EC4F-86BB-E611C5E602EB}" type="pres">
      <dgm:prSet presAssocID="{D55B0499-5C09-470A-BAD5-11EC7652AAA3}" presName="sibTrans" presStyleCnt="0"/>
      <dgm:spPr/>
    </dgm:pt>
    <dgm:pt modelId="{6F57165E-1298-2B44-BE85-40AC82714774}" type="pres">
      <dgm:prSet presAssocID="{64FE621F-CBA9-42BF-9074-8679AA4B1384}" presName="node" presStyleLbl="node1" presStyleIdx="2" presStyleCnt="10">
        <dgm:presLayoutVars>
          <dgm:bulletEnabled val="1"/>
        </dgm:presLayoutVars>
      </dgm:prSet>
      <dgm:spPr/>
    </dgm:pt>
    <dgm:pt modelId="{FA270BBE-9E16-3B4A-9F08-EDA28E651741}" type="pres">
      <dgm:prSet presAssocID="{8D96E832-12A9-409A-AF73-B58AE38BC7A9}" presName="sibTrans" presStyleCnt="0"/>
      <dgm:spPr/>
    </dgm:pt>
    <dgm:pt modelId="{C59D5D07-5EFE-8B4D-BEFB-C72250C71DE8}" type="pres">
      <dgm:prSet presAssocID="{409E2DC7-4DE2-498D-9088-7FDE48C9E98B}" presName="node" presStyleLbl="node1" presStyleIdx="3" presStyleCnt="10">
        <dgm:presLayoutVars>
          <dgm:bulletEnabled val="1"/>
        </dgm:presLayoutVars>
      </dgm:prSet>
      <dgm:spPr/>
    </dgm:pt>
    <dgm:pt modelId="{178DEB8E-CE63-3442-87B5-83F3965DC4B5}" type="pres">
      <dgm:prSet presAssocID="{CF6B8999-E1B0-4B9E-B73F-6289263E4559}" presName="sibTrans" presStyleCnt="0"/>
      <dgm:spPr/>
    </dgm:pt>
    <dgm:pt modelId="{7932484F-6860-E848-A230-B3D440568708}" type="pres">
      <dgm:prSet presAssocID="{39CC4F0C-42EC-462E-9B26-006F001EFB71}" presName="node" presStyleLbl="node1" presStyleIdx="4" presStyleCnt="10">
        <dgm:presLayoutVars>
          <dgm:bulletEnabled val="1"/>
        </dgm:presLayoutVars>
      </dgm:prSet>
      <dgm:spPr/>
    </dgm:pt>
    <dgm:pt modelId="{BA41D3C0-F3D3-D946-B496-1B268AE35200}" type="pres">
      <dgm:prSet presAssocID="{7DEAC71D-70BA-4340-A981-DC56BF968F64}" presName="sibTrans" presStyleCnt="0"/>
      <dgm:spPr/>
    </dgm:pt>
    <dgm:pt modelId="{E97FC02C-9DD9-BA48-8363-EDD29011D8DD}" type="pres">
      <dgm:prSet presAssocID="{EA2DF46E-9B5D-4055-BD33-DA4A7081220F}" presName="node" presStyleLbl="node1" presStyleIdx="5" presStyleCnt="10">
        <dgm:presLayoutVars>
          <dgm:bulletEnabled val="1"/>
        </dgm:presLayoutVars>
      </dgm:prSet>
      <dgm:spPr/>
    </dgm:pt>
    <dgm:pt modelId="{70D9F444-32AB-DE41-B709-0469A6DD8463}" type="pres">
      <dgm:prSet presAssocID="{A986B4F5-8F1C-4955-B476-68925AA8F865}" presName="sibTrans" presStyleCnt="0"/>
      <dgm:spPr/>
    </dgm:pt>
    <dgm:pt modelId="{F5C076D1-AFB5-3C49-8AE6-DD812ACC317A}" type="pres">
      <dgm:prSet presAssocID="{F9EADF90-33CB-4C4D-8C91-5AA7531C9C15}" presName="node" presStyleLbl="node1" presStyleIdx="6" presStyleCnt="10">
        <dgm:presLayoutVars>
          <dgm:bulletEnabled val="1"/>
        </dgm:presLayoutVars>
      </dgm:prSet>
      <dgm:spPr/>
    </dgm:pt>
    <dgm:pt modelId="{5EDE3714-DB7E-774C-896E-83448173084F}" type="pres">
      <dgm:prSet presAssocID="{B5CC4A0D-D771-4330-9062-2040D8BB2A56}" presName="sibTrans" presStyleCnt="0"/>
      <dgm:spPr/>
    </dgm:pt>
    <dgm:pt modelId="{43CB3D6B-E14A-4842-B670-AC14916F3A06}" type="pres">
      <dgm:prSet presAssocID="{D382CDF2-6BA3-4B99-904A-26B4DBDAC50D}" presName="node" presStyleLbl="node1" presStyleIdx="7" presStyleCnt="10">
        <dgm:presLayoutVars>
          <dgm:bulletEnabled val="1"/>
        </dgm:presLayoutVars>
      </dgm:prSet>
      <dgm:spPr/>
    </dgm:pt>
    <dgm:pt modelId="{FBD006F3-B590-1C42-AE20-A8A092606946}" type="pres">
      <dgm:prSet presAssocID="{1A48FB3A-685C-4FD3-8875-4233894BC512}" presName="sibTrans" presStyleCnt="0"/>
      <dgm:spPr/>
    </dgm:pt>
    <dgm:pt modelId="{87E2B055-7FF8-4443-A6AE-CA98B95B51CC}" type="pres">
      <dgm:prSet presAssocID="{D96798DC-511C-44E7-8C3E-8824AA50E5CC}" presName="node" presStyleLbl="node1" presStyleIdx="8" presStyleCnt="10">
        <dgm:presLayoutVars>
          <dgm:bulletEnabled val="1"/>
        </dgm:presLayoutVars>
      </dgm:prSet>
      <dgm:spPr/>
    </dgm:pt>
    <dgm:pt modelId="{8D806CC0-DDB4-9441-91CB-F3D2275A2CC2}" type="pres">
      <dgm:prSet presAssocID="{9F53F346-74F9-40DC-9C85-294611B32500}" presName="sibTrans" presStyleCnt="0"/>
      <dgm:spPr/>
    </dgm:pt>
    <dgm:pt modelId="{B65D34A2-106B-9947-BF55-7C6BA527D777}" type="pres">
      <dgm:prSet presAssocID="{36CF16D8-510F-4FFF-92D2-06852811BD08}" presName="node" presStyleLbl="node1" presStyleIdx="9" presStyleCnt="10">
        <dgm:presLayoutVars>
          <dgm:bulletEnabled val="1"/>
        </dgm:presLayoutVars>
      </dgm:prSet>
      <dgm:spPr/>
    </dgm:pt>
  </dgm:ptLst>
  <dgm:cxnLst>
    <dgm:cxn modelId="{07420801-20A8-40D7-84B2-36077927AE6F}" srcId="{608E0D07-E6DA-44A1-8076-1F024E6074E5}" destId="{A04523A3-67D2-44F4-9B2A-2203CA0A17A3}" srcOrd="1" destOrd="0" parTransId="{AA7C332B-5FD1-48F1-8F9B-21E5CD54E96C}" sibTransId="{D55B0499-5C09-470A-BAD5-11EC7652AAA3}"/>
    <dgm:cxn modelId="{1B58621F-749E-A842-8796-E1B8ADA64D35}" type="presOf" srcId="{D382CDF2-6BA3-4B99-904A-26B4DBDAC50D}" destId="{43CB3D6B-E14A-4842-B670-AC14916F3A06}" srcOrd="0" destOrd="0" presId="urn:microsoft.com/office/officeart/2005/8/layout/default"/>
    <dgm:cxn modelId="{FB355D27-E2C9-4181-9F3C-6EEBFF27F84D}" srcId="{608E0D07-E6DA-44A1-8076-1F024E6074E5}" destId="{EA2DF46E-9B5D-4055-BD33-DA4A7081220F}" srcOrd="5" destOrd="0" parTransId="{72016FD0-16A0-4F30-9077-ACCF160258EC}" sibTransId="{A986B4F5-8F1C-4955-B476-68925AA8F865}"/>
    <dgm:cxn modelId="{B46A7A2B-281C-4981-ACA5-41614E00260A}" srcId="{608E0D07-E6DA-44A1-8076-1F024E6074E5}" destId="{36CF16D8-510F-4FFF-92D2-06852811BD08}" srcOrd="9" destOrd="0" parTransId="{57B0BF77-31C6-4CED-B4B6-B27A94488B18}" sibTransId="{EA22FCEE-F51D-4CCD-B5C7-11497A5498F3}"/>
    <dgm:cxn modelId="{A2001F42-7F26-304D-BCE7-DD46DC05AE34}" type="presOf" srcId="{409E2DC7-4DE2-498D-9088-7FDE48C9E98B}" destId="{C59D5D07-5EFE-8B4D-BEFB-C72250C71DE8}" srcOrd="0" destOrd="0" presId="urn:microsoft.com/office/officeart/2005/8/layout/default"/>
    <dgm:cxn modelId="{C59BE251-BDD3-4F7D-96B6-6EC3E1CF9554}" srcId="{608E0D07-E6DA-44A1-8076-1F024E6074E5}" destId="{409E2DC7-4DE2-498D-9088-7FDE48C9E98B}" srcOrd="3" destOrd="0" parTransId="{FC6EFC73-1488-491A-9CBD-8E7B6CA4225B}" sibTransId="{CF6B8999-E1B0-4B9E-B73F-6289263E4559}"/>
    <dgm:cxn modelId="{068F4353-3A27-8942-9D2A-BF570C0D4C78}" type="presOf" srcId="{A04523A3-67D2-44F4-9B2A-2203CA0A17A3}" destId="{10DC4A57-93C2-1040-94CE-95C5B06E4E78}" srcOrd="0" destOrd="0" presId="urn:microsoft.com/office/officeart/2005/8/layout/default"/>
    <dgm:cxn modelId="{EE27F275-54FD-894E-B2EC-3666537495EC}" type="presOf" srcId="{D96798DC-511C-44E7-8C3E-8824AA50E5CC}" destId="{87E2B055-7FF8-4443-A6AE-CA98B95B51CC}" srcOrd="0" destOrd="0" presId="urn:microsoft.com/office/officeart/2005/8/layout/default"/>
    <dgm:cxn modelId="{E1DD8F80-9EC0-4053-BA07-9489627B834D}" srcId="{608E0D07-E6DA-44A1-8076-1F024E6074E5}" destId="{F9EADF90-33CB-4C4D-8C91-5AA7531C9C15}" srcOrd="6" destOrd="0" parTransId="{5032461B-2634-4AD8-877B-8B31E8AB5A7A}" sibTransId="{B5CC4A0D-D771-4330-9062-2040D8BB2A56}"/>
    <dgm:cxn modelId="{13249683-E468-4F76-8AF5-548B9A96FC4D}" srcId="{608E0D07-E6DA-44A1-8076-1F024E6074E5}" destId="{D382CDF2-6BA3-4B99-904A-26B4DBDAC50D}" srcOrd="7" destOrd="0" parTransId="{0C427B90-D54F-4A26-B1BE-E6A51D07F842}" sibTransId="{1A48FB3A-685C-4FD3-8875-4233894BC512}"/>
    <dgm:cxn modelId="{31B9AA86-C116-4A66-A67A-EAC1B9FF713F}" srcId="{608E0D07-E6DA-44A1-8076-1F024E6074E5}" destId="{39CC4F0C-42EC-462E-9B26-006F001EFB71}" srcOrd="4" destOrd="0" parTransId="{E0C39CCA-9217-4FE0-8EBF-B320404B73D2}" sibTransId="{7DEAC71D-70BA-4340-A981-DC56BF968F64}"/>
    <dgm:cxn modelId="{84CF8994-7878-8446-A00D-E7CD48216030}" type="presOf" srcId="{F9EADF90-33CB-4C4D-8C91-5AA7531C9C15}" destId="{F5C076D1-AFB5-3C49-8AE6-DD812ACC317A}" srcOrd="0" destOrd="0" presId="urn:microsoft.com/office/officeart/2005/8/layout/default"/>
    <dgm:cxn modelId="{7F50DCA3-1E98-7249-AABC-F7718CAA0293}" type="presOf" srcId="{608E0D07-E6DA-44A1-8076-1F024E6074E5}" destId="{21BF648C-FA51-D446-B266-45E5878C4AE2}" srcOrd="0" destOrd="0" presId="urn:microsoft.com/office/officeart/2005/8/layout/default"/>
    <dgm:cxn modelId="{879E25AC-4D79-8B46-AA1A-4207BBB29F2E}" type="presOf" srcId="{36CF16D8-510F-4FFF-92D2-06852811BD08}" destId="{B65D34A2-106B-9947-BF55-7C6BA527D777}" srcOrd="0" destOrd="0" presId="urn:microsoft.com/office/officeart/2005/8/layout/default"/>
    <dgm:cxn modelId="{3486D7AC-5B44-4F25-99E3-CD0227C7648A}" srcId="{608E0D07-E6DA-44A1-8076-1F024E6074E5}" destId="{BDD11851-4CE2-494F-B8CA-C95FDDD7657D}" srcOrd="0" destOrd="0" parTransId="{6F23270C-7CEB-46ED-B518-AD647EA2229E}" sibTransId="{0F88BE2B-B4E1-4F3A-BA29-9FD4F012E698}"/>
    <dgm:cxn modelId="{93DE0DAE-3323-B54D-A962-099E2EE349CB}" type="presOf" srcId="{39CC4F0C-42EC-462E-9B26-006F001EFB71}" destId="{7932484F-6860-E848-A230-B3D440568708}" srcOrd="0" destOrd="0" presId="urn:microsoft.com/office/officeart/2005/8/layout/default"/>
    <dgm:cxn modelId="{8569DCB1-763A-6C42-AC19-E837ECB6EE51}" type="presOf" srcId="{EA2DF46E-9B5D-4055-BD33-DA4A7081220F}" destId="{E97FC02C-9DD9-BA48-8363-EDD29011D8DD}" srcOrd="0" destOrd="0" presId="urn:microsoft.com/office/officeart/2005/8/layout/default"/>
    <dgm:cxn modelId="{EF9DFAB3-B969-C746-8796-B2DCDF50E177}" type="presOf" srcId="{BDD11851-4CE2-494F-B8CA-C95FDDD7657D}" destId="{DA6366EC-ABC1-4944-8852-280269E3B8C4}" srcOrd="0" destOrd="0" presId="urn:microsoft.com/office/officeart/2005/8/layout/default"/>
    <dgm:cxn modelId="{40F56AC4-C960-49A2-AC2A-65ACDFB16345}" srcId="{608E0D07-E6DA-44A1-8076-1F024E6074E5}" destId="{D96798DC-511C-44E7-8C3E-8824AA50E5CC}" srcOrd="8" destOrd="0" parTransId="{9DB443F2-3A7A-44F2-B6E4-0231FD82BD68}" sibTransId="{9F53F346-74F9-40DC-9C85-294611B32500}"/>
    <dgm:cxn modelId="{AAA3F9CC-FE9F-4455-99EB-423834BC4758}" srcId="{608E0D07-E6DA-44A1-8076-1F024E6074E5}" destId="{64FE621F-CBA9-42BF-9074-8679AA4B1384}" srcOrd="2" destOrd="0" parTransId="{F3BE468B-E739-4F7C-889B-B1D0F2448EB1}" sibTransId="{8D96E832-12A9-409A-AF73-B58AE38BC7A9}"/>
    <dgm:cxn modelId="{EF5603DF-472B-FB44-846E-6F373DB61536}" type="presOf" srcId="{64FE621F-CBA9-42BF-9074-8679AA4B1384}" destId="{6F57165E-1298-2B44-BE85-40AC82714774}" srcOrd="0" destOrd="0" presId="urn:microsoft.com/office/officeart/2005/8/layout/default"/>
    <dgm:cxn modelId="{8D24A1D1-618D-F040-9C24-9D8D7C1D2516}" type="presParOf" srcId="{21BF648C-FA51-D446-B266-45E5878C4AE2}" destId="{DA6366EC-ABC1-4944-8852-280269E3B8C4}" srcOrd="0" destOrd="0" presId="urn:microsoft.com/office/officeart/2005/8/layout/default"/>
    <dgm:cxn modelId="{475D36E7-A31A-1947-96A2-43E9D8BCE5A4}" type="presParOf" srcId="{21BF648C-FA51-D446-B266-45E5878C4AE2}" destId="{A20925DA-29EB-B044-91EB-A3AF78792505}" srcOrd="1" destOrd="0" presId="urn:microsoft.com/office/officeart/2005/8/layout/default"/>
    <dgm:cxn modelId="{9C2EC499-2A38-D84B-8ED4-D16BF3969FBF}" type="presParOf" srcId="{21BF648C-FA51-D446-B266-45E5878C4AE2}" destId="{10DC4A57-93C2-1040-94CE-95C5B06E4E78}" srcOrd="2" destOrd="0" presId="urn:microsoft.com/office/officeart/2005/8/layout/default"/>
    <dgm:cxn modelId="{81EE1621-33FE-9B4E-BEDF-FA637C2E9241}" type="presParOf" srcId="{21BF648C-FA51-D446-B266-45E5878C4AE2}" destId="{BBA75D70-6CF3-EC4F-86BB-E611C5E602EB}" srcOrd="3" destOrd="0" presId="urn:microsoft.com/office/officeart/2005/8/layout/default"/>
    <dgm:cxn modelId="{812F2F43-AA48-6344-8BDB-B5A7C4CED99F}" type="presParOf" srcId="{21BF648C-FA51-D446-B266-45E5878C4AE2}" destId="{6F57165E-1298-2B44-BE85-40AC82714774}" srcOrd="4" destOrd="0" presId="urn:microsoft.com/office/officeart/2005/8/layout/default"/>
    <dgm:cxn modelId="{DFE91EA8-74FA-8946-8901-CDAD61865911}" type="presParOf" srcId="{21BF648C-FA51-D446-B266-45E5878C4AE2}" destId="{FA270BBE-9E16-3B4A-9F08-EDA28E651741}" srcOrd="5" destOrd="0" presId="urn:microsoft.com/office/officeart/2005/8/layout/default"/>
    <dgm:cxn modelId="{A7B0CBED-ECC7-6C49-B173-EBED82C492CE}" type="presParOf" srcId="{21BF648C-FA51-D446-B266-45E5878C4AE2}" destId="{C59D5D07-5EFE-8B4D-BEFB-C72250C71DE8}" srcOrd="6" destOrd="0" presId="urn:microsoft.com/office/officeart/2005/8/layout/default"/>
    <dgm:cxn modelId="{8E4212D9-4126-E446-ACF4-08BAE05D36C0}" type="presParOf" srcId="{21BF648C-FA51-D446-B266-45E5878C4AE2}" destId="{178DEB8E-CE63-3442-87B5-83F3965DC4B5}" srcOrd="7" destOrd="0" presId="urn:microsoft.com/office/officeart/2005/8/layout/default"/>
    <dgm:cxn modelId="{BA1D2D96-DB0A-964D-A40A-A19BD31B9FE5}" type="presParOf" srcId="{21BF648C-FA51-D446-B266-45E5878C4AE2}" destId="{7932484F-6860-E848-A230-B3D440568708}" srcOrd="8" destOrd="0" presId="urn:microsoft.com/office/officeart/2005/8/layout/default"/>
    <dgm:cxn modelId="{8F17F075-EEA8-D34D-B230-8B4F707640C5}" type="presParOf" srcId="{21BF648C-FA51-D446-B266-45E5878C4AE2}" destId="{BA41D3C0-F3D3-D946-B496-1B268AE35200}" srcOrd="9" destOrd="0" presId="urn:microsoft.com/office/officeart/2005/8/layout/default"/>
    <dgm:cxn modelId="{D6B452CC-E276-474A-93C4-DE52DF32BD51}" type="presParOf" srcId="{21BF648C-FA51-D446-B266-45E5878C4AE2}" destId="{E97FC02C-9DD9-BA48-8363-EDD29011D8DD}" srcOrd="10" destOrd="0" presId="urn:microsoft.com/office/officeart/2005/8/layout/default"/>
    <dgm:cxn modelId="{C33CF824-7D6B-8C42-AB80-4CCEDCBE2EE1}" type="presParOf" srcId="{21BF648C-FA51-D446-B266-45E5878C4AE2}" destId="{70D9F444-32AB-DE41-B709-0469A6DD8463}" srcOrd="11" destOrd="0" presId="urn:microsoft.com/office/officeart/2005/8/layout/default"/>
    <dgm:cxn modelId="{6FDA9877-B3C9-5D4E-BC7A-AA332C20A2C8}" type="presParOf" srcId="{21BF648C-FA51-D446-B266-45E5878C4AE2}" destId="{F5C076D1-AFB5-3C49-8AE6-DD812ACC317A}" srcOrd="12" destOrd="0" presId="urn:microsoft.com/office/officeart/2005/8/layout/default"/>
    <dgm:cxn modelId="{67FF5CA6-D591-B844-9011-1410902A16CE}" type="presParOf" srcId="{21BF648C-FA51-D446-B266-45E5878C4AE2}" destId="{5EDE3714-DB7E-774C-896E-83448173084F}" srcOrd="13" destOrd="0" presId="urn:microsoft.com/office/officeart/2005/8/layout/default"/>
    <dgm:cxn modelId="{7F81AB25-4020-2B4B-839E-94AEC5F62B38}" type="presParOf" srcId="{21BF648C-FA51-D446-B266-45E5878C4AE2}" destId="{43CB3D6B-E14A-4842-B670-AC14916F3A06}" srcOrd="14" destOrd="0" presId="urn:microsoft.com/office/officeart/2005/8/layout/default"/>
    <dgm:cxn modelId="{1C16921F-CF63-9B4C-93AE-C4DCE643B5E0}" type="presParOf" srcId="{21BF648C-FA51-D446-B266-45E5878C4AE2}" destId="{FBD006F3-B590-1C42-AE20-A8A092606946}" srcOrd="15" destOrd="0" presId="urn:microsoft.com/office/officeart/2005/8/layout/default"/>
    <dgm:cxn modelId="{7E973B2F-7C38-EA4B-8A86-601C15EEAD7D}" type="presParOf" srcId="{21BF648C-FA51-D446-B266-45E5878C4AE2}" destId="{87E2B055-7FF8-4443-A6AE-CA98B95B51CC}" srcOrd="16" destOrd="0" presId="urn:microsoft.com/office/officeart/2005/8/layout/default"/>
    <dgm:cxn modelId="{C62B46FF-5844-F246-A17E-21115286F396}" type="presParOf" srcId="{21BF648C-FA51-D446-B266-45E5878C4AE2}" destId="{8D806CC0-DDB4-9441-91CB-F3D2275A2CC2}" srcOrd="17" destOrd="0" presId="urn:microsoft.com/office/officeart/2005/8/layout/default"/>
    <dgm:cxn modelId="{E18D509D-5CB1-F14B-8ADE-082484FC1543}" type="presParOf" srcId="{21BF648C-FA51-D446-B266-45E5878C4AE2}" destId="{B65D34A2-106B-9947-BF55-7C6BA527D77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2D61D-2B08-4A72-B95E-C789AB2CEDAF}">
      <dsp:nvSpPr>
        <dsp:cNvPr id="0" name=""/>
        <dsp:cNvSpPr/>
      </dsp:nvSpPr>
      <dsp:spPr>
        <a:xfrm>
          <a:off x="0" y="716180"/>
          <a:ext cx="11004385" cy="132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9A5C2-AF43-4FDC-B3FB-C9F6D8F27593}">
      <dsp:nvSpPr>
        <dsp:cNvPr id="0" name=""/>
        <dsp:cNvSpPr/>
      </dsp:nvSpPr>
      <dsp:spPr>
        <a:xfrm>
          <a:off x="399959" y="1013670"/>
          <a:ext cx="727198" cy="727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9DFAA-7DFE-4961-9DDD-3C5B72D672C9}">
      <dsp:nvSpPr>
        <dsp:cNvPr id="0" name=""/>
        <dsp:cNvSpPr/>
      </dsp:nvSpPr>
      <dsp:spPr>
        <a:xfrm>
          <a:off x="1527116" y="716180"/>
          <a:ext cx="9477268" cy="132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1" tIns="139931" rIns="139931" bIns="139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 Stroke prediction data set and create a machine learning model to accurately predict if a person will have stroke based on risk factors.</a:t>
          </a:r>
        </a:p>
      </dsp:txBody>
      <dsp:txXfrm>
        <a:off x="1527116" y="716180"/>
        <a:ext cx="9477268" cy="1322179"/>
      </dsp:txXfrm>
    </dsp:sp>
    <dsp:sp modelId="{B5CBB7A6-0DB0-4A3C-8498-35382BAFEFA5}">
      <dsp:nvSpPr>
        <dsp:cNvPr id="0" name=""/>
        <dsp:cNvSpPr/>
      </dsp:nvSpPr>
      <dsp:spPr>
        <a:xfrm>
          <a:off x="0" y="2368904"/>
          <a:ext cx="11004385" cy="132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6BEA0-BF6A-45EF-A520-E4A82D0CF871}">
      <dsp:nvSpPr>
        <dsp:cNvPr id="0" name=""/>
        <dsp:cNvSpPr/>
      </dsp:nvSpPr>
      <dsp:spPr>
        <a:xfrm>
          <a:off x="399959" y="2666394"/>
          <a:ext cx="727198" cy="727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F04C8-075D-4196-AC00-DA4700BA48F6}">
      <dsp:nvSpPr>
        <dsp:cNvPr id="0" name=""/>
        <dsp:cNvSpPr/>
      </dsp:nvSpPr>
      <dsp:spPr>
        <a:xfrm>
          <a:off x="1527116" y="2368904"/>
          <a:ext cx="9477268" cy="132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1" tIns="139931" rIns="139931" bIns="139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 information learned into real world events to accurately identify strokes.</a:t>
          </a:r>
        </a:p>
      </dsp:txBody>
      <dsp:txXfrm>
        <a:off x="1527116" y="2368904"/>
        <a:ext cx="9477268" cy="1322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C4ECD-8307-EC4B-B00B-2AAB2B6385F0}">
      <dsp:nvSpPr>
        <dsp:cNvPr id="0" name=""/>
        <dsp:cNvSpPr/>
      </dsp:nvSpPr>
      <dsp:spPr>
        <a:xfrm>
          <a:off x="480744" y="0"/>
          <a:ext cx="5487758" cy="548775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50DB-2CE2-8D4F-8759-AD350A5A3A69}">
      <dsp:nvSpPr>
        <dsp:cNvPr id="0" name=""/>
        <dsp:cNvSpPr/>
      </dsp:nvSpPr>
      <dsp:spPr>
        <a:xfrm>
          <a:off x="1002081" y="521337"/>
          <a:ext cx="2140225" cy="214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b="1" i="0" kern="1200" dirty="0"/>
            <a:t>#1</a:t>
          </a:r>
          <a:r>
            <a:rPr lang="en-US" sz="1800" b="0" i="0" kern="1200" dirty="0"/>
            <a:t>Leading cause of long-term disability</a:t>
          </a:r>
          <a:endParaRPr lang="en-US" sz="1800" kern="1200" dirty="0"/>
        </a:p>
      </dsp:txBody>
      <dsp:txXfrm>
        <a:off x="1106558" y="625814"/>
        <a:ext cx="1931271" cy="1931271"/>
      </dsp:txXfrm>
    </dsp:sp>
    <dsp:sp modelId="{BD39E640-4AA2-E343-B36A-032DE82091E5}">
      <dsp:nvSpPr>
        <dsp:cNvPr id="0" name=""/>
        <dsp:cNvSpPr/>
      </dsp:nvSpPr>
      <dsp:spPr>
        <a:xfrm>
          <a:off x="3306939" y="521337"/>
          <a:ext cx="2140225" cy="214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b="1" i="0" kern="1200" dirty="0"/>
            <a:t>#2 </a:t>
          </a:r>
          <a:r>
            <a:rPr lang="en-US" sz="1700" b="0" i="0" kern="1200" dirty="0"/>
            <a:t>cause of death globally</a:t>
          </a:r>
          <a:endParaRPr lang="en-US" sz="1700" kern="1200" dirty="0"/>
        </a:p>
      </dsp:txBody>
      <dsp:txXfrm>
        <a:off x="3411416" y="625814"/>
        <a:ext cx="1931271" cy="1931271"/>
      </dsp:txXfrm>
    </dsp:sp>
    <dsp:sp modelId="{8997C129-A660-DF4C-80D6-3072B29A5C8C}">
      <dsp:nvSpPr>
        <dsp:cNvPr id="0" name=""/>
        <dsp:cNvSpPr/>
      </dsp:nvSpPr>
      <dsp:spPr>
        <a:xfrm>
          <a:off x="1002081" y="2826195"/>
          <a:ext cx="2140225" cy="214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700" b="0" i="0" kern="1200" dirty="0"/>
            <a:t>Economic Impact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i="0" kern="1200" dirty="0"/>
            <a:t>$56.5B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700" b="0" i="0" kern="1200" dirty="0"/>
            <a:t>2018 - 2019</a:t>
          </a:r>
          <a:endParaRPr lang="en-US" sz="1700" kern="1200" dirty="0"/>
        </a:p>
      </dsp:txBody>
      <dsp:txXfrm>
        <a:off x="1106558" y="2930672"/>
        <a:ext cx="1931271" cy="1931271"/>
      </dsp:txXfrm>
    </dsp:sp>
    <dsp:sp modelId="{79149B7F-C055-3C44-9A7C-53CC7239E443}">
      <dsp:nvSpPr>
        <dsp:cNvPr id="0" name=""/>
        <dsp:cNvSpPr/>
      </dsp:nvSpPr>
      <dsp:spPr>
        <a:xfrm>
          <a:off x="3306939" y="2826195"/>
          <a:ext cx="2140225" cy="214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i="0" kern="1200" dirty="0"/>
            <a:t>40 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0" i="0" kern="1200" dirty="0"/>
            <a:t>seconds Stroke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3:14</a:t>
          </a:r>
          <a:r>
            <a:rPr lang="en-US" sz="1800" b="0" i="0" kern="1200" dirty="0"/>
            <a:t> seconds death</a:t>
          </a:r>
          <a:endParaRPr lang="en-US" sz="1800" kern="1200" dirty="0"/>
        </a:p>
      </dsp:txBody>
      <dsp:txXfrm>
        <a:off x="3411416" y="2930672"/>
        <a:ext cx="1931271" cy="1931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366EC-ABC1-4944-8852-280269E3B8C4}">
      <dsp:nvSpPr>
        <dsp:cNvPr id="0" name=""/>
        <dsp:cNvSpPr/>
      </dsp:nvSpPr>
      <dsp:spPr>
        <a:xfrm>
          <a:off x="765685" y="605"/>
          <a:ext cx="2203026" cy="13218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</a:t>
          </a:r>
        </a:p>
      </dsp:txBody>
      <dsp:txXfrm>
        <a:off x="765685" y="605"/>
        <a:ext cx="2203026" cy="1321815"/>
      </dsp:txXfrm>
    </dsp:sp>
    <dsp:sp modelId="{10DC4A57-93C2-1040-94CE-95C5B06E4E78}">
      <dsp:nvSpPr>
        <dsp:cNvPr id="0" name=""/>
        <dsp:cNvSpPr/>
      </dsp:nvSpPr>
      <dsp:spPr>
        <a:xfrm>
          <a:off x="3189014" y="605"/>
          <a:ext cx="2203026" cy="13218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Gender</a:t>
          </a:r>
        </a:p>
      </dsp:txBody>
      <dsp:txXfrm>
        <a:off x="3189014" y="605"/>
        <a:ext cx="2203026" cy="1321815"/>
      </dsp:txXfrm>
    </dsp:sp>
    <dsp:sp modelId="{6F57165E-1298-2B44-BE85-40AC82714774}">
      <dsp:nvSpPr>
        <dsp:cNvPr id="0" name=""/>
        <dsp:cNvSpPr/>
      </dsp:nvSpPr>
      <dsp:spPr>
        <a:xfrm>
          <a:off x="5612343" y="605"/>
          <a:ext cx="2203026" cy="13218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 Married</a:t>
          </a:r>
        </a:p>
      </dsp:txBody>
      <dsp:txXfrm>
        <a:off x="5612343" y="605"/>
        <a:ext cx="2203026" cy="1321815"/>
      </dsp:txXfrm>
    </dsp:sp>
    <dsp:sp modelId="{C59D5D07-5EFE-8B4D-BEFB-C72250C71DE8}">
      <dsp:nvSpPr>
        <dsp:cNvPr id="0" name=""/>
        <dsp:cNvSpPr/>
      </dsp:nvSpPr>
      <dsp:spPr>
        <a:xfrm>
          <a:off x="8035672" y="605"/>
          <a:ext cx="2203026" cy="13218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type</a:t>
          </a:r>
        </a:p>
      </dsp:txBody>
      <dsp:txXfrm>
        <a:off x="8035672" y="605"/>
        <a:ext cx="2203026" cy="1321815"/>
      </dsp:txXfrm>
    </dsp:sp>
    <dsp:sp modelId="{7932484F-6860-E848-A230-B3D440568708}">
      <dsp:nvSpPr>
        <dsp:cNvPr id="0" name=""/>
        <dsp:cNvSpPr/>
      </dsp:nvSpPr>
      <dsp:spPr>
        <a:xfrm>
          <a:off x="765685" y="1542724"/>
          <a:ext cx="2203026" cy="1321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Residence Type</a:t>
          </a:r>
        </a:p>
      </dsp:txBody>
      <dsp:txXfrm>
        <a:off x="765685" y="1542724"/>
        <a:ext cx="2203026" cy="1321815"/>
      </dsp:txXfrm>
    </dsp:sp>
    <dsp:sp modelId="{E97FC02C-9DD9-BA48-8363-EDD29011D8DD}">
      <dsp:nvSpPr>
        <dsp:cNvPr id="0" name=""/>
        <dsp:cNvSpPr/>
      </dsp:nvSpPr>
      <dsp:spPr>
        <a:xfrm>
          <a:off x="3189014" y="1542724"/>
          <a:ext cx="2203026" cy="13218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Smoking Status</a:t>
          </a:r>
        </a:p>
      </dsp:txBody>
      <dsp:txXfrm>
        <a:off x="3189014" y="1542724"/>
        <a:ext cx="2203026" cy="1321815"/>
      </dsp:txXfrm>
    </dsp:sp>
    <dsp:sp modelId="{F5C076D1-AFB5-3C49-8AE6-DD812ACC317A}">
      <dsp:nvSpPr>
        <dsp:cNvPr id="0" name=""/>
        <dsp:cNvSpPr/>
      </dsp:nvSpPr>
      <dsp:spPr>
        <a:xfrm>
          <a:off x="5612343" y="1542724"/>
          <a:ext cx="2203026" cy="13218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Hypertension</a:t>
          </a:r>
        </a:p>
      </dsp:txBody>
      <dsp:txXfrm>
        <a:off x="5612343" y="1542724"/>
        <a:ext cx="2203026" cy="1321815"/>
      </dsp:txXfrm>
    </dsp:sp>
    <dsp:sp modelId="{43CB3D6B-E14A-4842-B670-AC14916F3A06}">
      <dsp:nvSpPr>
        <dsp:cNvPr id="0" name=""/>
        <dsp:cNvSpPr/>
      </dsp:nvSpPr>
      <dsp:spPr>
        <a:xfrm>
          <a:off x="8035672" y="1542724"/>
          <a:ext cx="2203026" cy="13218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Heart Disease</a:t>
          </a:r>
        </a:p>
      </dsp:txBody>
      <dsp:txXfrm>
        <a:off x="8035672" y="1542724"/>
        <a:ext cx="2203026" cy="1321815"/>
      </dsp:txXfrm>
    </dsp:sp>
    <dsp:sp modelId="{87E2B055-7FF8-4443-A6AE-CA98B95B51CC}">
      <dsp:nvSpPr>
        <dsp:cNvPr id="0" name=""/>
        <dsp:cNvSpPr/>
      </dsp:nvSpPr>
      <dsp:spPr>
        <a:xfrm>
          <a:off x="3189014" y="3084842"/>
          <a:ext cx="2203026" cy="13218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BMI</a:t>
          </a:r>
        </a:p>
      </dsp:txBody>
      <dsp:txXfrm>
        <a:off x="3189014" y="3084842"/>
        <a:ext cx="2203026" cy="1321815"/>
      </dsp:txXfrm>
    </dsp:sp>
    <dsp:sp modelId="{B65D34A2-106B-9947-BF55-7C6BA527D777}">
      <dsp:nvSpPr>
        <dsp:cNvPr id="0" name=""/>
        <dsp:cNvSpPr/>
      </dsp:nvSpPr>
      <dsp:spPr>
        <a:xfrm>
          <a:off x="5612343" y="3084842"/>
          <a:ext cx="2203026" cy="1321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Average Glucose Level</a:t>
          </a:r>
        </a:p>
      </dsp:txBody>
      <dsp:txXfrm>
        <a:off x="5612343" y="3084842"/>
        <a:ext cx="2203026" cy="1321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8F63A-0D8E-B04A-9BC5-4E296F85B90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E8946-9099-B643-913A-565BB1B3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total includes the cost of health care services, medicines to treat stroke, and missed days of work.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Stroke reduces mobility in more than half of stroke survivors age 65 and 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E8946-9099-B643-913A-565BB1B34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3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59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68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6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27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24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347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5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1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2CAEC78A-8828-4FF0-DD27-F09F2AF00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73" r="-1" b="1274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1BBFE-E8F4-D1B0-0EE1-089AFF2C7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Stroke Prediction 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B8AC4-ACD6-1160-B7C7-73B4DDE3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Sarah Restrepo 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Ironhack Final Project</a:t>
            </a: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8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0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63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67F-BE97-9C99-15E1-1CEEA0BC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2BD-C8E3-940A-65C7-53A8F4BE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4D4E2-74DE-19E5-811F-B9F99793D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93595"/>
              </p:ext>
            </p:extLst>
          </p:nvPr>
        </p:nvGraphicFramePr>
        <p:xfrm>
          <a:off x="525717" y="2521885"/>
          <a:ext cx="100775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778">
                  <a:extLst>
                    <a:ext uri="{9D8B030D-6E8A-4147-A177-3AD203B41FA5}">
                      <a16:colId xmlns:a16="http://schemas.microsoft.com/office/drawing/2014/main" val="2460175255"/>
                    </a:ext>
                  </a:extLst>
                </a:gridCol>
                <a:gridCol w="5038778">
                  <a:extLst>
                    <a:ext uri="{9D8B030D-6E8A-4147-A177-3AD203B41FA5}">
                      <a16:colId xmlns:a16="http://schemas.microsoft.com/office/drawing/2014/main" val="3491260847"/>
                    </a:ext>
                  </a:extLst>
                </a:gridCol>
              </a:tblGrid>
              <a:tr h="3549045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97% Accuracy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98% Sensitivity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95% Specificity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99% ROC/AUC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Considerations:</a:t>
                      </a:r>
                    </a:p>
                    <a:p>
                      <a:r>
                        <a:rPr lang="en-US" dirty="0"/>
                        <a:t>- Overfitted model</a:t>
                      </a:r>
                    </a:p>
                    <a:p>
                      <a:r>
                        <a:rPr lang="en-US" dirty="0"/>
                        <a:t>-Cross validation - consistent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96%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97% Sensitivity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95% Specificity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99% ROC/AUC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Considerations: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-Overfitted model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-Keep tuning parameters for a better fitted model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-Feature importance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4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8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54AA-C180-FC0D-4B8E-CCECD696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“Time is Brain”</a:t>
            </a:r>
          </a:p>
        </p:txBody>
      </p:sp>
      <p:pic>
        <p:nvPicPr>
          <p:cNvPr id="5" name="Content Placeholder 4" descr="A poster with text and pictograms&#10;&#10;Description automatically generated">
            <a:extLst>
              <a:ext uri="{FF2B5EF4-FFF2-40B4-BE49-F238E27FC236}">
                <a16:creationId xmlns:a16="http://schemas.microsoft.com/office/drawing/2014/main" id="{FD518DCF-76D9-EDDE-C3B1-AC2011D7F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06" y="2522538"/>
            <a:ext cx="3242763" cy="3548062"/>
          </a:xfrm>
        </p:spPr>
      </p:pic>
    </p:spTree>
    <p:extLst>
      <p:ext uri="{BB962C8B-B14F-4D97-AF65-F5344CB8AC3E}">
        <p14:creationId xmlns:p14="http://schemas.microsoft.com/office/powerpoint/2010/main" val="67862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EEB0-DF3D-AE7E-F554-AE8730C7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Thank you!!!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8311473-83D8-4F2F-A20D-223BFA025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782" y="589788"/>
            <a:ext cx="5678424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66CC5-2AC9-D9CB-A1E7-7DAFBFB2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7ED06-AA50-EF37-F3D4-C182EAA26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754738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1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28729-528C-E058-B5E4-90D81518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dirty="0"/>
              <a:t>Stroke Statistics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8E7AF5-51F3-C3C7-5B13-4311E93C4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676620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221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B2AA-0787-DBE0-F097-656FA07D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Data Variables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61712A-25E7-2B34-71DC-97F637114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70333"/>
              </p:ext>
            </p:extLst>
          </p:nvPr>
        </p:nvGraphicFramePr>
        <p:xfrm>
          <a:off x="525717" y="2116386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0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A5B30-0CBB-087D-7CB5-45A3E944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55" y="1705971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Target Variable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blue circle with orange triangle and black text&#10;&#10;Description automatically generated">
            <a:extLst>
              <a:ext uri="{FF2B5EF4-FFF2-40B4-BE49-F238E27FC236}">
                <a16:creationId xmlns:a16="http://schemas.microsoft.com/office/drawing/2014/main" id="{A8E93BF7-472A-3B4C-12C9-3EF369A11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782" y="995390"/>
            <a:ext cx="5678424" cy="486722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0670C9F-253C-56DC-C238-5B150535AFE0}"/>
              </a:ext>
            </a:extLst>
          </p:cNvPr>
          <p:cNvSpPr txBox="1">
            <a:spLocks/>
          </p:cNvSpPr>
          <p:nvPr/>
        </p:nvSpPr>
        <p:spPr>
          <a:xfrm>
            <a:off x="432255" y="3657692"/>
            <a:ext cx="4887206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i="0" dirty="0">
                <a:effectLst/>
                <a:latin typeface="Söhne"/>
              </a:rPr>
              <a:t>I used SMOTE to balance the dataset, creating synthetic samples for the minority class. This improved model fairness and accuracy by reducing bias towards the majority class.</a:t>
            </a:r>
          </a:p>
          <a:p>
            <a:br>
              <a:rPr lang="en-US" sz="8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74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D5B-CBD7-6FFD-79DA-208DCBEA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Proportions</a:t>
            </a:r>
          </a:p>
        </p:txBody>
      </p:sp>
      <p:pic>
        <p:nvPicPr>
          <p:cNvPr id="5" name="Content Placeholder 4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9D634562-E140-DFEF-0F22-78431692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69" y="2609850"/>
            <a:ext cx="1426175" cy="1962150"/>
          </a:xfrm>
        </p:spPr>
      </p:pic>
      <p:pic>
        <p:nvPicPr>
          <p:cNvPr id="13" name="Picture 12" descr="A person and person in wedding attire&#10;&#10;Description automatically generated">
            <a:extLst>
              <a:ext uri="{FF2B5EF4-FFF2-40B4-BE49-F238E27FC236}">
                <a16:creationId xmlns:a16="http://schemas.microsoft.com/office/drawing/2014/main" id="{18A73326-393C-8898-ACB3-744C304A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82" y="2609850"/>
            <a:ext cx="1426175" cy="1962150"/>
          </a:xfrm>
          <a:prstGeom prst="rect">
            <a:avLst/>
          </a:prstGeom>
        </p:spPr>
      </p:pic>
      <p:pic>
        <p:nvPicPr>
          <p:cNvPr id="15" name="Picture 14" descr="A heart with arms and legs holding a pressure gauge&#10;&#10;Description automatically generated">
            <a:extLst>
              <a:ext uri="{FF2B5EF4-FFF2-40B4-BE49-F238E27FC236}">
                <a16:creationId xmlns:a16="http://schemas.microsoft.com/office/drawing/2014/main" id="{9CF35125-23DC-1935-DA15-E9C3C5C6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094" y="2609850"/>
            <a:ext cx="1426175" cy="1962150"/>
          </a:xfrm>
          <a:prstGeom prst="rect">
            <a:avLst/>
          </a:prstGeom>
        </p:spPr>
      </p:pic>
      <p:pic>
        <p:nvPicPr>
          <p:cNvPr id="17" name="Picture 16" descr="A person and person holding briefcases&#10;&#10;Description automatically generated">
            <a:extLst>
              <a:ext uri="{FF2B5EF4-FFF2-40B4-BE49-F238E27FC236}">
                <a16:creationId xmlns:a16="http://schemas.microsoft.com/office/drawing/2014/main" id="{ACB1B45E-779B-63CF-1701-CD2C2D6A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806" y="2609850"/>
            <a:ext cx="1426175" cy="1962150"/>
          </a:xfrm>
          <a:prstGeom prst="rect">
            <a:avLst/>
          </a:prstGeom>
        </p:spPr>
      </p:pic>
      <p:pic>
        <p:nvPicPr>
          <p:cNvPr id="19" name="Picture 18" descr="A cartoon of a cigarette with a sick face&#10;&#10;Description automatically generated">
            <a:extLst>
              <a:ext uri="{FF2B5EF4-FFF2-40B4-BE49-F238E27FC236}">
                <a16:creationId xmlns:a16="http://schemas.microsoft.com/office/drawing/2014/main" id="{683EF7AE-096F-6484-814D-31C42DF80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128" y="2609850"/>
            <a:ext cx="1426174" cy="1962150"/>
          </a:xfrm>
          <a:prstGeom prst="rect">
            <a:avLst/>
          </a:prstGeom>
        </p:spPr>
      </p:pic>
      <p:pic>
        <p:nvPicPr>
          <p:cNvPr id="21" name="Picture 20" descr="A person and person holding hands&#10;&#10;Description automatically generated">
            <a:extLst>
              <a:ext uri="{FF2B5EF4-FFF2-40B4-BE49-F238E27FC236}">
                <a16:creationId xmlns:a16="http://schemas.microsoft.com/office/drawing/2014/main" id="{816D1396-76BB-961D-A5CE-120985D21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449" y="2609849"/>
            <a:ext cx="1426174" cy="1962151"/>
          </a:xfrm>
          <a:prstGeom prst="rect">
            <a:avLst/>
          </a:prstGeom>
        </p:spPr>
      </p:pic>
      <p:pic>
        <p:nvPicPr>
          <p:cNvPr id="23" name="Picture 22" descr="A close-up of a finger with a bottle of blood&#10;&#10;Description automatically generated">
            <a:extLst>
              <a:ext uri="{FF2B5EF4-FFF2-40B4-BE49-F238E27FC236}">
                <a16:creationId xmlns:a16="http://schemas.microsoft.com/office/drawing/2014/main" id="{51702CB8-CBD7-FC43-5FD1-F245B0476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6161" y="2609849"/>
            <a:ext cx="1426174" cy="19621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C7240C-48C7-EE76-5CBB-4E0EEE063751}"/>
              </a:ext>
            </a:extLst>
          </p:cNvPr>
          <p:cNvSpPr txBox="1"/>
          <p:nvPr/>
        </p:nvSpPr>
        <p:spPr>
          <a:xfrm>
            <a:off x="262669" y="4572000"/>
            <a:ext cx="142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6AE4C2-5825-5905-453F-2E7886425498}"/>
              </a:ext>
            </a:extLst>
          </p:cNvPr>
          <p:cNvSpPr txBox="1"/>
          <p:nvPr/>
        </p:nvSpPr>
        <p:spPr>
          <a:xfrm>
            <a:off x="1944381" y="4572055"/>
            <a:ext cx="142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Married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45E0C-32A6-455B-7553-F25EE5F5F4E9}"/>
              </a:ext>
            </a:extLst>
          </p:cNvPr>
          <p:cNvSpPr txBox="1"/>
          <p:nvPr/>
        </p:nvSpPr>
        <p:spPr>
          <a:xfrm>
            <a:off x="3626093" y="4572000"/>
            <a:ext cx="142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Heart Disease and HTN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1657D-B9BC-A73E-E944-1159FD7DDB4A}"/>
              </a:ext>
            </a:extLst>
          </p:cNvPr>
          <p:cNvSpPr txBox="1"/>
          <p:nvPr/>
        </p:nvSpPr>
        <p:spPr>
          <a:xfrm>
            <a:off x="5307804" y="4572000"/>
            <a:ext cx="1426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Self Employed/ Private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0794BA-E18A-D7F9-7838-D79704BD7730}"/>
              </a:ext>
            </a:extLst>
          </p:cNvPr>
          <p:cNvSpPr txBox="1"/>
          <p:nvPr/>
        </p:nvSpPr>
        <p:spPr>
          <a:xfrm>
            <a:off x="6989516" y="4572000"/>
            <a:ext cx="14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Former/ Current smoker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B2A3D-342B-CED0-BCB1-0044EEC45BF7}"/>
              </a:ext>
            </a:extLst>
          </p:cNvPr>
          <p:cNvSpPr txBox="1"/>
          <p:nvPr/>
        </p:nvSpPr>
        <p:spPr>
          <a:xfrm>
            <a:off x="8672838" y="4572000"/>
            <a:ext cx="142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Older 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453DB-C6D3-C045-FB17-3851A5A85FFF}"/>
              </a:ext>
            </a:extLst>
          </p:cNvPr>
          <p:cNvSpPr txBox="1"/>
          <p:nvPr/>
        </p:nvSpPr>
        <p:spPr>
          <a:xfrm>
            <a:off x="10354550" y="4572000"/>
            <a:ext cx="1427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 Glucose Level</a:t>
            </a:r>
          </a:p>
        </p:txBody>
      </p:sp>
    </p:spTree>
    <p:extLst>
      <p:ext uri="{BB962C8B-B14F-4D97-AF65-F5344CB8AC3E}">
        <p14:creationId xmlns:p14="http://schemas.microsoft.com/office/powerpoint/2010/main" val="16694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18F6-442D-C7B5-D114-20129E52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Correlation</a:t>
            </a: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F91A298-1E5F-7447-918F-86EEE814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6" y="2819400"/>
            <a:ext cx="5570283" cy="2842846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AF8DF85-C79B-FB99-9D68-3F09BF3E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76" y="2819400"/>
            <a:ext cx="4959707" cy="28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6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8581-EEFD-1C05-131E-BE969404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identifying stroke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17E2-2B4E-5602-D11F-17C2EA45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“TIME IS BRAIN”</a:t>
            </a:r>
          </a:p>
          <a:p>
            <a:r>
              <a:rPr lang="en-US" dirty="0"/>
              <a:t>- National Stroke Protocol</a:t>
            </a:r>
          </a:p>
          <a:p>
            <a:pPr lvl="2"/>
            <a:r>
              <a:rPr lang="en-US" dirty="0"/>
              <a:t>- </a:t>
            </a:r>
            <a:r>
              <a:rPr lang="en-US" b="1" u="sng" dirty="0"/>
              <a:t>10 minutes</a:t>
            </a:r>
          </a:p>
          <a:p>
            <a:pPr lvl="3"/>
            <a:r>
              <a:rPr lang="en-US" dirty="0"/>
              <a:t>Age, glucose level, BMI, Gender, Hypertension</a:t>
            </a:r>
          </a:p>
          <a:p>
            <a:pPr marL="457200" lvl="3" indent="0">
              <a:buNone/>
            </a:pPr>
            <a:r>
              <a:rPr lang="en-US" dirty="0"/>
              <a:t>- </a:t>
            </a:r>
            <a:r>
              <a:rPr lang="en-US" b="1" u="sng" dirty="0"/>
              <a:t>25 minutes</a:t>
            </a:r>
          </a:p>
          <a:p>
            <a:pPr lvl="3"/>
            <a:r>
              <a:rPr lang="en-US" dirty="0"/>
              <a:t>Work type, Residence, Married, Smoking Status, Heart disease</a:t>
            </a:r>
          </a:p>
          <a:p>
            <a:pPr marL="457200" lvl="3" indent="0">
              <a:buNone/>
            </a:pPr>
            <a:r>
              <a:rPr lang="en-US" dirty="0"/>
              <a:t>- </a:t>
            </a:r>
            <a:r>
              <a:rPr lang="en-US" b="1" u="sng" dirty="0"/>
              <a:t>45 minutes</a:t>
            </a:r>
          </a:p>
          <a:p>
            <a:pPr lvl="3"/>
            <a:r>
              <a:rPr lang="en-US" dirty="0"/>
              <a:t>Based on all the information collected, MD will decide if patient is a candidate for a life saving/disability saving drug.</a:t>
            </a:r>
          </a:p>
          <a:p>
            <a:pPr marL="457200" lvl="3" indent="0">
              <a:buNone/>
            </a:pPr>
            <a:r>
              <a:rPr lang="en-US" dirty="0"/>
              <a:t>-</a:t>
            </a:r>
            <a:r>
              <a:rPr lang="en-US" b="1" u="sng" dirty="0"/>
              <a:t>60 minutes</a:t>
            </a:r>
          </a:p>
          <a:p>
            <a:pPr lvl="3"/>
            <a:r>
              <a:rPr lang="en-US" dirty="0"/>
              <a:t>Give life saving drug</a:t>
            </a:r>
          </a:p>
          <a:p>
            <a:pPr lvl="3"/>
            <a:endParaRPr lang="en-US" dirty="0"/>
          </a:p>
          <a:p>
            <a:pPr marL="457200"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2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2D46-7C85-5D1C-8454-57D6135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BB4D-2D55-81AA-55B2-8D110292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9825D5-87C5-E019-7C64-FD9562086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92045"/>
              </p:ext>
            </p:extLst>
          </p:nvPr>
        </p:nvGraphicFramePr>
        <p:xfrm>
          <a:off x="567267" y="2521885"/>
          <a:ext cx="11159066" cy="397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777">
                  <a:extLst>
                    <a:ext uri="{9D8B030D-6E8A-4147-A177-3AD203B41FA5}">
                      <a16:colId xmlns:a16="http://schemas.microsoft.com/office/drawing/2014/main" val="501188312"/>
                    </a:ext>
                  </a:extLst>
                </a:gridCol>
                <a:gridCol w="1692326">
                  <a:extLst>
                    <a:ext uri="{9D8B030D-6E8A-4147-A177-3AD203B41FA5}">
                      <a16:colId xmlns:a16="http://schemas.microsoft.com/office/drawing/2014/main" val="3281675789"/>
                    </a:ext>
                  </a:extLst>
                </a:gridCol>
                <a:gridCol w="1692326">
                  <a:extLst>
                    <a:ext uri="{9D8B030D-6E8A-4147-A177-3AD203B41FA5}">
                      <a16:colId xmlns:a16="http://schemas.microsoft.com/office/drawing/2014/main" val="1421752663"/>
                    </a:ext>
                  </a:extLst>
                </a:gridCol>
                <a:gridCol w="1692326">
                  <a:extLst>
                    <a:ext uri="{9D8B030D-6E8A-4147-A177-3AD203B41FA5}">
                      <a16:colId xmlns:a16="http://schemas.microsoft.com/office/drawing/2014/main" val="2849407997"/>
                    </a:ext>
                  </a:extLst>
                </a:gridCol>
                <a:gridCol w="1794883">
                  <a:extLst>
                    <a:ext uri="{9D8B030D-6E8A-4147-A177-3AD203B41FA5}">
                      <a16:colId xmlns:a16="http://schemas.microsoft.com/office/drawing/2014/main" val="1518278469"/>
                    </a:ext>
                  </a:extLst>
                </a:gridCol>
                <a:gridCol w="2636428">
                  <a:extLst>
                    <a:ext uri="{9D8B030D-6E8A-4147-A177-3AD203B41FA5}">
                      <a16:colId xmlns:a16="http://schemas.microsoft.com/office/drawing/2014/main" val="4180273479"/>
                    </a:ext>
                  </a:extLst>
                </a:gridCol>
              </a:tblGrid>
              <a:tr h="3979333">
                <a:tc>
                  <a:txBody>
                    <a:bodyPr/>
                    <a:lstStyle/>
                    <a:p>
                      <a:r>
                        <a:rPr lang="en-US" sz="1200" u="sng" dirty="0"/>
                        <a:t>Logistic Regression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Accuracy =79% Precision =76% Sensitivity =85% Specificity =73%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ROC/AUC = 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KNN – 5</a:t>
                      </a:r>
                    </a:p>
                    <a:p>
                      <a:endParaRPr lang="en-US" sz="1200" u="sng" dirty="0"/>
                    </a:p>
                    <a:p>
                      <a:r>
                        <a:rPr lang="en-US" sz="1200" dirty="0"/>
                        <a:t>Accuracy =91% Precision =85% Sensitivity =99% Specificity =82%</a:t>
                      </a:r>
                    </a:p>
                    <a:p>
                      <a:endParaRPr lang="en-US" sz="1200" u="sng" dirty="0"/>
                    </a:p>
                    <a:p>
                      <a:r>
                        <a:rPr lang="en-US" sz="1200" u="none" dirty="0"/>
                        <a:t>ROC/AUC =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KNN – 10</a:t>
                      </a:r>
                    </a:p>
                    <a:p>
                      <a:endParaRPr lang="en-US" sz="1200" u="sng" dirty="0"/>
                    </a:p>
                    <a:p>
                      <a:r>
                        <a:rPr lang="en-US" sz="1200" dirty="0"/>
                        <a:t>Accuracy =89% Precision =82% Sensitivity =99% Specificity =79%</a:t>
                      </a:r>
                    </a:p>
                    <a:p>
                      <a:endParaRPr lang="en-US" sz="1200" u="sng" dirty="0"/>
                    </a:p>
                    <a:p>
                      <a:r>
                        <a:rPr lang="en-US" sz="1200" u="none" dirty="0"/>
                        <a:t>ROC/AUC = 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Random Forest</a:t>
                      </a:r>
                    </a:p>
                    <a:p>
                      <a:endParaRPr lang="en-US" sz="1200" u="sng" dirty="0"/>
                    </a:p>
                    <a:p>
                      <a:r>
                        <a:rPr lang="en-US" sz="1200" dirty="0"/>
                        <a:t>Accuracy =97% Precision =96% Sensitivity =98% Specificity =95%</a:t>
                      </a:r>
                    </a:p>
                    <a:p>
                      <a:endParaRPr lang="en-US" sz="1200" u="sng" dirty="0"/>
                    </a:p>
                    <a:p>
                      <a:r>
                        <a:rPr lang="en-US" sz="1200" u="none" dirty="0"/>
                        <a:t>ROC/AUC = 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XGBoost</a:t>
                      </a:r>
                      <a:endParaRPr lang="en-US" sz="1200" u="sng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Accuracy =96% Precision =95% Sensitivity =97% Specificity =95%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ROC/AUC = 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XGBoost</a:t>
                      </a:r>
                      <a:r>
                        <a:rPr lang="en-US" sz="1200" u="sng" dirty="0"/>
                        <a:t> with Hyperparameters</a:t>
                      </a:r>
                    </a:p>
                    <a:p>
                      <a:endParaRPr lang="en-US" sz="1200" u="sng" dirty="0"/>
                    </a:p>
                    <a:p>
                      <a:r>
                        <a:rPr lang="en-US" sz="1200" u="none" dirty="0"/>
                        <a:t>Accuracy = 83%</a:t>
                      </a:r>
                    </a:p>
                    <a:p>
                      <a:r>
                        <a:rPr lang="en-US" sz="1200" u="none" dirty="0"/>
                        <a:t>Precision = 78%</a:t>
                      </a:r>
                    </a:p>
                    <a:p>
                      <a:r>
                        <a:rPr lang="en-US" sz="1200" u="none" dirty="0"/>
                        <a:t>Sensitivity = 91%</a:t>
                      </a:r>
                    </a:p>
                    <a:p>
                      <a:r>
                        <a:rPr lang="en-US" sz="1200" u="none" dirty="0"/>
                        <a:t>Specificity = 74%</a:t>
                      </a:r>
                    </a:p>
                    <a:p>
                      <a:endParaRPr lang="en-US" sz="1200" u="none" dirty="0"/>
                    </a:p>
                    <a:p>
                      <a:r>
                        <a:rPr lang="en-US" sz="1200" u="none" dirty="0"/>
                        <a:t>ROC/AUC = 99%</a:t>
                      </a:r>
                    </a:p>
                    <a:p>
                      <a:endParaRPr 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2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5782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479</Words>
  <Application>Microsoft Macintosh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Georgia Pro Semibold</vt:lpstr>
      <vt:lpstr>Open Sans</vt:lpstr>
      <vt:lpstr>Söhne</vt:lpstr>
      <vt:lpstr>RocaVTI</vt:lpstr>
      <vt:lpstr>Stroke Prediction  Model</vt:lpstr>
      <vt:lpstr>Objective</vt:lpstr>
      <vt:lpstr>Stroke Statistics</vt:lpstr>
      <vt:lpstr>Data Variables</vt:lpstr>
      <vt:lpstr>Target Variable </vt:lpstr>
      <vt:lpstr>Stroke Proportions</vt:lpstr>
      <vt:lpstr>Stroke Correlation</vt:lpstr>
      <vt:lpstr>Importance of identifying stroke risks</vt:lpstr>
      <vt:lpstr>Models</vt:lpstr>
      <vt:lpstr>Preferred Model</vt:lpstr>
      <vt:lpstr>“Time is Brain”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 Model</dc:title>
  <dc:creator>Sarah Restrepo</dc:creator>
  <cp:lastModifiedBy>Sarah Restrepo</cp:lastModifiedBy>
  <cp:revision>5</cp:revision>
  <dcterms:created xsi:type="dcterms:W3CDTF">2023-10-12T09:20:39Z</dcterms:created>
  <dcterms:modified xsi:type="dcterms:W3CDTF">2023-10-14T04:43:35Z</dcterms:modified>
</cp:coreProperties>
</file>