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0"/>
    <p:restoredTop sz="94721"/>
  </p:normalViewPr>
  <p:slideViewPr>
    <p:cSldViewPr snapToGrid="0">
      <p:cViewPr varScale="1">
        <p:scale>
          <a:sx n="98" d="100"/>
          <a:sy n="98" d="100"/>
        </p:scale>
        <p:origin x="2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9668E-755C-0D48-82C1-AB46B091249B}" type="datetimeFigureOut">
              <a:rPr lang="en-US" smtClean="0"/>
              <a:t>8/19/23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B6A79-15BF-9D4C-A450-520734147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93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Bedrooms 3 – 9,824</a:t>
            </a:r>
          </a:p>
          <a:p>
            <a:r>
              <a:rPr lang="en-US" dirty="0"/>
              <a:t>                 4 – 6,882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B6A79-15BF-9D4C-A450-520734147A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41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B6A79-15BF-9D4C-A450-520734147A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8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1452-1385-5241-8B45-2948146F8793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513621A-7523-1E46-9F55-42F539786C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76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1452-1385-5241-8B45-2948146F8793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621A-7523-1E46-9F55-42F539786C0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93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1452-1385-5241-8B45-2948146F8793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621A-7523-1E46-9F55-42F539786C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69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1452-1385-5241-8B45-2948146F8793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621A-7523-1E46-9F55-42F539786C0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14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1452-1385-5241-8B45-2948146F8793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621A-7523-1E46-9F55-42F539786C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43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1452-1385-5241-8B45-2948146F8793}" type="datetimeFigureOut">
              <a:rPr lang="en-US" smtClean="0"/>
              <a:t>8/19/23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621A-7523-1E46-9F55-42F539786C0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86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1452-1385-5241-8B45-2948146F8793}" type="datetimeFigureOut">
              <a:rPr lang="en-US" smtClean="0"/>
              <a:t>8/19/23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621A-7523-1E46-9F55-42F539786C0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08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1452-1385-5241-8B45-2948146F8793}" type="datetimeFigureOut">
              <a:rPr lang="en-US" smtClean="0"/>
              <a:t>8/19/23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621A-7523-1E46-9F55-42F539786C0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97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1452-1385-5241-8B45-2948146F8793}" type="datetimeFigureOut">
              <a:rPr lang="en-US" smtClean="0"/>
              <a:t>8/19/23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621A-7523-1E46-9F55-42F53978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3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1452-1385-5241-8B45-2948146F8793}" type="datetimeFigureOut">
              <a:rPr lang="en-US" smtClean="0"/>
              <a:t>8/19/23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621A-7523-1E46-9F55-42F539786C0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43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ECE1452-1385-5241-8B45-2948146F8793}" type="datetimeFigureOut">
              <a:rPr lang="en-US" smtClean="0"/>
              <a:t>8/19/23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621A-7523-1E46-9F55-42F539786C0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49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E1452-1385-5241-8B45-2948146F8793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513621A-7523-1E46-9F55-42F539786C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58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Midproject_final/Conditionofhomebasedonyearbuilt?:language=en-US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ty skyline with a tall tower&#10;&#10;Description automatically generated with medium confidence">
            <a:extLst>
              <a:ext uri="{FF2B5EF4-FFF2-40B4-BE49-F238E27FC236}">
                <a16:creationId xmlns:a16="http://schemas.microsoft.com/office/drawing/2014/main" id="{24D1DFF9-F146-6145-73F3-6D1A575B7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0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296C-7A88-96D3-A657-94EAAF3B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91877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12F1-4661-E0CB-A389-1B7D4D52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regression: 0.8239029220913179</a:t>
            </a:r>
          </a:p>
          <a:p>
            <a:pPr lvl="1"/>
            <a:r>
              <a:rPr lang="en-US" dirty="0"/>
              <a:t>R2 - 0.8229647177490109</a:t>
            </a:r>
          </a:p>
          <a:p>
            <a:pPr lvl="1"/>
            <a:r>
              <a:rPr lang="en-US" dirty="0" err="1"/>
              <a:t>Mse</a:t>
            </a:r>
            <a:r>
              <a:rPr lang="en-US" dirty="0"/>
              <a:t> = 22363307675.97388 </a:t>
            </a:r>
          </a:p>
          <a:p>
            <a:pPr lvl="1"/>
            <a:r>
              <a:rPr lang="en-US" dirty="0"/>
              <a:t>Mae = 89530.0387688366</a:t>
            </a:r>
          </a:p>
          <a:p>
            <a:pPr lvl="1"/>
            <a:r>
              <a:rPr lang="en-US" dirty="0"/>
              <a:t>Decision tree: 0.6593127096904975</a:t>
            </a:r>
          </a:p>
          <a:p>
            <a:pPr lvl="1"/>
            <a:r>
              <a:rPr lang="en-US" dirty="0"/>
              <a:t>R2 = 0.6593127096904975 </a:t>
            </a:r>
          </a:p>
          <a:p>
            <a:pPr lvl="1"/>
            <a:r>
              <a:rPr lang="en-US" dirty="0"/>
              <a:t>RMSE = 207451.25745223914</a:t>
            </a:r>
          </a:p>
          <a:p>
            <a:pPr lvl="1"/>
            <a:r>
              <a:rPr lang="en-US" dirty="0"/>
              <a:t>MAE = 119033.75860472296</a:t>
            </a:r>
          </a:p>
        </p:txBody>
      </p:sp>
    </p:spTree>
    <p:extLst>
      <p:ext uri="{BB962C8B-B14F-4D97-AF65-F5344CB8AC3E}">
        <p14:creationId xmlns:p14="http://schemas.microsoft.com/office/powerpoint/2010/main" val="3354724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2F0B-12C9-9323-9F4E-19B8CE5B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DCBE5-6F06-1AA0-394B-A1557FFA0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 - 0.7751567788406417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best model for this data set seems to linear regression.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23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72C5-22E0-8FBB-47F3-5F037006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Visual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D177B-1AAF-A519-1A14-69AB81A01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public.tableau.com</a:t>
            </a:r>
            <a:r>
              <a:rPr lang="en-US" dirty="0">
                <a:hlinkClick r:id="rId2"/>
              </a:rPr>
              <a:t>/views/</a:t>
            </a:r>
            <a:r>
              <a:rPr lang="en-US" dirty="0" err="1">
                <a:hlinkClick r:id="rId2"/>
              </a:rPr>
              <a:t>Midproject_final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Conditionofhomebasedonyearbuilt</a:t>
            </a:r>
            <a:r>
              <a:rPr lang="en-US" dirty="0">
                <a:hlinkClick r:id="rId2"/>
              </a:rPr>
              <a:t>?:language=</a:t>
            </a:r>
            <a:r>
              <a:rPr lang="en-US" dirty="0" err="1">
                <a:hlinkClick r:id="rId2"/>
              </a:rPr>
              <a:t>en</a:t>
            </a:r>
            <a:r>
              <a:rPr lang="en-US" dirty="0">
                <a:hlinkClick r:id="rId2"/>
              </a:rPr>
              <a:t>-US&amp;:</a:t>
            </a:r>
            <a:r>
              <a:rPr lang="en-US" dirty="0" err="1">
                <a:hlinkClick r:id="rId2"/>
              </a:rPr>
              <a:t>display_count</a:t>
            </a:r>
            <a:r>
              <a:rPr lang="en-US" dirty="0">
                <a:hlinkClick r:id="rId2"/>
              </a:rPr>
              <a:t>=n&amp;:origin=</a:t>
            </a:r>
            <a:r>
              <a:rPr lang="en-US" dirty="0" err="1">
                <a:hlinkClick r:id="rId2"/>
              </a:rPr>
              <a:t>viz_share_link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99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24D86-FC62-9B4C-5D9A-3229907A9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4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F9D5C5-16C5-9CBB-45D2-9838BB3EF9B1}"/>
              </a:ext>
            </a:extLst>
          </p:cNvPr>
          <p:cNvSpPr txBox="1"/>
          <p:nvPr/>
        </p:nvSpPr>
        <p:spPr>
          <a:xfrm>
            <a:off x="10040815" y="2198077"/>
            <a:ext cx="140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$1,662,524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DF060-0D71-594E-57C4-F5241C6DEB6A}"/>
              </a:ext>
            </a:extLst>
          </p:cNvPr>
          <p:cNvSpPr txBox="1"/>
          <p:nvPr/>
        </p:nvSpPr>
        <p:spPr>
          <a:xfrm>
            <a:off x="8686800" y="4853354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1,464,363</a:t>
            </a:r>
          </a:p>
        </p:txBody>
      </p:sp>
    </p:spTree>
    <p:extLst>
      <p:ext uri="{BB962C8B-B14F-4D97-AF65-F5344CB8AC3E}">
        <p14:creationId xmlns:p14="http://schemas.microsoft.com/office/powerpoint/2010/main" val="328315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518F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3B58BD32-4CD9-1A6B-AFF1-6A9DE3BCB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26478" y="643467"/>
            <a:ext cx="1088851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7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75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graphs showing different sizes of numbers&#10;&#10;Description automatically generated with medium confidence">
            <a:extLst>
              <a:ext uri="{FF2B5EF4-FFF2-40B4-BE49-F238E27FC236}">
                <a16:creationId xmlns:a16="http://schemas.microsoft.com/office/drawing/2014/main" id="{5255AC48-4698-78A7-4E2F-E231B2402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0586" y="643467"/>
            <a:ext cx="990013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58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B576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04F51447-FB6D-DE4E-68C0-6CA52E157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8892" y="643467"/>
            <a:ext cx="1041009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49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4084-A009-5A8A-02E9-51BA3007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CB2BA-5405-9A77-7B5E-740BCEE3F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Future projections</a:t>
            </a:r>
          </a:p>
          <a:p>
            <a:r>
              <a:rPr lang="en-US" dirty="0"/>
              <a:t> I would like to see how the current housing market compares to the housing market from 2015.</a:t>
            </a:r>
          </a:p>
          <a:p>
            <a:r>
              <a:rPr lang="en-US" dirty="0"/>
              <a:t>I also would like to see the impact on homes conditions during covid due to the </a:t>
            </a:r>
            <a:r>
              <a:rPr lang="en-US"/>
              <a:t>rent being held.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4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25F4-DE33-CCBB-9330-68B25C21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8D293-00A6-DF16-F1E6-BC9DD02AA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xplore the characteristics of the houses using some business intelligence tool.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</a:t>
            </a: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Build a model that will predict the price of a house based on features provided in the dataset.</a:t>
            </a: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U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nderstanding which factors are responsible for higher property value - $650K and above. The questions have been provided later in the document for which you can use tableau.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32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3A04-B706-C14C-C786-258E771B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Understanding the dataset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4E047-97A2-B8AF-0019-B3ACB530E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</a:rPr>
              <a:t>King county is the most populated county in Washington state and the 13</a:t>
            </a:r>
            <a:r>
              <a:rPr lang="en-US" i="0" baseline="30000" dirty="0">
                <a:solidFill>
                  <a:srgbClr val="000000"/>
                </a:solidFill>
                <a:effectLst/>
              </a:rPr>
              <a:t>th</a:t>
            </a:r>
            <a:r>
              <a:rPr lang="en-US" i="0" dirty="0">
                <a:solidFill>
                  <a:srgbClr val="000000"/>
                </a:solidFill>
                <a:effectLst/>
              </a:rPr>
              <a:t> most populated city in the United States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It includes major metropolitan areas like the city of Seattle.</a:t>
            </a:r>
            <a:endParaRPr lang="en-US" dirty="0"/>
          </a:p>
          <a:p>
            <a:r>
              <a:rPr lang="en-US" i="0" dirty="0">
                <a:solidFill>
                  <a:srgbClr val="000000"/>
                </a:solidFill>
                <a:effectLst/>
              </a:rPr>
              <a:t>Dataset consists of 21,420 homes in Kings County, WA that were sold in between May 2014 – May 2015.</a:t>
            </a:r>
          </a:p>
          <a:p>
            <a:r>
              <a:rPr lang="en-US" dirty="0">
                <a:solidFill>
                  <a:srgbClr val="000000"/>
                </a:solidFill>
              </a:rPr>
              <a:t>It contains 20 variables of which will determine what affects the price of a home.</a:t>
            </a:r>
            <a:endParaRPr lang="en-US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122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E8FB-89EE-11F9-F07C-8F8C52FF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Understanding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6508-22D3-ADA7-DB0C-1FD27E167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Target Variable = Price</a:t>
            </a:r>
          </a:p>
          <a:p>
            <a:pPr marL="0" indent="0" algn="ctr">
              <a:buNone/>
            </a:pPr>
            <a:r>
              <a:rPr lang="en-US" dirty="0"/>
              <a:t>Defining certain variables: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Id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Unique identification number for the property.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date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date the house was sold.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price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price of the house.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waterfront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house which has a view to a waterfront.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condition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How good the condition is (overall). </a:t>
            </a:r>
            <a:r>
              <a:rPr lang="en-US" b="1" i="0" u="sng" dirty="0">
                <a:solidFill>
                  <a:srgbClr val="1F2328"/>
                </a:solidFill>
                <a:effectLst/>
                <a:latin typeface="-apple-system"/>
              </a:rPr>
              <a:t>1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</a:rPr>
              <a:t> indicates worn out property and </a:t>
            </a:r>
            <a:r>
              <a:rPr lang="en-US" b="1" i="0" u="sng" dirty="0">
                <a:solidFill>
                  <a:srgbClr val="1F2328"/>
                </a:solidFill>
                <a:effectLst/>
                <a:latin typeface="-apple-system"/>
              </a:rPr>
              <a:t>5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</a:rPr>
              <a:t> excellent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grade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Overall grade given to the housing unit, based on King County grading system. 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</a:rPr>
              <a:t>1 poor ,13 excellent.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F2328"/>
                </a:solidFill>
                <a:effectLst/>
                <a:latin typeface="-apple-system"/>
              </a:rPr>
              <a:t>Sqft_above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square footage of house apart from basement.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Sqft_living15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Living room area in 2015(implies - some renovations). This might or might not have affected the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lotsize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area.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Sqft_lot15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lotSize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area in 2015(implies - some renovations).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8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5AD1-E986-B4D7-E222-3C057E83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Exploring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C07F-91E5-42D8-6464-7C1B83551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268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Min price = $78,000                  Average price = 540,739               Max price = $7,700,000</a:t>
            </a:r>
          </a:p>
          <a:p>
            <a:pPr marL="0" indent="0" algn="ctr">
              <a:buNone/>
            </a:pPr>
            <a:r>
              <a:rPr lang="en-US" u="sng" dirty="0"/>
              <a:t>Variable exploration</a:t>
            </a:r>
          </a:p>
          <a:p>
            <a:pPr marL="0" indent="0">
              <a:buNone/>
            </a:pPr>
            <a:r>
              <a:rPr lang="en-US" dirty="0"/>
              <a:t>Bedrooms range 1-33              Bathrooms range 0.5 – 8              Floors range 1- 3.5</a:t>
            </a:r>
          </a:p>
          <a:p>
            <a:endParaRPr lang="en-US" dirty="0"/>
          </a:p>
        </p:txBody>
      </p:sp>
      <p:pic>
        <p:nvPicPr>
          <p:cNvPr id="7" name="Picture 6" descr="A pie chart with different colored bars&#10;&#10;Description automatically generated">
            <a:extLst>
              <a:ext uri="{FF2B5EF4-FFF2-40B4-BE49-F238E27FC236}">
                <a16:creationId xmlns:a16="http://schemas.microsoft.com/office/drawing/2014/main" id="{C26D7D1F-356A-0E43-D97C-AC5A7C2D8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429000"/>
            <a:ext cx="2358414" cy="2409091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39838D-1D2B-CF88-2C32-2BF040430CCD}"/>
              </a:ext>
            </a:extLst>
          </p:cNvPr>
          <p:cNvSpPr txBox="1"/>
          <p:nvPr/>
        </p:nvSpPr>
        <p:spPr>
          <a:xfrm>
            <a:off x="1899138" y="3473498"/>
            <a:ext cx="1441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Bedroom 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867D0-E08D-5420-FFEF-750775780841}"/>
              </a:ext>
            </a:extLst>
          </p:cNvPr>
          <p:cNvSpPr txBox="1"/>
          <p:nvPr/>
        </p:nvSpPr>
        <p:spPr>
          <a:xfrm>
            <a:off x="2652145" y="47944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AB65B-28AC-AAEB-31FF-CF8C1B8A8034}"/>
              </a:ext>
            </a:extLst>
          </p:cNvPr>
          <p:cNvSpPr txBox="1"/>
          <p:nvPr/>
        </p:nvSpPr>
        <p:spPr>
          <a:xfrm>
            <a:off x="2076884" y="4558534"/>
            <a:ext cx="30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12" name="Picture 11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CFDAE869-933B-E63F-D3D1-22E71B64B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958" y="3429000"/>
            <a:ext cx="2453903" cy="24090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DF0B74-93FB-0368-4132-CFB016CA5045}"/>
              </a:ext>
            </a:extLst>
          </p:cNvPr>
          <p:cNvSpPr txBox="1"/>
          <p:nvPr/>
        </p:nvSpPr>
        <p:spPr>
          <a:xfrm>
            <a:off x="5341318" y="4684095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EBF602-17A3-CB5C-0927-B4BBD8132911}"/>
              </a:ext>
            </a:extLst>
          </p:cNvPr>
          <p:cNvSpPr txBox="1"/>
          <p:nvPr/>
        </p:nvSpPr>
        <p:spPr>
          <a:xfrm>
            <a:off x="5908699" y="417626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pic>
        <p:nvPicPr>
          <p:cNvPr id="16" name="Picture 15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F1185A57-6AFE-52D9-CAF0-A3C28C8F8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5826" y="3429000"/>
            <a:ext cx="1962669" cy="24090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C780E2-0012-4560-14B8-EACEC6C3703D}"/>
              </a:ext>
            </a:extLst>
          </p:cNvPr>
          <p:cNvSpPr txBox="1"/>
          <p:nvPr/>
        </p:nvSpPr>
        <p:spPr>
          <a:xfrm>
            <a:off x="8774723" y="4373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8193CD-C632-C089-A971-240F741D812F}"/>
              </a:ext>
            </a:extLst>
          </p:cNvPr>
          <p:cNvSpPr txBox="1"/>
          <p:nvPr/>
        </p:nvSpPr>
        <p:spPr>
          <a:xfrm>
            <a:off x="9250752" y="4373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290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2B63-881F-E6DE-59DC-507ACA17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Exploring the data</a:t>
            </a:r>
            <a:br>
              <a:rPr lang="en-US" dirty="0"/>
            </a:br>
            <a:r>
              <a:rPr lang="en-US" sz="2200" u="sng" dirty="0"/>
              <a:t>Variable exploration</a:t>
            </a:r>
            <a:br>
              <a:rPr lang="en-US" u="sn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7D1B0-BC6D-5BDF-57FD-4EC17D800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Years built range 1900 – 2015</a:t>
            </a:r>
          </a:p>
          <a:p>
            <a:r>
              <a:rPr lang="en-US" dirty="0" err="1"/>
              <a:t>Sq_ftliving</a:t>
            </a:r>
            <a:r>
              <a:rPr lang="en-US" dirty="0"/>
              <a:t> range 370sqft – 13,540sq_ft</a:t>
            </a:r>
          </a:p>
          <a:p>
            <a:r>
              <a:rPr lang="en-US" dirty="0"/>
              <a:t>Basement – Majority of homes do not have a basement</a:t>
            </a:r>
          </a:p>
          <a:p>
            <a:r>
              <a:rPr lang="en-US" dirty="0"/>
              <a:t>Waterview – Majority of homes do not have a Waterview. Rated 0-1</a:t>
            </a:r>
          </a:p>
          <a:p>
            <a:r>
              <a:rPr lang="en-US" dirty="0"/>
              <a:t>View – Majority of homes do not have a view. Rated 0-4</a:t>
            </a:r>
          </a:p>
          <a:p>
            <a:r>
              <a:rPr lang="en-US" dirty="0" err="1"/>
              <a:t>Zipcode</a:t>
            </a:r>
            <a:r>
              <a:rPr lang="en-US" dirty="0"/>
              <a:t> – More homes sold in 98103</a:t>
            </a:r>
          </a:p>
          <a:p>
            <a:r>
              <a:rPr lang="en-US" dirty="0"/>
              <a:t>Condition– Most homes condition were of average conditions. Rated 1-5</a:t>
            </a:r>
          </a:p>
          <a:p>
            <a:r>
              <a:rPr lang="en-US" dirty="0"/>
              <a:t>Grade – Most homes Grade were of average grade. Rated 1-13</a:t>
            </a:r>
          </a:p>
        </p:txBody>
      </p:sp>
    </p:spTree>
    <p:extLst>
      <p:ext uri="{BB962C8B-B14F-4D97-AF65-F5344CB8AC3E}">
        <p14:creationId xmlns:p14="http://schemas.microsoft.com/office/powerpoint/2010/main" val="300265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945F-0939-4828-0871-9EDC6D0F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Exploring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6FC42-2B5A-04FC-4D42-B86CE34AE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price for a 3 bedroom home = $466,527.48</a:t>
            </a:r>
          </a:p>
          <a:p>
            <a:r>
              <a:rPr lang="en-US" dirty="0"/>
              <a:t>Average price for a 4 bedroom home = $635,794.49</a:t>
            </a:r>
          </a:p>
          <a:p>
            <a:r>
              <a:rPr lang="en-US" dirty="0"/>
              <a:t>Average </a:t>
            </a:r>
            <a:r>
              <a:rPr lang="en-US" dirty="0" err="1"/>
              <a:t>sqft_living</a:t>
            </a:r>
            <a:r>
              <a:rPr lang="en-US" dirty="0"/>
              <a:t> for a 3 bedroom home = 1,807 </a:t>
            </a:r>
            <a:r>
              <a:rPr lang="en-US" dirty="0" err="1"/>
              <a:t>sqft</a:t>
            </a:r>
            <a:endParaRPr lang="en-US" dirty="0"/>
          </a:p>
          <a:p>
            <a:r>
              <a:rPr lang="en-US" dirty="0"/>
              <a:t>Average </a:t>
            </a:r>
            <a:r>
              <a:rPr lang="en-US" dirty="0" err="1"/>
              <a:t>sqft_living</a:t>
            </a:r>
            <a:r>
              <a:rPr lang="en-US" dirty="0"/>
              <a:t> for 4 bedroom home = 2,556 </a:t>
            </a:r>
            <a:r>
              <a:rPr lang="en-US" dirty="0" err="1"/>
              <a:t>sqft</a:t>
            </a:r>
            <a:endParaRPr lang="en-US" dirty="0"/>
          </a:p>
          <a:p>
            <a:r>
              <a:rPr lang="en-US" dirty="0"/>
              <a:t>Average price for a waterfront home = $1,662,524.18 vs $532,137.39</a:t>
            </a:r>
          </a:p>
        </p:txBody>
      </p:sp>
    </p:spTree>
    <p:extLst>
      <p:ext uri="{BB962C8B-B14F-4D97-AF65-F5344CB8AC3E}">
        <p14:creationId xmlns:p14="http://schemas.microsoft.com/office/powerpoint/2010/main" val="416945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A3CC-B61E-05FC-20BD-198D8660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	</a:t>
            </a:r>
            <a:br>
              <a:rPr lang="en-US" dirty="0"/>
            </a:br>
            <a:r>
              <a:rPr lang="en-US" dirty="0"/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1ACC-1958-B18A-CAFC-ED0931E12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Checking for nulls – None identified</a:t>
            </a:r>
          </a:p>
          <a:p>
            <a:r>
              <a:rPr lang="en-US" dirty="0"/>
              <a:t>Checking data types – Integers/Floats</a:t>
            </a:r>
          </a:p>
          <a:p>
            <a:r>
              <a:rPr lang="en-US" dirty="0"/>
              <a:t>Checking for duplicates – None identified</a:t>
            </a:r>
          </a:p>
          <a:p>
            <a:r>
              <a:rPr lang="en-US" dirty="0"/>
              <a:t>Drop columns – Id and Date were dropped as they are not relevant to the model</a:t>
            </a:r>
          </a:p>
          <a:p>
            <a:r>
              <a:rPr lang="en-US" dirty="0"/>
              <a:t>Change column type to object type – Condition, Waterfront, View, </a:t>
            </a:r>
            <a:r>
              <a:rPr lang="en-US" dirty="0" err="1"/>
              <a:t>Zipcode</a:t>
            </a:r>
            <a:endParaRPr lang="en-US" dirty="0"/>
          </a:p>
          <a:p>
            <a:r>
              <a:rPr lang="en-US" dirty="0"/>
              <a:t>Deleted row with 33 bedrooms</a:t>
            </a:r>
          </a:p>
          <a:p>
            <a:r>
              <a:rPr lang="en-US" dirty="0"/>
              <a:t>Used log and square root transformation to manage outliers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1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80E9-68BD-1869-9049-1998C02E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CA7E5-C6DF-209D-87E4-40E996FFE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Sqft_living</a:t>
            </a:r>
            <a:r>
              <a:rPr lang="en-US" dirty="0"/>
              <a:t>, </a:t>
            </a:r>
            <a:r>
              <a:rPr lang="en-US" dirty="0" err="1"/>
              <a:t>sqft</a:t>
            </a:r>
            <a:r>
              <a:rPr lang="en-US" dirty="0"/>
              <a:t>._above and bathrooms were highly correlated to price.</a:t>
            </a:r>
          </a:p>
          <a:p>
            <a:r>
              <a:rPr lang="en-US" dirty="0"/>
              <a:t>VIF shows </a:t>
            </a:r>
            <a:r>
              <a:rPr lang="en-US" dirty="0" err="1"/>
              <a:t>sqft_living</a:t>
            </a:r>
            <a:r>
              <a:rPr lang="en-US" dirty="0"/>
              <a:t>, </a:t>
            </a:r>
            <a:r>
              <a:rPr lang="en-US" dirty="0" err="1"/>
              <a:t>sqft_above</a:t>
            </a:r>
            <a:r>
              <a:rPr lang="en-US" dirty="0"/>
              <a:t> and </a:t>
            </a:r>
            <a:r>
              <a:rPr lang="en-US" dirty="0" err="1"/>
              <a:t>sqft_basement</a:t>
            </a:r>
            <a:r>
              <a:rPr lang="en-US" dirty="0"/>
              <a:t> are highly correlated to each other. I dropped </a:t>
            </a:r>
            <a:r>
              <a:rPr lang="en-US" dirty="0" err="1"/>
              <a:t>sqft</a:t>
            </a:r>
            <a:r>
              <a:rPr lang="en-US" dirty="0"/>
              <a:t>._above  and </a:t>
            </a:r>
            <a:r>
              <a:rPr lang="en-US" dirty="0" err="1"/>
              <a:t>sqft_basement</a:t>
            </a:r>
            <a:r>
              <a:rPr lang="en-US" dirty="0"/>
              <a:t>. </a:t>
            </a:r>
          </a:p>
          <a:p>
            <a:r>
              <a:rPr lang="en-US" dirty="0"/>
              <a:t>I will also drop </a:t>
            </a:r>
            <a:r>
              <a:rPr lang="en-US" dirty="0" err="1"/>
              <a:t>yr_renovated</a:t>
            </a:r>
            <a:r>
              <a:rPr lang="en-US" dirty="0"/>
              <a:t> as it really does not have any </a:t>
            </a:r>
            <a:r>
              <a:rPr lang="en-US" dirty="0" err="1"/>
              <a:t>corralation</a:t>
            </a:r>
            <a:r>
              <a:rPr lang="en-US" dirty="0"/>
              <a:t> with the price and there is already a variable called sqft_living15 which has a higher </a:t>
            </a:r>
            <a:r>
              <a:rPr lang="en-US" dirty="0" err="1"/>
              <a:t>corralation</a:t>
            </a:r>
            <a:r>
              <a:rPr lang="en-US" dirty="0"/>
              <a:t> to the target.</a:t>
            </a:r>
          </a:p>
          <a:p>
            <a:r>
              <a:rPr lang="en-US" dirty="0"/>
              <a:t>VIF – 27.6</a:t>
            </a:r>
          </a:p>
          <a:p>
            <a:r>
              <a:rPr lang="en-US" dirty="0"/>
              <a:t>There is still high correlation between the variables.  This can affect the model adversely</a:t>
            </a:r>
          </a:p>
        </p:txBody>
      </p:sp>
    </p:spTree>
    <p:extLst>
      <p:ext uri="{BB962C8B-B14F-4D97-AF65-F5344CB8AC3E}">
        <p14:creationId xmlns:p14="http://schemas.microsoft.com/office/powerpoint/2010/main" val="3344509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{E0F03E0A-2D6C-494C-B9D5-8578D3D16259}tf10001119</Template>
  <TotalTime>224</TotalTime>
  <Words>778</Words>
  <Application>Microsoft Macintosh PowerPoint</Application>
  <PresentationFormat>Widescreen</PresentationFormat>
  <Paragraphs>87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Gill Sans MT</vt:lpstr>
      <vt:lpstr>Gallery</vt:lpstr>
      <vt:lpstr>PowerPoint Presentation</vt:lpstr>
      <vt:lpstr>Objectives</vt:lpstr>
      <vt:lpstr> Understanding the dataset </vt:lpstr>
      <vt:lpstr> Understanding the Dataset</vt:lpstr>
      <vt:lpstr> Exploring the data</vt:lpstr>
      <vt:lpstr>Exploring the data Variable exploration </vt:lpstr>
      <vt:lpstr> Exploring the Data</vt:lpstr>
      <vt:lpstr>   Cleaning the data</vt:lpstr>
      <vt:lpstr> Correlations</vt:lpstr>
      <vt:lpstr> Regression Models</vt:lpstr>
      <vt:lpstr> Regression Models</vt:lpstr>
      <vt:lpstr> Visual Data analysis</vt:lpstr>
      <vt:lpstr>PowerPoint Presentation</vt:lpstr>
      <vt:lpstr>PowerPoint Presentation</vt:lpstr>
      <vt:lpstr>PowerPoint Presentation</vt:lpstr>
      <vt:lpstr>PowerPoint Presentation</vt:lpstr>
      <vt:lpstr>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Restrepo</dc:creator>
  <cp:lastModifiedBy>Sarah Restrepo</cp:lastModifiedBy>
  <cp:revision>2</cp:revision>
  <dcterms:created xsi:type="dcterms:W3CDTF">2023-08-19T07:04:30Z</dcterms:created>
  <dcterms:modified xsi:type="dcterms:W3CDTF">2023-08-19T15:59:27Z</dcterms:modified>
</cp:coreProperties>
</file>