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4" r:id="rId3"/>
    <p:sldId id="260" r:id="rId4"/>
    <p:sldId id="262" r:id="rId5"/>
    <p:sldId id="292" r:id="rId6"/>
    <p:sldId id="283" r:id="rId7"/>
    <p:sldId id="299" r:id="rId8"/>
    <p:sldId id="301" r:id="rId9"/>
    <p:sldId id="290" r:id="rId10"/>
    <p:sldId id="285" r:id="rId11"/>
    <p:sldId id="291" r:id="rId12"/>
    <p:sldId id="267" r:id="rId13"/>
    <p:sldId id="293" r:id="rId14"/>
    <p:sldId id="294" r:id="rId15"/>
    <p:sldId id="295" r:id="rId16"/>
    <p:sldId id="296" r:id="rId17"/>
    <p:sldId id="297" r:id="rId18"/>
    <p:sldId id="258" r:id="rId19"/>
    <p:sldId id="263" r:id="rId20"/>
    <p:sldId id="265" r:id="rId21"/>
    <p:sldId id="266" r:id="rId22"/>
    <p:sldId id="268" r:id="rId23"/>
    <p:sldId id="269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639" autoAdjust="0"/>
  </p:normalViewPr>
  <p:slideViewPr>
    <p:cSldViewPr snapToGrid="0">
      <p:cViewPr varScale="1">
        <p:scale>
          <a:sx n="74" d="100"/>
          <a:sy n="74" d="100"/>
        </p:scale>
        <p:origin x="19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D4B5-0621-4EBC-9F0F-A104DCA48F61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166F8-8918-4CB7-B37F-5AA01F4CC8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16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algorythm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speeds</a:t>
            </a:r>
            <a:r>
              <a:rPr lang="es-ES" dirty="0"/>
              <a:t> and </a:t>
            </a:r>
            <a:r>
              <a:rPr lang="es-ES" dirty="0" err="1"/>
              <a:t>turning</a:t>
            </a:r>
            <a:r>
              <a:rPr lang="es-ES" dirty="0"/>
              <a:t> angles </a:t>
            </a:r>
            <a:r>
              <a:rPr lang="es-ES" dirty="0" err="1"/>
              <a:t>that</a:t>
            </a:r>
            <a:r>
              <a:rPr lang="es-ES" dirty="0"/>
              <a:t> are </a:t>
            </a:r>
            <a:r>
              <a:rPr lang="es-ES" dirty="0" err="1"/>
              <a:t>believed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associated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behaviour</a:t>
            </a:r>
            <a:r>
              <a:rPr lang="es-ES" dirty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166F8-8918-4CB7-B37F-5AA01F4CC83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1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166F8-8918-4CB7-B37F-5AA01F4CC83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46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166F8-8918-4CB7-B37F-5AA01F4CC83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72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166F8-8918-4CB7-B37F-5AA01F4CC830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24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A988-FF9D-478A-8EC0-5C00CD40A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033BC-9197-437B-A302-2DC332B73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CDB4-4CF9-43D1-B746-1F837D68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092E-7676-4D83-9508-F795FF2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A808-CF28-4BEF-9104-9FC821FF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3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A249-AD72-4C44-9B10-06ED12CE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3F00E-00E8-4FBB-A460-2B2412930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5277E-779C-4A6E-897C-F1000CB7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47F1-3693-4651-A363-FD55B83E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035D-1970-4F76-A7E3-7D4FCE46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14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FE74E-A758-4C47-8B81-FCE9CDDF5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2F078-EF7E-4670-BF31-D5C2B975F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42BA-7B92-4EED-966A-EE4DD0B3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AB80-21DA-4162-9E59-4FE7CBF9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809A-B165-4BD6-A26C-131AB0CE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1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5F2D-53D3-49BC-B32C-7583EFB5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97F7-0783-4CC8-B772-FAD6BFC4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6D12C-63CE-42A4-9830-5ED838E0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5A43-9AF0-4D9E-83C8-A70BC699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E665-FB73-4ABA-B3AB-9AF61AF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13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3D20-E4C4-4FD9-A892-C9F05B96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7053-F58A-4205-BC34-0264BBA9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7A00-68AE-43CE-AB45-EB0E5151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6DD6-3A96-42E8-B1A9-9C706B8A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155F-6D33-4692-AABC-40F3645B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47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0FB2-1ED9-4D66-BB49-701CFDD9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8461-A0BD-43CD-BB25-D546A5FDC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1E3EC-B6B8-4DA3-8D51-394185DF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98CD-B117-440F-923D-003133B2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F356F-D1C0-4E9F-BF02-4C3FBA11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20F78-11DE-4B71-A1C0-1CD96C5A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45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180C-E2CF-4F04-B3A4-C5764FDC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A5413-80FE-4F52-B9F1-8398B55A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9F817-6689-4B4A-A6B1-A4C21EB9F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09805-2A2A-4339-BC2E-C6AC00DED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37386-5424-483C-91A9-F06EDB6B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412AF-8D64-43E6-82CA-AC63165C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BA8E0-B3F7-459B-934F-4327C4BE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18184-D620-4735-BDB5-BF0DBA1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05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73DE-638A-4E78-B740-BE0E1E33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3344C-A451-4B2F-A608-CC042C46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7EB06-1DE0-4474-AB76-E300558F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9641F-B8F9-4BD2-BA88-34DA0C44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89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40A53-A113-49FD-A9D2-4FB94EA7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45DB2-B4BB-4F94-8CBB-D10830AD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573F-09B6-4E59-8019-7950E2C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6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A9B-5873-4AEC-813E-7A3E8129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C276-616A-4C49-B9A0-CCAF5E46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BA90-8D97-41F1-985C-A34534310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D4E14-A067-4BC1-97CD-2CEF410A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4CEA2-4476-4CF8-B213-1CD7D587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14ED7-A4E9-49CE-BABE-EA6F2184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043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ED5F-A595-4DE5-AF78-E43F44BD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4C322-0F3A-4127-B9F3-0E397591E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BB824-7F7E-47E1-9C4C-588D3962E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90747-E5DE-4C39-9902-A71F562B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3638A-578E-4184-A7D5-577079FA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D72B8-C203-45A8-8D8A-59653BBE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88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C11A3-2184-4809-95B2-55611143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F8C7A-159A-4650-80FB-4B59E8EA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0D72F-C150-4E72-BE44-3381A0D1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BF601-4D04-4BA9-AC68-86B5615DDCB3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ABE6-CA9F-4C45-80E0-B62569391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BCA14-F416-4DE4-BA1E-36F5F8362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538BD-8C5B-44C6-9C09-59C80D0E89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3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2D9-7627-4201-9A71-A7D86240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660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CA" dirty="0"/>
              <a:t>Behavioural classification of GPS locations using </a:t>
            </a:r>
            <a:r>
              <a:rPr lang="en-CA" dirty="0" err="1"/>
              <a:t>EMbC</a:t>
            </a:r>
            <a:r>
              <a:rPr lang="en-CA" dirty="0"/>
              <a:t> and HMM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A9825-1EBC-4C46-ADED-C11668FC6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</a:t>
            </a:r>
            <a:r>
              <a:rPr lang="en-CA" dirty="0" err="1"/>
              <a:t>eabird</a:t>
            </a:r>
            <a:r>
              <a:rPr lang="en-CA" dirty="0"/>
              <a:t> Ecology Lab R Class </a:t>
            </a:r>
          </a:p>
          <a:p>
            <a:r>
              <a:rPr lang="en-CA" dirty="0"/>
              <a:t>Sarah Saldanha</a:t>
            </a:r>
          </a:p>
        </p:txBody>
      </p:sp>
    </p:spTree>
    <p:extLst>
      <p:ext uri="{BB962C8B-B14F-4D97-AF65-F5344CB8AC3E}">
        <p14:creationId xmlns:p14="http://schemas.microsoft.com/office/powerpoint/2010/main" val="33707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 txBox="1">
            <a:spLocks/>
          </p:cNvSpPr>
          <p:nvPr/>
        </p:nvSpPr>
        <p:spPr>
          <a:xfrm>
            <a:off x="318249" y="204228"/>
            <a:ext cx="9163502" cy="5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 err="1"/>
              <a:t>Behavioural</a:t>
            </a:r>
            <a:r>
              <a:rPr lang="es-ES" sz="3200" dirty="0"/>
              <a:t> </a:t>
            </a:r>
            <a:r>
              <a:rPr lang="es-ES" sz="3200" dirty="0" err="1"/>
              <a:t>annotation</a:t>
            </a:r>
            <a:r>
              <a:rPr lang="es-ES" sz="3200" dirty="0"/>
              <a:t>: </a:t>
            </a:r>
            <a:r>
              <a:rPr lang="es-ES" sz="3200" dirty="0" err="1"/>
              <a:t>which</a:t>
            </a:r>
            <a:r>
              <a:rPr lang="es-ES" sz="3200" dirty="0"/>
              <a:t> </a:t>
            </a:r>
            <a:r>
              <a:rPr lang="es-ES" sz="3200" dirty="0" err="1"/>
              <a:t>method</a:t>
            </a:r>
            <a:r>
              <a:rPr lang="es-ES" sz="3200" dirty="0"/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318249" y="1724965"/>
            <a:ext cx="94405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Review comparing different methods to infer foraging </a:t>
            </a:r>
            <a:r>
              <a:rPr lang="en-US" dirty="0" err="1"/>
              <a:t>behaviour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Bennison, A., </a:t>
            </a:r>
            <a:r>
              <a:rPr lang="en-US" dirty="0" err="1"/>
              <a:t>Bearhop</a:t>
            </a:r>
            <a:r>
              <a:rPr lang="en-US" dirty="0"/>
              <a:t>, S., </a:t>
            </a:r>
            <a:r>
              <a:rPr lang="en-US" dirty="0" err="1"/>
              <a:t>Bodey</a:t>
            </a:r>
            <a:r>
              <a:rPr lang="en-US" dirty="0"/>
              <a:t>, T. W., </a:t>
            </a:r>
            <a:r>
              <a:rPr lang="en-US" dirty="0" err="1"/>
              <a:t>Votier</a:t>
            </a:r>
            <a:r>
              <a:rPr lang="en-US" dirty="0"/>
              <a:t>, S. C., Grecian, W. J., Wakefield, E. D., ... &amp; </a:t>
            </a:r>
            <a:r>
              <a:rPr lang="en-US" dirty="0" err="1"/>
              <a:t>Jessopp</a:t>
            </a:r>
            <a:r>
              <a:rPr lang="en-US" dirty="0"/>
              <a:t>, M. (2018). Search and foraging behaviors from movement data: a comparison of methods. </a:t>
            </a:r>
            <a:r>
              <a:rPr lang="en-US" i="1" dirty="0"/>
              <a:t>Ecology and evolution</a:t>
            </a:r>
            <a:r>
              <a:rPr lang="en-US" dirty="0"/>
              <a:t>, </a:t>
            </a:r>
            <a:r>
              <a:rPr lang="en-US" i="1" dirty="0"/>
              <a:t>8</a:t>
            </a:r>
            <a:r>
              <a:rPr lang="en-US" dirty="0"/>
              <a:t>(1), 13-24.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41431" t="54054" r="21959" b="12673"/>
          <a:stretch/>
        </p:blipFill>
        <p:spPr>
          <a:xfrm>
            <a:off x="3353027" y="3202293"/>
            <a:ext cx="6268768" cy="32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 txBox="1">
            <a:spLocks/>
          </p:cNvSpPr>
          <p:nvPr/>
        </p:nvSpPr>
        <p:spPr>
          <a:xfrm>
            <a:off x="318249" y="204228"/>
            <a:ext cx="9163502" cy="5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 err="1"/>
              <a:t>Behavioural</a:t>
            </a:r>
            <a:r>
              <a:rPr lang="es-ES" sz="3200" dirty="0"/>
              <a:t> </a:t>
            </a:r>
            <a:r>
              <a:rPr lang="es-ES" sz="3200" dirty="0" err="1"/>
              <a:t>annotation</a:t>
            </a:r>
            <a:r>
              <a:rPr lang="es-ES" sz="3200" dirty="0"/>
              <a:t>: </a:t>
            </a:r>
            <a:r>
              <a:rPr lang="es-ES" sz="3200" dirty="0" err="1"/>
              <a:t>which</a:t>
            </a:r>
            <a:r>
              <a:rPr lang="es-ES" sz="3200" dirty="0"/>
              <a:t> </a:t>
            </a:r>
            <a:r>
              <a:rPr lang="es-ES" sz="3200" dirty="0" err="1"/>
              <a:t>method</a:t>
            </a:r>
            <a:r>
              <a:rPr lang="es-ES" sz="3200" dirty="0"/>
              <a:t>?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378418" y="1950994"/>
            <a:ext cx="255230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/>
              <a:t>EMBC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43859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2"/>
          <p:cNvSpPr txBox="1">
            <a:spLocks/>
          </p:cNvSpPr>
          <p:nvPr/>
        </p:nvSpPr>
        <p:spPr>
          <a:xfrm>
            <a:off x="738379" y="1736466"/>
            <a:ext cx="9163502" cy="270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Compromise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 and </a:t>
            </a:r>
            <a:r>
              <a:rPr lang="es-ES" dirty="0" err="1"/>
              <a:t>ease</a:t>
            </a:r>
            <a:r>
              <a:rPr lang="es-ES" dirty="0"/>
              <a:t> of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account</a:t>
            </a:r>
            <a:r>
              <a:rPr lang="es-ES" dirty="0"/>
              <a:t> </a:t>
            </a:r>
            <a:r>
              <a:rPr lang="es-ES" dirty="0" err="1"/>
              <a:t>uncertainty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Suitable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behavioural</a:t>
            </a:r>
            <a:r>
              <a:rPr lang="es-ES" dirty="0"/>
              <a:t> </a:t>
            </a:r>
            <a:r>
              <a:rPr lang="es-ES" dirty="0" err="1"/>
              <a:t>annotation</a:t>
            </a:r>
            <a:r>
              <a:rPr lang="es-ES" dirty="0"/>
              <a:t> of </a:t>
            </a:r>
            <a:r>
              <a:rPr lang="es-ES" dirty="0" err="1"/>
              <a:t>animals</a:t>
            </a:r>
            <a:r>
              <a:rPr lang="es-ES" dirty="0"/>
              <a:t> </a:t>
            </a:r>
            <a:r>
              <a:rPr lang="es-ES" dirty="0" err="1"/>
              <a:t>trajectories</a:t>
            </a:r>
            <a:endParaRPr lang="es-E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Up to 5/6 input </a:t>
            </a:r>
            <a:r>
              <a:rPr lang="es-ES" dirty="0" err="1"/>
              <a:t>features</a:t>
            </a:r>
            <a:r>
              <a:rPr lang="es-ES" dirty="0"/>
              <a:t> -&gt; 32/64 </a:t>
            </a:r>
            <a:r>
              <a:rPr lang="es-ES" dirty="0" err="1"/>
              <a:t>clusters</a:t>
            </a:r>
            <a:r>
              <a:rPr lang="es-ES" dirty="0"/>
              <a:t> (2</a:t>
            </a:r>
            <a:r>
              <a:rPr lang="es-ES" baseline="30000" dirty="0"/>
              <a:t>m</a:t>
            </a:r>
            <a:r>
              <a:rPr lang="es-E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imput</a:t>
            </a:r>
            <a:r>
              <a:rPr lang="es-ES" dirty="0"/>
              <a:t> </a:t>
            </a:r>
            <a:r>
              <a:rPr lang="es-ES" dirty="0" err="1"/>
              <a:t>features</a:t>
            </a:r>
            <a:r>
              <a:rPr lang="es-ES" dirty="0"/>
              <a:t>: </a:t>
            </a:r>
            <a:r>
              <a:rPr lang="es-ES" dirty="0" err="1"/>
              <a:t>speed</a:t>
            </a:r>
            <a:r>
              <a:rPr lang="es-ES" dirty="0"/>
              <a:t> and </a:t>
            </a:r>
            <a:r>
              <a:rPr lang="es-ES" dirty="0" err="1"/>
              <a:t>turning</a:t>
            </a:r>
            <a:r>
              <a:rPr lang="es-ES" dirty="0"/>
              <a:t> </a:t>
            </a:r>
            <a:r>
              <a:rPr lang="es-ES" dirty="0" err="1"/>
              <a:t>angle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263611" y="269845"/>
            <a:ext cx="8130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EMBC: </a:t>
            </a:r>
            <a:r>
              <a:rPr lang="es-ES" sz="2800" b="1" dirty="0" err="1"/>
              <a:t>Expectation-Maximization</a:t>
            </a:r>
            <a:r>
              <a:rPr lang="es-ES" sz="2800" b="1" dirty="0"/>
              <a:t> </a:t>
            </a:r>
            <a:r>
              <a:rPr lang="es-ES" sz="2800" b="1" dirty="0" err="1"/>
              <a:t>Binary</a:t>
            </a:r>
            <a:r>
              <a:rPr lang="es-ES" sz="2800" b="1" dirty="0"/>
              <a:t> </a:t>
            </a:r>
            <a:r>
              <a:rPr lang="es-ES" sz="2800" b="1" dirty="0" err="1"/>
              <a:t>Clustering</a:t>
            </a:r>
            <a:endParaRPr lang="en-GB" sz="28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16757" t="38439" r="52567" b="34414"/>
          <a:stretch/>
        </p:blipFill>
        <p:spPr>
          <a:xfrm>
            <a:off x="389276" y="4264739"/>
            <a:ext cx="3739978" cy="186175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48105" t="38439" r="17905" b="34414"/>
          <a:stretch/>
        </p:blipFill>
        <p:spPr>
          <a:xfrm>
            <a:off x="3918586" y="4264738"/>
            <a:ext cx="4144162" cy="1861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7549B-39C7-CCB7-BC10-9AAD8551304B}"/>
              </a:ext>
            </a:extLst>
          </p:cNvPr>
          <p:cNvSpPr txBox="1"/>
          <p:nvPr/>
        </p:nvSpPr>
        <p:spPr>
          <a:xfrm>
            <a:off x="6464967" y="57594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Garriga</a:t>
            </a:r>
            <a:r>
              <a:rPr lang="en-CA" dirty="0"/>
              <a:t>, J., Palmer, J. R., </a:t>
            </a:r>
            <a:r>
              <a:rPr lang="en-CA" dirty="0" err="1"/>
              <a:t>Oltra</a:t>
            </a:r>
            <a:r>
              <a:rPr lang="en-CA" dirty="0"/>
              <a:t>, A., &amp; </a:t>
            </a:r>
            <a:r>
              <a:rPr lang="en-CA" dirty="0" err="1"/>
              <a:t>Bartumeus</a:t>
            </a:r>
            <a:r>
              <a:rPr lang="en-CA" dirty="0"/>
              <a:t>, F. (2016). Expectation-maximization binary clustering for behavioural annotation. </a:t>
            </a:r>
            <a:r>
              <a:rPr lang="en-CA" dirty="0" err="1"/>
              <a:t>PLoS</a:t>
            </a:r>
            <a:r>
              <a:rPr lang="en-CA" dirty="0"/>
              <a:t> One, 11(3), e0151984.</a:t>
            </a:r>
          </a:p>
        </p:txBody>
      </p:sp>
    </p:spTree>
    <p:extLst>
      <p:ext uri="{BB962C8B-B14F-4D97-AF65-F5344CB8AC3E}">
        <p14:creationId xmlns:p14="http://schemas.microsoft.com/office/powerpoint/2010/main" val="53591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4" y="1351176"/>
            <a:ext cx="6483351" cy="518207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63611" y="269845"/>
            <a:ext cx="8130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EMBC: </a:t>
            </a:r>
            <a:r>
              <a:rPr lang="es-ES" sz="2800" b="1" dirty="0" err="1"/>
              <a:t>Expectation-Maximization</a:t>
            </a:r>
            <a:r>
              <a:rPr lang="es-ES" sz="2800" b="1" dirty="0"/>
              <a:t> </a:t>
            </a:r>
            <a:r>
              <a:rPr lang="es-ES" sz="2800" b="1" dirty="0" err="1"/>
              <a:t>Binary</a:t>
            </a:r>
            <a:r>
              <a:rPr lang="es-ES" sz="2800" b="1" dirty="0"/>
              <a:t> </a:t>
            </a:r>
            <a:r>
              <a:rPr lang="es-ES" sz="2800" b="1" dirty="0" err="1"/>
              <a:t>Clustering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531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44" y="1351176"/>
            <a:ext cx="6483351" cy="518207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63611" y="269845"/>
            <a:ext cx="8130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EMBC: </a:t>
            </a:r>
            <a:r>
              <a:rPr lang="es-ES" sz="2800" b="1" dirty="0" err="1"/>
              <a:t>Expectation-Maximization</a:t>
            </a:r>
            <a:r>
              <a:rPr lang="es-ES" sz="2800" b="1" dirty="0"/>
              <a:t> </a:t>
            </a:r>
            <a:r>
              <a:rPr lang="es-ES" sz="2800" b="1" dirty="0" err="1"/>
              <a:t>Binary</a:t>
            </a:r>
            <a:r>
              <a:rPr lang="es-ES" sz="2800" b="1" dirty="0"/>
              <a:t> </a:t>
            </a:r>
            <a:r>
              <a:rPr lang="es-ES" sz="2800" b="1" dirty="0" err="1"/>
              <a:t>Clustering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9919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44" y="1351176"/>
            <a:ext cx="6483351" cy="5182074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7611762" y="1542401"/>
            <a:ext cx="3245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MRoman10-Regular"/>
              </a:rPr>
              <a:t>The number of output clusters is 2</a:t>
            </a:r>
            <a:r>
              <a:rPr lang="en-US" baseline="30000" dirty="0">
                <a:latin typeface="LMRoman10-Regular"/>
              </a:rPr>
              <a:t>m</a:t>
            </a:r>
            <a:r>
              <a:rPr lang="en-US" sz="800" i="1" dirty="0">
                <a:latin typeface="LMMathItalic7-Regular"/>
              </a:rPr>
              <a:t> </a:t>
            </a:r>
            <a:r>
              <a:rPr lang="en-US" dirty="0">
                <a:latin typeface="LMRoman10-Regular"/>
              </a:rPr>
              <a:t>determined by the number of input features </a:t>
            </a:r>
            <a:r>
              <a:rPr lang="en-US" i="1" dirty="0">
                <a:latin typeface="LMMathItalic10-Regular"/>
              </a:rPr>
              <a:t>m</a:t>
            </a:r>
            <a:r>
              <a:rPr lang="en-US" dirty="0">
                <a:latin typeface="LMRoman10-Regular"/>
              </a:rPr>
              <a:t>.</a:t>
            </a:r>
            <a:endParaRPr lang="en-GB" dirty="0"/>
          </a:p>
        </p:txBody>
      </p:sp>
      <p:sp>
        <p:nvSpPr>
          <p:cNvPr id="11" name="Rectángulo 10"/>
          <p:cNvSpPr/>
          <p:nvPr/>
        </p:nvSpPr>
        <p:spPr>
          <a:xfrm>
            <a:off x="7611762" y="2951764"/>
            <a:ext cx="3649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MRoman10-Regular"/>
              </a:rPr>
              <a:t>This number is only </a:t>
            </a:r>
            <a:r>
              <a:rPr lang="en-US" dirty="0">
                <a:latin typeface="LMRoman10-Regular"/>
              </a:rPr>
              <a:t>an upper bound as some of the clusters can vanish along the likelihood optimization process.</a:t>
            </a:r>
            <a:endParaRPr lang="en-GB" dirty="0"/>
          </a:p>
        </p:txBody>
      </p:sp>
      <p:sp>
        <p:nvSpPr>
          <p:cNvPr id="6" name="Rectángulo 5"/>
          <p:cNvSpPr/>
          <p:nvPr/>
        </p:nvSpPr>
        <p:spPr>
          <a:xfrm>
            <a:off x="263611" y="269845"/>
            <a:ext cx="8130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EMBC: </a:t>
            </a:r>
            <a:r>
              <a:rPr lang="es-ES" sz="2800" b="1" dirty="0" err="1"/>
              <a:t>Expectation-Maximization</a:t>
            </a:r>
            <a:r>
              <a:rPr lang="es-ES" sz="2800" b="1" dirty="0"/>
              <a:t> </a:t>
            </a:r>
            <a:r>
              <a:rPr lang="es-ES" sz="2800" b="1" dirty="0" err="1"/>
              <a:t>Binary</a:t>
            </a:r>
            <a:r>
              <a:rPr lang="es-ES" sz="2800" b="1" dirty="0"/>
              <a:t> </a:t>
            </a:r>
            <a:r>
              <a:rPr lang="es-ES" sz="2800" b="1" dirty="0" err="1"/>
              <a:t>Clustering</a:t>
            </a:r>
            <a:endParaRPr lang="en-GB" sz="2800" dirty="0"/>
          </a:p>
        </p:txBody>
      </p:sp>
      <p:sp>
        <p:nvSpPr>
          <p:cNvPr id="7" name="CuadroTexto 6"/>
          <p:cNvSpPr txBox="1"/>
          <p:nvPr/>
        </p:nvSpPr>
        <p:spPr>
          <a:xfrm>
            <a:off x="4852088" y="3526714"/>
            <a:ext cx="247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Intensive search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Extensive search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706495" y="2933695"/>
            <a:ext cx="145593" cy="155831"/>
          </a:xfrm>
          <a:prstGeom prst="rect">
            <a:avLst/>
          </a:prstGeom>
          <a:solidFill>
            <a:srgbClr val="ABD9E9"/>
          </a:solidFill>
          <a:ln>
            <a:solidFill>
              <a:srgbClr val="ABD9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/>
          <p:cNvSpPr/>
          <p:nvPr/>
        </p:nvSpPr>
        <p:spPr>
          <a:xfrm>
            <a:off x="4706495" y="3301433"/>
            <a:ext cx="145593" cy="155831"/>
          </a:xfrm>
          <a:prstGeom prst="rect">
            <a:avLst/>
          </a:prstGeom>
          <a:solidFill>
            <a:srgbClr val="FDAE61"/>
          </a:solidFill>
          <a:ln>
            <a:solidFill>
              <a:srgbClr val="FDAE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/>
          <p:cNvSpPr/>
          <p:nvPr/>
        </p:nvSpPr>
        <p:spPr>
          <a:xfrm>
            <a:off x="4706495" y="4080754"/>
            <a:ext cx="145593" cy="155831"/>
          </a:xfrm>
          <a:prstGeom prst="rect">
            <a:avLst/>
          </a:prstGeom>
          <a:solidFill>
            <a:srgbClr val="2C7BB6"/>
          </a:solidFill>
          <a:ln>
            <a:solidFill>
              <a:srgbClr val="2C7B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13"/>
          <p:cNvSpPr/>
          <p:nvPr/>
        </p:nvSpPr>
        <p:spPr>
          <a:xfrm>
            <a:off x="4706496" y="3691576"/>
            <a:ext cx="145593" cy="155831"/>
          </a:xfrm>
          <a:prstGeom prst="rect">
            <a:avLst/>
          </a:prstGeom>
          <a:solidFill>
            <a:srgbClr val="D7191C"/>
          </a:solidFill>
          <a:ln>
            <a:solidFill>
              <a:srgbClr val="D719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ángulo 14"/>
          <p:cNvSpPr/>
          <p:nvPr/>
        </p:nvSpPr>
        <p:spPr>
          <a:xfrm>
            <a:off x="4852088" y="2764530"/>
            <a:ext cx="1573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Relocation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Resting</a:t>
            </a:r>
          </a:p>
        </p:txBody>
      </p:sp>
    </p:spTree>
    <p:extLst>
      <p:ext uri="{BB962C8B-B14F-4D97-AF65-F5344CB8AC3E}">
        <p14:creationId xmlns:p14="http://schemas.microsoft.com/office/powerpoint/2010/main" val="295214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90639" y="269845"/>
            <a:ext cx="1763624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sz="2800" dirty="0"/>
              <a:t>Smoothing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" y="1229840"/>
            <a:ext cx="5266667" cy="5485714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8590612">
            <a:off x="4072162" y="3886386"/>
            <a:ext cx="648299" cy="255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263611" y="269845"/>
            <a:ext cx="8130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EMBC: </a:t>
            </a:r>
            <a:r>
              <a:rPr lang="es-ES" sz="2800" b="1" dirty="0" err="1"/>
              <a:t>Expectation-Maximization</a:t>
            </a:r>
            <a:r>
              <a:rPr lang="es-ES" sz="2800" b="1" dirty="0"/>
              <a:t> </a:t>
            </a:r>
            <a:r>
              <a:rPr lang="es-ES" sz="2800" b="1" dirty="0" err="1"/>
              <a:t>Binary</a:t>
            </a:r>
            <a:r>
              <a:rPr lang="es-ES" sz="2800" b="1" dirty="0"/>
              <a:t> </a:t>
            </a:r>
            <a:r>
              <a:rPr lang="es-ES" sz="2800" b="1" dirty="0" err="1"/>
              <a:t>Clustering</a:t>
            </a:r>
            <a:endParaRPr lang="en-GB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447364" y="122984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Without </a:t>
            </a:r>
            <a:r>
              <a:rPr lang="en-GB" sz="2000" dirty="0" err="1"/>
              <a:t>smoothig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2881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490639" y="269845"/>
            <a:ext cx="1763624" cy="52322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sz="2800" dirty="0"/>
              <a:t>Smoothing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92" y="1229840"/>
            <a:ext cx="5266667" cy="548571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37" y="1229840"/>
            <a:ext cx="5266667" cy="5485714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 rot="18590612">
            <a:off x="4072162" y="3886386"/>
            <a:ext cx="648299" cy="255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ipse 8"/>
          <p:cNvSpPr/>
          <p:nvPr/>
        </p:nvSpPr>
        <p:spPr>
          <a:xfrm rot="18590612">
            <a:off x="9472065" y="3886387"/>
            <a:ext cx="648299" cy="255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9"/>
          <p:cNvSpPr/>
          <p:nvPr/>
        </p:nvSpPr>
        <p:spPr>
          <a:xfrm>
            <a:off x="263611" y="269845"/>
            <a:ext cx="8130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/>
              <a:t>EMBC: </a:t>
            </a:r>
            <a:r>
              <a:rPr lang="es-ES" sz="2800" b="1" dirty="0" err="1"/>
              <a:t>Expectation-Maximization</a:t>
            </a:r>
            <a:r>
              <a:rPr lang="es-ES" sz="2800" b="1" dirty="0"/>
              <a:t> </a:t>
            </a:r>
            <a:r>
              <a:rPr lang="es-ES" sz="2800" b="1" dirty="0" err="1"/>
              <a:t>Binary</a:t>
            </a:r>
            <a:r>
              <a:rPr lang="es-ES" sz="2800" b="1" dirty="0"/>
              <a:t> </a:t>
            </a:r>
            <a:r>
              <a:rPr lang="es-ES" sz="2800" b="1" dirty="0" err="1"/>
              <a:t>Clustering</a:t>
            </a:r>
            <a:endParaRPr lang="en-GB" sz="28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447364" y="1229840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Without </a:t>
            </a:r>
            <a:r>
              <a:rPr lang="en-GB" sz="2000" dirty="0" err="1"/>
              <a:t>smoothig</a:t>
            </a:r>
            <a:endParaRPr lang="en-GB" sz="2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860492" y="1229840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With </a:t>
            </a:r>
            <a:r>
              <a:rPr lang="en-GB" sz="2000" dirty="0" err="1"/>
              <a:t>smoothig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334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EFE-4EB4-4A57-AA76-647B7D38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4826-3F71-4D5C-9D1E-77D06C74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they? 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1FF54-3D33-42F7-B0E9-895A86BC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37" y="2638230"/>
            <a:ext cx="9465117" cy="27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4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4826-3F71-4D5C-9D1E-77D06C74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they?</a:t>
            </a:r>
          </a:p>
          <a:p>
            <a:pPr marL="0" indent="0">
              <a:buNone/>
            </a:pPr>
            <a:r>
              <a:rPr lang="en-CA" dirty="0"/>
              <a:t>Most often used for tracking data now, but can also be useful for capture-recapture data  </a:t>
            </a:r>
          </a:p>
          <a:p>
            <a:pPr marL="0" indent="0">
              <a:buNone/>
            </a:pPr>
            <a:r>
              <a:rPr lang="en-CA" dirty="0"/>
              <a:t>	Observed: Number of birds recaptured</a:t>
            </a:r>
          </a:p>
          <a:p>
            <a:pPr marL="0" indent="0">
              <a:buNone/>
            </a:pPr>
            <a:r>
              <a:rPr lang="en-CA" dirty="0"/>
              <a:t>	Hidden: recapture probability and survival probability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5F1037-EE0B-ACA1-BF32-D3C3E536DE2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Hidden Markov Models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543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 txBox="1">
            <a:spLocks/>
          </p:cNvSpPr>
          <p:nvPr/>
        </p:nvSpPr>
        <p:spPr>
          <a:xfrm>
            <a:off x="318249" y="204228"/>
            <a:ext cx="9163502" cy="5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 err="1"/>
              <a:t>Behavioural</a:t>
            </a:r>
            <a:r>
              <a:rPr lang="es-ES" sz="3200" dirty="0"/>
              <a:t> </a:t>
            </a:r>
            <a:r>
              <a:rPr lang="es-ES" sz="3200" dirty="0" err="1"/>
              <a:t>annotation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5779" t="12034" b="8461"/>
          <a:stretch/>
        </p:blipFill>
        <p:spPr>
          <a:xfrm>
            <a:off x="222422" y="2131537"/>
            <a:ext cx="5985293" cy="430839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532605" y="2792628"/>
            <a:ext cx="46490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Consecutive GPS positions give you: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Speed</a:t>
            </a:r>
          </a:p>
          <a:p>
            <a:pPr marL="285750" indent="-285750">
              <a:buFontTx/>
              <a:buChar char="-"/>
            </a:pPr>
            <a:r>
              <a:rPr lang="en-GB" sz="2400" dirty="0"/>
              <a:t>Turning angle</a:t>
            </a:r>
          </a:p>
          <a:p>
            <a:r>
              <a:rPr lang="en-GB" sz="2400" dirty="0"/>
              <a:t>       </a:t>
            </a:r>
          </a:p>
        </p:txBody>
      </p:sp>
      <p:sp>
        <p:nvSpPr>
          <p:cNvPr id="14" name="Estrella de 5 puntas 13"/>
          <p:cNvSpPr/>
          <p:nvPr/>
        </p:nvSpPr>
        <p:spPr>
          <a:xfrm>
            <a:off x="5535827" y="3311611"/>
            <a:ext cx="197708" cy="19770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359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EFE-4EB4-4A57-AA76-647B7D3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dirty="0"/>
              <a:t>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4826-3F71-4D5C-9D1E-77D06C74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they?</a:t>
            </a:r>
          </a:p>
          <a:p>
            <a:pPr marL="0" indent="0">
              <a:buNone/>
            </a:pPr>
            <a:r>
              <a:rPr lang="en-CA" dirty="0"/>
              <a:t>Type of mixture model </a:t>
            </a:r>
            <a:r>
              <a:rPr lang="en-CA" dirty="0">
                <a:solidFill>
                  <a:srgbClr val="FF0000"/>
                </a:solidFill>
              </a:rPr>
              <a:t>BUT</a:t>
            </a:r>
            <a:r>
              <a:rPr lang="en-CA" dirty="0"/>
              <a:t> with serial correlation (Markov Chains)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02CE-F15D-4E14-B186-7834AF9E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1" y="2793403"/>
            <a:ext cx="6144895" cy="36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2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EFE-4EB4-4A57-AA76-647B7D3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dirty="0"/>
              <a:t>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4826-3F71-4D5C-9D1E-77D06C74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are they?</a:t>
            </a:r>
          </a:p>
          <a:p>
            <a:pPr marL="0" indent="0">
              <a:buNone/>
            </a:pPr>
            <a:r>
              <a:rPr lang="en-CA" dirty="0"/>
              <a:t>Type of mixture model </a:t>
            </a:r>
            <a:r>
              <a:rPr lang="en-CA" dirty="0">
                <a:solidFill>
                  <a:srgbClr val="FF0000"/>
                </a:solidFill>
              </a:rPr>
              <a:t>BUT</a:t>
            </a:r>
            <a:r>
              <a:rPr lang="en-CA" dirty="0"/>
              <a:t> with serial correlation (Markov Chains)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E02CE-F15D-4E14-B186-7834AF9E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1" y="2793403"/>
            <a:ext cx="6144895" cy="368152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92AB93-E394-4841-8E41-555A4EF80565}"/>
              </a:ext>
            </a:extLst>
          </p:cNvPr>
          <p:cNvSpPr txBox="1">
            <a:spLocks/>
          </p:cNvSpPr>
          <p:nvPr/>
        </p:nvSpPr>
        <p:spPr>
          <a:xfrm>
            <a:off x="6753138" y="3045204"/>
            <a:ext cx="5011972" cy="3280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rgbClr val="FF0000"/>
                </a:solidFill>
              </a:rPr>
              <a:t>Assumption: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rgbClr val="FF0000"/>
                </a:solidFill>
              </a:rPr>
              <a:t>Given the present, the future is independent from the past</a:t>
            </a:r>
          </a:p>
        </p:txBody>
      </p:sp>
    </p:spTree>
    <p:extLst>
      <p:ext uri="{BB962C8B-B14F-4D97-AF65-F5344CB8AC3E}">
        <p14:creationId xmlns:p14="http://schemas.microsoft.com/office/powerpoint/2010/main" val="2010720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EFE-4EB4-4A57-AA76-647B7D3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dirty="0"/>
              <a:t>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4826-3F71-4D5C-9D1E-77D06C74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What are they?</a:t>
            </a:r>
          </a:p>
          <a:p>
            <a:pPr marL="0" indent="0">
              <a:buNone/>
            </a:pPr>
            <a:r>
              <a:rPr lang="en-CA" dirty="0"/>
              <a:t>Homogeneous if probability of changing from one state to the other is constant over time  </a:t>
            </a:r>
          </a:p>
          <a:p>
            <a:endParaRPr lang="en-CA" dirty="0"/>
          </a:p>
          <a:p>
            <a:pPr lvl="8"/>
            <a:endParaRPr lang="en-CA" dirty="0"/>
          </a:p>
          <a:p>
            <a:pPr marL="0" indent="0">
              <a:buNone/>
            </a:pPr>
            <a:r>
              <a:rPr lang="en-CA" dirty="0"/>
              <a:t>						All probabilities (between 0-1)</a:t>
            </a:r>
          </a:p>
          <a:p>
            <a:pPr marL="0" indent="0">
              <a:buNone/>
            </a:pPr>
            <a:r>
              <a:rPr lang="en-CA" dirty="0"/>
              <a:t>						Sum row = 1</a:t>
            </a:r>
          </a:p>
          <a:p>
            <a:pPr marL="0" indent="0">
              <a:buNone/>
            </a:pPr>
            <a:r>
              <a:rPr lang="en-CA" dirty="0"/>
              <a:t>						Reducible: prob. 0 can’t switch</a:t>
            </a:r>
          </a:p>
          <a:p>
            <a:pPr marL="0" indent="0">
              <a:buNone/>
            </a:pPr>
            <a:r>
              <a:rPr lang="en-CA" dirty="0"/>
              <a:t>						Diagonal high: likely to remain in 						State	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EB234B-D3D0-467E-B93F-C110696D1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1" y="3834882"/>
            <a:ext cx="5359012" cy="21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8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EFE-4EB4-4A57-AA76-647B7D3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dirty="0"/>
              <a:t>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4826-3F71-4D5C-9D1E-77D06C74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What are they?</a:t>
            </a:r>
          </a:p>
          <a:p>
            <a:pPr marL="0" indent="0">
              <a:buNone/>
            </a:pPr>
            <a:r>
              <a:rPr lang="en-CA" dirty="0"/>
              <a:t>Homogeneous if probability of changing from one state to the other is constant over time  </a:t>
            </a:r>
          </a:p>
          <a:p>
            <a:endParaRPr lang="en-CA" dirty="0"/>
          </a:p>
          <a:p>
            <a:pPr lvl="8"/>
            <a:endParaRPr lang="en-CA" dirty="0"/>
          </a:p>
          <a:p>
            <a:pPr marL="0" indent="0">
              <a:buNone/>
            </a:pPr>
            <a:r>
              <a:rPr lang="en-CA" dirty="0"/>
              <a:t>						All probabilities (between 0-1)</a:t>
            </a:r>
          </a:p>
          <a:p>
            <a:pPr marL="0" indent="0">
              <a:buNone/>
            </a:pPr>
            <a:r>
              <a:rPr lang="en-CA" dirty="0"/>
              <a:t>						Sum row = 1</a:t>
            </a:r>
          </a:p>
          <a:p>
            <a:pPr marL="0" indent="0">
              <a:buNone/>
            </a:pPr>
            <a:r>
              <a:rPr lang="en-CA" dirty="0"/>
              <a:t>						Reducible: prob. 0 can’t switch</a:t>
            </a:r>
          </a:p>
          <a:p>
            <a:pPr marL="0" indent="0">
              <a:buNone/>
            </a:pPr>
            <a:r>
              <a:rPr lang="en-CA" dirty="0"/>
              <a:t>						Diagonal high: likely to remain in 						State	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D6CC37-D7F7-434F-9A21-29D00FA63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03417"/>
              </p:ext>
            </p:extLst>
          </p:nvPr>
        </p:nvGraphicFramePr>
        <p:xfrm>
          <a:off x="1463351" y="4075939"/>
          <a:ext cx="4015272" cy="15893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818">
                  <a:extLst>
                    <a:ext uri="{9D8B030D-6E8A-4147-A177-3AD203B41FA5}">
                      <a16:colId xmlns:a16="http://schemas.microsoft.com/office/drawing/2014/main" val="2330687003"/>
                    </a:ext>
                  </a:extLst>
                </a:gridCol>
                <a:gridCol w="1003818">
                  <a:extLst>
                    <a:ext uri="{9D8B030D-6E8A-4147-A177-3AD203B41FA5}">
                      <a16:colId xmlns:a16="http://schemas.microsoft.com/office/drawing/2014/main" val="1274735118"/>
                    </a:ext>
                  </a:extLst>
                </a:gridCol>
                <a:gridCol w="1003818">
                  <a:extLst>
                    <a:ext uri="{9D8B030D-6E8A-4147-A177-3AD203B41FA5}">
                      <a16:colId xmlns:a16="http://schemas.microsoft.com/office/drawing/2014/main" val="2594239104"/>
                    </a:ext>
                  </a:extLst>
                </a:gridCol>
                <a:gridCol w="1003818">
                  <a:extLst>
                    <a:ext uri="{9D8B030D-6E8A-4147-A177-3AD203B41FA5}">
                      <a16:colId xmlns:a16="http://schemas.microsoft.com/office/drawing/2014/main" val="3493812833"/>
                    </a:ext>
                  </a:extLst>
                </a:gridCol>
              </a:tblGrid>
              <a:tr h="397329">
                <a:tc>
                  <a:txBody>
                    <a:bodyPr/>
                    <a:lstStyle/>
                    <a:p>
                      <a:pPr algn="l" fontAlgn="b"/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Resting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Foraging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Travelling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879875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Resting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0.1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0.1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605112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Foraging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0.3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0.6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>
                          <a:effectLst/>
                          <a:latin typeface="+mn-lt"/>
                        </a:rPr>
                        <a:t>0.1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987253"/>
                  </a:ext>
                </a:extLst>
              </a:tr>
              <a:tr h="397329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Travelling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0.15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0.05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800" u="none" strike="noStrike" dirty="0">
                          <a:effectLst/>
                          <a:latin typeface="+mn-lt"/>
                        </a:rPr>
                        <a:t>0.8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65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0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23783" y="1283210"/>
            <a:ext cx="1014901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Tendency of remaining in a state for some time before switching to another state.</a:t>
            </a:r>
          </a:p>
          <a:p>
            <a:endParaRPr lang="en-US" sz="2800" dirty="0"/>
          </a:p>
          <a:p>
            <a:r>
              <a:rPr lang="en-US" sz="2800" dirty="0"/>
              <a:t>The number of states is unknown and has to be specified by the user.</a:t>
            </a:r>
          </a:p>
          <a:p>
            <a:endParaRPr lang="en-US" sz="2800" dirty="0"/>
          </a:p>
          <a:p>
            <a:r>
              <a:rPr lang="en-US" sz="2800" dirty="0"/>
              <a:t>Requirements: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Negligible measurement error relative to the scale of the movement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Regular sampling</a:t>
            </a:r>
            <a:r>
              <a:rPr lang="en-US" sz="2800" dirty="0">
                <a:sym typeface="Wingdings" panose="05000000000000000000" pitchFamily="2" charset="2"/>
              </a:rPr>
              <a:t> INTERPOLATION &amp; CONTINUOUS BLOCKS!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89D481-4C92-3F6D-4FFF-2EAAE889BE05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98131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1E2C5-5E89-45EF-AF6D-F7499963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2706688"/>
            <a:ext cx="12133639" cy="2698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E33EFE-4EB4-4A57-AA76-647B7D3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do </a:t>
            </a:r>
            <a:r>
              <a:rPr lang="es-ES" dirty="0" err="1"/>
              <a:t>we</a:t>
            </a:r>
            <a:r>
              <a:rPr lang="es-ES" dirty="0"/>
              <a:t> define </a:t>
            </a:r>
            <a:r>
              <a:rPr lang="es-ES" dirty="0" err="1"/>
              <a:t>behaviours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tracking data?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4826-3F71-4D5C-9D1E-77D06C74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30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3EFE-4EB4-4A57-AA76-647B7D3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ES" dirty="0" err="1"/>
              <a:t>Behavioural</a:t>
            </a:r>
            <a:r>
              <a:rPr lang="es-ES" dirty="0"/>
              <a:t> </a:t>
            </a:r>
            <a:r>
              <a:rPr lang="es-ES" dirty="0" err="1"/>
              <a:t>Annotation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0B5E7-BEFA-4D60-884D-6F04F9D0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978442"/>
            <a:ext cx="5257800" cy="3680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9E0FF-A8E1-4326-9D32-C2899BB31F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65"/>
          <a:stretch/>
        </p:blipFill>
        <p:spPr>
          <a:xfrm>
            <a:off x="6096000" y="2589999"/>
            <a:ext cx="5257800" cy="424974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CCADB2-E567-DE33-C795-8CD92987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6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DF14-D73A-7558-01A4-C0B292CF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Behaviours</a:t>
            </a:r>
            <a:r>
              <a:rPr lang="es-E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8F68-7F0A-9247-33BF-9D024EE6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Will </a:t>
            </a:r>
            <a:r>
              <a:rPr lang="es-ES" dirty="0" err="1"/>
              <a:t>depend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Species</a:t>
            </a:r>
            <a:r>
              <a:rPr lang="es-ES" dirty="0"/>
              <a:t>!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seabirds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2: Active and inactive</a:t>
            </a:r>
          </a:p>
          <a:p>
            <a:pPr marL="0" indent="0">
              <a:buNone/>
            </a:pPr>
            <a:r>
              <a:rPr lang="es-ES" dirty="0"/>
              <a:t>3: </a:t>
            </a:r>
            <a:r>
              <a:rPr lang="es-ES" dirty="0" err="1"/>
              <a:t>Rest</a:t>
            </a:r>
            <a:r>
              <a:rPr lang="es-ES" dirty="0"/>
              <a:t>, </a:t>
            </a:r>
            <a:r>
              <a:rPr lang="es-ES" dirty="0" err="1"/>
              <a:t>forage</a:t>
            </a:r>
            <a:r>
              <a:rPr lang="es-ES" dirty="0"/>
              <a:t> and </a:t>
            </a:r>
            <a:r>
              <a:rPr lang="es-ES" dirty="0" err="1"/>
              <a:t>travel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4:Rest, intensive </a:t>
            </a:r>
            <a:r>
              <a:rPr lang="es-ES" dirty="0" err="1"/>
              <a:t>foraging</a:t>
            </a:r>
            <a:r>
              <a:rPr lang="es-ES" dirty="0"/>
              <a:t>, extensive </a:t>
            </a:r>
            <a:r>
              <a:rPr lang="es-ES" dirty="0" err="1"/>
              <a:t>foraging</a:t>
            </a:r>
            <a:r>
              <a:rPr lang="es-ES" dirty="0"/>
              <a:t> and </a:t>
            </a:r>
            <a:r>
              <a:rPr lang="es-ES" dirty="0" err="1"/>
              <a:t>travel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046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 txBox="1">
            <a:spLocks/>
          </p:cNvSpPr>
          <p:nvPr/>
        </p:nvSpPr>
        <p:spPr>
          <a:xfrm>
            <a:off x="318249" y="204228"/>
            <a:ext cx="9163502" cy="5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3200" dirty="0" err="1"/>
              <a:t>Behavioural</a:t>
            </a:r>
            <a:r>
              <a:rPr lang="es-ES" sz="3200" dirty="0"/>
              <a:t> </a:t>
            </a:r>
            <a:r>
              <a:rPr lang="es-ES" sz="3200" dirty="0" err="1"/>
              <a:t>annotation</a:t>
            </a:r>
            <a:endParaRPr lang="es-ES" sz="3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5779" t="12034" b="8461"/>
          <a:stretch/>
        </p:blipFill>
        <p:spPr>
          <a:xfrm>
            <a:off x="222422" y="2131537"/>
            <a:ext cx="5985293" cy="430839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5073" t="12364" r="2723" b="9044"/>
          <a:stretch/>
        </p:blipFill>
        <p:spPr>
          <a:xfrm>
            <a:off x="6112477" y="2156250"/>
            <a:ext cx="5857102" cy="4258963"/>
          </a:xfrm>
          <a:prstGeom prst="rect">
            <a:avLst/>
          </a:prstGeom>
        </p:spPr>
      </p:pic>
      <p:sp>
        <p:nvSpPr>
          <p:cNvPr id="2" name="Estrella de 5 puntas 1"/>
          <p:cNvSpPr/>
          <p:nvPr/>
        </p:nvSpPr>
        <p:spPr>
          <a:xfrm>
            <a:off x="5535827" y="3311611"/>
            <a:ext cx="197708" cy="19770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trella de 5 puntas 6"/>
          <p:cNvSpPr/>
          <p:nvPr/>
        </p:nvSpPr>
        <p:spPr>
          <a:xfrm>
            <a:off x="11450596" y="3311611"/>
            <a:ext cx="197708" cy="19770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uadroTexto 9"/>
          <p:cNvSpPr txBox="1"/>
          <p:nvPr/>
        </p:nvSpPr>
        <p:spPr>
          <a:xfrm>
            <a:off x="9481751" y="1325253"/>
            <a:ext cx="2473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Intensive search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Extensive search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7095468" y="1494418"/>
            <a:ext cx="145593" cy="155831"/>
          </a:xfrm>
          <a:prstGeom prst="rect">
            <a:avLst/>
          </a:prstGeom>
          <a:solidFill>
            <a:srgbClr val="00FFFF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/>
          <p:cNvSpPr/>
          <p:nvPr/>
        </p:nvSpPr>
        <p:spPr>
          <a:xfrm>
            <a:off x="7095468" y="1862156"/>
            <a:ext cx="145593" cy="1558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ángulo 12"/>
          <p:cNvSpPr/>
          <p:nvPr/>
        </p:nvSpPr>
        <p:spPr>
          <a:xfrm>
            <a:off x="9190564" y="1883596"/>
            <a:ext cx="145593" cy="155831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ángulo 13"/>
          <p:cNvSpPr/>
          <p:nvPr/>
        </p:nvSpPr>
        <p:spPr>
          <a:xfrm>
            <a:off x="9190565" y="1494418"/>
            <a:ext cx="145593" cy="1558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ángulo 2"/>
          <p:cNvSpPr/>
          <p:nvPr/>
        </p:nvSpPr>
        <p:spPr>
          <a:xfrm>
            <a:off x="7241061" y="1325253"/>
            <a:ext cx="15734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Relocation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Resting</a:t>
            </a:r>
          </a:p>
        </p:txBody>
      </p:sp>
    </p:spTree>
    <p:extLst>
      <p:ext uri="{BB962C8B-B14F-4D97-AF65-F5344CB8AC3E}">
        <p14:creationId xmlns:p14="http://schemas.microsoft.com/office/powerpoint/2010/main" val="255263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09FF-7515-5B9A-C24D-5F70258F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3C3F-79DE-787D-1B11-807B345A5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F8C608-6123-9A23-0418-D9377CFA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5" y="517460"/>
            <a:ext cx="10516511" cy="60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8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730D-2406-30C0-3612-AAB710E6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0B1A-0295-67F6-3B04-56285294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25276-8BC4-BF2C-F16D-6E119461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552" y="764817"/>
            <a:ext cx="8461981" cy="53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0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EED2FAE-4CBB-41A3-AA95-C5315D95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916" y="1311729"/>
            <a:ext cx="2891947" cy="26230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93FCA3-ED37-4F58-8B53-8F53C0747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276" y="4234980"/>
            <a:ext cx="2891947" cy="26230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B4E5130-51F9-46D4-A849-BE4496184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916" y="4234980"/>
            <a:ext cx="2891947" cy="26230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7486AF-A429-4B01-A90B-FDEBF893E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320" y="1311729"/>
            <a:ext cx="2891947" cy="26230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BC5707-5521-4807-8429-035DFE6E8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223" y="3206716"/>
            <a:ext cx="2891947" cy="26230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93F621-BF46-F7D6-C356-F030BF6D9B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Uses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008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664</Words>
  <Application>Microsoft Office PowerPoint</Application>
  <PresentationFormat>Widescreen</PresentationFormat>
  <Paragraphs>120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LMMathItalic10-Regular</vt:lpstr>
      <vt:lpstr>LMMathItalic7-Regular</vt:lpstr>
      <vt:lpstr>LMRoman10-Regular</vt:lpstr>
      <vt:lpstr>Wingdings</vt:lpstr>
      <vt:lpstr>Office Theme</vt:lpstr>
      <vt:lpstr>Behavioural classification of GPS locations using EMbC and HMM</vt:lpstr>
      <vt:lpstr>PowerPoint Presentation</vt:lpstr>
      <vt:lpstr>How do we define behaviours from tracking data?</vt:lpstr>
      <vt:lpstr>Behavioural Annotation</vt:lpstr>
      <vt:lpstr>Number of Behaviours </vt:lpstr>
      <vt:lpstr>PowerPoint Presentation</vt:lpstr>
      <vt:lpstr>Uses</vt:lpstr>
      <vt:lpstr>Uses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Markov Models</vt:lpstr>
      <vt:lpstr>PowerPoint Presentation</vt:lpstr>
      <vt:lpstr>HMM</vt:lpstr>
      <vt:lpstr>HMM</vt:lpstr>
      <vt:lpstr>HMM</vt:lpstr>
      <vt:lpstr>HMM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Saldanha</dc:creator>
  <cp:lastModifiedBy>Sarah Saldanha</cp:lastModifiedBy>
  <cp:revision>15</cp:revision>
  <dcterms:created xsi:type="dcterms:W3CDTF">2019-05-28T11:56:21Z</dcterms:created>
  <dcterms:modified xsi:type="dcterms:W3CDTF">2025-04-08T19:21:14Z</dcterms:modified>
</cp:coreProperties>
</file>