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75" r:id="rId2"/>
    <p:sldId id="277" r:id="rId3"/>
    <p:sldId id="276" r:id="rId4"/>
    <p:sldId id="257" r:id="rId5"/>
    <p:sldId id="260" r:id="rId6"/>
    <p:sldId id="259" r:id="rId7"/>
    <p:sldId id="263" r:id="rId8"/>
    <p:sldId id="264" r:id="rId9"/>
    <p:sldId id="270" r:id="rId10"/>
    <p:sldId id="267" r:id="rId11"/>
    <p:sldId id="268" r:id="rId12"/>
    <p:sldId id="272" r:id="rId13"/>
    <p:sldId id="266" r:id="rId14"/>
    <p:sldId id="265" r:id="rId15"/>
    <p:sldId id="262" r:id="rId16"/>
    <p:sldId id="269" r:id="rId17"/>
    <p:sldId id="271" r:id="rId18"/>
    <p:sldId id="274" r:id="rId19"/>
    <p:sldId id="261"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73403" autoAdjust="0"/>
  </p:normalViewPr>
  <p:slideViewPr>
    <p:cSldViewPr snapToGrid="0">
      <p:cViewPr varScale="1">
        <p:scale>
          <a:sx n="72" d="100"/>
          <a:sy n="72" d="100"/>
        </p:scale>
        <p:origin x="1320" y="64"/>
      </p:cViewPr>
      <p:guideLst/>
    </p:cSldViewPr>
  </p:slideViewPr>
  <p:notesTextViewPr>
    <p:cViewPr>
      <p:scale>
        <a:sx n="1" d="1"/>
        <a:sy n="1" d="1"/>
      </p:scale>
      <p:origin x="0" y="0"/>
    </p:cViewPr>
  </p:notesTextViewPr>
  <p:notesViewPr>
    <p:cSldViewPr snapToGrid="0">
      <p:cViewPr varScale="1">
        <p:scale>
          <a:sx n="76" d="100"/>
          <a:sy n="76" d="100"/>
        </p:scale>
        <p:origin x="3364"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4ED7E-783D-479D-9E46-3ACEC5B5BC00}" type="datetimeFigureOut">
              <a:rPr lang="en-US" smtClean="0"/>
              <a:t>8/12/2015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3CD80-0975-4DC0-A446-91FAC399EA8D}" type="slidenum">
              <a:rPr lang="en-US" smtClean="0"/>
              <a:t>‹#›</a:t>
            </a:fld>
            <a:endParaRPr lang="en-US"/>
          </a:p>
        </p:txBody>
      </p:sp>
    </p:spTree>
    <p:extLst>
      <p:ext uri="{BB962C8B-B14F-4D97-AF65-F5344CB8AC3E}">
        <p14:creationId xmlns:p14="http://schemas.microsoft.com/office/powerpoint/2010/main" val="221134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CommonJ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npmjs.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everybody! Thank you so much for joining me for my session today. My name is Sarah Sexton, and I am a Technical Evangelist working for Microsoft. My job is to engage with user groups and developers and help them find success with building on Microsoft and Windows platforms. </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a:t>
            </a:fld>
            <a:endParaRPr lang="en-US"/>
          </a:p>
        </p:txBody>
      </p:sp>
    </p:spTree>
    <p:extLst>
      <p:ext uri="{BB962C8B-B14F-4D97-AF65-F5344CB8AC3E}">
        <p14:creationId xmlns:p14="http://schemas.microsoft.com/office/powerpoint/2010/main" val="113500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rest of my presentation, </a:t>
            </a:r>
            <a:r>
              <a:rPr lang="en-US" dirty="0" smtClean="0"/>
              <a:t>I will demonstrate how to run an app locally from the console. </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10</a:t>
            </a:fld>
            <a:endParaRPr lang="en-US"/>
          </a:p>
        </p:txBody>
      </p:sp>
    </p:spTree>
    <p:extLst>
      <p:ext uri="{BB962C8B-B14F-4D97-AF65-F5344CB8AC3E}">
        <p14:creationId xmlns:p14="http://schemas.microsoft.com/office/powerpoint/2010/main" val="414699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 will illustrate the wonders of Continuous Integration. </a:t>
            </a:r>
          </a:p>
          <a:p>
            <a:r>
              <a:rPr lang="en-US" dirty="0" smtClean="0"/>
              <a:t>Deploying your web app from Visual Studio Online, GitHub, </a:t>
            </a:r>
            <a:r>
              <a:rPr lang="en-US" dirty="0" err="1" smtClean="0"/>
              <a:t>Bitbucket</a:t>
            </a:r>
            <a:r>
              <a:rPr lang="en-US" dirty="0" smtClean="0"/>
              <a:t>,</a:t>
            </a:r>
            <a:r>
              <a:rPr lang="en-US" baseline="0" dirty="0" smtClean="0"/>
              <a:t> Dropbox, or an External Repository </a:t>
            </a:r>
            <a:r>
              <a:rPr lang="en-US" dirty="0" smtClean="0"/>
              <a:t>results in a continuous deployment process where Azure will pull in the most recent updates from your project.</a:t>
            </a:r>
          </a:p>
          <a:p>
            <a:r>
              <a:rPr lang="en-US" dirty="0" smtClean="0"/>
              <a:t>Continuous deployment is useful when you have multiple people working on a project and want to ensure that the latest version is always published regardless of who made the most recent update. Continuous deployment is also useful if you are using an</a:t>
            </a:r>
            <a:r>
              <a:rPr lang="en-US" baseline="0" dirty="0" smtClean="0"/>
              <a:t> online</a:t>
            </a:r>
            <a:r>
              <a:rPr lang="en-US" dirty="0" smtClean="0"/>
              <a:t> tool</a:t>
            </a:r>
            <a:r>
              <a:rPr lang="en-US" baseline="0" dirty="0" smtClean="0"/>
              <a:t> </a:t>
            </a:r>
            <a:r>
              <a:rPr lang="en-US" dirty="0" smtClean="0"/>
              <a:t>as the central repository for your application.</a:t>
            </a:r>
          </a:p>
        </p:txBody>
      </p:sp>
      <p:sp>
        <p:nvSpPr>
          <p:cNvPr id="4" name="Slide Number Placeholder 3"/>
          <p:cNvSpPr>
            <a:spLocks noGrp="1"/>
          </p:cNvSpPr>
          <p:nvPr>
            <p:ph type="sldNum" sz="quarter" idx="10"/>
          </p:nvPr>
        </p:nvSpPr>
        <p:spPr/>
        <p:txBody>
          <a:bodyPr/>
          <a:lstStyle/>
          <a:p>
            <a:fld id="{BB33CD80-0975-4DC0-A446-91FAC399EA8D}" type="slidenum">
              <a:rPr lang="en-US" smtClean="0"/>
              <a:t>11</a:t>
            </a:fld>
            <a:endParaRPr lang="en-US"/>
          </a:p>
        </p:txBody>
      </p:sp>
    </p:spTree>
    <p:extLst>
      <p:ext uri="{BB962C8B-B14F-4D97-AF65-F5344CB8AC3E}">
        <p14:creationId xmlns:p14="http://schemas.microsoft.com/office/powerpoint/2010/main" val="27984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conclusion, we l</a:t>
            </a:r>
            <a:r>
              <a:rPr lang="en-US" sz="1200" kern="1200" dirty="0" smtClean="0">
                <a:solidFill>
                  <a:schemeClr val="tx1"/>
                </a:solidFill>
                <a:effectLst/>
                <a:latin typeface="+mn-lt"/>
                <a:ea typeface="+mn-ea"/>
                <a:cs typeface="+mn-cs"/>
              </a:rPr>
              <a:t>earned how to build a very first Node.js app on open source software and publish it online directly from Azure through GitHub. We followed my personal journey from when I first heard about Node.js, to learning what it was, downloading the appropriate tools, building something, and finally publishing it to Azure. Hopefully you’ve gained some basic knowledge about Node.js, how to get started building your first Node app, and how to share it with the rest of the world. Thank you very much.</a:t>
            </a:r>
          </a:p>
        </p:txBody>
      </p:sp>
      <p:sp>
        <p:nvSpPr>
          <p:cNvPr id="4" name="Slide Number Placeholder 3"/>
          <p:cNvSpPr>
            <a:spLocks noGrp="1"/>
          </p:cNvSpPr>
          <p:nvPr>
            <p:ph type="sldNum" sz="quarter" idx="10"/>
          </p:nvPr>
        </p:nvSpPr>
        <p:spPr/>
        <p:txBody>
          <a:bodyPr/>
          <a:lstStyle/>
          <a:p>
            <a:fld id="{BB33CD80-0975-4DC0-A446-91FAC399EA8D}" type="slidenum">
              <a:rPr lang="en-US" smtClean="0"/>
              <a:t>12</a:t>
            </a:fld>
            <a:endParaRPr lang="en-US"/>
          </a:p>
        </p:txBody>
      </p:sp>
    </p:spTree>
    <p:extLst>
      <p:ext uri="{BB962C8B-B14F-4D97-AF65-F5344CB8AC3E}">
        <p14:creationId xmlns:p14="http://schemas.microsoft.com/office/powerpoint/2010/main" val="41230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you open up the Node.js</a:t>
            </a:r>
            <a:r>
              <a:rPr lang="en-US" baseline="0" dirty="0" smtClean="0"/>
              <a:t> command prompt, it starts you in a default folder, so you’ll have to use the “cd ..” and “</a:t>
            </a:r>
            <a:r>
              <a:rPr lang="en-US" baseline="0" dirty="0" err="1" smtClean="0"/>
              <a:t>dir</a:t>
            </a:r>
            <a:r>
              <a:rPr lang="en-US" baseline="0" dirty="0" smtClean="0"/>
              <a:t>” commands to navigate your way through the directory of folders until you get where you want to be. </a:t>
            </a:r>
          </a:p>
          <a:p>
            <a:endParaRPr lang="en-US" dirty="0" smtClean="0"/>
          </a:p>
          <a:p>
            <a:r>
              <a:rPr lang="en-US" dirty="0" smtClean="0"/>
              <a:t>Then you use “</a:t>
            </a:r>
            <a:r>
              <a:rPr lang="en-US" dirty="0" err="1" smtClean="0"/>
              <a:t>npm</a:t>
            </a:r>
            <a:r>
              <a:rPr lang="en-US" dirty="0" smtClean="0"/>
              <a:t> install” to</a:t>
            </a:r>
            <a:r>
              <a:rPr lang="en-US" baseline="0" dirty="0" smtClean="0"/>
              <a:t> install each module your app needs to function. Express and Socket.io were a few of the things that the Node Chatroom application needed to function properly. </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13</a:t>
            </a:fld>
            <a:endParaRPr lang="en-US"/>
          </a:p>
        </p:txBody>
      </p:sp>
    </p:spTree>
    <p:extLst>
      <p:ext uri="{BB962C8B-B14F-4D97-AF65-F5344CB8AC3E}">
        <p14:creationId xmlns:p14="http://schemas.microsoft.com/office/powerpoint/2010/main" val="36453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do more research into creating a First Node App, I went to </a:t>
            </a:r>
            <a:r>
              <a:rPr lang="en-US" baseline="0" dirty="0" err="1" smtClean="0"/>
              <a:t>Node.js’s</a:t>
            </a:r>
            <a:r>
              <a:rPr lang="en-US" baseline="0" dirty="0" smtClean="0"/>
              <a:t> website in search of official documentation and tutorials. There, I found something called </a:t>
            </a:r>
            <a:r>
              <a:rPr lang="en-US" baseline="0" dirty="0" err="1" smtClean="0"/>
              <a:t>NodeSchool</a:t>
            </a:r>
            <a:r>
              <a:rPr lang="en-US" baseline="0" dirty="0" smtClean="0"/>
              <a:t>, which they describe as being “</a:t>
            </a:r>
            <a:r>
              <a:rPr lang="en-US" dirty="0" smtClean="0"/>
              <a:t>a fantastic resource for learning about Node.js and the related ecosystem around Node. There are a series of curricula which are designed with a choose-your-own-adventure style.</a:t>
            </a:r>
            <a:r>
              <a:rPr lang="en-US" baseline="0" dirty="0" smtClean="0"/>
              <a:t>” </a:t>
            </a:r>
          </a:p>
          <a:p>
            <a:r>
              <a:rPr lang="en-US" baseline="0" dirty="0" smtClean="0"/>
              <a:t>So I visited NodeSchool.io, clicked Tutorials, and was introduced to a workshop called </a:t>
            </a:r>
            <a:r>
              <a:rPr lang="en-US" baseline="0" dirty="0" err="1" smtClean="0"/>
              <a:t>LearnYouNode</a:t>
            </a:r>
            <a:r>
              <a:rPr lang="en-US" baseline="0" dirty="0" smtClean="0"/>
              <a:t>. </a:t>
            </a:r>
            <a:endParaRPr lang="en-US" dirty="0" smtClean="0"/>
          </a:p>
          <a:p>
            <a:r>
              <a:rPr lang="en-US" dirty="0" smtClean="0"/>
              <a:t>-g stands for Global</a:t>
            </a:r>
          </a:p>
          <a:p>
            <a:r>
              <a:rPr lang="en-US" dirty="0" smtClean="0"/>
              <a:t>When you do a global install, it installs</a:t>
            </a:r>
            <a:r>
              <a:rPr lang="en-US" baseline="0" dirty="0" smtClean="0"/>
              <a:t> the package globally so you can run them regardless of where you are in the command prompt, not specifically to one folder. </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14</a:t>
            </a:fld>
            <a:endParaRPr lang="en-US"/>
          </a:p>
        </p:txBody>
      </p:sp>
    </p:spTree>
    <p:extLst>
      <p:ext uri="{BB962C8B-B14F-4D97-AF65-F5344CB8AC3E}">
        <p14:creationId xmlns:p14="http://schemas.microsoft.com/office/powerpoint/2010/main" val="245201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Let’s get back to Node. </a:t>
            </a:r>
            <a:r>
              <a:rPr lang="en-US" sz="1200" b="0" i="0" kern="1200" dirty="0" smtClean="0">
                <a:solidFill>
                  <a:schemeClr val="tx1"/>
                </a:solidFill>
                <a:effectLst/>
                <a:latin typeface="+mn-lt"/>
                <a:ea typeface="+mn-ea"/>
                <a:cs typeface="+mn-cs"/>
              </a:rPr>
              <a:t>Node.js is a combination of several technologies.</a:t>
            </a:r>
          </a:p>
          <a:p>
            <a:r>
              <a:rPr lang="en-US" sz="1200" b="0" i="0" kern="1200" dirty="0" smtClean="0">
                <a:solidFill>
                  <a:schemeClr val="tx1"/>
                </a:solidFill>
                <a:effectLst/>
                <a:latin typeface="+mn-lt"/>
                <a:ea typeface="+mn-ea"/>
                <a:cs typeface="+mn-cs"/>
              </a:rPr>
              <a:t>The very bottom layer is a C library called </a:t>
            </a:r>
            <a:r>
              <a:rPr lang="en-US" sz="1200" b="0" i="0" kern="1200" dirty="0" err="1" smtClean="0">
                <a:solidFill>
                  <a:schemeClr val="tx1"/>
                </a:solidFill>
                <a:effectLst/>
                <a:latin typeface="+mn-lt"/>
                <a:ea typeface="+mn-ea"/>
                <a:cs typeface="+mn-cs"/>
              </a:rPr>
              <a:t>libuv</a:t>
            </a:r>
            <a:r>
              <a:rPr lang="en-US" sz="1200" b="0" i="0" kern="1200" dirty="0" smtClean="0">
                <a:solidFill>
                  <a:schemeClr val="tx1"/>
                </a:solidFill>
                <a:effectLst/>
                <a:latin typeface="+mn-lt"/>
                <a:ea typeface="+mn-ea"/>
                <a:cs typeface="+mn-cs"/>
              </a:rPr>
              <a:t>, which is a framework for performing asynchronous IO operations without introducing blocking. </a:t>
            </a:r>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The second layer is V8, which is Google's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engine written for use in Chrome. V8 is a just-in-time (aka very fast) compiler which converts the JS code into low-level CPU instructions before running it (just like one would for C/C++ code). This lets the code run much faster than in older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engines. V8 also includes many optimizations for handling very common tasks in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such as concatenating strings or iterating certain types of arrays.</a:t>
            </a:r>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The third layer is </a:t>
            </a:r>
            <a:r>
              <a:rPr lang="en-US" sz="1200" b="0" i="0" u="none" strike="noStrike" kern="1200" dirty="0" err="1" smtClean="0">
                <a:solidFill>
                  <a:schemeClr val="tx1"/>
                </a:solidFill>
                <a:effectLst/>
                <a:latin typeface="+mn-lt"/>
                <a:ea typeface="+mn-ea"/>
                <a:cs typeface="+mn-cs"/>
                <a:hlinkClick r:id="rId3"/>
              </a:rPr>
              <a:t>CommonJS</a:t>
            </a:r>
            <a:r>
              <a:rPr lang="en-US" sz="1200" b="0" i="0" kern="1200" dirty="0" smtClean="0">
                <a:solidFill>
                  <a:schemeClr val="tx1"/>
                </a:solidFill>
                <a:effectLst/>
                <a:latin typeface="+mn-lt"/>
                <a:ea typeface="+mn-ea"/>
                <a:cs typeface="+mn-cs"/>
              </a:rPr>
              <a:t>, a specification for how to organize distinct modules of JS code into separate files, and for including those files for execution. JS code can call </a:t>
            </a:r>
            <a:r>
              <a:rPr lang="en-US" dirty="0" smtClean="0"/>
              <a:t>require(</a:t>
            </a:r>
            <a:r>
              <a:rPr lang="en-US" dirty="0" err="1" smtClean="0"/>
              <a:t>filepath</a:t>
            </a:r>
            <a:r>
              <a:rPr lang="en-US" dirty="0" smtClean="0"/>
              <a:t>)</a:t>
            </a:r>
            <a:r>
              <a:rPr lang="en-US" sz="1200" b="0" i="0" kern="1200" dirty="0" smtClean="0">
                <a:solidFill>
                  <a:schemeClr val="tx1"/>
                </a:solidFill>
                <a:effectLst/>
                <a:latin typeface="+mn-lt"/>
                <a:ea typeface="+mn-ea"/>
                <a:cs typeface="+mn-cs"/>
              </a:rPr>
              <a:t> to load and execute a JS file in an isolated context, and anything exported by that file gets returned by the require call.</a:t>
            </a:r>
          </a:p>
          <a:p>
            <a:pPr fontAlgn="ctr"/>
            <a:endParaRPr lang="en-US" sz="1200" b="0" i="0" kern="1200" dirty="0" smtClean="0">
              <a:solidFill>
                <a:schemeClr val="tx1"/>
              </a:solidFill>
              <a:effectLst/>
              <a:latin typeface="+mn-lt"/>
              <a:ea typeface="+mn-ea"/>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And last but not least, </a:t>
            </a:r>
            <a:r>
              <a:rPr lang="en-US" sz="1200" b="0" i="0" kern="1200" dirty="0" err="1" smtClean="0">
                <a:solidFill>
                  <a:schemeClr val="tx1"/>
                </a:solidFill>
                <a:effectLst/>
                <a:latin typeface="+mn-lt"/>
                <a:ea typeface="+mn-ea"/>
                <a:cs typeface="+mn-cs"/>
              </a:rPr>
              <a:t>CommonJS</a:t>
            </a:r>
            <a:r>
              <a:rPr lang="en-US" sz="1200" b="0" i="0" kern="1200" baseline="0" dirty="0" err="1" smtClean="0">
                <a:solidFill>
                  <a:schemeClr val="tx1"/>
                </a:solidFill>
                <a:effectLst/>
                <a:latin typeface="+mn-lt"/>
                <a:ea typeface="+mn-ea"/>
                <a:cs typeface="+mn-cs"/>
              </a:rPr>
              <a:t>’s</a:t>
            </a:r>
            <a:r>
              <a:rPr lang="en-US" sz="1200" b="0" i="0" kern="1200" baseline="0" dirty="0" smtClean="0">
                <a:solidFill>
                  <a:schemeClr val="tx1"/>
                </a:solidFill>
                <a:effectLst/>
                <a:latin typeface="+mn-lt"/>
                <a:ea typeface="+mn-ea"/>
                <a:cs typeface="+mn-cs"/>
              </a:rPr>
              <a:t> implementation was later extended by the creation of Node Package Manager</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This </a:t>
            </a:r>
            <a:r>
              <a:rPr lang="en-US" sz="1200" b="0" i="0" kern="1200" dirty="0" smtClean="0">
                <a:solidFill>
                  <a:schemeClr val="tx1"/>
                </a:solidFill>
                <a:effectLst/>
                <a:latin typeface="+mn-lt"/>
                <a:ea typeface="+mn-ea"/>
                <a:cs typeface="+mn-cs"/>
              </a:rPr>
              <a:t>system lets developers publish to and install from a single source of open source code. NPM is the final piece of the Node.js puzzle, because it makes it extremely easy to find and use publicly available libraries to accomplish common tasks.</a:t>
            </a:r>
            <a:r>
              <a:rPr lang="en-US" dirty="0" smtClean="0"/>
              <a:t> Let’s talk about NPM in more detail.  </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15</a:t>
            </a:fld>
            <a:endParaRPr lang="en-US"/>
          </a:p>
        </p:txBody>
      </p:sp>
    </p:spTree>
    <p:extLst>
      <p:ext uri="{BB962C8B-B14F-4D97-AF65-F5344CB8AC3E}">
        <p14:creationId xmlns:p14="http://schemas.microsoft.com/office/powerpoint/2010/main" val="357058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https://manage.windowsazure.com</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16</a:t>
            </a:fld>
            <a:endParaRPr lang="en-US"/>
          </a:p>
        </p:txBody>
      </p:sp>
    </p:spTree>
    <p:extLst>
      <p:ext uri="{BB962C8B-B14F-4D97-AF65-F5344CB8AC3E}">
        <p14:creationId xmlns:p14="http://schemas.microsoft.com/office/powerpoint/2010/main" val="746964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17</a:t>
            </a:fld>
            <a:endParaRPr lang="en-US"/>
          </a:p>
        </p:txBody>
      </p:sp>
    </p:spTree>
    <p:extLst>
      <p:ext uri="{BB962C8B-B14F-4D97-AF65-F5344CB8AC3E}">
        <p14:creationId xmlns:p14="http://schemas.microsoft.com/office/powerpoint/2010/main" val="1752290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Command Line Interface</a:t>
            </a:r>
          </a:p>
          <a:p>
            <a:r>
              <a:rPr lang="en-US" dirty="0" smtClean="0"/>
              <a:t>These</a:t>
            </a:r>
            <a:r>
              <a:rPr lang="en-US" baseline="0" dirty="0" smtClean="0"/>
              <a:t> screenshots connect locally to </a:t>
            </a:r>
            <a:r>
              <a:rPr lang="en-US" baseline="0" dirty="0" err="1" smtClean="0"/>
              <a:t>Git</a:t>
            </a:r>
            <a:r>
              <a:rPr lang="en-US" baseline="0" dirty="0" smtClean="0"/>
              <a:t>, NOT remotely to GitHub.</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18</a:t>
            </a:fld>
            <a:endParaRPr lang="en-US"/>
          </a:p>
        </p:txBody>
      </p:sp>
    </p:spTree>
    <p:extLst>
      <p:ext uri="{BB962C8B-B14F-4D97-AF65-F5344CB8AC3E}">
        <p14:creationId xmlns:p14="http://schemas.microsoft.com/office/powerpoint/2010/main" val="4105363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0" i="0" kern="1200" dirty="0" smtClean="0">
                <a:solidFill>
                  <a:schemeClr val="tx1"/>
                </a:solidFill>
                <a:effectLst/>
                <a:latin typeface="+mn-lt"/>
                <a:ea typeface="+mn-ea"/>
                <a:cs typeface="+mn-cs"/>
              </a:rPr>
              <a:t>For those of you that don’t know, let me explain what Blocking is. In most languages when the code makes a call to a file system or remote system, code execution completely halts until that system returns with a response. This is called a blocking operation, because it blocks the current code execution. If the database is running on a separate computer, then that means the web server is just sitting there idle, doing nothing. It can't handle any other web requests until that query comes back, so it's effectively a dead process for how ever many milliseconds it takes for the query to come back. </a:t>
            </a:r>
          </a:p>
          <a:p>
            <a:pPr fontAlgn="ctr"/>
            <a:r>
              <a:rPr lang="en-US" sz="1200" b="0" i="0" kern="1200" dirty="0" smtClean="0">
                <a:solidFill>
                  <a:schemeClr val="tx1"/>
                </a:solidFill>
                <a:effectLst/>
                <a:latin typeface="+mn-lt"/>
                <a:ea typeface="+mn-ea"/>
                <a:cs typeface="+mn-cs"/>
              </a:rPr>
              <a:t>The solution devised many years ago to handle the blocking problem was to create multiple </a:t>
            </a:r>
            <a:r>
              <a:rPr lang="en-US" sz="1200" b="0" i="1" kern="1200" dirty="0" smtClean="0">
                <a:solidFill>
                  <a:schemeClr val="tx1"/>
                </a:solidFill>
                <a:effectLst/>
                <a:latin typeface="+mn-lt"/>
                <a:ea typeface="+mn-ea"/>
                <a:cs typeface="+mn-cs"/>
              </a:rPr>
              <a:t>threads</a:t>
            </a:r>
            <a:r>
              <a:rPr lang="en-US" sz="1200" b="0" i="0" kern="1200" dirty="0" smtClean="0">
                <a:solidFill>
                  <a:schemeClr val="tx1"/>
                </a:solidFill>
                <a:effectLst/>
                <a:latin typeface="+mn-lt"/>
                <a:ea typeface="+mn-ea"/>
                <a:cs typeface="+mn-cs"/>
              </a:rPr>
              <a:t> of execution. A process could launch another copy of itself, called a fork, which would run separately from the main process.</a:t>
            </a:r>
          </a:p>
          <a:p>
            <a:pPr fontAlgn="ctr"/>
            <a:r>
              <a:rPr lang="en-US" sz="1200" b="0" i="0" kern="1200" dirty="0" smtClean="0">
                <a:solidFill>
                  <a:schemeClr val="tx1"/>
                </a:solidFill>
                <a:effectLst/>
                <a:latin typeface="+mn-lt"/>
                <a:ea typeface="+mn-ea"/>
                <a:cs typeface="+mn-cs"/>
              </a:rPr>
              <a:t>This kind of process juggling is costly, both in memory consumption and the processing overhead of launching new processes to handle increased demand. </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19</a:t>
            </a:fld>
            <a:endParaRPr lang="en-US"/>
          </a:p>
        </p:txBody>
      </p:sp>
    </p:spTree>
    <p:extLst>
      <p:ext uri="{BB962C8B-B14F-4D97-AF65-F5344CB8AC3E}">
        <p14:creationId xmlns:p14="http://schemas.microsoft.com/office/powerpoint/2010/main" val="91739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some other Microsoft Evangelists and esteemed colleagues with awesome presentations at this conference. After my talk, if you want to learn about </a:t>
            </a:r>
            <a:r>
              <a:rPr lang="en-US" baseline="0" dirty="0" err="1" smtClean="0"/>
              <a:t>Powershell</a:t>
            </a:r>
            <a:r>
              <a:rPr lang="en-US" baseline="0" dirty="0" smtClean="0"/>
              <a:t>, you might consider checking out Brian Lewis’ guide to using </a:t>
            </a:r>
            <a:r>
              <a:rPr lang="en-US" baseline="0" dirty="0" err="1" smtClean="0"/>
              <a:t>Powershell</a:t>
            </a:r>
            <a:r>
              <a:rPr lang="en-US" baseline="0" dirty="0" smtClean="0"/>
              <a:t> to manage Azure. </a:t>
            </a:r>
            <a:endParaRPr lang="en-US" dirty="0"/>
          </a:p>
        </p:txBody>
      </p:sp>
      <p:sp>
        <p:nvSpPr>
          <p:cNvPr id="4" name="Slide Number Placeholder 3"/>
          <p:cNvSpPr>
            <a:spLocks noGrp="1"/>
          </p:cNvSpPr>
          <p:nvPr>
            <p:ph type="sldNum" sz="quarter" idx="10"/>
          </p:nvPr>
        </p:nvSpPr>
        <p:spPr/>
        <p:txBody>
          <a:bodyPr/>
          <a:lstStyle/>
          <a:p>
            <a:fld id="{BB33CD80-0975-4DC0-A446-91FAC399EA8D}" type="slidenum">
              <a:rPr lang="en-US" smtClean="0"/>
              <a:t>2</a:t>
            </a:fld>
            <a:endParaRPr lang="en-US"/>
          </a:p>
        </p:txBody>
      </p:sp>
    </p:spTree>
    <p:extLst>
      <p:ext uri="{BB962C8B-B14F-4D97-AF65-F5344CB8AC3E}">
        <p14:creationId xmlns:p14="http://schemas.microsoft.com/office/powerpoint/2010/main" val="387000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On the one hand, Node is great for streaming or event-based real-time applications like Chat applications, Real-time applications and collaborative environments, Game servers, Advertisement servers, or Streaming servers. Node is great for when you need high levels of concurrency but little dedicated CPU time.</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On the other hand, Node is structured to be single-threaded; there is an event loop that runs. If you are building an application that requires you to do some very long-running calculations in the backend, Node might not be the best tool. It blocks all the other events that will be coming in. The server would not be able to handle any other requests coming in.</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Explain when it blocks and when it doesn’t block </a:t>
            </a:r>
          </a:p>
        </p:txBody>
      </p:sp>
      <p:sp>
        <p:nvSpPr>
          <p:cNvPr id="4" name="Slide Number Placeholder 3"/>
          <p:cNvSpPr>
            <a:spLocks noGrp="1"/>
          </p:cNvSpPr>
          <p:nvPr>
            <p:ph type="sldNum" sz="quarter" idx="10"/>
          </p:nvPr>
        </p:nvSpPr>
        <p:spPr/>
        <p:txBody>
          <a:bodyPr/>
          <a:lstStyle/>
          <a:p>
            <a:fld id="{BB33CD80-0975-4DC0-A446-91FAC399EA8D}" type="slidenum">
              <a:rPr lang="en-US" smtClean="0"/>
              <a:t>20</a:t>
            </a:fld>
            <a:endParaRPr lang="en-US"/>
          </a:p>
        </p:txBody>
      </p:sp>
    </p:spTree>
    <p:extLst>
      <p:ext uri="{BB962C8B-B14F-4D97-AF65-F5344CB8AC3E}">
        <p14:creationId xmlns:p14="http://schemas.microsoft.com/office/powerpoint/2010/main" val="1694799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spirit of our theme, “Microsoft is open,” I am going to be talking about publishing open source code on Azure, that was compiled in an open source language, written using a free Microsoft-made text editor program, and stored publicly in an open source repository. </a:t>
            </a:r>
            <a:endParaRPr lang="en-US" dirty="0" smtClean="0"/>
          </a:p>
        </p:txBody>
      </p:sp>
      <p:sp>
        <p:nvSpPr>
          <p:cNvPr id="4" name="Slide Number Placeholder 3"/>
          <p:cNvSpPr>
            <a:spLocks noGrp="1"/>
          </p:cNvSpPr>
          <p:nvPr>
            <p:ph type="sldNum" sz="quarter" idx="10"/>
          </p:nvPr>
        </p:nvSpPr>
        <p:spPr/>
        <p:txBody>
          <a:bodyPr/>
          <a:lstStyle/>
          <a:p>
            <a:fld id="{BB33CD80-0975-4DC0-A446-91FAC399EA8D}" type="slidenum">
              <a:rPr lang="en-US" smtClean="0"/>
              <a:t>3</a:t>
            </a:fld>
            <a:endParaRPr lang="en-US"/>
          </a:p>
        </p:txBody>
      </p:sp>
    </p:spTree>
    <p:extLst>
      <p:ext uri="{BB962C8B-B14F-4D97-AF65-F5344CB8AC3E}">
        <p14:creationId xmlns:p14="http://schemas.microsoft.com/office/powerpoint/2010/main" val="284887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a:t>
            </a:r>
            <a:r>
              <a:rPr lang="en-US" sz="1200" kern="1200" baseline="0" dirty="0" smtClean="0">
                <a:solidFill>
                  <a:schemeClr val="tx1"/>
                </a:solidFill>
                <a:effectLst/>
                <a:latin typeface="+mn-lt"/>
                <a:ea typeface="+mn-ea"/>
                <a:cs typeface="+mn-cs"/>
              </a:rPr>
              <a:t> is the agenda for today. In my presentation, you are going to l</a:t>
            </a:r>
            <a:r>
              <a:rPr lang="en-US" sz="1200" kern="1200" dirty="0" smtClean="0">
                <a:solidFill>
                  <a:schemeClr val="tx1"/>
                </a:solidFill>
                <a:effectLst/>
                <a:latin typeface="+mn-lt"/>
                <a:ea typeface="+mn-ea"/>
                <a:cs typeface="+mn-cs"/>
              </a:rPr>
              <a:t>earn how to build your very first Node.js app and publish it online directly from Azure through GitHub. You will follow me on my personal journey from when I first heard about Node.js, to learning what it was, downloading the appropriate tools, building something with it, and finally publishing it to Azure. You’ll leave with some basic knowledge about Node.js, how to get started building your first Node app, and how to share it with the rest of the world.</a:t>
            </a:r>
          </a:p>
        </p:txBody>
      </p:sp>
      <p:sp>
        <p:nvSpPr>
          <p:cNvPr id="4" name="Slide Number Placeholder 3"/>
          <p:cNvSpPr>
            <a:spLocks noGrp="1"/>
          </p:cNvSpPr>
          <p:nvPr>
            <p:ph type="sldNum" sz="quarter" idx="10"/>
          </p:nvPr>
        </p:nvSpPr>
        <p:spPr/>
        <p:txBody>
          <a:bodyPr/>
          <a:lstStyle/>
          <a:p>
            <a:fld id="{BB33CD80-0975-4DC0-A446-91FAC399EA8D}" type="slidenum">
              <a:rPr lang="en-US" smtClean="0"/>
              <a:t>4</a:t>
            </a:fld>
            <a:endParaRPr lang="en-US"/>
          </a:p>
        </p:txBody>
      </p:sp>
    </p:spTree>
    <p:extLst>
      <p:ext uri="{BB962C8B-B14F-4D97-AF65-F5344CB8AC3E}">
        <p14:creationId xmlns:p14="http://schemas.microsoft.com/office/powerpoint/2010/main" val="335070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t>First</a:t>
            </a:r>
            <a:r>
              <a:rPr lang="en-US" baseline="0" dirty="0" smtClean="0"/>
              <a:t> of all, let us tackle the question of: What is Node.js? </a:t>
            </a:r>
            <a:endParaRPr lang="en-US" dirty="0" smtClean="0"/>
          </a:p>
          <a:p>
            <a:pPr fontAlgn="ctr"/>
            <a:r>
              <a:rPr lang="en-US" dirty="0" smtClean="0"/>
              <a:t>To</a:t>
            </a:r>
            <a:r>
              <a:rPr lang="en-US" baseline="0" dirty="0" smtClean="0"/>
              <a:t> </a:t>
            </a:r>
            <a:r>
              <a:rPr lang="en-US" dirty="0" smtClean="0"/>
              <a:t>put it simply, Node.js is a tool for making web applications using JavaScript.</a:t>
            </a:r>
          </a:p>
          <a:p>
            <a:r>
              <a:rPr lang="en-US" sz="1200" b="0" i="0" kern="1200" dirty="0" smtClean="0">
                <a:solidFill>
                  <a:schemeClr val="tx1"/>
                </a:solidFill>
                <a:effectLst/>
                <a:latin typeface="+mn-lt"/>
                <a:ea typeface="+mn-ea"/>
                <a:cs typeface="+mn-cs"/>
              </a:rPr>
              <a:t>JavaScript is extremely popular, and anyone who knows it client-side in the browser can learn to use it in Node quite easily. Node includes a built-in HTTP toolkit for easily creating web servers; you can create a single-page website in less than a dozen lines of code.</a:t>
            </a:r>
          </a:p>
          <a:p>
            <a:r>
              <a:rPr lang="en-US" sz="1200" b="0" i="0" kern="1200" dirty="0" smtClean="0">
                <a:solidFill>
                  <a:schemeClr val="tx1"/>
                </a:solidFill>
                <a:effectLst/>
                <a:latin typeface="+mn-lt"/>
                <a:ea typeface="+mn-ea"/>
                <a:cs typeface="+mn-cs"/>
              </a:rPr>
              <a:t>It also scales exceptionally well.</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single Node process can handle tens of thousands of simultaneous requests before experiencing any performance lag.</a:t>
            </a:r>
          </a:p>
        </p:txBody>
      </p:sp>
      <p:sp>
        <p:nvSpPr>
          <p:cNvPr id="4" name="Slide Number Placeholder 3"/>
          <p:cNvSpPr>
            <a:spLocks noGrp="1"/>
          </p:cNvSpPr>
          <p:nvPr>
            <p:ph type="sldNum" sz="quarter" idx="10"/>
          </p:nvPr>
        </p:nvSpPr>
        <p:spPr/>
        <p:txBody>
          <a:bodyPr/>
          <a:lstStyle/>
          <a:p>
            <a:fld id="{BB33CD80-0975-4DC0-A446-91FAC399EA8D}" type="slidenum">
              <a:rPr lang="en-US" smtClean="0"/>
              <a:t>5</a:t>
            </a:fld>
            <a:endParaRPr lang="en-US"/>
          </a:p>
        </p:txBody>
      </p:sp>
    </p:spTree>
    <p:extLst>
      <p:ext uri="{BB962C8B-B14F-4D97-AF65-F5344CB8AC3E}">
        <p14:creationId xmlns:p14="http://schemas.microsoft.com/office/powerpoint/2010/main" val="27069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Node.js was born when Google took</a:t>
            </a:r>
            <a:r>
              <a:rPr lang="en-US" sz="1200" b="0" i="0" kern="1200" baseline="0" dirty="0" smtClean="0">
                <a:solidFill>
                  <a:schemeClr val="tx1"/>
                </a:solidFill>
                <a:effectLst/>
                <a:latin typeface="+mn-lt"/>
                <a:ea typeface="+mn-ea"/>
                <a:cs typeface="+mn-cs"/>
              </a:rPr>
              <a:t> it</a:t>
            </a:r>
            <a:r>
              <a:rPr lang="en-US" sz="1200" b="0" i="0" kern="1200" dirty="0" smtClean="0">
                <a:solidFill>
                  <a:schemeClr val="tx1"/>
                </a:solidFill>
                <a:effectLst/>
                <a:latin typeface="+mn-lt"/>
                <a:ea typeface="+mn-ea"/>
                <a:cs typeface="+mn-cs"/>
              </a:rPr>
              <a:t>s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engine, V8, written for use in Chrome, and removed all the browser stuff. V8 is a just-in-time compiler (that</a:t>
            </a:r>
            <a:r>
              <a:rPr lang="en-US" sz="1200" b="0" i="0" kern="1200" baseline="0" dirty="0" smtClean="0">
                <a:solidFill>
                  <a:schemeClr val="tx1"/>
                </a:solidFill>
                <a:effectLst/>
                <a:latin typeface="+mn-lt"/>
                <a:ea typeface="+mn-ea"/>
                <a:cs typeface="+mn-cs"/>
              </a:rPr>
              <a:t> is,</a:t>
            </a:r>
            <a:r>
              <a:rPr lang="en-US" sz="1200" b="0" i="0" kern="1200" dirty="0" smtClean="0">
                <a:solidFill>
                  <a:schemeClr val="tx1"/>
                </a:solidFill>
                <a:effectLst/>
                <a:latin typeface="+mn-lt"/>
                <a:ea typeface="+mn-ea"/>
                <a:cs typeface="+mn-cs"/>
              </a:rPr>
              <a:t> very fast) which converts the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code into low-level CPU instructions before running it (just like one would for C/C++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Node is a runtime environment and library for running JavaScript applications outside the browser.</a:t>
            </a:r>
            <a:r>
              <a:rPr lang="en-US" baseline="0" dirty="0" smtClean="0"/>
              <a:t> </a:t>
            </a: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code executes directly from a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file. Node essentially lets you use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just like you would use ruby, python or </a:t>
            </a:r>
            <a:r>
              <a:rPr lang="en-US" sz="1200" b="0" i="0" kern="1200" dirty="0" err="1" smtClean="0">
                <a:solidFill>
                  <a:schemeClr val="tx1"/>
                </a:solidFill>
                <a:effectLst/>
                <a:latin typeface="+mn-lt"/>
                <a:ea typeface="+mn-ea"/>
                <a:cs typeface="+mn-cs"/>
              </a:rPr>
              <a:t>perl</a:t>
            </a:r>
            <a:r>
              <a:rPr lang="en-US" sz="1200" b="0" i="0" kern="1200" dirty="0" smtClean="0">
                <a:solidFill>
                  <a:schemeClr val="tx1"/>
                </a:solidFill>
                <a:effectLst/>
                <a:latin typeface="+mn-lt"/>
                <a:ea typeface="+mn-ea"/>
                <a:cs typeface="+mn-cs"/>
              </a:rPr>
              <a:t>. It provides a set of built-in libraries for performing common IO tasks.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Node’s Package Manager </a:t>
            </a:r>
            <a:r>
              <a:rPr lang="en-US" sz="1200" b="0" i="0" kern="1200" dirty="0" smtClean="0">
                <a:solidFill>
                  <a:schemeClr val="tx1"/>
                </a:solidFill>
                <a:effectLst/>
                <a:latin typeface="+mn-lt"/>
                <a:ea typeface="+mn-ea"/>
                <a:cs typeface="+mn-cs"/>
              </a:rPr>
              <a:t>system, NPM, lets developers publish to and install from a single source of open source code. NPM is the final piece of the Node.js puzzle, because it makes it extremely easy to find and use publicly available libraries to accomplish common tasks.</a:t>
            </a:r>
            <a:r>
              <a:rPr lang="en-US" dirty="0" smtClean="0"/>
              <a:t> Let’s talk about NPM in more detail.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33CD80-0975-4DC0-A446-91FAC399EA8D}" type="slidenum">
              <a:rPr lang="en-US" smtClean="0"/>
              <a:t>6</a:t>
            </a:fld>
            <a:endParaRPr lang="en-US"/>
          </a:p>
        </p:txBody>
      </p:sp>
    </p:spTree>
    <p:extLst>
      <p:ext uri="{BB962C8B-B14F-4D97-AF65-F5344CB8AC3E}">
        <p14:creationId xmlns:p14="http://schemas.microsoft.com/office/powerpoint/2010/main" val="1460534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t>NPM is the official package manager for Node. It’s the </a:t>
            </a:r>
            <a:r>
              <a:rPr lang="en-US" dirty="0" err="1" smtClean="0"/>
              <a:t>NuGet</a:t>
            </a:r>
            <a:r>
              <a:rPr lang="en-US" dirty="0" smtClean="0"/>
              <a:t> to ASP.NET;</a:t>
            </a:r>
            <a:r>
              <a:rPr lang="en-US" baseline="0" dirty="0" smtClean="0"/>
              <a:t> it’s the Gem to Ruby. </a:t>
            </a:r>
            <a:endParaRPr lang="en-US" dirty="0" smtClean="0"/>
          </a:p>
          <a:p>
            <a:pPr fontAlgn="ctr"/>
            <a:r>
              <a:rPr lang="en-US" dirty="0" smtClean="0"/>
              <a:t>It is a central repository for all the extensions &amp; 3</a:t>
            </a:r>
            <a:r>
              <a:rPr lang="en-US" baseline="30000" dirty="0" smtClean="0"/>
              <a:t>rd</a:t>
            </a:r>
            <a:r>
              <a:rPr lang="en-US" dirty="0" smtClean="0"/>
              <a:t> party libraries.</a:t>
            </a:r>
          </a:p>
          <a:p>
            <a:pPr fontAlgn="ctr"/>
            <a:r>
              <a:rPr lang="en-US" dirty="0" smtClean="0"/>
              <a:t>It comes bundled &amp; installed automatically with the environment.</a:t>
            </a:r>
            <a:endParaRPr lang="en-US" sz="1200" b="0" i="0" kern="1200" dirty="0" smtClean="0">
              <a:solidFill>
                <a:schemeClr val="tx1"/>
              </a:solidFill>
              <a:effectLst/>
              <a:latin typeface="+mn-lt"/>
              <a:ea typeface="+mn-ea"/>
              <a:cs typeface="+mn-cs"/>
            </a:endParaRPr>
          </a:p>
          <a:p>
            <a:pPr fontAlgn="ctr"/>
            <a:r>
              <a:rPr lang="en-US" dirty="0" smtClean="0"/>
              <a:t>No reinventing the wheel, Just search for a library that does what you want. </a:t>
            </a:r>
          </a:p>
          <a:p>
            <a:pPr fontAlgn="ctr"/>
            <a:r>
              <a:rPr lang="en-US" sz="1200" b="0" i="0" kern="1200" dirty="0" smtClean="0">
                <a:solidFill>
                  <a:schemeClr val="tx1"/>
                </a:solidFill>
                <a:effectLst/>
                <a:latin typeface="+mn-lt"/>
                <a:ea typeface="+mn-ea"/>
                <a:cs typeface="+mn-cs"/>
              </a:rPr>
              <a:t>Real-time applications are becoming a big deal now;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 have reached a degree of support to where sites can start to take advantage of them, and Node does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 &amp; long poll http connections </a:t>
            </a:r>
            <a:r>
              <a:rPr lang="en-US" sz="1200" b="0" i="1" kern="1200" dirty="0" smtClean="0">
                <a:solidFill>
                  <a:schemeClr val="tx1"/>
                </a:solidFill>
                <a:effectLst/>
                <a:latin typeface="+mn-lt"/>
                <a:ea typeface="+mn-ea"/>
                <a:cs typeface="+mn-cs"/>
              </a:rPr>
              <a:t>really well</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B33CD80-0975-4DC0-A446-91FAC399EA8D}" type="slidenum">
              <a:rPr lang="en-US" smtClean="0"/>
              <a:t>7</a:t>
            </a:fld>
            <a:endParaRPr lang="en-US"/>
          </a:p>
        </p:txBody>
      </p:sp>
    </p:spTree>
    <p:extLst>
      <p:ext uri="{BB962C8B-B14F-4D97-AF65-F5344CB8AC3E}">
        <p14:creationId xmlns:p14="http://schemas.microsoft.com/office/powerpoint/2010/main" val="38397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To get started with building your first app, you’ll need</a:t>
            </a:r>
            <a:r>
              <a:rPr lang="en-US" baseline="0" dirty="0" smtClean="0"/>
              <a:t> the</a:t>
            </a:r>
            <a:r>
              <a:rPr lang="en-US" dirty="0" smtClean="0"/>
              <a:t> </a:t>
            </a:r>
            <a:r>
              <a:rPr lang="en-US" dirty="0" smtClean="0">
                <a:hlinkClick r:id="rId3"/>
              </a:rPr>
              <a:t>Node.js</a:t>
            </a:r>
            <a:r>
              <a:rPr lang="en-US" dirty="0" smtClean="0"/>
              <a:t> command prompt on your computer. Then you use the </a:t>
            </a:r>
            <a:r>
              <a:rPr lang="en-US" dirty="0" err="1" smtClean="0">
                <a:hlinkClick r:id="rId4"/>
              </a:rPr>
              <a:t>npm</a:t>
            </a:r>
            <a:r>
              <a:rPr lang="en-US" dirty="0" smtClean="0"/>
              <a:t> commands to install each module your app will</a:t>
            </a:r>
            <a:r>
              <a:rPr lang="en-US" baseline="0" dirty="0" smtClean="0"/>
              <a:t> need. </a:t>
            </a:r>
            <a:r>
              <a:rPr lang="en-US" dirty="0" smtClean="0"/>
              <a:t>You’ll also need a </a:t>
            </a:r>
            <a:r>
              <a:rPr lang="en-US" b="1" dirty="0" smtClean="0"/>
              <a:t>Text Editor</a:t>
            </a:r>
            <a:r>
              <a:rPr lang="en-US" dirty="0" smtClean="0"/>
              <a:t>, if you don't have one already, for editing code. “Visual Studio Code” is the new “Notepad++”</a:t>
            </a:r>
          </a:p>
          <a:p>
            <a:endParaRPr lang="en-US" dirty="0" smtClean="0"/>
          </a:p>
          <a:p>
            <a:r>
              <a:rPr lang="en-US" sz="1200" kern="1200" baseline="0" dirty="0" smtClean="0">
                <a:solidFill>
                  <a:schemeClr val="tx1"/>
                </a:solidFill>
                <a:effectLst/>
                <a:latin typeface="+mn-lt"/>
                <a:ea typeface="+mn-ea"/>
                <a:cs typeface="+mn-cs"/>
              </a:rPr>
              <a:t>Of course, you want to set up your preferred method of source control, be it </a:t>
            </a:r>
            <a:r>
              <a:rPr lang="en-US" sz="1200" kern="1200" baseline="0" dirty="0" err="1" smtClean="0">
                <a:solidFill>
                  <a:schemeClr val="tx1"/>
                </a:solidFill>
                <a:effectLst/>
                <a:latin typeface="+mn-lt"/>
                <a:ea typeface="+mn-ea"/>
                <a:cs typeface="+mn-cs"/>
              </a:rPr>
              <a:t>Github</a:t>
            </a:r>
            <a:r>
              <a:rPr lang="en-US" sz="1200" kern="1200" baseline="0" dirty="0" smtClean="0">
                <a:solidFill>
                  <a:schemeClr val="tx1"/>
                </a:solidFill>
                <a:effectLst/>
                <a:latin typeface="+mn-lt"/>
                <a:ea typeface="+mn-ea"/>
                <a:cs typeface="+mn-cs"/>
              </a:rPr>
              <a:t>, Visual Studio Online, </a:t>
            </a:r>
            <a:r>
              <a:rPr lang="en-US" sz="1200" kern="1200" baseline="0" dirty="0" err="1" smtClean="0">
                <a:solidFill>
                  <a:schemeClr val="tx1"/>
                </a:solidFill>
                <a:effectLst/>
                <a:latin typeface="+mn-lt"/>
                <a:ea typeface="+mn-ea"/>
                <a:cs typeface="+mn-cs"/>
              </a:rPr>
              <a:t>Bitbucket</a:t>
            </a:r>
            <a:r>
              <a:rPr lang="en-US" sz="1200" kern="1200" baseline="0" dirty="0" smtClean="0">
                <a:solidFill>
                  <a:schemeClr val="tx1"/>
                </a:solidFill>
                <a:effectLst/>
                <a:latin typeface="+mn-lt"/>
                <a:ea typeface="+mn-ea"/>
                <a:cs typeface="+mn-cs"/>
              </a:rPr>
              <a:t>, or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p>
          <a:p>
            <a:endParaRPr lang="en-US" dirty="0" smtClean="0"/>
          </a:p>
          <a:p>
            <a:r>
              <a:rPr lang="en-US" sz="1200" b="0" i="0" kern="1200" baseline="0" dirty="0" smtClean="0">
                <a:solidFill>
                  <a:schemeClr val="tx1"/>
                </a:solidFill>
                <a:effectLst/>
                <a:latin typeface="+mn-lt"/>
                <a:ea typeface="+mn-ea"/>
                <a:cs typeface="+mn-cs"/>
              </a:rPr>
              <a:t>If you’re not comfortable with typing commands into a black box, Node.js Tools for Visual Studio, or NTVS, is a free, open source plugin that turns Visual Studio into a Node.js IDE.</a:t>
            </a:r>
          </a:p>
        </p:txBody>
      </p:sp>
      <p:sp>
        <p:nvSpPr>
          <p:cNvPr id="4" name="Slide Number Placeholder 3"/>
          <p:cNvSpPr>
            <a:spLocks noGrp="1"/>
          </p:cNvSpPr>
          <p:nvPr>
            <p:ph type="sldNum" sz="quarter" idx="10"/>
          </p:nvPr>
        </p:nvSpPr>
        <p:spPr/>
        <p:txBody>
          <a:bodyPr/>
          <a:lstStyle/>
          <a:p>
            <a:fld id="{BB33CD80-0975-4DC0-A446-91FAC399EA8D}" type="slidenum">
              <a:rPr lang="en-US" smtClean="0"/>
              <a:t>8</a:t>
            </a:fld>
            <a:endParaRPr lang="en-US"/>
          </a:p>
        </p:txBody>
      </p:sp>
    </p:spTree>
    <p:extLst>
      <p:ext uri="{BB962C8B-B14F-4D97-AF65-F5344CB8AC3E}">
        <p14:creationId xmlns:p14="http://schemas.microsoft.com/office/powerpoint/2010/main" val="105305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Let me tell you what dependencies I’ll</a:t>
            </a:r>
            <a:r>
              <a:rPr lang="en-US" baseline="0" dirty="0" smtClean="0"/>
              <a:t> be showing you today</a:t>
            </a:r>
            <a:r>
              <a:rPr lang="en-US" dirty="0" smtClean="0"/>
              <a:t>. </a:t>
            </a:r>
          </a:p>
          <a:p>
            <a:pPr lvl="1"/>
            <a:r>
              <a:rPr lang="en-US" dirty="0" smtClean="0"/>
              <a:t>Express is a web framework that lets you structure your web app to handle multiple different HTTP requests at a specific URL. You also implement Express to use multiple </a:t>
            </a:r>
            <a:r>
              <a:rPr lang="en-US" dirty="0" err="1" smtClean="0"/>
              <a:t>templating</a:t>
            </a:r>
            <a:r>
              <a:rPr lang="en-US" dirty="0" smtClean="0"/>
              <a:t> engines to generate HTML.</a:t>
            </a:r>
            <a:br>
              <a:rPr lang="en-US" dirty="0" smtClean="0"/>
            </a:br>
            <a:endParaRPr lang="en-US" dirty="0" smtClean="0"/>
          </a:p>
          <a:p>
            <a:r>
              <a:rPr lang="en-US" dirty="0" smtClean="0"/>
              <a:t>Socket.IO is a simple JavaScript library and node.js module that allows you to create real-time bidirectional event-based communication apps simply and quickly. It simplifies the process of using Web Sockets significantly. I</a:t>
            </a:r>
            <a:r>
              <a:rPr lang="en-US" baseline="0" dirty="0" smtClean="0"/>
              <a:t> used </a:t>
            </a:r>
            <a:r>
              <a:rPr lang="en-US" dirty="0" smtClean="0"/>
              <a:t>Socket.IO to make my chatroom app. Implement Socket.IO to connect, send, and receive messages.</a:t>
            </a:r>
          </a:p>
        </p:txBody>
      </p:sp>
      <p:sp>
        <p:nvSpPr>
          <p:cNvPr id="4" name="Slide Number Placeholder 3"/>
          <p:cNvSpPr>
            <a:spLocks noGrp="1"/>
          </p:cNvSpPr>
          <p:nvPr>
            <p:ph type="sldNum" sz="quarter" idx="10"/>
          </p:nvPr>
        </p:nvSpPr>
        <p:spPr/>
        <p:txBody>
          <a:bodyPr/>
          <a:lstStyle/>
          <a:p>
            <a:fld id="{BB33CD80-0975-4DC0-A446-91FAC399EA8D}" type="slidenum">
              <a:rPr lang="en-US" smtClean="0"/>
              <a:t>9</a:t>
            </a:fld>
            <a:endParaRPr lang="en-US"/>
          </a:p>
        </p:txBody>
      </p:sp>
    </p:spTree>
    <p:extLst>
      <p:ext uri="{BB962C8B-B14F-4D97-AF65-F5344CB8AC3E}">
        <p14:creationId xmlns:p14="http://schemas.microsoft.com/office/powerpoint/2010/main" val="3366453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4C0E66-369F-4F3A-B8C1-693F611C3390}" type="datetime1">
              <a:rPr lang="en-US" smtClean="0"/>
              <a:t>8/12/2015</a:t>
            </a:fld>
            <a:endParaRPr lang="en-US"/>
          </a:p>
        </p:txBody>
      </p:sp>
      <p:sp>
        <p:nvSpPr>
          <p:cNvPr id="5" name="Footer Placeholder 4"/>
          <p:cNvSpPr>
            <a:spLocks noGrp="1"/>
          </p:cNvSpPr>
          <p:nvPr>
            <p:ph type="ftr" sz="quarter" idx="11"/>
          </p:nvPr>
        </p:nvSpPr>
        <p:spPr/>
        <p:txBody>
          <a:bodyPr/>
          <a:lstStyle/>
          <a:p>
            <a:r>
              <a:rPr lang="en-US" smtClean="0"/>
              <a:t>Sarah Sexton | Twitter: @Saelia</a:t>
            </a:r>
            <a:endParaRPr lang="en-US"/>
          </a:p>
        </p:txBody>
      </p:sp>
      <p:sp>
        <p:nvSpPr>
          <p:cNvPr id="6" name="Slide Number Placeholder 5"/>
          <p:cNvSpPr>
            <a:spLocks noGrp="1"/>
          </p:cNvSpPr>
          <p:nvPr>
            <p:ph type="sldNum" sz="quarter" idx="12"/>
          </p:nvPr>
        </p:nvSpPr>
        <p:spPr/>
        <p:txBody>
          <a:bodyPr/>
          <a:lstStyle/>
          <a:p>
            <a:fld id="{193B7457-0871-4F10-9DA3-273C4BBD362D}" type="slidenum">
              <a:rPr lang="en-US" smtClean="0"/>
              <a:t>‹#›</a:t>
            </a:fld>
            <a:endParaRPr lang="en-US"/>
          </a:p>
        </p:txBody>
      </p:sp>
      <p:pic>
        <p:nvPicPr>
          <p:cNvPr id="1026" name="Picture 2" descr="http://www.pestaola.gr/wp-content/uploads/windows-10-wallpap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080" y="-98853"/>
            <a:ext cx="12750560" cy="707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21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2AD5B-119B-4109-BB2B-E99B7AD1492B}" type="datetime1">
              <a:rPr lang="en-US" smtClean="0"/>
              <a:t>8/12/2015</a:t>
            </a:fld>
            <a:endParaRPr lang="en-US"/>
          </a:p>
        </p:txBody>
      </p:sp>
      <p:sp>
        <p:nvSpPr>
          <p:cNvPr id="5" name="Footer Placeholder 4"/>
          <p:cNvSpPr>
            <a:spLocks noGrp="1"/>
          </p:cNvSpPr>
          <p:nvPr>
            <p:ph type="ftr" sz="quarter" idx="11"/>
          </p:nvPr>
        </p:nvSpPr>
        <p:spPr/>
        <p:txBody>
          <a:bodyPr/>
          <a:lstStyle/>
          <a:p>
            <a:r>
              <a:rPr lang="en-US" smtClean="0"/>
              <a:t>Sarah Sexton | Twitter: @Saelia</a:t>
            </a:r>
            <a:endParaRPr lang="en-US"/>
          </a:p>
        </p:txBody>
      </p:sp>
      <p:sp>
        <p:nvSpPr>
          <p:cNvPr id="6" name="Slide Number Placeholder 5"/>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268488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66EEF-C54F-43AB-9766-8B8B168C6070}" type="datetime1">
              <a:rPr lang="en-US" smtClean="0"/>
              <a:t>8/12/2015</a:t>
            </a:fld>
            <a:endParaRPr lang="en-US"/>
          </a:p>
        </p:txBody>
      </p:sp>
      <p:sp>
        <p:nvSpPr>
          <p:cNvPr id="5" name="Footer Placeholder 4"/>
          <p:cNvSpPr>
            <a:spLocks noGrp="1"/>
          </p:cNvSpPr>
          <p:nvPr>
            <p:ph type="ftr" sz="quarter" idx="11"/>
          </p:nvPr>
        </p:nvSpPr>
        <p:spPr/>
        <p:txBody>
          <a:bodyPr/>
          <a:lstStyle/>
          <a:p>
            <a:r>
              <a:rPr lang="en-US" smtClean="0"/>
              <a:t>Sarah Sexton | Twitter: @Saelia</a:t>
            </a:r>
            <a:endParaRPr lang="en-US"/>
          </a:p>
        </p:txBody>
      </p:sp>
      <p:sp>
        <p:nvSpPr>
          <p:cNvPr id="6" name="Slide Number Placeholder 5"/>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153873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2" descr="http://www.pestaola.gr/wp-content/uploads/windows-10-wallpap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080" y="-98853"/>
            <a:ext cx="12750560" cy="7075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24465DF-0ABF-4CB6-ABD9-C27B45F89D84}" type="datetime1">
              <a:rPr lang="en-US" smtClean="0"/>
              <a:t>8/12/2015</a:t>
            </a:fld>
            <a:endParaRPr lang="en-US"/>
          </a:p>
        </p:txBody>
      </p:sp>
      <p:sp>
        <p:nvSpPr>
          <p:cNvPr id="5" name="Footer Placeholder 4"/>
          <p:cNvSpPr>
            <a:spLocks noGrp="1"/>
          </p:cNvSpPr>
          <p:nvPr>
            <p:ph type="ftr" sz="quarter" idx="11"/>
          </p:nvPr>
        </p:nvSpPr>
        <p:spPr/>
        <p:txBody>
          <a:bodyPr/>
          <a:lstStyle/>
          <a:p>
            <a:r>
              <a:rPr lang="en-US" smtClean="0"/>
              <a:t>Sarah Sexton | Twitter: @Saelia</a:t>
            </a:r>
            <a:endParaRPr lang="en-US"/>
          </a:p>
        </p:txBody>
      </p:sp>
      <p:sp>
        <p:nvSpPr>
          <p:cNvPr id="6" name="Slide Number Placeholder 5"/>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530197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A61FE5-6D2A-4130-B1E5-1E597C0028A8}" type="datetime1">
              <a:rPr lang="en-US" smtClean="0"/>
              <a:t>8/12/2015</a:t>
            </a:fld>
            <a:endParaRPr lang="en-US"/>
          </a:p>
        </p:txBody>
      </p:sp>
      <p:sp>
        <p:nvSpPr>
          <p:cNvPr id="5" name="Footer Placeholder 4"/>
          <p:cNvSpPr>
            <a:spLocks noGrp="1"/>
          </p:cNvSpPr>
          <p:nvPr>
            <p:ph type="ftr" sz="quarter" idx="11"/>
          </p:nvPr>
        </p:nvSpPr>
        <p:spPr/>
        <p:txBody>
          <a:bodyPr/>
          <a:lstStyle/>
          <a:p>
            <a:r>
              <a:rPr lang="en-US" smtClean="0"/>
              <a:t>Sarah Sexton | Twitter: @Saelia</a:t>
            </a:r>
            <a:endParaRPr lang="en-US"/>
          </a:p>
        </p:txBody>
      </p:sp>
      <p:sp>
        <p:nvSpPr>
          <p:cNvPr id="6" name="Slide Number Placeholder 5"/>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28242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8B4EF2-16C8-4C04-A130-A98C1A0515DC}" type="datetime1">
              <a:rPr lang="en-US" smtClean="0"/>
              <a:t>8/12/2015</a:t>
            </a:fld>
            <a:endParaRPr lang="en-US"/>
          </a:p>
        </p:txBody>
      </p:sp>
      <p:sp>
        <p:nvSpPr>
          <p:cNvPr id="6" name="Footer Placeholder 5"/>
          <p:cNvSpPr>
            <a:spLocks noGrp="1"/>
          </p:cNvSpPr>
          <p:nvPr>
            <p:ph type="ftr" sz="quarter" idx="11"/>
          </p:nvPr>
        </p:nvSpPr>
        <p:spPr/>
        <p:txBody>
          <a:bodyPr/>
          <a:lstStyle/>
          <a:p>
            <a:r>
              <a:rPr lang="en-US" smtClean="0"/>
              <a:t>Sarah Sexton | Twitter: @Saelia</a:t>
            </a:r>
            <a:endParaRPr lang="en-US"/>
          </a:p>
        </p:txBody>
      </p:sp>
      <p:sp>
        <p:nvSpPr>
          <p:cNvPr id="7" name="Slide Number Placeholder 6"/>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51451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99126-B9C9-492B-8A88-67FC69E2C95B}" type="datetime1">
              <a:rPr lang="en-US" smtClean="0"/>
              <a:t>8/12/2015</a:t>
            </a:fld>
            <a:endParaRPr lang="en-US"/>
          </a:p>
        </p:txBody>
      </p:sp>
      <p:sp>
        <p:nvSpPr>
          <p:cNvPr id="8" name="Footer Placeholder 7"/>
          <p:cNvSpPr>
            <a:spLocks noGrp="1"/>
          </p:cNvSpPr>
          <p:nvPr>
            <p:ph type="ftr" sz="quarter" idx="11"/>
          </p:nvPr>
        </p:nvSpPr>
        <p:spPr/>
        <p:txBody>
          <a:bodyPr/>
          <a:lstStyle/>
          <a:p>
            <a:r>
              <a:rPr lang="en-US" smtClean="0"/>
              <a:t>Sarah Sexton | Twitter: @Saelia</a:t>
            </a:r>
            <a:endParaRPr lang="en-US"/>
          </a:p>
        </p:txBody>
      </p:sp>
      <p:sp>
        <p:nvSpPr>
          <p:cNvPr id="9" name="Slide Number Placeholder 8"/>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356646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F108AA-7515-41E0-BB50-74DAF33D00B8}" type="datetime1">
              <a:rPr lang="en-US" smtClean="0"/>
              <a:t>8/12/2015</a:t>
            </a:fld>
            <a:endParaRPr lang="en-US"/>
          </a:p>
        </p:txBody>
      </p:sp>
      <p:sp>
        <p:nvSpPr>
          <p:cNvPr id="4" name="Footer Placeholder 3"/>
          <p:cNvSpPr>
            <a:spLocks noGrp="1"/>
          </p:cNvSpPr>
          <p:nvPr>
            <p:ph type="ftr" sz="quarter" idx="11"/>
          </p:nvPr>
        </p:nvSpPr>
        <p:spPr/>
        <p:txBody>
          <a:bodyPr/>
          <a:lstStyle/>
          <a:p>
            <a:r>
              <a:rPr lang="en-US" smtClean="0"/>
              <a:t>Sarah Sexton | Twitter: @Saelia</a:t>
            </a:r>
            <a:endParaRPr lang="en-US"/>
          </a:p>
        </p:txBody>
      </p:sp>
      <p:sp>
        <p:nvSpPr>
          <p:cNvPr id="5" name="Slide Number Placeholder 4"/>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253525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2F424-398F-4B4B-9901-68569C8D9480}" type="datetime1">
              <a:rPr lang="en-US" smtClean="0"/>
              <a:t>8/12/2015</a:t>
            </a:fld>
            <a:endParaRPr lang="en-US"/>
          </a:p>
        </p:txBody>
      </p:sp>
      <p:sp>
        <p:nvSpPr>
          <p:cNvPr id="3" name="Footer Placeholder 2"/>
          <p:cNvSpPr>
            <a:spLocks noGrp="1"/>
          </p:cNvSpPr>
          <p:nvPr>
            <p:ph type="ftr" sz="quarter" idx="11"/>
          </p:nvPr>
        </p:nvSpPr>
        <p:spPr/>
        <p:txBody>
          <a:bodyPr/>
          <a:lstStyle/>
          <a:p>
            <a:r>
              <a:rPr lang="en-US" smtClean="0"/>
              <a:t>Sarah Sexton | Twitter: @Saelia</a:t>
            </a:r>
            <a:endParaRPr lang="en-US"/>
          </a:p>
        </p:txBody>
      </p:sp>
      <p:sp>
        <p:nvSpPr>
          <p:cNvPr id="4" name="Slide Number Placeholder 3"/>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137645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95423-F0FE-48CE-B351-F7175BC23103}" type="datetime1">
              <a:rPr lang="en-US" smtClean="0"/>
              <a:t>8/12/2015</a:t>
            </a:fld>
            <a:endParaRPr lang="en-US"/>
          </a:p>
        </p:txBody>
      </p:sp>
      <p:sp>
        <p:nvSpPr>
          <p:cNvPr id="6" name="Footer Placeholder 5"/>
          <p:cNvSpPr>
            <a:spLocks noGrp="1"/>
          </p:cNvSpPr>
          <p:nvPr>
            <p:ph type="ftr" sz="quarter" idx="11"/>
          </p:nvPr>
        </p:nvSpPr>
        <p:spPr/>
        <p:txBody>
          <a:bodyPr/>
          <a:lstStyle/>
          <a:p>
            <a:r>
              <a:rPr lang="en-US" smtClean="0"/>
              <a:t>Sarah Sexton | Twitter: @Saelia</a:t>
            </a:r>
            <a:endParaRPr lang="en-US"/>
          </a:p>
        </p:txBody>
      </p:sp>
      <p:sp>
        <p:nvSpPr>
          <p:cNvPr id="7" name="Slide Number Placeholder 6"/>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422112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34AB-5B97-432F-9C9F-8F4E204C648C}" type="datetime1">
              <a:rPr lang="en-US" smtClean="0"/>
              <a:t>8/12/2015</a:t>
            </a:fld>
            <a:endParaRPr lang="en-US"/>
          </a:p>
        </p:txBody>
      </p:sp>
      <p:sp>
        <p:nvSpPr>
          <p:cNvPr id="6" name="Footer Placeholder 5"/>
          <p:cNvSpPr>
            <a:spLocks noGrp="1"/>
          </p:cNvSpPr>
          <p:nvPr>
            <p:ph type="ftr" sz="quarter" idx="11"/>
          </p:nvPr>
        </p:nvSpPr>
        <p:spPr/>
        <p:txBody>
          <a:bodyPr/>
          <a:lstStyle/>
          <a:p>
            <a:r>
              <a:rPr lang="en-US" smtClean="0"/>
              <a:t>Sarah Sexton | Twitter: @Saelia</a:t>
            </a:r>
            <a:endParaRPr lang="en-US"/>
          </a:p>
        </p:txBody>
      </p:sp>
      <p:sp>
        <p:nvSpPr>
          <p:cNvPr id="7" name="Slide Number Placeholder 6"/>
          <p:cNvSpPr>
            <a:spLocks noGrp="1"/>
          </p:cNvSpPr>
          <p:nvPr>
            <p:ph type="sldNum" sz="quarter" idx="12"/>
          </p:nvPr>
        </p:nvSpPr>
        <p:spPr/>
        <p:txBody>
          <a:bodyPr/>
          <a:lstStyle/>
          <a:p>
            <a:fld id="{193B7457-0871-4F10-9DA3-273C4BBD362D}" type="slidenum">
              <a:rPr lang="en-US" smtClean="0"/>
              <a:t>‹#›</a:t>
            </a:fld>
            <a:endParaRPr lang="en-US"/>
          </a:p>
        </p:txBody>
      </p:sp>
    </p:spTree>
    <p:extLst>
      <p:ext uri="{BB962C8B-B14F-4D97-AF65-F5344CB8AC3E}">
        <p14:creationId xmlns:p14="http://schemas.microsoft.com/office/powerpoint/2010/main" val="366393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598FB-0D7D-4095-B759-84E7D0921D25}" type="datetime1">
              <a:rPr lang="en-US" smtClean="0"/>
              <a:t>8/12/2015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Sarah Sexton | Twitter: @Saelia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B7457-0871-4F10-9DA3-273C4BBD362D}" type="slidenum">
              <a:rPr lang="en-US" smtClean="0"/>
              <a:t>‹#›</a:t>
            </a:fld>
            <a:endParaRPr lang="en-US"/>
          </a:p>
        </p:txBody>
      </p:sp>
    </p:spTree>
    <p:extLst>
      <p:ext uri="{BB962C8B-B14F-4D97-AF65-F5344CB8AC3E}">
        <p14:creationId xmlns:p14="http://schemas.microsoft.com/office/powerpoint/2010/main" val="2262004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nodeschool.io/#workshoppers" TargetMode="External"/><Relationship Id="rId13" Type="http://schemas.openxmlformats.org/officeDocument/2006/relationships/hyperlink" Target="http://www.microsoftvirtualacademy.com/en-US/training-courses/building-apps-with-node-js-jump-start-8422" TargetMode="External"/><Relationship Id="rId3" Type="http://schemas.openxmlformats.org/officeDocument/2006/relationships/hyperlink" Target="https://nodejs.org/download/" TargetMode="External"/><Relationship Id="rId7" Type="http://schemas.openxmlformats.org/officeDocument/2006/relationships/hyperlink" Target="https://www.youtube.com/watch?v=W9pg2FHeoq8" TargetMode="External"/><Relationship Id="rId12" Type="http://schemas.openxmlformats.org/officeDocument/2006/relationships/hyperlink" Target="https://github.com/sayar/NodeMVA" TargetMode="External"/><Relationship Id="rId17" Type="http://schemas.openxmlformats.org/officeDocument/2006/relationships/hyperlink" Target="http://socket.io/" TargetMode="External"/><Relationship Id="rId2" Type="http://schemas.openxmlformats.org/officeDocument/2006/relationships/notesSlide" Target="../notesSlides/notesSlide12.xml"/><Relationship Id="rId16" Type="http://schemas.openxmlformats.org/officeDocument/2006/relationships/hyperlink" Target="http://socket.io/get-started/chat/" TargetMode="External"/><Relationship Id="rId1" Type="http://schemas.openxmlformats.org/officeDocument/2006/relationships/slideLayout" Target="../slideLayouts/slideLayout2.xml"/><Relationship Id="rId6" Type="http://schemas.openxmlformats.org/officeDocument/2006/relationships/hyperlink" Target="https://azure.microsoft.com/en-us/documentation/articles/web-sites-nodejs-chat-app-socketio/" TargetMode="External"/><Relationship Id="rId11" Type="http://schemas.openxmlformats.org/officeDocument/2006/relationships/hyperlink" Target="http://irisclasson.com/2014/02/10/deploying-from-local-git-repository-to-azure-websites-with-video-tutorial/" TargetMode="External"/><Relationship Id="rId5" Type="http://schemas.openxmlformats.org/officeDocument/2006/relationships/hyperlink" Target="http://blogs.msdn.com/b/cdndevs/archive/2014/09/04/node-js-tutorial-series-a-chatroom-for-all-part-1-introduction-to-node.aspx" TargetMode="External"/><Relationship Id="rId15" Type="http://schemas.openxmlformats.org/officeDocument/2006/relationships/hyperlink" Target="http://www.reddit.com/r/webdev/comments/2abh0r/eli5_what_the_heck_is_nodejs/" TargetMode="External"/><Relationship Id="rId10" Type="http://schemas.openxmlformats.org/officeDocument/2006/relationships/hyperlink" Target="http://jlord.us/git-it/index.html" TargetMode="External"/><Relationship Id="rId4" Type="http://schemas.openxmlformats.org/officeDocument/2006/relationships/hyperlink" Target="https://nodejs.org/" TargetMode="External"/><Relationship Id="rId9" Type="http://schemas.openxmlformats.org/officeDocument/2006/relationships/hyperlink" Target="http://nodeschool.io/" TargetMode="External"/><Relationship Id="rId14" Type="http://schemas.openxmlformats.org/officeDocument/2006/relationships/hyperlink" Target="https://azure.microsoft.com/en-us/documentation/articles/xplat-cli/"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649260" y="2650935"/>
            <a:ext cx="9144000" cy="584480"/>
          </a:xfrm>
        </p:spPr>
        <p:txBody>
          <a:bodyPr>
            <a:normAutofit/>
          </a:bodyPr>
          <a:lstStyle/>
          <a:p>
            <a:r>
              <a:rPr lang="en-US" sz="2800" dirty="0" smtClean="0">
                <a:solidFill>
                  <a:schemeClr val="bg1"/>
                </a:solidFill>
              </a:rPr>
              <a:t>Sarah Sexton</a:t>
            </a:r>
            <a:endParaRPr lang="en-US" sz="2800" dirty="0">
              <a:solidFill>
                <a:schemeClr val="bg1"/>
              </a:solidFill>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0177" y="5661903"/>
            <a:ext cx="3251647" cy="1196097"/>
          </a:xfrm>
          <a:prstGeom prst="rect">
            <a:avLst/>
          </a:prstGeom>
        </p:spPr>
      </p:pic>
      <p:sp>
        <p:nvSpPr>
          <p:cNvPr id="8" name="Rectangle 7"/>
          <p:cNvSpPr/>
          <p:nvPr/>
        </p:nvSpPr>
        <p:spPr>
          <a:xfrm>
            <a:off x="1535330" y="766508"/>
            <a:ext cx="9371860" cy="1754326"/>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en-US" sz="5400" b="1"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Building Your First Node.js </a:t>
            </a:r>
            <a:r>
              <a:rPr lang="en-US" sz="5400" b="1" dirty="0" smtClean="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App and </a:t>
            </a:r>
            <a:r>
              <a:rPr lang="en-US" sz="5400" b="1"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Publishing to Azure</a:t>
            </a:r>
          </a:p>
        </p:txBody>
      </p:sp>
      <p:pic>
        <p:nvPicPr>
          <p:cNvPr id="10" name="Picture 9"/>
          <p:cNvPicPr>
            <a:picLocks noChangeAspect="1"/>
          </p:cNvPicPr>
          <p:nvPr/>
        </p:nvPicPr>
        <p:blipFill rotWithShape="1">
          <a:blip r:embed="rId6" cstate="print">
            <a:clrChange>
              <a:clrFrom>
                <a:srgbClr val="D4D4D4"/>
              </a:clrFrom>
              <a:clrTo>
                <a:srgbClr val="D4D4D4">
                  <a:alpha val="0"/>
                </a:srgbClr>
              </a:clrTo>
            </a:clrChange>
            <a:extLst>
              <a:ext uri="{28A0092B-C50C-407E-A947-70E740481C1C}">
                <a14:useLocalDpi xmlns:a14="http://schemas.microsoft.com/office/drawing/2010/main" val="0"/>
              </a:ext>
            </a:extLst>
          </a:blip>
          <a:srcRect l="14600" t="2749" r="5503" b="1"/>
          <a:stretch/>
        </p:blipFill>
        <p:spPr>
          <a:xfrm>
            <a:off x="12390895" y="4623819"/>
            <a:ext cx="1999130" cy="1825012"/>
          </a:xfrm>
          <a:prstGeom prst="rect">
            <a:avLst/>
          </a:prstGeom>
        </p:spPr>
      </p:pic>
      <p:pic>
        <p:nvPicPr>
          <p:cNvPr id="2" name="SocketCha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2918304" y="3235415"/>
            <a:ext cx="6355393" cy="2615321"/>
          </a:xfrm>
          <a:prstGeom prst="rect">
            <a:avLst/>
          </a:prstGeom>
        </p:spPr>
      </p:pic>
    </p:spTree>
    <p:extLst>
      <p:ext uri="{BB962C8B-B14F-4D97-AF65-F5344CB8AC3E}">
        <p14:creationId xmlns:p14="http://schemas.microsoft.com/office/powerpoint/2010/main" val="35410486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Apps Locally from the Console</a:t>
            </a:r>
            <a:endParaRPr lang="en-US" dirty="0"/>
          </a:p>
        </p:txBody>
      </p:sp>
      <p:sp>
        <p:nvSpPr>
          <p:cNvPr id="3" name="Content Placeholder 2"/>
          <p:cNvSpPr>
            <a:spLocks noGrp="1"/>
          </p:cNvSpPr>
          <p:nvPr>
            <p:ph idx="1"/>
          </p:nvPr>
        </p:nvSpPr>
        <p:spPr/>
        <p:txBody>
          <a:bodyPr/>
          <a:lstStyle/>
          <a:p>
            <a:endParaRPr lang="en-US"/>
          </a:p>
        </p:txBody>
      </p:sp>
      <p:pic>
        <p:nvPicPr>
          <p:cNvPr id="5" name="Picture 10" descr="http://media.tumblr.com/tumblr_m1wjechWv01qekfnu.png"/>
          <p:cNvPicPr>
            <a:picLocks noChangeAspect="1" noChangeArrowheads="1"/>
          </p:cNvPicPr>
          <p:nvPr/>
        </p:nvPicPr>
        <p:blipFill rotWithShape="1">
          <a:blip r:embed="rId3">
            <a:extLst>
              <a:ext uri="{28A0092B-C50C-407E-A947-70E740481C1C}">
                <a14:useLocalDpi xmlns:a14="http://schemas.microsoft.com/office/drawing/2010/main" val="0"/>
              </a:ext>
            </a:extLst>
          </a:blip>
          <a:srcRect b="800"/>
          <a:stretch/>
        </p:blipFill>
        <p:spPr bwMode="auto">
          <a:xfrm>
            <a:off x="1829983" y="1825625"/>
            <a:ext cx="8532035" cy="431655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3200076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393"/>
            <a:ext cx="10515600" cy="707217"/>
          </a:xfrm>
        </p:spPr>
        <p:txBody>
          <a:bodyPr/>
          <a:lstStyle/>
          <a:p>
            <a:r>
              <a:rPr lang="en-US" dirty="0" smtClean="0"/>
              <a:t>Continuous Integration</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1992977" y="826454"/>
            <a:ext cx="8670738" cy="5522565"/>
          </a:xfrm>
          <a:prstGeom prst="rect">
            <a:avLst/>
          </a:prstGeom>
        </p:spPr>
      </p:pic>
      <p:sp>
        <p:nvSpPr>
          <p:cNvPr id="3" name="Footer Placeholder 2"/>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3258880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lstStyle/>
          <a:p>
            <a:r>
              <a:rPr lang="en-US" dirty="0" smtClean="0"/>
              <a:t>Resources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60038415"/>
              </p:ext>
            </p:extLst>
          </p:nvPr>
        </p:nvGraphicFramePr>
        <p:xfrm>
          <a:off x="739942" y="1297305"/>
          <a:ext cx="10712116" cy="4820920"/>
        </p:xfrm>
        <a:graphic>
          <a:graphicData uri="http://schemas.openxmlformats.org/drawingml/2006/table">
            <a:tbl>
              <a:tblPr firstRow="1" bandRow="1">
                <a:tableStyleId>{5C22544A-7EE6-4342-B048-85BDC9FD1C3A}</a:tableStyleId>
              </a:tblPr>
              <a:tblGrid>
                <a:gridCol w="7516528"/>
                <a:gridCol w="3195588"/>
              </a:tblGrid>
              <a:tr h="370840">
                <a:tc>
                  <a:txBody>
                    <a:bodyPr/>
                    <a:lstStyle/>
                    <a:p>
                      <a:r>
                        <a:rPr lang="en-US" dirty="0" smtClean="0"/>
                        <a:t>Resource</a:t>
                      </a:r>
                      <a:endParaRPr lang="en-US" dirty="0"/>
                    </a:p>
                  </a:txBody>
                  <a:tcPr/>
                </a:tc>
                <a:tc>
                  <a:txBody>
                    <a:bodyPr/>
                    <a:lstStyle/>
                    <a:p>
                      <a:r>
                        <a:rPr lang="en-US" dirty="0" smtClean="0"/>
                        <a:t>Source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Download Node.js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4"/>
                        </a:rPr>
                        <a:t>NodeJS.org</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5"/>
                        </a:rPr>
                        <a:t>A chatroom for all! Part 1 - Introduction to Node.js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Rami Sayar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6"/>
                        </a:rPr>
                        <a:t>Create a Node.js chat application with Socket.IO in Azure App Service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Mike Wasson</a:t>
                      </a:r>
                    </a:p>
                  </a:txBody>
                  <a:tcPr/>
                </a:tc>
              </a:tr>
              <a:tr h="370840">
                <a:tc>
                  <a:txBody>
                    <a:bodyPr/>
                    <a:lstStyle/>
                    <a:p>
                      <a:r>
                        <a:rPr lang="en-US" dirty="0" smtClean="0">
                          <a:hlinkClick r:id="rId7"/>
                        </a:rPr>
                        <a:t>How to add environment variables to your Path in Windows 8 or Windows 8.1 </a:t>
                      </a:r>
                      <a:endParaRPr lang="en-US" dirty="0"/>
                    </a:p>
                  </a:txBody>
                  <a:tcPr/>
                </a:tc>
                <a:tc>
                  <a:txBody>
                    <a:bodyPr/>
                    <a:lstStyle/>
                    <a:p>
                      <a:r>
                        <a:rPr lang="en-US" dirty="0" smtClean="0"/>
                        <a:t>Chris Hawkes</a:t>
                      </a:r>
                      <a:endParaRPr lang="en-US" dirty="0"/>
                    </a:p>
                  </a:txBody>
                  <a:tcPr/>
                </a:tc>
              </a:tr>
              <a:tr h="370840">
                <a:tc>
                  <a:txBody>
                    <a:bodyPr/>
                    <a:lstStyle/>
                    <a:p>
                      <a:r>
                        <a:rPr lang="en-US" dirty="0" smtClean="0">
                          <a:hlinkClick r:id="rId8"/>
                        </a:rPr>
                        <a:t>Open source workshops that teach web software skills.</a:t>
                      </a:r>
                      <a:endParaRPr lang="en-US" dirty="0"/>
                    </a:p>
                  </a:txBody>
                  <a:tcPr/>
                </a:tc>
                <a:tc>
                  <a:txBody>
                    <a:bodyPr/>
                    <a:lstStyle/>
                    <a:p>
                      <a:r>
                        <a:rPr lang="en-US" dirty="0" smtClean="0">
                          <a:hlinkClick r:id="rId9"/>
                        </a:rPr>
                        <a:t>NodeSchool.io</a:t>
                      </a:r>
                      <a:r>
                        <a:rPr lang="en-US" dirty="0" smtClean="0"/>
                        <a:t> </a:t>
                      </a:r>
                      <a:endParaRPr lang="en-US" dirty="0"/>
                    </a:p>
                  </a:txBody>
                  <a:tcPr/>
                </a:tc>
              </a:tr>
              <a:tr h="370840">
                <a:tc>
                  <a:txBody>
                    <a:bodyPr/>
                    <a:lstStyle/>
                    <a:p>
                      <a:r>
                        <a:rPr lang="en-US" dirty="0" smtClean="0">
                          <a:hlinkClick r:id="rId10"/>
                        </a:rPr>
                        <a:t>“</a:t>
                      </a:r>
                      <a:r>
                        <a:rPr lang="en-US" dirty="0" err="1" smtClean="0">
                          <a:hlinkClick r:id="rId10"/>
                        </a:rPr>
                        <a:t>Git</a:t>
                      </a:r>
                      <a:r>
                        <a:rPr lang="en-US" dirty="0" smtClean="0">
                          <a:hlinkClick r:id="rId10"/>
                        </a:rPr>
                        <a:t>-it” – Learn </a:t>
                      </a:r>
                      <a:r>
                        <a:rPr lang="en-US" dirty="0" err="1" smtClean="0">
                          <a:hlinkClick r:id="rId10"/>
                        </a:rPr>
                        <a:t>Git</a:t>
                      </a:r>
                      <a:r>
                        <a:rPr lang="en-US" dirty="0" smtClean="0">
                          <a:hlinkClick r:id="rId10"/>
                        </a:rPr>
                        <a:t> and GitHub basics.</a:t>
                      </a:r>
                      <a:r>
                        <a:rPr lang="en-US" baseline="0" dirty="0" smtClean="0"/>
                        <a:t> </a:t>
                      </a:r>
                      <a:endParaRPr lang="en-US" dirty="0"/>
                    </a:p>
                  </a:txBody>
                  <a:tcPr/>
                </a:tc>
                <a:tc>
                  <a:txBody>
                    <a:bodyPr/>
                    <a:lstStyle/>
                    <a:p>
                      <a:r>
                        <a:rPr lang="en-US" dirty="0" smtClean="0"/>
                        <a:t>Jessica</a:t>
                      </a:r>
                      <a:r>
                        <a:rPr lang="en-US" baseline="0" dirty="0" smtClean="0"/>
                        <a:t> Lord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hlinkClick r:id="rId11" tooltip="Deploying from local git repository to Azure websites (w. video)"/>
                        </a:rPr>
                        <a:t>Deploying from local </a:t>
                      </a:r>
                      <a:r>
                        <a:rPr lang="en-US" sz="1800" b="0" i="0" u="none" strike="noStrike" kern="1200" dirty="0" err="1" smtClean="0">
                          <a:solidFill>
                            <a:schemeClr val="dk1"/>
                          </a:solidFill>
                          <a:effectLst/>
                          <a:latin typeface="+mn-lt"/>
                          <a:ea typeface="+mn-ea"/>
                          <a:cs typeface="+mn-cs"/>
                          <a:hlinkClick r:id="rId11" tooltip="Deploying from local git repository to Azure websites (w. video)"/>
                        </a:rPr>
                        <a:t>git</a:t>
                      </a:r>
                      <a:r>
                        <a:rPr lang="en-US" sz="1800" b="0" i="0" u="none" strike="noStrike" kern="1200" dirty="0" smtClean="0">
                          <a:solidFill>
                            <a:schemeClr val="dk1"/>
                          </a:solidFill>
                          <a:effectLst/>
                          <a:latin typeface="+mn-lt"/>
                          <a:ea typeface="+mn-ea"/>
                          <a:cs typeface="+mn-cs"/>
                          <a:hlinkClick r:id="rId11" tooltip="Deploying from local git repository to Azure websites (w. video)"/>
                        </a:rPr>
                        <a:t> repository to Azure websites (with video)</a:t>
                      </a:r>
                      <a:endParaRPr lang="en-US" sz="1800" b="0" i="0" kern="1200" dirty="0" smtClean="0">
                        <a:solidFill>
                          <a:schemeClr val="dk1"/>
                        </a:solidFill>
                        <a:effectLst/>
                        <a:latin typeface="+mn-lt"/>
                        <a:ea typeface="+mn-ea"/>
                        <a:cs typeface="+mn-cs"/>
                      </a:endParaRPr>
                    </a:p>
                  </a:txBody>
                  <a:tcPr/>
                </a:tc>
                <a:tc>
                  <a:txBody>
                    <a:bodyPr/>
                    <a:lstStyle/>
                    <a:p>
                      <a:r>
                        <a:rPr lang="en-US" dirty="0" smtClean="0"/>
                        <a:t>Iris </a:t>
                      </a:r>
                      <a:r>
                        <a:rPr lang="en-US" dirty="0" err="1" smtClean="0"/>
                        <a:t>Classon</a:t>
                      </a:r>
                      <a:endParaRPr lang="en-US" dirty="0"/>
                    </a:p>
                  </a:txBody>
                  <a:tcPr/>
                </a:tc>
              </a:tr>
              <a:tr h="370840">
                <a:tc>
                  <a:txBody>
                    <a:bodyPr/>
                    <a:lstStyle/>
                    <a:p>
                      <a:r>
                        <a:rPr lang="en-US" sz="1800" b="0" i="0" kern="1200" dirty="0" smtClean="0">
                          <a:solidFill>
                            <a:schemeClr val="dk1"/>
                          </a:solidFill>
                          <a:effectLst/>
                          <a:latin typeface="+mn-lt"/>
                          <a:ea typeface="+mn-ea"/>
                          <a:cs typeface="+mn-cs"/>
                          <a:hlinkClick r:id="rId12"/>
                        </a:rPr>
                        <a:t>Project Repository for Building Apps with Node.js Microsoft Virtual Academy</a:t>
                      </a:r>
                      <a:endParaRPr lang="en-US" sz="1800" b="0" i="0" kern="1200" dirty="0" smtClean="0">
                        <a:solidFill>
                          <a:schemeClr val="dk1"/>
                        </a:solidFill>
                        <a:effectLst/>
                        <a:latin typeface="+mn-lt"/>
                        <a:ea typeface="+mn-ea"/>
                        <a:cs typeface="+mn-cs"/>
                      </a:endParaRPr>
                    </a:p>
                  </a:txBody>
                  <a:tcPr/>
                </a:tc>
                <a:tc>
                  <a:txBody>
                    <a:bodyPr/>
                    <a:lstStyle/>
                    <a:p>
                      <a:r>
                        <a:rPr lang="en-US" dirty="0" smtClean="0"/>
                        <a:t>Rami Sayar</a:t>
                      </a:r>
                      <a:endParaRPr lang="en-US" dirty="0"/>
                    </a:p>
                  </a:txBody>
                  <a:tcPr/>
                </a:tc>
              </a:tr>
              <a:tr h="370840">
                <a:tc>
                  <a:txBody>
                    <a:bodyPr/>
                    <a:lstStyle/>
                    <a:p>
                      <a:r>
                        <a:rPr lang="en-US" b="0" dirty="0" smtClean="0">
                          <a:effectLst/>
                          <a:hlinkClick r:id="rId13"/>
                        </a:rPr>
                        <a:t>MVA: Building Apps with Node.js Jump Start</a:t>
                      </a:r>
                      <a:endParaRPr lang="en-US" b="0" dirty="0"/>
                    </a:p>
                  </a:txBody>
                  <a:tcPr/>
                </a:tc>
                <a:tc>
                  <a:txBody>
                    <a:bodyPr/>
                    <a:lstStyle/>
                    <a:p>
                      <a:r>
                        <a:rPr lang="en-US" dirty="0" smtClean="0"/>
                        <a:t>Stacey Mulcahy</a:t>
                      </a:r>
                      <a:r>
                        <a:rPr lang="en-US" baseline="0" dirty="0" smtClean="0"/>
                        <a:t> &amp; Rami Sayar</a:t>
                      </a:r>
                      <a:endParaRPr lang="en-US" dirty="0"/>
                    </a:p>
                  </a:txBody>
                  <a:tcPr/>
                </a:tc>
              </a:tr>
              <a:tr h="370840">
                <a:tc>
                  <a:txBody>
                    <a:bodyPr/>
                    <a:lstStyle/>
                    <a:p>
                      <a:r>
                        <a:rPr lang="en-US" dirty="0" smtClean="0">
                          <a:hlinkClick r:id="rId14"/>
                        </a:rPr>
                        <a:t>Install and Configure the Azure Command-Line Interface (CLI)</a:t>
                      </a:r>
                      <a:endParaRPr lang="en-US" dirty="0"/>
                    </a:p>
                  </a:txBody>
                  <a:tcPr/>
                </a:tc>
                <a:tc>
                  <a:txBody>
                    <a:bodyPr/>
                    <a:lstStyle/>
                    <a:p>
                      <a:r>
                        <a:rPr lang="en-US" dirty="0" smtClean="0"/>
                        <a:t>Ralph </a:t>
                      </a:r>
                      <a:r>
                        <a:rPr lang="en-US" dirty="0" err="1" smtClean="0"/>
                        <a:t>Squillace</a:t>
                      </a:r>
                      <a:r>
                        <a:rPr lang="en-US" dirty="0" smtClean="0"/>
                        <a:t> </a:t>
                      </a:r>
                      <a:endParaRPr lang="en-US" dirty="0"/>
                    </a:p>
                  </a:txBody>
                  <a:tcPr/>
                </a:tc>
              </a:tr>
              <a:tr h="370840">
                <a:tc>
                  <a:txBody>
                    <a:bodyPr/>
                    <a:lstStyle/>
                    <a:p>
                      <a:r>
                        <a:rPr lang="en-US" dirty="0" smtClean="0">
                          <a:hlinkClick r:id="rId15"/>
                        </a:rPr>
                        <a:t>Explain Like I’m Five: What the heck is node.js?</a:t>
                      </a:r>
                      <a:endParaRPr lang="en-US" dirty="0"/>
                    </a:p>
                  </a:txBody>
                  <a:tcPr/>
                </a:tc>
                <a:tc>
                  <a:txBody>
                    <a:bodyPr/>
                    <a:lstStyle/>
                    <a:p>
                      <a:r>
                        <a:rPr lang="en-US" dirty="0" smtClean="0"/>
                        <a:t>Reddit</a:t>
                      </a:r>
                      <a:r>
                        <a:rPr lang="en-US" baseline="0" dirty="0" smtClean="0"/>
                        <a:t> Web Dev</a:t>
                      </a:r>
                      <a:endParaRPr lang="en-US" dirty="0"/>
                    </a:p>
                  </a:txBody>
                  <a:tcPr/>
                </a:tc>
              </a:tr>
              <a:tr h="370840">
                <a:tc>
                  <a:txBody>
                    <a:bodyPr/>
                    <a:lstStyle/>
                    <a:p>
                      <a:r>
                        <a:rPr lang="en-US" dirty="0" smtClean="0">
                          <a:hlinkClick r:id="rId16"/>
                        </a:rPr>
                        <a:t>Get Started:</a:t>
                      </a:r>
                      <a:r>
                        <a:rPr lang="en-US" baseline="0" dirty="0" smtClean="0">
                          <a:hlinkClick r:id="rId16"/>
                        </a:rPr>
                        <a:t> Chat Application</a:t>
                      </a:r>
                      <a:endParaRPr lang="en-US" dirty="0"/>
                    </a:p>
                  </a:txBody>
                  <a:tcPr/>
                </a:tc>
                <a:tc>
                  <a:txBody>
                    <a:bodyPr/>
                    <a:lstStyle/>
                    <a:p>
                      <a:r>
                        <a:rPr lang="en-US" dirty="0" smtClean="0">
                          <a:hlinkClick r:id="rId17"/>
                        </a:rPr>
                        <a:t>Socket.io</a:t>
                      </a:r>
                      <a:endParaRPr lang="en-US" dirty="0"/>
                    </a:p>
                  </a:txBody>
                  <a:tcPr/>
                </a:tc>
              </a:tr>
            </a:tbl>
          </a:graphicData>
        </a:graphic>
      </p:graphicFrame>
      <p:sp>
        <p:nvSpPr>
          <p:cNvPr id="3" name="Footer Placeholder 2"/>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2944334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a:xfrm>
            <a:off x="385812" y="1588168"/>
            <a:ext cx="10515600" cy="5269832"/>
          </a:xfrm>
        </p:spPr>
        <p:txBody>
          <a:bodyPr>
            <a:normAutofit fontScale="92500" lnSpcReduction="20000"/>
          </a:bodyPr>
          <a:lstStyle/>
          <a:p>
            <a:pPr marL="0" indent="0" fontAlgn="ctr">
              <a:buNone/>
            </a:pPr>
            <a:r>
              <a:rPr lang="en-US" dirty="0" smtClean="0"/>
              <a:t>Node.js command prompt </a:t>
            </a:r>
          </a:p>
          <a:p>
            <a:pPr fontAlgn="ctr"/>
            <a:r>
              <a:rPr lang="en-US" b="1" dirty="0">
                <a:latin typeface="Courier New" panose="02070309020205020404" pitchFamily="49" charset="0"/>
                <a:cs typeface="Courier New" panose="02070309020205020404" pitchFamily="49" charset="0"/>
              </a:rPr>
              <a:t>cd .. </a:t>
            </a:r>
            <a:r>
              <a:rPr lang="en-US" dirty="0"/>
              <a:t>(go up a folder)</a:t>
            </a:r>
          </a:p>
          <a:p>
            <a:pPr fontAlgn="ctr"/>
            <a:r>
              <a:rPr lang="en-US" b="1" dirty="0" err="1">
                <a:latin typeface="Courier New" panose="02070309020205020404" pitchFamily="49" charset="0"/>
                <a:cs typeface="Courier New" panose="02070309020205020404" pitchFamily="49" charset="0"/>
              </a:rPr>
              <a:t>dir</a:t>
            </a:r>
            <a:r>
              <a:rPr lang="en-US" dirty="0"/>
              <a:t> (list directory contents)</a:t>
            </a:r>
          </a:p>
          <a:p>
            <a:pPr fontAlgn="ctr"/>
            <a:r>
              <a:rPr lang="en-US" b="1" dirty="0" err="1" smtClean="0">
                <a:latin typeface="Courier New" panose="02070309020205020404" pitchFamily="49" charset="0"/>
                <a:cs typeface="Courier New" panose="02070309020205020404" pitchFamily="49" charset="0"/>
              </a:rPr>
              <a:t>mkdir</a:t>
            </a:r>
            <a:r>
              <a:rPr lang="en-US" b="1" dirty="0" smtClean="0">
                <a:latin typeface="Courier New" panose="02070309020205020404" pitchFamily="49" charset="0"/>
                <a:cs typeface="Courier New" panose="02070309020205020404" pitchFamily="49" charset="0"/>
              </a:rPr>
              <a:t> </a:t>
            </a:r>
            <a:r>
              <a:rPr lang="en-US" dirty="0" smtClean="0"/>
              <a:t>(make new folder)</a:t>
            </a:r>
          </a:p>
          <a:p>
            <a:pPr fontAlgn="ctr"/>
            <a:r>
              <a:rPr lang="en-US" b="1" dirty="0" err="1" smtClean="0">
                <a:latin typeface="Courier New" panose="02070309020205020404" pitchFamily="49" charset="0"/>
                <a:cs typeface="Courier New" panose="02070309020205020404" pitchFamily="49" charset="0"/>
              </a:rPr>
              <a:t>Git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init</a:t>
            </a:r>
            <a:r>
              <a:rPr lang="en-US" b="1"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(Initialize </a:t>
            </a:r>
            <a:r>
              <a:rPr lang="en-US" dirty="0" err="1" smtClean="0">
                <a:cs typeface="Courier New" panose="02070309020205020404" pitchFamily="49" charset="0"/>
              </a:rPr>
              <a:t>Git</a:t>
            </a:r>
            <a:r>
              <a:rPr lang="en-US" dirty="0" smtClean="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a:p>
            <a:pPr fontAlgn="ctr"/>
            <a:r>
              <a:rPr lang="en-US" b="1" dirty="0" err="1">
                <a:latin typeface="Courier New" panose="02070309020205020404" pitchFamily="49" charset="0"/>
                <a:cs typeface="Courier New" panose="02070309020205020404" pitchFamily="49" charset="0"/>
              </a:rPr>
              <a:t>cls</a:t>
            </a:r>
            <a:r>
              <a:rPr lang="en-US" b="1" dirty="0"/>
              <a:t> </a:t>
            </a:r>
            <a:r>
              <a:rPr lang="en-US" dirty="0"/>
              <a:t>(clear screen)</a:t>
            </a:r>
          </a:p>
          <a:p>
            <a:pPr fontAlgn="ctr"/>
            <a:r>
              <a:rPr lang="en-US" b="1" dirty="0" err="1" smtClean="0">
                <a:latin typeface="Courier New" panose="02070309020205020404" pitchFamily="49" charset="0"/>
                <a:cs typeface="Courier New" panose="02070309020205020404" pitchFamily="49" charset="0"/>
              </a:rPr>
              <a:t>npm</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install </a:t>
            </a:r>
            <a:endParaRPr lang="en-US" dirty="0">
              <a:latin typeface="Courier New" panose="02070309020205020404" pitchFamily="49" charset="0"/>
              <a:cs typeface="Courier New" panose="02070309020205020404" pitchFamily="49" charset="0"/>
            </a:endParaRPr>
          </a:p>
          <a:p>
            <a:pPr fontAlgn="ctr"/>
            <a:r>
              <a:rPr lang="en-US" b="1" dirty="0" err="1">
                <a:latin typeface="Courier New" panose="02070309020205020404" pitchFamily="49" charset="0"/>
                <a:cs typeface="Courier New" panose="02070309020205020404" pitchFamily="49" charset="0"/>
              </a:rPr>
              <a:t>npm</a:t>
            </a:r>
            <a:r>
              <a:rPr lang="en-US" b="1" dirty="0">
                <a:latin typeface="Courier New" panose="02070309020205020404" pitchFamily="49" charset="0"/>
                <a:cs typeface="Courier New" panose="02070309020205020404" pitchFamily="49" charset="0"/>
              </a:rPr>
              <a:t> install express</a:t>
            </a:r>
            <a:endParaRPr lang="en-US" dirty="0">
              <a:latin typeface="Courier New" panose="02070309020205020404" pitchFamily="49" charset="0"/>
              <a:cs typeface="Courier New" panose="02070309020205020404" pitchFamily="49" charset="0"/>
            </a:endParaRPr>
          </a:p>
          <a:p>
            <a:pPr fontAlgn="ctr"/>
            <a:r>
              <a:rPr lang="en-US" b="1" dirty="0" err="1">
                <a:latin typeface="Courier New" panose="02070309020205020404" pitchFamily="49" charset="0"/>
                <a:cs typeface="Courier New" panose="02070309020205020404" pitchFamily="49" charset="0"/>
              </a:rPr>
              <a:t>npm</a:t>
            </a:r>
            <a:r>
              <a:rPr lang="en-US" b="1" dirty="0">
                <a:latin typeface="Courier New" panose="02070309020205020404" pitchFamily="49" charset="0"/>
                <a:cs typeface="Courier New" panose="02070309020205020404" pitchFamily="49" charset="0"/>
              </a:rPr>
              <a:t> install </a:t>
            </a:r>
            <a:r>
              <a:rPr lang="en-US" b="1" dirty="0" smtClean="0">
                <a:latin typeface="Courier New" panose="02070309020205020404" pitchFamily="49" charset="0"/>
                <a:cs typeface="Courier New" panose="02070309020205020404" pitchFamily="49" charset="0"/>
              </a:rPr>
              <a:t>jade</a:t>
            </a:r>
          </a:p>
          <a:p>
            <a:pPr fontAlgn="ctr"/>
            <a:r>
              <a:rPr lang="en-US" b="1" dirty="0" err="1" smtClean="0">
                <a:latin typeface="Courier New" panose="02070309020205020404" pitchFamily="49" charset="0"/>
                <a:cs typeface="Courier New" panose="02070309020205020404" pitchFamily="49" charset="0"/>
              </a:rPr>
              <a:t>npm</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install --save socket.io</a:t>
            </a:r>
            <a:endParaRPr lang="en-US" dirty="0" smtClean="0">
              <a:latin typeface="Courier New" panose="02070309020205020404" pitchFamily="49" charset="0"/>
              <a:cs typeface="Courier New" panose="02070309020205020404" pitchFamily="49" charset="0"/>
            </a:endParaRPr>
          </a:p>
          <a:p>
            <a:pPr fontAlgn="ctr"/>
            <a:r>
              <a:rPr lang="en-US" b="1" dirty="0" err="1" smtClean="0">
                <a:latin typeface="Courier New" panose="02070309020205020404" pitchFamily="49" charset="0"/>
                <a:cs typeface="Courier New" panose="02070309020205020404" pitchFamily="49" charset="0"/>
              </a:rPr>
              <a:t>mongoD</a:t>
            </a:r>
            <a:endParaRPr lang="en-US" b="1" dirty="0" smtClean="0">
              <a:latin typeface="Courier New" panose="02070309020205020404" pitchFamily="49" charset="0"/>
              <a:cs typeface="Courier New" panose="02070309020205020404" pitchFamily="49" charset="0"/>
            </a:endParaRPr>
          </a:p>
          <a:p>
            <a:pPr fontAlgn="ctr"/>
            <a:r>
              <a:rPr lang="en-US" b="1" dirty="0" smtClean="0">
                <a:latin typeface="Courier New" panose="02070309020205020404" pitchFamily="49" charset="0"/>
                <a:cs typeface="Courier New" panose="02070309020205020404" pitchFamily="49" charset="0"/>
              </a:rPr>
              <a:t>node app.js</a:t>
            </a:r>
            <a:r>
              <a:rPr lang="en-US" dirty="0">
                <a:latin typeface="Courier New" panose="02070309020205020404" pitchFamily="49" charset="0"/>
                <a:cs typeface="Courier New" panose="02070309020205020404" pitchFamily="49" charset="0"/>
              </a:rPr>
              <a:t> </a:t>
            </a:r>
            <a:r>
              <a:rPr lang="en-US" dirty="0" smtClean="0"/>
              <a:t>(Start running app)</a:t>
            </a:r>
            <a:endParaRPr lang="en-US" dirty="0"/>
          </a:p>
          <a:p>
            <a:pPr fontAlgn="ctr"/>
            <a:r>
              <a:rPr lang="en-US" b="1" dirty="0" err="1" smtClean="0"/>
              <a:t>Ctrl+C</a:t>
            </a:r>
            <a:r>
              <a:rPr lang="en-US" b="1" dirty="0" smtClean="0"/>
              <a:t> </a:t>
            </a:r>
            <a:r>
              <a:rPr lang="en-US" dirty="0"/>
              <a:t>(end process</a:t>
            </a:r>
            <a:r>
              <a:rPr lang="en-US" dirty="0" smtClean="0"/>
              <a:t>) </a:t>
            </a:r>
          </a:p>
        </p:txBody>
      </p:sp>
      <p:pic>
        <p:nvPicPr>
          <p:cNvPr id="4" name="Picture 3"/>
          <p:cNvPicPr>
            <a:picLocks noChangeAspect="1"/>
          </p:cNvPicPr>
          <p:nvPr/>
        </p:nvPicPr>
        <p:blipFill>
          <a:blip r:embed="rId3"/>
          <a:stretch>
            <a:fillRect/>
          </a:stretch>
        </p:blipFill>
        <p:spPr>
          <a:xfrm>
            <a:off x="5029802" y="240633"/>
            <a:ext cx="7162198" cy="4745074"/>
          </a:xfrm>
          <a:prstGeom prst="rect">
            <a:avLst/>
          </a:prstGeom>
        </p:spPr>
      </p:pic>
      <p:sp>
        <p:nvSpPr>
          <p:cNvPr id="5" name="Footer Placeholder 4"/>
          <p:cNvSpPr>
            <a:spLocks noGrp="1"/>
          </p:cNvSpPr>
          <p:nvPr>
            <p:ph type="ftr" sz="quarter" idx="11"/>
          </p:nvPr>
        </p:nvSpPr>
        <p:spPr/>
        <p:txBody>
          <a:bodyPr/>
          <a:lstStyle/>
          <a:p>
            <a:r>
              <a:rPr lang="en-US" smtClean="0"/>
              <a:t>Sarah Sexton | Twitter: @Saelia</a:t>
            </a:r>
            <a:endParaRPr lang="en-US"/>
          </a:p>
        </p:txBody>
      </p:sp>
    </p:spTree>
    <p:extLst>
      <p:ext uri="{BB962C8B-B14F-4D97-AF65-F5344CB8AC3E}">
        <p14:creationId xmlns:p14="http://schemas.microsoft.com/office/powerpoint/2010/main" val="1328094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First Node App</a:t>
            </a:r>
            <a:endParaRPr lang="en-US" dirty="0"/>
          </a:p>
        </p:txBody>
      </p:sp>
      <p:sp>
        <p:nvSpPr>
          <p:cNvPr id="3" name="Content Placeholder 2"/>
          <p:cNvSpPr>
            <a:spLocks noGrp="1"/>
          </p:cNvSpPr>
          <p:nvPr>
            <p:ph idx="1"/>
          </p:nvPr>
        </p:nvSpPr>
        <p:spPr/>
        <p:txBody>
          <a:bodyPr/>
          <a:lstStyle/>
          <a:p>
            <a:pPr marL="0" indent="0">
              <a:spcBef>
                <a:spcPts val="600"/>
              </a:spcBef>
              <a:buNone/>
            </a:pPr>
            <a:r>
              <a:rPr lang="en-US" b="1" dirty="0" err="1">
                <a:latin typeface="Courier New" panose="02070309020205020404" pitchFamily="49" charset="0"/>
                <a:cs typeface="Courier New" panose="02070309020205020404" pitchFamily="49" charset="0"/>
              </a:rPr>
              <a:t>npm</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install -g </a:t>
            </a:r>
            <a:r>
              <a:rPr lang="en-US" b="1" dirty="0" err="1" smtClean="0">
                <a:latin typeface="Courier New" panose="02070309020205020404" pitchFamily="49" charset="0"/>
                <a:cs typeface="Courier New" panose="02070309020205020404" pitchFamily="49" charset="0"/>
              </a:rPr>
              <a:t>LearnYouNode</a:t>
            </a:r>
            <a:endParaRPr lang="en-US" b="1" dirty="0" smtClean="0">
              <a:latin typeface="Courier New" panose="02070309020205020404" pitchFamily="49" charset="0"/>
              <a:cs typeface="Courier New" panose="02070309020205020404" pitchFamily="49" charset="0"/>
            </a:endParaRPr>
          </a:p>
          <a:p>
            <a:pPr marL="0" indent="0">
              <a:spcBef>
                <a:spcPts val="600"/>
              </a:spcBef>
              <a:buNone/>
            </a:pPr>
            <a:r>
              <a:rPr lang="en-US" b="1" dirty="0" err="1" smtClean="0">
                <a:latin typeface="Courier New" panose="02070309020205020404" pitchFamily="49" charset="0"/>
                <a:cs typeface="Courier New" panose="02070309020205020404" pitchFamily="49" charset="0"/>
              </a:rPr>
              <a:t>LearnYouNode</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838200" y="2709560"/>
            <a:ext cx="6217118" cy="3646790"/>
          </a:xfrm>
          <a:prstGeom prst="rect">
            <a:avLst/>
          </a:prstGeom>
        </p:spPr>
      </p:pic>
      <p:sp>
        <p:nvSpPr>
          <p:cNvPr id="5" name="Footer Placeholder 4"/>
          <p:cNvSpPr>
            <a:spLocks noGrp="1"/>
          </p:cNvSpPr>
          <p:nvPr>
            <p:ph type="ftr" sz="quarter" idx="11"/>
          </p:nvPr>
        </p:nvSpPr>
        <p:spPr/>
        <p:txBody>
          <a:bodyPr/>
          <a:lstStyle/>
          <a:p>
            <a:r>
              <a:rPr lang="en-US" smtClean="0"/>
              <a:t>Sarah Sexton | Twitter: @Saelia</a:t>
            </a:r>
            <a:endParaRPr lang="en-US"/>
          </a:p>
        </p:txBody>
      </p:sp>
    </p:spTree>
    <p:extLst>
      <p:ext uri="{BB962C8B-B14F-4D97-AF65-F5344CB8AC3E}">
        <p14:creationId xmlns:p14="http://schemas.microsoft.com/office/powerpoint/2010/main" val="299627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rapezoid 3"/>
          <p:cNvSpPr/>
          <p:nvPr/>
        </p:nvSpPr>
        <p:spPr>
          <a:xfrm rot="5400000" flipH="1">
            <a:off x="2453499" y="-1710996"/>
            <a:ext cx="7038755" cy="10269356"/>
          </a:xfrm>
          <a:prstGeom prst="trapezoid">
            <a:avLst>
              <a:gd name="adj" fmla="val 18320"/>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alpha val="50000"/>
                </a:schemeClr>
              </a:gs>
            </a:gsLst>
          </a:gradFill>
          <a:effectLst>
            <a:outerShdw blurRad="57150" dir="10740000" algn="ctr" rotWithShape="0">
              <a:srgbClr val="000000">
                <a:alpha val="50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Node.js?</a:t>
            </a:r>
            <a:endParaRPr lang="en-US" dirty="0"/>
          </a:p>
        </p:txBody>
      </p:sp>
      <p:sp>
        <p:nvSpPr>
          <p:cNvPr id="3" name="Content Placeholder 2"/>
          <p:cNvSpPr>
            <a:spLocks noGrp="1"/>
          </p:cNvSpPr>
          <p:nvPr>
            <p:ph idx="1"/>
          </p:nvPr>
        </p:nvSpPr>
        <p:spPr>
          <a:xfrm>
            <a:off x="838200" y="1329070"/>
            <a:ext cx="10092070" cy="4847893"/>
          </a:xfrm>
        </p:spPr>
        <p:txBody>
          <a:bodyPr>
            <a:normAutofit/>
          </a:bodyPr>
          <a:lstStyle/>
          <a:p>
            <a:pPr fontAlgn="ctr">
              <a:spcBef>
                <a:spcPts val="1800"/>
              </a:spcBef>
            </a:pPr>
            <a:r>
              <a:rPr lang="en-US" dirty="0" smtClean="0"/>
              <a:t>Bottom layer: C library called </a:t>
            </a:r>
            <a:r>
              <a:rPr lang="en-US" dirty="0" err="1" smtClean="0"/>
              <a:t>libuv</a:t>
            </a:r>
            <a:endParaRPr lang="en-US" dirty="0" smtClean="0"/>
          </a:p>
          <a:p>
            <a:pPr lvl="1" fontAlgn="ctr"/>
            <a:r>
              <a:rPr lang="en-US" sz="2000" dirty="0" smtClean="0"/>
              <a:t>Framework for performing asynchronous IO operations without blocking.</a:t>
            </a:r>
          </a:p>
          <a:p>
            <a:pPr fontAlgn="ctr">
              <a:spcBef>
                <a:spcPts val="1200"/>
              </a:spcBef>
            </a:pPr>
            <a:r>
              <a:rPr lang="en-US" dirty="0" smtClean="0"/>
              <a:t>Second layer: V8 </a:t>
            </a:r>
          </a:p>
          <a:p>
            <a:pPr lvl="1" fontAlgn="ctr"/>
            <a:r>
              <a:rPr lang="en-US" sz="2000" dirty="0" smtClean="0"/>
              <a:t>Just-In-Time (very fast) compiler </a:t>
            </a:r>
          </a:p>
          <a:p>
            <a:pPr lvl="1" fontAlgn="ctr"/>
            <a:r>
              <a:rPr lang="en-US" sz="2000" dirty="0" smtClean="0"/>
              <a:t>Converts JavaScript </a:t>
            </a:r>
            <a:r>
              <a:rPr lang="en-US" sz="2000" dirty="0" smtClean="0">
                <a:sym typeface="Wingdings" panose="05000000000000000000" pitchFamily="2" charset="2"/>
              </a:rPr>
              <a:t> Low-level CPU instructions before running</a:t>
            </a:r>
          </a:p>
          <a:p>
            <a:pPr lvl="1" fontAlgn="ctr"/>
            <a:r>
              <a:rPr lang="en-US" sz="2000" dirty="0" smtClean="0">
                <a:sym typeface="Wingdings" panose="05000000000000000000" pitchFamily="2" charset="2"/>
              </a:rPr>
              <a:t>Optimizes common JS tasks</a:t>
            </a:r>
          </a:p>
          <a:p>
            <a:pPr fontAlgn="ctr"/>
            <a:r>
              <a:rPr lang="en-US" dirty="0" smtClean="0">
                <a:sym typeface="Wingdings" panose="05000000000000000000" pitchFamily="2" charset="2"/>
              </a:rPr>
              <a:t>Third layer: </a:t>
            </a:r>
            <a:r>
              <a:rPr lang="en-US" dirty="0" err="1" smtClean="0">
                <a:sym typeface="Wingdings" panose="05000000000000000000" pitchFamily="2" charset="2"/>
              </a:rPr>
              <a:t>CommonJS</a:t>
            </a:r>
            <a:endParaRPr lang="en-US" dirty="0" smtClean="0">
              <a:sym typeface="Wingdings" panose="05000000000000000000" pitchFamily="2" charset="2"/>
            </a:endParaRPr>
          </a:p>
          <a:p>
            <a:pPr lvl="1" fontAlgn="ctr"/>
            <a:r>
              <a:rPr lang="en-US" sz="2000" dirty="0" smtClean="0">
                <a:sym typeface="Wingdings" panose="05000000000000000000" pitchFamily="2" charset="2"/>
              </a:rPr>
              <a:t>Organizes modules of JS code into separate files</a:t>
            </a:r>
          </a:p>
          <a:p>
            <a:pPr lvl="1" fontAlgn="ctr"/>
            <a:r>
              <a:rPr lang="en-US" sz="2000" dirty="0" smtClean="0">
                <a:sym typeface="Wingdings" panose="05000000000000000000" pitchFamily="2" charset="2"/>
              </a:rPr>
              <a:t>Specifies how to include those files for execution</a:t>
            </a:r>
          </a:p>
          <a:p>
            <a:pPr lvl="1" fontAlgn="ctr"/>
            <a:r>
              <a:rPr lang="en-US" sz="2000" dirty="0" smtClean="0">
                <a:sym typeface="Wingdings" panose="05000000000000000000" pitchFamily="2" charset="2"/>
              </a:rPr>
              <a:t>Ex: JS code calls </a:t>
            </a:r>
            <a:r>
              <a:rPr lang="en-US" sz="2000" dirty="0" smtClean="0">
                <a:latin typeface="Courier New" panose="02070309020205020404" pitchFamily="49" charset="0"/>
                <a:cs typeface="Courier New" panose="02070309020205020404" pitchFamily="49" charset="0"/>
                <a:sym typeface="Wingdings" panose="05000000000000000000" pitchFamily="2" charset="2"/>
              </a:rPr>
              <a:t>require(</a:t>
            </a:r>
            <a:r>
              <a:rPr lang="en-US" sz="2000" dirty="0" err="1" smtClean="0">
                <a:latin typeface="Courier New" panose="02070309020205020404" pitchFamily="49" charset="0"/>
                <a:cs typeface="Courier New" panose="02070309020205020404" pitchFamily="49" charset="0"/>
                <a:sym typeface="Wingdings" panose="05000000000000000000" pitchFamily="2" charset="2"/>
              </a:rPr>
              <a:t>filepath</a:t>
            </a:r>
            <a:r>
              <a:rPr lang="en-US" sz="2000" dirty="0" smtClean="0">
                <a:latin typeface="Courier New" panose="02070309020205020404" pitchFamily="49" charset="0"/>
                <a:cs typeface="Courier New" panose="02070309020205020404" pitchFamily="49" charset="0"/>
                <a:sym typeface="Wingdings" panose="05000000000000000000" pitchFamily="2" charset="2"/>
              </a:rPr>
              <a:t>) </a:t>
            </a:r>
            <a:r>
              <a:rPr lang="en-US" sz="2000" dirty="0" smtClean="0">
                <a:sym typeface="Wingdings" panose="05000000000000000000" pitchFamily="2" charset="2"/>
              </a:rPr>
              <a:t> Loads &amp; executes JS file  Returns exports.</a:t>
            </a:r>
          </a:p>
          <a:p>
            <a:pPr fontAlgn="ctr"/>
            <a:r>
              <a:rPr lang="en-US" dirty="0" smtClean="0">
                <a:sym typeface="Wingdings" panose="05000000000000000000" pitchFamily="2" charset="2"/>
              </a:rPr>
              <a:t>Top Layer: Node Package Manager (NPM)</a:t>
            </a:r>
          </a:p>
          <a:p>
            <a:pPr lvl="1" fontAlgn="ctr"/>
            <a:r>
              <a:rPr lang="en-US" sz="2100" dirty="0" smtClean="0">
                <a:sym typeface="Wingdings" panose="05000000000000000000" pitchFamily="2" charset="2"/>
              </a:rPr>
              <a:t>Publish to &amp; install from a single source of open source code!</a:t>
            </a:r>
            <a:endParaRPr lang="en-US" sz="2100" dirty="0"/>
          </a:p>
        </p:txBody>
      </p:sp>
      <p:sp>
        <p:nvSpPr>
          <p:cNvPr id="5" name="Footer Placeholder 4"/>
          <p:cNvSpPr>
            <a:spLocks noGrp="1"/>
          </p:cNvSpPr>
          <p:nvPr>
            <p:ph type="ftr" sz="quarter" idx="11"/>
          </p:nvPr>
        </p:nvSpPr>
        <p:spPr/>
        <p:txBody>
          <a:bodyPr/>
          <a:lstStyle/>
          <a:p>
            <a:r>
              <a:rPr lang="en-US" dirty="0" smtClean="0"/>
              <a:t>Sarah Sexton | Twitter: @</a:t>
            </a:r>
            <a:r>
              <a:rPr lang="en-US" dirty="0" err="1" smtClean="0"/>
              <a:t>Saelia</a:t>
            </a:r>
            <a:endParaRPr lang="en-US" dirty="0"/>
          </a:p>
        </p:txBody>
      </p:sp>
    </p:spTree>
    <p:extLst>
      <p:ext uri="{BB962C8B-B14F-4D97-AF65-F5344CB8AC3E}">
        <p14:creationId xmlns:p14="http://schemas.microsoft.com/office/powerpoint/2010/main" val="175610243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Continuously Integrate from GitHub to Azure</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6627623" y="1360952"/>
            <a:ext cx="4726177" cy="3137670"/>
          </a:xfrm>
          <a:prstGeom prst="rect">
            <a:avLst/>
          </a:prstGeom>
        </p:spPr>
      </p:pic>
      <p:pic>
        <p:nvPicPr>
          <p:cNvPr id="5" name="Picture 4"/>
          <p:cNvPicPr>
            <a:picLocks noChangeAspect="1"/>
          </p:cNvPicPr>
          <p:nvPr/>
        </p:nvPicPr>
        <p:blipFill>
          <a:blip r:embed="rId4"/>
          <a:stretch>
            <a:fillRect/>
          </a:stretch>
        </p:blipFill>
        <p:spPr>
          <a:xfrm>
            <a:off x="838200" y="1360952"/>
            <a:ext cx="5728435" cy="4816011"/>
          </a:xfrm>
          <a:prstGeom prst="rect">
            <a:avLst/>
          </a:prstGeom>
        </p:spPr>
      </p:pic>
      <p:pic>
        <p:nvPicPr>
          <p:cNvPr id="7" name="Picture 6"/>
          <p:cNvPicPr>
            <a:picLocks noChangeAspect="1"/>
          </p:cNvPicPr>
          <p:nvPr/>
        </p:nvPicPr>
        <p:blipFill>
          <a:blip r:embed="rId5"/>
          <a:stretch>
            <a:fillRect/>
          </a:stretch>
        </p:blipFill>
        <p:spPr>
          <a:xfrm>
            <a:off x="7508507" y="3897226"/>
            <a:ext cx="3200400" cy="2279737"/>
          </a:xfrm>
          <a:prstGeom prst="rect">
            <a:avLst/>
          </a:prstGeom>
        </p:spPr>
      </p:pic>
      <p:pic>
        <p:nvPicPr>
          <p:cNvPr id="8" name="Content Placeholder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0266" y="1305197"/>
            <a:ext cx="3918705" cy="5553883"/>
          </a:xfrm>
          <a:prstGeom prst="rect">
            <a:avLst/>
          </a:prstGeom>
        </p:spPr>
      </p:pic>
      <p:sp>
        <p:nvSpPr>
          <p:cNvPr id="4" name="Footer Placeholder 3"/>
          <p:cNvSpPr>
            <a:spLocks noGrp="1"/>
          </p:cNvSpPr>
          <p:nvPr>
            <p:ph type="ftr" sz="quarter" idx="11"/>
          </p:nvPr>
        </p:nvSpPr>
        <p:spPr/>
        <p:txBody>
          <a:bodyPr/>
          <a:lstStyle/>
          <a:p>
            <a:r>
              <a:rPr lang="en-US" smtClean="0"/>
              <a:t>Sarah Sexton | Twitter: @Saelia</a:t>
            </a:r>
            <a:endParaRPr lang="en-US"/>
          </a:p>
        </p:txBody>
      </p:sp>
    </p:spTree>
    <p:extLst>
      <p:ext uri="{BB962C8B-B14F-4D97-AF65-F5344CB8AC3E}">
        <p14:creationId xmlns:p14="http://schemas.microsoft.com/office/powerpoint/2010/main" val="392387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Continuously Integrate from GitHub to Azure</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282" y="1355653"/>
            <a:ext cx="3862202" cy="5049830"/>
          </a:xfrm>
        </p:spPr>
      </p:pic>
      <p:pic>
        <p:nvPicPr>
          <p:cNvPr id="8" name="Picture 7"/>
          <p:cNvPicPr>
            <a:picLocks noChangeAspect="1"/>
          </p:cNvPicPr>
          <p:nvPr/>
        </p:nvPicPr>
        <p:blipFill>
          <a:blip r:embed="rId4"/>
          <a:stretch>
            <a:fillRect/>
          </a:stretch>
        </p:blipFill>
        <p:spPr>
          <a:xfrm>
            <a:off x="156115" y="1355653"/>
            <a:ext cx="7928517" cy="5049830"/>
          </a:xfrm>
          <a:prstGeom prst="rect">
            <a:avLst/>
          </a:prstGeom>
        </p:spPr>
      </p:pic>
      <p:sp>
        <p:nvSpPr>
          <p:cNvPr id="3" name="Footer Placeholder 2"/>
          <p:cNvSpPr>
            <a:spLocks noGrp="1"/>
          </p:cNvSpPr>
          <p:nvPr>
            <p:ph type="ftr" sz="quarter" idx="11"/>
          </p:nvPr>
        </p:nvSpPr>
        <p:spPr/>
        <p:txBody>
          <a:bodyPr/>
          <a:lstStyle/>
          <a:p>
            <a:r>
              <a:rPr lang="en-US" smtClean="0"/>
              <a:t>Sarah Sexton | Twitter: @Saelia</a:t>
            </a:r>
            <a:endParaRPr lang="en-US"/>
          </a:p>
        </p:txBody>
      </p:sp>
    </p:spTree>
    <p:extLst>
      <p:ext uri="{BB962C8B-B14F-4D97-AF65-F5344CB8AC3E}">
        <p14:creationId xmlns:p14="http://schemas.microsoft.com/office/powerpoint/2010/main" val="3285607990"/>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Continuously Integrate from GitHub to Azure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9485" y="1496662"/>
            <a:ext cx="4788463" cy="4859687"/>
          </a:xfr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478"/>
          <a:stretch/>
        </p:blipFill>
        <p:spPr>
          <a:xfrm>
            <a:off x="1403872" y="1496663"/>
            <a:ext cx="4787378" cy="4859687"/>
          </a:xfrm>
          <a:prstGeom prst="rect">
            <a:avLst/>
          </a:prstGeom>
        </p:spPr>
      </p:pic>
      <p:sp>
        <p:nvSpPr>
          <p:cNvPr id="3" name="Footer Placeholder 2"/>
          <p:cNvSpPr>
            <a:spLocks noGrp="1"/>
          </p:cNvSpPr>
          <p:nvPr>
            <p:ph type="ftr" sz="quarter" idx="11"/>
          </p:nvPr>
        </p:nvSpPr>
        <p:spPr/>
        <p:txBody>
          <a:bodyPr/>
          <a:lstStyle/>
          <a:p>
            <a:r>
              <a:rPr lang="en-US" smtClean="0"/>
              <a:t>Sarah Sexton | Twitter: @Saelia</a:t>
            </a:r>
            <a:endParaRPr lang="en-US"/>
          </a:p>
        </p:txBody>
      </p:sp>
    </p:spTree>
    <p:extLst>
      <p:ext uri="{BB962C8B-B14F-4D97-AF65-F5344CB8AC3E}">
        <p14:creationId xmlns:p14="http://schemas.microsoft.com/office/powerpoint/2010/main" val="1364697673"/>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rapezoid 3"/>
          <p:cNvSpPr/>
          <p:nvPr/>
        </p:nvSpPr>
        <p:spPr>
          <a:xfrm rot="5400000" flipH="1">
            <a:off x="3306678" y="-2198974"/>
            <a:ext cx="5332397" cy="10269356"/>
          </a:xfrm>
          <a:prstGeom prst="trapezoid">
            <a:avLst>
              <a:gd name="adj" fmla="val 23556"/>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alpha val="50000"/>
                </a:schemeClr>
              </a:gs>
            </a:gsLst>
          </a:gradFill>
          <a:effectLst>
            <a:outerShdw blurRad="57150" dir="10740000" algn="ctr" rotWithShape="0">
              <a:srgbClr val="000000">
                <a:alpha val="50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Blocking?</a:t>
            </a:r>
            <a:endParaRPr lang="en-US" dirty="0"/>
          </a:p>
        </p:txBody>
      </p:sp>
      <p:sp>
        <p:nvSpPr>
          <p:cNvPr id="3" name="Content Placeholder 2"/>
          <p:cNvSpPr>
            <a:spLocks noGrp="1"/>
          </p:cNvSpPr>
          <p:nvPr>
            <p:ph idx="1"/>
          </p:nvPr>
        </p:nvSpPr>
        <p:spPr/>
        <p:txBody>
          <a:bodyPr/>
          <a:lstStyle/>
          <a:p>
            <a:pPr fontAlgn="ctr"/>
            <a:r>
              <a:rPr lang="en-US" dirty="0" smtClean="0"/>
              <a:t>A </a:t>
            </a:r>
            <a:r>
              <a:rPr lang="en-US" dirty="0"/>
              <a:t>blocking </a:t>
            </a:r>
            <a:r>
              <a:rPr lang="en-US" dirty="0" smtClean="0"/>
              <a:t>operation </a:t>
            </a:r>
            <a:r>
              <a:rPr lang="en-US" dirty="0"/>
              <a:t>blocks </a:t>
            </a:r>
            <a:r>
              <a:rPr lang="en-US" dirty="0" smtClean="0"/>
              <a:t>code </a:t>
            </a:r>
            <a:r>
              <a:rPr lang="en-US" dirty="0"/>
              <a:t>execution</a:t>
            </a:r>
            <a:r>
              <a:rPr lang="en-US" dirty="0" smtClean="0"/>
              <a:t>.</a:t>
            </a:r>
          </a:p>
          <a:p>
            <a:pPr lvl="1" fontAlgn="ctr"/>
            <a:r>
              <a:rPr lang="en-US" sz="2000" dirty="0" smtClean="0"/>
              <a:t>Code </a:t>
            </a:r>
            <a:r>
              <a:rPr lang="en-US" sz="2000" dirty="0"/>
              <a:t>makes a call to a file </a:t>
            </a:r>
            <a:r>
              <a:rPr lang="en-US" sz="2000" dirty="0" smtClean="0"/>
              <a:t>system  </a:t>
            </a:r>
            <a:r>
              <a:rPr lang="en-US" sz="2000" dirty="0" smtClean="0">
                <a:sym typeface="Wingdings" panose="05000000000000000000" pitchFamily="2" charset="2"/>
              </a:rPr>
              <a:t>  </a:t>
            </a:r>
            <a:r>
              <a:rPr lang="en-US" sz="2000" dirty="0" smtClean="0"/>
              <a:t>Execution halts </a:t>
            </a:r>
            <a:r>
              <a:rPr lang="en-US" sz="2000" dirty="0"/>
              <a:t>until </a:t>
            </a:r>
            <a:r>
              <a:rPr lang="en-US" sz="2000" dirty="0" smtClean="0"/>
              <a:t>system returns </a:t>
            </a:r>
            <a:r>
              <a:rPr lang="en-US" sz="2000" dirty="0"/>
              <a:t>a </a:t>
            </a:r>
            <a:r>
              <a:rPr lang="en-US" sz="2000" dirty="0" smtClean="0"/>
              <a:t>response.</a:t>
            </a:r>
          </a:p>
          <a:p>
            <a:pPr fontAlgn="ctr">
              <a:spcBef>
                <a:spcPts val="1800"/>
              </a:spcBef>
            </a:pPr>
            <a:r>
              <a:rPr lang="en-US" dirty="0" smtClean="0"/>
              <a:t>One solution was to create multiple threads.</a:t>
            </a:r>
          </a:p>
          <a:p>
            <a:pPr lvl="1" fontAlgn="ctr"/>
            <a:r>
              <a:rPr lang="en-US" sz="2000" dirty="0" smtClean="0"/>
              <a:t>Processes can fork into separate copies  </a:t>
            </a:r>
            <a:r>
              <a:rPr lang="en-US" sz="2000" dirty="0" smtClean="0">
                <a:sym typeface="Wingdings" panose="05000000000000000000" pitchFamily="2" charset="2"/>
              </a:rPr>
              <a:t>  </a:t>
            </a:r>
            <a:r>
              <a:rPr lang="en-US" sz="2000" dirty="0" smtClean="0"/>
              <a:t>Multiple threads can execute simultaneously.</a:t>
            </a:r>
          </a:p>
          <a:p>
            <a:pPr fontAlgn="ctr">
              <a:spcBef>
                <a:spcPts val="1800"/>
              </a:spcBef>
            </a:pPr>
            <a:r>
              <a:rPr lang="en-US" dirty="0" smtClean="0"/>
              <a:t>However, multi-threading is costly.</a:t>
            </a:r>
          </a:p>
          <a:p>
            <a:pPr lvl="1" fontAlgn="ctr"/>
            <a:r>
              <a:rPr lang="en-US" sz="2000" dirty="0" smtClean="0"/>
              <a:t>Memory consumption</a:t>
            </a:r>
          </a:p>
          <a:p>
            <a:pPr lvl="1" fontAlgn="ctr"/>
            <a:r>
              <a:rPr lang="en-US" sz="2000" dirty="0" smtClean="0"/>
              <a:t>Processing overhead of launching new processes </a:t>
            </a:r>
            <a:endParaRPr lang="en-US" sz="2000" dirty="0"/>
          </a:p>
        </p:txBody>
      </p:sp>
      <p:sp>
        <p:nvSpPr>
          <p:cNvPr id="5" name="Footer Placeholder 4"/>
          <p:cNvSpPr>
            <a:spLocks noGrp="1"/>
          </p:cNvSpPr>
          <p:nvPr>
            <p:ph type="ftr" sz="quarter" idx="11"/>
          </p:nvPr>
        </p:nvSpPr>
        <p:spPr/>
        <p:txBody>
          <a:bodyPr/>
          <a:lstStyle/>
          <a:p>
            <a:r>
              <a:rPr lang="en-US" smtClean="0"/>
              <a:t>Sarah Sexton | Twitter: @Saelia</a:t>
            </a:r>
            <a:endParaRPr lang="en-US"/>
          </a:p>
        </p:txBody>
      </p:sp>
    </p:spTree>
    <p:extLst>
      <p:ext uri="{BB962C8B-B14F-4D97-AF65-F5344CB8AC3E}">
        <p14:creationId xmlns:p14="http://schemas.microsoft.com/office/powerpoint/2010/main" val="66613"/>
      </p:ext>
    </p:extLst>
  </p:cSld>
  <p:clrMapOvr>
    <a:masterClrMapping/>
  </p:clrMapOvr>
  <p:transition spd="slow">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329660" y="849181"/>
          <a:ext cx="11487087" cy="4124960"/>
        </p:xfrm>
        <a:graphic>
          <a:graphicData uri="http://schemas.openxmlformats.org/drawingml/2006/table">
            <a:tbl>
              <a:tblPr firstRow="1" bandRow="1">
                <a:tableStyleId>{F2DE63D5-997A-4646-A377-4702673A728D}</a:tableStyleId>
              </a:tblPr>
              <a:tblGrid>
                <a:gridCol w="1970469"/>
                <a:gridCol w="5773828"/>
                <a:gridCol w="2639541"/>
                <a:gridCol w="1103249"/>
              </a:tblGrid>
              <a:tr h="370840">
                <a:tc>
                  <a:txBody>
                    <a:bodyPr/>
                    <a:lstStyle/>
                    <a:p>
                      <a:r>
                        <a:rPr lang="en-US" sz="1800" b="0" dirty="0" smtClean="0">
                          <a:latin typeface="Segoe UI Semibold" panose="020B0702040204020203" pitchFamily="34" charset="0"/>
                          <a:cs typeface="Segoe UI Semibold" panose="020B0702040204020203" pitchFamily="34" charset="0"/>
                        </a:rPr>
                        <a:t>SPEAKER</a:t>
                      </a:r>
                      <a:endParaRPr lang="en-US" sz="1800" b="0" dirty="0">
                        <a:latin typeface="Segoe UI Semibold" panose="020B0702040204020203" pitchFamily="34" charset="0"/>
                        <a:cs typeface="Segoe UI Semibold" panose="020B0702040204020203" pitchFamily="34" charset="0"/>
                      </a:endParaRPr>
                    </a:p>
                  </a:txBody>
                  <a:tcPr/>
                </a:tc>
                <a:tc>
                  <a:txBody>
                    <a:bodyPr/>
                    <a:lstStyle/>
                    <a:p>
                      <a:r>
                        <a:rPr lang="en-US" sz="1800" b="0" dirty="0" smtClean="0">
                          <a:latin typeface="Segoe UI Semibold" panose="020B0702040204020203" pitchFamily="34" charset="0"/>
                          <a:cs typeface="Segoe UI Semibold" panose="020B0702040204020203" pitchFamily="34" charset="0"/>
                        </a:rPr>
                        <a:t>TOPIC</a:t>
                      </a:r>
                      <a:endParaRPr lang="en-US" sz="1800" b="0" dirty="0">
                        <a:latin typeface="Segoe UI Semibold" panose="020B0702040204020203" pitchFamily="34" charset="0"/>
                        <a:cs typeface="Segoe UI Semibold" panose="020B0702040204020203" pitchFamily="34" charset="0"/>
                      </a:endParaRPr>
                    </a:p>
                  </a:txBody>
                  <a:tcPr/>
                </a:tc>
                <a:tc>
                  <a:txBody>
                    <a:bodyPr/>
                    <a:lstStyle/>
                    <a:p>
                      <a:r>
                        <a:rPr lang="en-US" sz="1800" b="0" dirty="0" smtClean="0">
                          <a:latin typeface="Segoe UI Semibold" panose="020B0702040204020203" pitchFamily="34" charset="0"/>
                          <a:cs typeface="Segoe UI Semibold" panose="020B0702040204020203" pitchFamily="34" charset="0"/>
                        </a:rPr>
                        <a:t>WHEN</a:t>
                      </a:r>
                      <a:endParaRPr lang="en-US" sz="1800" b="0" dirty="0">
                        <a:latin typeface="Segoe UI Semibold" panose="020B0702040204020203" pitchFamily="34" charset="0"/>
                        <a:cs typeface="Segoe UI Semibold" panose="020B0702040204020203" pitchFamily="34" charset="0"/>
                      </a:endParaRPr>
                    </a:p>
                  </a:txBody>
                  <a:tcPr/>
                </a:tc>
                <a:tc>
                  <a:txBody>
                    <a:bodyPr/>
                    <a:lstStyle/>
                    <a:p>
                      <a:r>
                        <a:rPr lang="en-US" sz="1800" b="0" dirty="0" smtClean="0">
                          <a:latin typeface="Segoe UI Semibold" panose="020B0702040204020203" pitchFamily="34" charset="0"/>
                          <a:cs typeface="Segoe UI Semibold" panose="020B0702040204020203" pitchFamily="34" charset="0"/>
                        </a:rPr>
                        <a:t>WHERE</a:t>
                      </a:r>
                      <a:endParaRPr lang="en-US" sz="1800" b="0" dirty="0">
                        <a:latin typeface="Segoe UI Semibold" panose="020B0702040204020203" pitchFamily="34" charset="0"/>
                        <a:cs typeface="Segoe UI Semibold" panose="020B0702040204020203"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Segoe UI" panose="020B0502040204020203" pitchFamily="34" charset="0"/>
                          <a:cs typeface="Segoe UI" panose="020B0502040204020203" pitchFamily="34" charset="0"/>
                        </a:rPr>
                        <a:t>David Giard</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Microsoft Azure without Microsoft</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8/10, 2:30PM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Wisteria</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David Washington </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Building touch experiences that don’t suck </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8/10, 2:30PM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Guava</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Paul DeCarlo</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Hands</a:t>
                      </a:r>
                      <a:r>
                        <a:rPr lang="en-US" sz="1600" baseline="0" dirty="0" smtClean="0">
                          <a:solidFill>
                            <a:schemeClr val="tx1">
                              <a:lumMod val="85000"/>
                              <a:lumOff val="15000"/>
                            </a:schemeClr>
                          </a:solidFill>
                          <a:latin typeface="Segoe UI" panose="020B0502040204020203" pitchFamily="34" charset="0"/>
                          <a:cs typeface="Segoe UI" panose="020B0502040204020203" pitchFamily="34" charset="0"/>
                        </a:rPr>
                        <a:t> o</a:t>
                      </a:r>
                      <a:r>
                        <a:rPr lang="en-US" sz="1600" dirty="0" smtClean="0">
                          <a:solidFill>
                            <a:schemeClr val="tx1">
                              <a:lumMod val="85000"/>
                              <a:lumOff val="15000"/>
                            </a:schemeClr>
                          </a:solidFill>
                          <a:latin typeface="Segoe UI" panose="020B0502040204020203" pitchFamily="34" charset="0"/>
                          <a:cs typeface="Segoe UI" panose="020B0502040204020203" pitchFamily="34" charset="0"/>
                        </a:rPr>
                        <a:t>n: Creating an Internet of Things Weather Station with Particle Wi-Fi development kit and the Microsoft Azure Cloud</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8/10,</a:t>
                      </a:r>
                      <a:r>
                        <a:rPr lang="en-US" sz="1600" baseline="0" dirty="0" smtClean="0">
                          <a:solidFill>
                            <a:schemeClr val="tx1"/>
                          </a:solidFill>
                          <a:latin typeface="Segoe UI" panose="020B0502040204020203" pitchFamily="34" charset="0"/>
                          <a:cs typeface="Segoe UI" panose="020B0502040204020203" pitchFamily="34" charset="0"/>
                        </a:rPr>
                        <a:t> 7PM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Mess Hall</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Dan Gartner </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What's New with Visual Studio 2015: Supercharged Edition!</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8/11, 10:30AM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Tamarind</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Wade Wegner </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Azure API Apps for Web, Mobile, and Logic Apps </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8/11, 4PM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B</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Chris Risner </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ASP.NET on Linux and Mac: Camping at the Four Seasons </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8/11, 4PM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F</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Nik Molnar</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Tracking Real World Web Performance</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8/12, 10:30AM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F</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Sarah Sexton</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Building your first Node.js app and Publishing to Azure</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8/12, 12:15PM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C</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r h="370840">
                <a:tc>
                  <a:txBody>
                    <a:bodyPr/>
                    <a:lstStyle/>
                    <a:p>
                      <a:r>
                        <a:rPr lang="en-US" sz="1600" dirty="0" smtClean="0">
                          <a:solidFill>
                            <a:schemeClr val="tx1"/>
                          </a:solidFill>
                          <a:latin typeface="Segoe UI" panose="020B0502040204020203" pitchFamily="34" charset="0"/>
                          <a:cs typeface="Segoe UI" panose="020B0502040204020203" pitchFamily="34" charset="0"/>
                        </a:rPr>
                        <a:t>Brian Lewis</a:t>
                      </a:r>
                    </a:p>
                  </a:txBody>
                  <a:tcPr>
                    <a:solidFill>
                      <a:schemeClr val="bg1">
                        <a:lumMod val="95000"/>
                      </a:schemeClr>
                    </a:solidFill>
                  </a:tcPr>
                </a:tc>
                <a:tc>
                  <a:txBody>
                    <a:bodyPr/>
                    <a:lstStyle/>
                    <a:p>
                      <a:r>
                        <a:rPr lang="en-US" sz="1600" dirty="0" smtClean="0">
                          <a:solidFill>
                            <a:schemeClr val="tx1">
                              <a:lumMod val="85000"/>
                              <a:lumOff val="15000"/>
                            </a:schemeClr>
                          </a:solidFill>
                          <a:latin typeface="Segoe UI" panose="020B0502040204020203" pitchFamily="34" charset="0"/>
                          <a:cs typeface="Segoe UI" panose="020B0502040204020203" pitchFamily="34" charset="0"/>
                        </a:rPr>
                        <a:t>A beginners guide to using PowerShell to manage Windows and Azure </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8/12, 1PM</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c>
                  <a:txBody>
                    <a:bodyPr/>
                    <a:lstStyle/>
                    <a:p>
                      <a:r>
                        <a:rPr lang="en-US" sz="1600" dirty="0" smtClean="0">
                          <a:solidFill>
                            <a:schemeClr val="tx1"/>
                          </a:solidFill>
                          <a:latin typeface="Segoe UI" panose="020B0502040204020203" pitchFamily="34" charset="0"/>
                          <a:cs typeface="Segoe UI" panose="020B0502040204020203" pitchFamily="34" charset="0"/>
                        </a:rPr>
                        <a:t>Portia</a:t>
                      </a:r>
                      <a:endParaRPr lang="en-US" sz="1600" dirty="0">
                        <a:solidFill>
                          <a:schemeClr val="tx1"/>
                        </a:solidFill>
                        <a:latin typeface="Segoe UI" panose="020B0502040204020203" pitchFamily="34" charset="0"/>
                        <a:cs typeface="Segoe UI" panose="020B0502040204020203" pitchFamily="34" charset="0"/>
                      </a:endParaRPr>
                    </a:p>
                  </a:txBody>
                  <a:tcPr>
                    <a:solidFill>
                      <a:schemeClr val="bg1">
                        <a:lumMod val="95000"/>
                      </a:schemeClr>
                    </a:solidFill>
                  </a:tcPr>
                </a:tc>
              </a:tr>
            </a:tbl>
          </a:graphicData>
        </a:graphic>
      </p:graphicFrame>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9497" y="5659893"/>
            <a:ext cx="2983006" cy="1097280"/>
          </a:xfrm>
          <a:prstGeom prst="rect">
            <a:avLst/>
          </a:prstGeom>
        </p:spPr>
      </p:pic>
      <p:pic>
        <p:nvPicPr>
          <p:cNvPr id="11" name="Picture 10"/>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81746" y="5659893"/>
            <a:ext cx="1217739" cy="1005840"/>
          </a:xfrm>
          <a:prstGeom prst="rect">
            <a:avLst/>
          </a:prstGeom>
        </p:spPr>
      </p:pic>
      <p:sp>
        <p:nvSpPr>
          <p:cNvPr id="5" name="Footer Placeholder 2"/>
          <p:cNvSpPr>
            <a:spLocks noGrp="1"/>
          </p:cNvSpPr>
          <p:nvPr>
            <p:ph type="ftr" sz="quarter" idx="11"/>
          </p:nvPr>
        </p:nvSpPr>
        <p:spPr>
          <a:xfrm>
            <a:off x="4038600" y="6356350"/>
            <a:ext cx="4114800" cy="365125"/>
          </a:xfrm>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2629602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&amp; Weaknesses</a:t>
            </a:r>
            <a:endParaRPr lang="en-US" dirty="0"/>
          </a:p>
        </p:txBody>
      </p:sp>
      <p:sp>
        <p:nvSpPr>
          <p:cNvPr id="3" name="Content Placeholder 2"/>
          <p:cNvSpPr>
            <a:spLocks noGrp="1"/>
          </p:cNvSpPr>
          <p:nvPr>
            <p:ph idx="1"/>
          </p:nvPr>
        </p:nvSpPr>
        <p:spPr>
          <a:xfrm>
            <a:off x="838200" y="1463039"/>
            <a:ext cx="10515600" cy="5005137"/>
          </a:xfrm>
        </p:spPr>
        <p:txBody>
          <a:bodyPr>
            <a:normAutofit/>
          </a:bodyPr>
          <a:lstStyle/>
          <a:p>
            <a:r>
              <a:rPr lang="en-US" dirty="0" smtClean="0"/>
              <a:t>When to Use Node:</a:t>
            </a:r>
          </a:p>
          <a:p>
            <a:pPr lvl="1" fontAlgn="ctr"/>
            <a:r>
              <a:rPr lang="en-US" dirty="0" smtClean="0"/>
              <a:t>High </a:t>
            </a:r>
            <a:r>
              <a:rPr lang="en-US" dirty="0"/>
              <a:t>levels of </a:t>
            </a:r>
            <a:r>
              <a:rPr lang="en-US" dirty="0" smtClean="0"/>
              <a:t>concurrency</a:t>
            </a:r>
          </a:p>
          <a:p>
            <a:pPr lvl="1" fontAlgn="ctr"/>
            <a:r>
              <a:rPr lang="en-US" dirty="0" smtClean="0"/>
              <a:t>Little </a:t>
            </a:r>
            <a:r>
              <a:rPr lang="en-US" dirty="0"/>
              <a:t>dedicated CPU time</a:t>
            </a:r>
          </a:p>
          <a:p>
            <a:pPr lvl="1" fontAlgn="ctr"/>
            <a:r>
              <a:rPr lang="en-US" dirty="0" smtClean="0"/>
              <a:t>Writing </a:t>
            </a:r>
            <a:r>
              <a:rPr lang="en-US" dirty="0"/>
              <a:t>JavaScript code </a:t>
            </a:r>
            <a:r>
              <a:rPr lang="en-US" dirty="0" smtClean="0"/>
              <a:t>everywhere</a:t>
            </a:r>
          </a:p>
          <a:p>
            <a:r>
              <a:rPr lang="en-US" dirty="0" smtClean="0"/>
              <a:t>When Not to Use Node:</a:t>
            </a:r>
          </a:p>
          <a:p>
            <a:pPr lvl="1"/>
            <a:r>
              <a:rPr lang="en-US" dirty="0" smtClean="0"/>
              <a:t>Very </a:t>
            </a:r>
            <a:r>
              <a:rPr lang="en-US" dirty="0"/>
              <a:t>long-running calculations in the </a:t>
            </a:r>
            <a:r>
              <a:rPr lang="en-US" dirty="0" smtClean="0"/>
              <a:t>backend </a:t>
            </a:r>
          </a:p>
          <a:p>
            <a:pPr lvl="1"/>
            <a:r>
              <a:rPr lang="en-US" dirty="0" smtClean="0"/>
              <a:t>The </a:t>
            </a:r>
            <a:r>
              <a:rPr lang="en-US" dirty="0"/>
              <a:t>server would not be able to handle any other requests coming in.</a:t>
            </a:r>
          </a:p>
          <a:p>
            <a:endParaRPr lang="en-US" dirty="0" smtClean="0"/>
          </a:p>
        </p:txBody>
      </p:sp>
      <p:sp>
        <p:nvSpPr>
          <p:cNvPr id="4" name="Footer Placeholder 3"/>
          <p:cNvSpPr>
            <a:spLocks noGrp="1"/>
          </p:cNvSpPr>
          <p:nvPr>
            <p:ph type="ftr" sz="quarter" idx="11"/>
          </p:nvPr>
        </p:nvSpPr>
        <p:spPr/>
        <p:txBody>
          <a:bodyPr/>
          <a:lstStyle/>
          <a:p>
            <a:r>
              <a:rPr lang="en-US" smtClean="0"/>
              <a:t>Sarah Sexton | Twitter: @Saelia</a:t>
            </a:r>
            <a:endParaRPr lang="en-US"/>
          </a:p>
        </p:txBody>
      </p:sp>
    </p:spTree>
    <p:extLst>
      <p:ext uri="{BB962C8B-B14F-4D97-AF65-F5344CB8AC3E}">
        <p14:creationId xmlns:p14="http://schemas.microsoft.com/office/powerpoint/2010/main" val="113281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4497" y="5760720"/>
            <a:ext cx="2983006" cy="1097280"/>
          </a:xfrm>
          <a:prstGeom prst="rect">
            <a:avLst/>
          </a:prstGeom>
        </p:spPr>
      </p:pic>
      <p:sp>
        <p:nvSpPr>
          <p:cNvPr id="5" name="TextBox 4"/>
          <p:cNvSpPr txBox="1"/>
          <p:nvPr/>
        </p:nvSpPr>
        <p:spPr>
          <a:xfrm>
            <a:off x="859549" y="643834"/>
            <a:ext cx="3984359" cy="923330"/>
          </a:xfrm>
          <a:prstGeom prst="rect">
            <a:avLst/>
          </a:prstGeom>
          <a:noFill/>
        </p:spPr>
        <p:txBody>
          <a:bodyPr wrap="none" rtlCol="0">
            <a:spAutoFit/>
          </a:bodyPr>
          <a:lstStyle/>
          <a:p>
            <a:pPr algn="ctr"/>
            <a:r>
              <a:rPr lang="en-US" sz="5400" dirty="0" smtClean="0">
                <a:solidFill>
                  <a:schemeClr val="bg1"/>
                </a:solidFill>
                <a:latin typeface="Segoe UI Light" panose="020B0502040204020203" pitchFamily="34" charset="0"/>
                <a:ea typeface="Segoe UI Black" panose="020B0A02040204020203" pitchFamily="34" charset="0"/>
                <a:cs typeface="Segoe UI Light" panose="020B0502040204020203" pitchFamily="34" charset="0"/>
              </a:rPr>
              <a:t>Open Source</a:t>
            </a:r>
            <a:endParaRPr lang="en-US" sz="5400" dirty="0">
              <a:solidFill>
                <a:schemeClr val="bg1"/>
              </a:solidFill>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6" name="TextBox 5"/>
          <p:cNvSpPr txBox="1"/>
          <p:nvPr/>
        </p:nvSpPr>
        <p:spPr>
          <a:xfrm>
            <a:off x="6780882" y="643834"/>
            <a:ext cx="4386265" cy="923330"/>
          </a:xfrm>
          <a:prstGeom prst="rect">
            <a:avLst/>
          </a:prstGeom>
          <a:noFill/>
        </p:spPr>
        <p:txBody>
          <a:bodyPr wrap="none" rtlCol="0">
            <a:spAutoFit/>
          </a:bodyPr>
          <a:lstStyle/>
          <a:p>
            <a:pPr algn="ctr"/>
            <a:r>
              <a:rPr lang="en-US" sz="5400" dirty="0" smtClean="0">
                <a:solidFill>
                  <a:schemeClr val="bg1"/>
                </a:solidFill>
                <a:latin typeface="Segoe UI Light" panose="020B0502040204020203" pitchFamily="34" charset="0"/>
                <a:cs typeface="Segoe UI Light" panose="020B0502040204020203" pitchFamily="34" charset="0"/>
              </a:rPr>
              <a:t>Cross Platform</a:t>
            </a:r>
            <a:endParaRPr lang="en-US" sz="5400" dirty="0">
              <a:solidFill>
                <a:schemeClr val="bg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81746" y="5659893"/>
            <a:ext cx="1217739" cy="1005840"/>
          </a:xfrm>
          <a:prstGeom prst="rect">
            <a:avLst/>
          </a:prstGeom>
        </p:spPr>
      </p:pic>
      <p:sp>
        <p:nvSpPr>
          <p:cNvPr id="10" name="TextBox 9"/>
          <p:cNvSpPr txBox="1"/>
          <p:nvPr/>
        </p:nvSpPr>
        <p:spPr>
          <a:xfrm>
            <a:off x="563457" y="1875621"/>
            <a:ext cx="5157950" cy="4524315"/>
          </a:xfrm>
          <a:prstGeom prst="rect">
            <a:avLst/>
          </a:prstGeom>
          <a:noFill/>
        </p:spPr>
        <p:txBody>
          <a:bodyPr wrap="non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Azure Linux VMs, open </a:t>
            </a:r>
            <a:r>
              <a:rPr lang="en-US" dirty="0" err="1" smtClean="0">
                <a:solidFill>
                  <a:schemeClr val="bg1"/>
                </a:solidFill>
                <a:latin typeface="Segoe UI" panose="020B0502040204020203" pitchFamily="34" charset="0"/>
                <a:cs typeface="Segoe UI" panose="020B0502040204020203" pitchFamily="34" charset="0"/>
              </a:rPr>
              <a:t>Suse</a:t>
            </a:r>
            <a:r>
              <a:rPr lang="en-US" dirty="0" smtClean="0">
                <a:solidFill>
                  <a:schemeClr val="bg1"/>
                </a:solidFill>
                <a:latin typeface="Segoe UI" panose="020B0502040204020203" pitchFamily="34" charset="0"/>
                <a:cs typeface="Segoe UI" panose="020B0502040204020203" pitchFamily="34" charset="0"/>
              </a:rPr>
              <a:t>, Ubuntu, centos</a:t>
            </a:r>
          </a:p>
          <a:p>
            <a:pPr algn="ctr"/>
            <a:endParaRPr lang="en-US" dirty="0" smtClean="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Azure hosted Node.js, Django, Python, Java</a:t>
            </a:r>
          </a:p>
          <a:p>
            <a:pPr algn="ctr"/>
            <a:endParaRPr lang="en-US" dirty="0" smtClean="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Azure support for Chef, Docker, Puppet Labs</a:t>
            </a:r>
          </a:p>
          <a:p>
            <a:pPr algn="ctr"/>
            <a:endParaRPr lang="en-US" dirty="0" smtClean="0">
              <a:solidFill>
                <a:schemeClr val="bg1"/>
              </a:solidFill>
              <a:latin typeface="Segoe UI" panose="020B0502040204020203" pitchFamily="34" charset="0"/>
              <a:cs typeface="Segoe UI" panose="020B0502040204020203" pitchFamily="34" charset="0"/>
            </a:endParaRPr>
          </a:p>
          <a:p>
            <a:pPr algn="ctr"/>
            <a:r>
              <a:rPr lang="en-US" dirty="0">
                <a:solidFill>
                  <a:schemeClr val="bg1"/>
                </a:solidFill>
                <a:latin typeface="Segoe UI" panose="020B0502040204020203" pitchFamily="34" charset="0"/>
                <a:cs typeface="Segoe UI" panose="020B0502040204020203" pitchFamily="34" charset="0"/>
              </a:rPr>
              <a:t>Major contributor to Hadoop project, Cordova</a:t>
            </a:r>
          </a:p>
          <a:p>
            <a:pPr algn="ctr"/>
            <a:endParaRPr lang="en-US" dirty="0">
              <a:solidFill>
                <a:schemeClr val="bg1"/>
              </a:solidFill>
              <a:latin typeface="Segoe UI" panose="020B0502040204020203" pitchFamily="34" charset="0"/>
              <a:cs typeface="Segoe UI" panose="020B0502040204020203" pitchFamily="34" charset="0"/>
            </a:endParaRPr>
          </a:p>
          <a:p>
            <a:pPr algn="ctr"/>
            <a:r>
              <a:rPr lang="en-US" dirty="0">
                <a:solidFill>
                  <a:schemeClr val="bg1"/>
                </a:solidFill>
                <a:latin typeface="Segoe UI" panose="020B0502040204020203" pitchFamily="34" charset="0"/>
                <a:cs typeface="Segoe UI" panose="020B0502040204020203" pitchFamily="34" charset="0"/>
              </a:rPr>
              <a:t>W3C standards contributor with Microsoft Edge</a:t>
            </a:r>
          </a:p>
          <a:p>
            <a:pPr algn="ctr"/>
            <a:endParaRPr lang="en-US" dirty="0">
              <a:solidFill>
                <a:schemeClr val="bg1"/>
              </a:solidFill>
              <a:latin typeface="Segoe UI" panose="020B0502040204020203" pitchFamily="34" charset="0"/>
              <a:cs typeface="Segoe UI" panose="020B0502040204020203" pitchFamily="34" charset="0"/>
            </a:endParaRPr>
          </a:p>
          <a:p>
            <a:pPr algn="ctr"/>
            <a:r>
              <a:rPr lang="en-US" dirty="0">
                <a:solidFill>
                  <a:schemeClr val="bg1"/>
                </a:solidFill>
                <a:latin typeface="Segoe UI" panose="020B0502040204020203" pitchFamily="34" charset="0"/>
                <a:cs typeface="Segoe UI" panose="020B0502040204020203" pitchFamily="34" charset="0"/>
              </a:rPr>
              <a:t>Open sourced C#, Roslyn .NET Compiler, ASP.NET</a:t>
            </a:r>
          </a:p>
          <a:p>
            <a:pPr algn="ctr"/>
            <a:r>
              <a:rPr lang="en-US" dirty="0">
                <a:solidFill>
                  <a:schemeClr val="bg1"/>
                </a:solidFill>
                <a:latin typeface="Segoe UI" panose="020B0502040204020203" pitchFamily="34" charset="0"/>
                <a:cs typeface="Segoe UI" panose="020B0502040204020203" pitchFamily="34" charset="0"/>
              </a:rPr>
              <a:t> </a:t>
            </a:r>
            <a:endParaRPr lang="en-US" dirty="0" smtClean="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Azure Hadoop as a service HDInsight</a:t>
            </a:r>
          </a:p>
          <a:p>
            <a:pPr algn="ctr"/>
            <a:endParaRPr lang="en-US" dirty="0" smtClean="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Azure </a:t>
            </a:r>
            <a:r>
              <a:rPr lang="en-US" dirty="0" err="1" smtClean="0">
                <a:solidFill>
                  <a:schemeClr val="bg1"/>
                </a:solidFill>
                <a:latin typeface="Segoe UI" panose="020B0502040204020203" pitchFamily="34" charset="0"/>
                <a:cs typeface="Segoe UI" panose="020B0502040204020203" pitchFamily="34" charset="0"/>
              </a:rPr>
              <a:t>Git</a:t>
            </a:r>
            <a:r>
              <a:rPr lang="en-US" dirty="0" smtClean="0">
                <a:solidFill>
                  <a:schemeClr val="bg1"/>
                </a:solidFill>
                <a:latin typeface="Segoe UI" panose="020B0502040204020203" pitchFamily="34" charset="0"/>
                <a:cs typeface="Segoe UI" panose="020B0502040204020203" pitchFamily="34" charset="0"/>
              </a:rPr>
              <a:t> and GitHub integration</a:t>
            </a:r>
            <a:endParaRPr lang="en-US" dirty="0">
              <a:solidFill>
                <a:schemeClr val="bg1"/>
              </a:solidFill>
              <a:latin typeface="Segoe UI" panose="020B0502040204020203" pitchFamily="34" charset="0"/>
              <a:cs typeface="Segoe UI" panose="020B0502040204020203" pitchFamily="34" charset="0"/>
            </a:endParaRPr>
          </a:p>
          <a:p>
            <a:pPr algn="ctr"/>
            <a:endParaRPr lang="en-US"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6190453" y="1946982"/>
            <a:ext cx="5584541" cy="3970318"/>
          </a:xfrm>
          <a:prstGeom prst="rect">
            <a:avLst/>
          </a:prstGeom>
          <a:noFill/>
        </p:spPr>
        <p:txBody>
          <a:bodyPr wrap="non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Apps in every app store, Office, Outlook, Wunderlist</a:t>
            </a:r>
          </a:p>
          <a:p>
            <a:pPr algn="ctr"/>
            <a:endParaRPr lang="en-US" dirty="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Visual Studio Cross Platform tools, Cordova, Manifold</a:t>
            </a:r>
          </a:p>
          <a:p>
            <a:pPr algn="ctr"/>
            <a:endParaRPr lang="en-US" dirty="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Visual Studio Code runs on Linux and Mac</a:t>
            </a:r>
          </a:p>
          <a:p>
            <a:pPr algn="ctr"/>
            <a:endParaRPr lang="en-US" dirty="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Windows 10 Bridges for Objective-C and Android</a:t>
            </a:r>
          </a:p>
          <a:p>
            <a:pPr algn="ctr"/>
            <a:endParaRPr lang="en-US" dirty="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Native HTML support for Windows 10 Universal apps</a:t>
            </a:r>
          </a:p>
          <a:p>
            <a:pPr algn="ctr"/>
            <a:endParaRPr lang="en-US" dirty="0">
              <a:solidFill>
                <a:schemeClr val="bg1"/>
              </a:solidFill>
              <a:latin typeface="Segoe UI" panose="020B0502040204020203" pitchFamily="34" charset="0"/>
              <a:cs typeface="Segoe UI" panose="020B0502040204020203" pitchFamily="34" charset="0"/>
            </a:endParaRPr>
          </a:p>
          <a:p>
            <a:pPr algn="ctr"/>
            <a:r>
              <a:rPr lang="en-US" dirty="0" smtClean="0">
                <a:solidFill>
                  <a:schemeClr val="bg1"/>
                </a:solidFill>
                <a:latin typeface="Segoe UI" panose="020B0502040204020203" pitchFamily="34" charset="0"/>
                <a:cs typeface="Segoe UI" panose="020B0502040204020203" pitchFamily="34" charset="0"/>
              </a:rPr>
              <a:t>Microsoft Edge browser: stop coding for IE</a:t>
            </a:r>
          </a:p>
          <a:p>
            <a:pPr algn="ctr"/>
            <a:endParaRPr lang="en-US" dirty="0" smtClean="0">
              <a:solidFill>
                <a:schemeClr val="bg1"/>
              </a:solidFill>
              <a:latin typeface="Segoe UI" panose="020B0502040204020203" pitchFamily="34" charset="0"/>
              <a:cs typeface="Segoe UI" panose="020B0502040204020203" pitchFamily="34" charset="0"/>
            </a:endParaRPr>
          </a:p>
          <a:p>
            <a:pPr algn="ctr"/>
            <a:r>
              <a:rPr lang="en-US" dirty="0" err="1" smtClean="0">
                <a:solidFill>
                  <a:schemeClr val="bg1"/>
                </a:solidFill>
                <a:latin typeface="Segoe UI" panose="020B0502040204020203" pitchFamily="34" charset="0"/>
                <a:cs typeface="Segoe UI" panose="020B0502040204020203" pitchFamily="34" charset="0"/>
              </a:rPr>
              <a:t>WebGL</a:t>
            </a:r>
            <a:r>
              <a:rPr lang="en-US" dirty="0" smtClean="0">
                <a:solidFill>
                  <a:schemeClr val="bg1"/>
                </a:solidFill>
                <a:latin typeface="Segoe UI" panose="020B0502040204020203" pitchFamily="34" charset="0"/>
                <a:cs typeface="Segoe UI" panose="020B0502040204020203" pitchFamily="34" charset="0"/>
              </a:rPr>
              <a:t>, Unity and tools for Game dev</a:t>
            </a:r>
          </a:p>
          <a:p>
            <a:pPr algn="ct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169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fade">
                                      <p:cBhvr>
                                        <p:cTn id="11" dur="500"/>
                                        <p:tgtEl>
                                          <p:spTgt spid="10">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fade">
                                      <p:cBhvr>
                                        <p:cTn id="15" dur="500"/>
                                        <p:tgtEl>
                                          <p:spTgt spid="10">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fade">
                                      <p:cBhvr>
                                        <p:cTn id="19" dur="500"/>
                                        <p:tgtEl>
                                          <p:spTgt spid="10">
                                            <p:txEl>
                                              <p:pRg st="6" end="6"/>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animEffect transition="in" filter="fade">
                                      <p:cBhvr>
                                        <p:cTn id="23" dur="500"/>
                                        <p:tgtEl>
                                          <p:spTgt spid="10">
                                            <p:txEl>
                                              <p:pRg st="8" end="8"/>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animEffect transition="in" filter="fade">
                                      <p:cBhvr>
                                        <p:cTn id="27" dur="500"/>
                                        <p:tgtEl>
                                          <p:spTgt spid="10">
                                            <p:txEl>
                                              <p:pRg st="10" end="1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xEl>
                                              <p:pRg st="11" end="11"/>
                                            </p:txEl>
                                          </p:spTgt>
                                        </p:tgtEl>
                                        <p:attrNameLst>
                                          <p:attrName>style.visibility</p:attrName>
                                        </p:attrNameLst>
                                      </p:cBhvr>
                                      <p:to>
                                        <p:strVal val="visible"/>
                                      </p:to>
                                    </p:set>
                                    <p:animEffect transition="in" filter="fade">
                                      <p:cBhvr>
                                        <p:cTn id="31" dur="500"/>
                                        <p:tgtEl>
                                          <p:spTgt spid="10">
                                            <p:txEl>
                                              <p:pRg st="11" end="1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animEffect transition="in" filter="fade">
                                      <p:cBhvr>
                                        <p:cTn id="35" dur="500"/>
                                        <p:tgtEl>
                                          <p:spTgt spid="10">
                                            <p:txEl>
                                              <p:pRg st="12" end="12"/>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xEl>
                                              <p:pRg st="14" end="14"/>
                                            </p:txEl>
                                          </p:spTgt>
                                        </p:tgtEl>
                                        <p:attrNameLst>
                                          <p:attrName>style.visibility</p:attrName>
                                        </p:attrNameLst>
                                      </p:cBhvr>
                                      <p:to>
                                        <p:strVal val="visible"/>
                                      </p:to>
                                    </p:set>
                                    <p:animEffect transition="in" filter="fade">
                                      <p:cBhvr>
                                        <p:cTn id="39" dur="500"/>
                                        <p:tgtEl>
                                          <p:spTgt spid="10">
                                            <p:txEl>
                                              <p:pRg st="14" end="14"/>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500"/>
                                        <p:tgtEl>
                                          <p:spTgt spid="11">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fade">
                                      <p:cBhvr>
                                        <p:cTn id="47" dur="500"/>
                                        <p:tgtEl>
                                          <p:spTgt spid="11">
                                            <p:txEl>
                                              <p:pRg st="2" end="2"/>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animEffect transition="in" filter="fade">
                                      <p:cBhvr>
                                        <p:cTn id="51" dur="500"/>
                                        <p:tgtEl>
                                          <p:spTgt spid="11">
                                            <p:txEl>
                                              <p:pRg st="4" end="4"/>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Effect transition="in" filter="fade">
                                      <p:cBhvr>
                                        <p:cTn id="55" dur="500"/>
                                        <p:tgtEl>
                                          <p:spTgt spid="11">
                                            <p:txEl>
                                              <p:pRg st="6" end="6"/>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Effect transition="in" filter="fade">
                                      <p:cBhvr>
                                        <p:cTn id="59" dur="500"/>
                                        <p:tgtEl>
                                          <p:spTgt spid="11">
                                            <p:txEl>
                                              <p:pRg st="8" end="8"/>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animEffect transition="in" filter="fade">
                                      <p:cBhvr>
                                        <p:cTn id="63" dur="500"/>
                                        <p:tgtEl>
                                          <p:spTgt spid="11">
                                            <p:txEl>
                                              <p:pRg st="10" end="10"/>
                                            </p:tx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1">
                                            <p:txEl>
                                              <p:pRg st="12" end="12"/>
                                            </p:txEl>
                                          </p:spTgt>
                                        </p:tgtEl>
                                        <p:attrNameLst>
                                          <p:attrName>style.visibility</p:attrName>
                                        </p:attrNameLst>
                                      </p:cBhvr>
                                      <p:to>
                                        <p:strVal val="visible"/>
                                      </p:to>
                                    </p:set>
                                    <p:animEffect transition="in" filter="fade">
                                      <p:cBhvr>
                                        <p:cTn id="67"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0606" y="365125"/>
            <a:ext cx="11610789" cy="1325563"/>
          </a:xfrm>
        </p:spPr>
        <p:txBody>
          <a:bodyPr>
            <a:normAutofit/>
          </a:bodyPr>
          <a:lstStyle/>
          <a:p>
            <a:r>
              <a:rPr lang="en-US" dirty="0"/>
              <a:t>Building </a:t>
            </a:r>
            <a:r>
              <a:rPr lang="en-US" dirty="0" smtClean="0"/>
              <a:t>Your First </a:t>
            </a:r>
            <a:r>
              <a:rPr lang="en-US" dirty="0"/>
              <a:t>Node.js </a:t>
            </a:r>
            <a:r>
              <a:rPr lang="en-US" dirty="0" smtClean="0"/>
              <a:t>App, Publishing </a:t>
            </a:r>
            <a:r>
              <a:rPr lang="en-US" dirty="0"/>
              <a:t>to </a:t>
            </a:r>
            <a:r>
              <a:rPr lang="en-US" dirty="0" smtClean="0"/>
              <a:t>Azure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94931219"/>
              </p:ext>
            </p:extLst>
          </p:nvPr>
        </p:nvGraphicFramePr>
        <p:xfrm>
          <a:off x="4303059" y="2133600"/>
          <a:ext cx="3585883" cy="2590800"/>
        </p:xfrm>
        <a:graphic>
          <a:graphicData uri="http://schemas.openxmlformats.org/drawingml/2006/table">
            <a:tbl>
              <a:tblPr firstRow="1" bandRow="1">
                <a:tableStyleId>{5C22544A-7EE6-4342-B048-85BDC9FD1C3A}</a:tableStyleId>
              </a:tblPr>
              <a:tblGrid>
                <a:gridCol w="3585883"/>
              </a:tblGrid>
              <a:tr h="370840">
                <a:tc>
                  <a:txBody>
                    <a:bodyPr/>
                    <a:lstStyle/>
                    <a:p>
                      <a:pPr algn="l"/>
                      <a:r>
                        <a:rPr lang="en-US" sz="2800" b="1" dirty="0" smtClean="0"/>
                        <a:t>Agenda</a:t>
                      </a:r>
                      <a:endParaRPr lang="en-US" sz="2800" b="1" dirty="0"/>
                    </a:p>
                  </a:txBody>
                  <a:tcPr/>
                </a:tc>
              </a:tr>
              <a:tr h="370840">
                <a:tc>
                  <a:txBody>
                    <a:bodyPr/>
                    <a:lstStyle/>
                    <a:p>
                      <a:r>
                        <a:rPr lang="en-US" sz="2800" b="0" dirty="0" smtClean="0"/>
                        <a:t>What is Node.js? </a:t>
                      </a:r>
                      <a:endParaRPr lang="en-US" sz="2800" b="0" dirty="0"/>
                    </a:p>
                  </a:txBody>
                  <a:tcPr/>
                </a:tc>
              </a:tr>
              <a:tr h="370840">
                <a:tc>
                  <a:txBody>
                    <a:bodyPr/>
                    <a:lstStyle/>
                    <a:p>
                      <a:r>
                        <a:rPr lang="en-US" sz="2800" b="0" dirty="0" smtClean="0"/>
                        <a:t>Building Your First App</a:t>
                      </a:r>
                      <a:endParaRPr lang="en-US" sz="2800" b="0" dirty="0"/>
                    </a:p>
                  </a:txBody>
                  <a:tcPr/>
                </a:tc>
              </a:tr>
              <a:tr h="370840">
                <a:tc>
                  <a:txBody>
                    <a:bodyPr/>
                    <a:lstStyle/>
                    <a:p>
                      <a:r>
                        <a:rPr lang="en-US" sz="2800" b="0" dirty="0" smtClean="0"/>
                        <a:t>Demonstration</a:t>
                      </a:r>
                      <a:endParaRPr lang="en-US" sz="2800" b="0" dirty="0"/>
                    </a:p>
                  </a:txBody>
                  <a:tcPr/>
                </a:tc>
              </a:tr>
              <a:tr h="370840">
                <a:tc>
                  <a:txBody>
                    <a:bodyPr/>
                    <a:lstStyle/>
                    <a:p>
                      <a:r>
                        <a:rPr lang="en-US" sz="2800" b="0" dirty="0" smtClean="0"/>
                        <a:t>Publishing to Azure</a:t>
                      </a:r>
                      <a:endParaRPr lang="en-US" sz="2800" b="0" dirty="0"/>
                    </a:p>
                  </a:txBody>
                  <a:tcPr/>
                </a:tc>
              </a:tr>
            </a:tbl>
          </a:graphicData>
        </a:graphic>
      </p:graphicFrame>
      <p:sp>
        <p:nvSpPr>
          <p:cNvPr id="3" name="Footer Placeholder 2"/>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1184307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rapezoid 3"/>
          <p:cNvSpPr/>
          <p:nvPr/>
        </p:nvSpPr>
        <p:spPr>
          <a:xfrm rot="5400000" flipH="1">
            <a:off x="2520845" y="-1413141"/>
            <a:ext cx="5332397" cy="8697690"/>
          </a:xfrm>
          <a:prstGeom prst="trapezoid">
            <a:avLst>
              <a:gd name="adj" fmla="val 23556"/>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alpha val="50000"/>
                </a:schemeClr>
              </a:gs>
            </a:gsLst>
          </a:gradFill>
          <a:effectLst>
            <a:outerShdw blurRad="57150" dir="10740000" algn="ctr" rotWithShape="0">
              <a:srgbClr val="000000">
                <a:alpha val="50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is </a:t>
            </a:r>
            <a:r>
              <a:rPr lang="en-US" dirty="0" smtClean="0"/>
              <a:t>Node.js? </a:t>
            </a:r>
            <a:endParaRPr lang="en-US" dirty="0"/>
          </a:p>
        </p:txBody>
      </p:sp>
      <p:sp>
        <p:nvSpPr>
          <p:cNvPr id="3" name="Content Placeholder 2"/>
          <p:cNvSpPr>
            <a:spLocks noGrp="1"/>
          </p:cNvSpPr>
          <p:nvPr>
            <p:ph idx="1"/>
          </p:nvPr>
        </p:nvSpPr>
        <p:spPr>
          <a:xfrm>
            <a:off x="1502228" y="1825625"/>
            <a:ext cx="9851571" cy="2964089"/>
          </a:xfrm>
        </p:spPr>
        <p:txBody>
          <a:bodyPr/>
          <a:lstStyle/>
          <a:p>
            <a:pPr fontAlgn="ctr">
              <a:lnSpc>
                <a:spcPct val="150000"/>
              </a:lnSpc>
            </a:pPr>
            <a:r>
              <a:rPr lang="en-US" dirty="0" smtClean="0"/>
              <a:t>Web Dev using JavaScript</a:t>
            </a:r>
            <a:endParaRPr lang="en-US" dirty="0"/>
          </a:p>
          <a:p>
            <a:pPr fontAlgn="ctr">
              <a:lnSpc>
                <a:spcPct val="150000"/>
              </a:lnSpc>
            </a:pPr>
            <a:r>
              <a:rPr lang="en-US" dirty="0" smtClean="0"/>
              <a:t>A Runtime </a:t>
            </a:r>
            <a:r>
              <a:rPr lang="en-US" dirty="0"/>
              <a:t>environment </a:t>
            </a:r>
            <a:r>
              <a:rPr lang="en-US" dirty="0" smtClean="0"/>
              <a:t>&amp; library</a:t>
            </a:r>
            <a:endParaRPr lang="en-US" sz="2000" dirty="0" smtClean="0"/>
          </a:p>
          <a:p>
            <a:pPr fontAlgn="ctr">
              <a:lnSpc>
                <a:spcPct val="150000"/>
              </a:lnSpc>
            </a:pPr>
            <a:r>
              <a:rPr lang="en-US" dirty="0" smtClean="0"/>
              <a:t>Creates real-time web servers easily</a:t>
            </a:r>
          </a:p>
        </p:txBody>
      </p:sp>
      <p:sp>
        <p:nvSpPr>
          <p:cNvPr id="5" name="Footer Placeholder 4"/>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12776759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7773" y="365125"/>
            <a:ext cx="11000159" cy="1325563"/>
          </a:xfrm>
        </p:spPr>
        <p:txBody>
          <a:bodyPr>
            <a:normAutofit/>
          </a:bodyPr>
          <a:lstStyle/>
          <a:p>
            <a:r>
              <a:rPr lang="en-US" dirty="0"/>
              <a:t>What is </a:t>
            </a:r>
            <a:r>
              <a:rPr lang="en-US" dirty="0" smtClean="0"/>
              <a:t>Node.js? </a:t>
            </a:r>
            <a:endParaRPr lang="en-US" dirty="0"/>
          </a:p>
        </p:txBody>
      </p:sp>
      <p:pic>
        <p:nvPicPr>
          <p:cNvPr id="1034" name="Picture 10" descr="http://media.tumblr.com/tumblr_m1wjechWv01qekfn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133" y="2188216"/>
            <a:ext cx="6225827" cy="31751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2899" y="1536683"/>
            <a:ext cx="1451158" cy="461665"/>
          </a:xfrm>
          <a:prstGeom prst="rect">
            <a:avLst/>
          </a:prstGeom>
        </p:spPr>
        <p:txBody>
          <a:bodyPr wrap="square">
            <a:spAutoFit/>
          </a:bodyPr>
          <a:lstStyle/>
          <a:p>
            <a:pPr marL="342900" indent="-342900">
              <a:buFont typeface="Arial" panose="020B0604020202020204" pitchFamily="34" charset="0"/>
              <a:buChar char="•"/>
            </a:pPr>
            <a:r>
              <a:rPr lang="en-US" sz="2400" dirty="0" smtClean="0">
                <a:solidFill>
                  <a:schemeClr val="bg1"/>
                </a:solidFill>
              </a:rPr>
              <a:t>Node =</a:t>
            </a:r>
            <a:endParaRPr lang="en-US" sz="2400" dirty="0">
              <a:solidFill>
                <a:schemeClr val="bg1"/>
              </a:solidFill>
            </a:endParaRPr>
          </a:p>
        </p:txBody>
      </p:sp>
      <p:pic>
        <p:nvPicPr>
          <p:cNvPr id="1036" name="Picture 12" descr="http://cdn.makeuseof.com/wp-content/uploads/2013/08/chrome-empty-new-tab-page.png?af40f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133" y="2020239"/>
            <a:ext cx="6862552" cy="33431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iki.netbeans.org/wiki/images/1/14/Easel-BrowserDOM.png"/>
          <p:cNvPicPr>
            <a:picLocks noChangeAspect="1" noChangeArrowheads="1"/>
          </p:cNvPicPr>
          <p:nvPr/>
        </p:nvPicPr>
        <p:blipFill rotWithShape="1">
          <a:blip r:embed="rId5">
            <a:extLst>
              <a:ext uri="{28A0092B-C50C-407E-A947-70E740481C1C}">
                <a14:useLocalDpi xmlns:a14="http://schemas.microsoft.com/office/drawing/2010/main" val="0"/>
              </a:ext>
            </a:extLst>
          </a:blip>
          <a:srcRect b="15688"/>
          <a:stretch/>
        </p:blipFill>
        <p:spPr bwMode="auto">
          <a:xfrm>
            <a:off x="2099253" y="2020239"/>
            <a:ext cx="4800601" cy="33671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ieinspector.com/dominspector/images/di_selectelement_a.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07876" y="1996259"/>
            <a:ext cx="6869809" cy="43600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16667" y="1536684"/>
            <a:ext cx="920445" cy="461665"/>
          </a:xfrm>
          <a:prstGeom prst="rect">
            <a:avLst/>
          </a:prstGeom>
          <a:noFill/>
        </p:spPr>
        <p:txBody>
          <a:bodyPr wrap="none" rtlCol="0">
            <a:spAutoFit/>
          </a:bodyPr>
          <a:lstStyle/>
          <a:p>
            <a:r>
              <a:rPr lang="en-US" sz="2400" strike="sngStrike" dirty="0">
                <a:solidFill>
                  <a:schemeClr val="bg1"/>
                </a:solidFill>
              </a:rPr>
              <a:t>HTML</a:t>
            </a:r>
          </a:p>
        </p:txBody>
      </p:sp>
      <p:sp>
        <p:nvSpPr>
          <p:cNvPr id="12" name="TextBox 11"/>
          <p:cNvSpPr txBox="1"/>
          <p:nvPr/>
        </p:nvSpPr>
        <p:spPr>
          <a:xfrm>
            <a:off x="3187752" y="1536683"/>
            <a:ext cx="840295" cy="461665"/>
          </a:xfrm>
          <a:prstGeom prst="rect">
            <a:avLst/>
          </a:prstGeom>
          <a:noFill/>
        </p:spPr>
        <p:txBody>
          <a:bodyPr wrap="none" rtlCol="0">
            <a:spAutoFit/>
          </a:bodyPr>
          <a:lstStyle/>
          <a:p>
            <a:r>
              <a:rPr lang="en-US" sz="2400" strike="sngStrike" dirty="0" smtClean="0">
                <a:solidFill>
                  <a:schemeClr val="bg1"/>
                </a:solidFill>
              </a:rPr>
              <a:t>DOM</a:t>
            </a:r>
            <a:endParaRPr lang="en-US" sz="2400" strike="sngStrike" dirty="0">
              <a:solidFill>
                <a:schemeClr val="bg1"/>
              </a:solidFill>
            </a:endParaRPr>
          </a:p>
        </p:txBody>
      </p:sp>
      <p:sp>
        <p:nvSpPr>
          <p:cNvPr id="13" name="TextBox 12"/>
          <p:cNvSpPr txBox="1"/>
          <p:nvPr/>
        </p:nvSpPr>
        <p:spPr>
          <a:xfrm>
            <a:off x="4170657" y="1536683"/>
            <a:ext cx="1212961" cy="461665"/>
          </a:xfrm>
          <a:prstGeom prst="rect">
            <a:avLst/>
          </a:prstGeom>
          <a:noFill/>
        </p:spPr>
        <p:txBody>
          <a:bodyPr wrap="none" rtlCol="0">
            <a:spAutoFit/>
          </a:bodyPr>
          <a:lstStyle/>
          <a:p>
            <a:r>
              <a:rPr lang="en-US" sz="2400" strike="sngStrike" dirty="0" smtClean="0">
                <a:solidFill>
                  <a:schemeClr val="bg1"/>
                </a:solidFill>
              </a:rPr>
              <a:t>Browser</a:t>
            </a:r>
            <a:endParaRPr lang="en-US" sz="2400" strike="sngStrike" dirty="0">
              <a:solidFill>
                <a:schemeClr val="bg1"/>
              </a:solidFill>
            </a:endParaRPr>
          </a:p>
        </p:txBody>
      </p:sp>
      <p:sp>
        <p:nvSpPr>
          <p:cNvPr id="14" name="TextBox 13"/>
          <p:cNvSpPr txBox="1"/>
          <p:nvPr/>
        </p:nvSpPr>
        <p:spPr>
          <a:xfrm>
            <a:off x="5526228" y="1536683"/>
            <a:ext cx="914033" cy="461665"/>
          </a:xfrm>
          <a:prstGeom prst="rect">
            <a:avLst/>
          </a:prstGeom>
          <a:noFill/>
        </p:spPr>
        <p:txBody>
          <a:bodyPr wrap="none" rtlCol="0">
            <a:spAutoFit/>
          </a:bodyPr>
          <a:lstStyle/>
          <a:p>
            <a:r>
              <a:rPr lang="en-US" sz="2400" dirty="0" smtClean="0">
                <a:solidFill>
                  <a:schemeClr val="bg1"/>
                </a:solidFill>
              </a:rPr>
              <a:t>.</a:t>
            </a:r>
            <a:r>
              <a:rPr lang="en-US" sz="2400" dirty="0" err="1" smtClean="0">
                <a:solidFill>
                  <a:schemeClr val="bg1"/>
                </a:solidFill>
              </a:rPr>
              <a:t>js</a:t>
            </a:r>
            <a:r>
              <a:rPr lang="en-US" sz="2400" dirty="0" smtClean="0">
                <a:solidFill>
                  <a:schemeClr val="bg1"/>
                </a:solidFill>
              </a:rPr>
              <a:t> file</a:t>
            </a:r>
            <a:endParaRPr lang="en-US" sz="2400" dirty="0">
              <a:solidFill>
                <a:schemeClr val="bg1"/>
              </a:solidFill>
            </a:endParaRPr>
          </a:p>
        </p:txBody>
      </p:sp>
      <p:sp>
        <p:nvSpPr>
          <p:cNvPr id="5" name="Footer Placeholder 4"/>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269718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1030"/>
                                        </p:tgtEl>
                                      </p:cBhvr>
                                    </p:animEffect>
                                    <p:set>
                                      <p:cBhvr>
                                        <p:cTn id="15" dur="1" fill="hold">
                                          <p:stCondLst>
                                            <p:cond delay="499"/>
                                          </p:stCondLst>
                                        </p:cTn>
                                        <p:tgtEl>
                                          <p:spTgt spid="1030"/>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nodeType="clickEffect">
                                  <p:stCondLst>
                                    <p:cond delay="0"/>
                                  </p:stCondLst>
                                  <p:childTnLst>
                                    <p:animEffect transition="out" filter="dissolve">
                                      <p:cBhvr>
                                        <p:cTn id="22" dur="500"/>
                                        <p:tgtEl>
                                          <p:spTgt spid="1036"/>
                                        </p:tgtEl>
                                      </p:cBhvr>
                                    </p:animEffect>
                                    <p:set>
                                      <p:cBhvr>
                                        <p:cTn id="23" dur="1" fill="hold">
                                          <p:stCondLst>
                                            <p:cond delay="499"/>
                                          </p:stCondLst>
                                        </p:cTn>
                                        <p:tgtEl>
                                          <p:spTgt spid="1036"/>
                                        </p:tgtEl>
                                        <p:attrNameLst>
                                          <p:attrName>style.visibility</p:attrName>
                                        </p:attrNameLst>
                                      </p:cBhvr>
                                      <p:to>
                                        <p:strVal val="hidden"/>
                                      </p:to>
                                    </p:set>
                                  </p:childTnLst>
                                </p:cTn>
                              </p:par>
                              <p:par>
                                <p:cTn id="24" presetID="14" presetClass="exit" presetSubtype="10" fill="hold" grpId="0" nodeType="withEffect">
                                  <p:stCondLst>
                                    <p:cond delay="0"/>
                                  </p:stCondLst>
                                  <p:childTnLst>
                                    <p:animEffect transition="out" filter="randombar(horizont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rapezoid 6"/>
          <p:cNvSpPr/>
          <p:nvPr/>
        </p:nvSpPr>
        <p:spPr>
          <a:xfrm rot="5400000" flipH="1">
            <a:off x="2831259" y="-1744867"/>
            <a:ext cx="6283235" cy="10269356"/>
          </a:xfrm>
          <a:prstGeom prst="trapezoid">
            <a:avLst>
              <a:gd name="adj" fmla="val 18320"/>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alpha val="50000"/>
                </a:schemeClr>
              </a:gs>
            </a:gsLst>
          </a:gradFill>
          <a:effectLst>
            <a:outerShdw blurRad="57150" dir="10740000" algn="ctr" rotWithShape="0">
              <a:srgbClr val="000000">
                <a:alpha val="50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NPM?</a:t>
            </a:r>
            <a:endParaRPr lang="en-US" dirty="0"/>
          </a:p>
        </p:txBody>
      </p:sp>
      <p:sp>
        <p:nvSpPr>
          <p:cNvPr id="3" name="Content Placeholder 2"/>
          <p:cNvSpPr>
            <a:spLocks noGrp="1"/>
          </p:cNvSpPr>
          <p:nvPr>
            <p:ph idx="1"/>
          </p:nvPr>
        </p:nvSpPr>
        <p:spPr>
          <a:xfrm>
            <a:off x="838199" y="1828800"/>
            <a:ext cx="10413734" cy="4103914"/>
          </a:xfrm>
        </p:spPr>
        <p:txBody>
          <a:bodyPr>
            <a:normAutofit/>
          </a:bodyPr>
          <a:lstStyle/>
          <a:p>
            <a:pPr fontAlgn="ctr">
              <a:lnSpc>
                <a:spcPct val="150000"/>
              </a:lnSpc>
            </a:pPr>
            <a:r>
              <a:rPr lang="en-US" dirty="0" smtClean="0"/>
              <a:t>Node Package Manager</a:t>
            </a:r>
            <a:endParaRPr lang="en-US" dirty="0"/>
          </a:p>
          <a:p>
            <a:pPr fontAlgn="ctr">
              <a:lnSpc>
                <a:spcPct val="150000"/>
              </a:lnSpc>
            </a:pPr>
            <a:r>
              <a:rPr lang="en-US" dirty="0" smtClean="0"/>
              <a:t>Bundled &amp; installed automatically</a:t>
            </a:r>
          </a:p>
          <a:p>
            <a:pPr fontAlgn="ctr">
              <a:lnSpc>
                <a:spcPct val="150000"/>
              </a:lnSpc>
            </a:pPr>
            <a:r>
              <a:rPr lang="en-US" dirty="0" smtClean="0"/>
              <a:t>Publish to &amp; install from:  </a:t>
            </a:r>
          </a:p>
          <a:p>
            <a:pPr lvl="1" fontAlgn="ctr">
              <a:lnSpc>
                <a:spcPct val="150000"/>
              </a:lnSpc>
            </a:pPr>
            <a:r>
              <a:rPr lang="en-US" dirty="0" smtClean="0"/>
              <a:t>GitHub, </a:t>
            </a:r>
            <a:r>
              <a:rPr lang="en-US" dirty="0" err="1" smtClean="0"/>
              <a:t>Bitbucket</a:t>
            </a:r>
            <a:r>
              <a:rPr lang="en-US" dirty="0" smtClean="0"/>
              <a:t>, </a:t>
            </a:r>
            <a:r>
              <a:rPr lang="en-US" dirty="0" err="1" smtClean="0"/>
              <a:t>CodePlex</a:t>
            </a:r>
            <a:r>
              <a:rPr lang="en-US" dirty="0" smtClean="0"/>
              <a:t>, </a:t>
            </a:r>
            <a:r>
              <a:rPr lang="en-US" dirty="0" err="1" smtClean="0"/>
              <a:t>SourceForge</a:t>
            </a:r>
            <a:r>
              <a:rPr lang="en-US" dirty="0" smtClean="0"/>
              <a:t>, Visual Studio Online, etc.</a:t>
            </a:r>
          </a:p>
        </p:txBody>
      </p:sp>
      <p:sp>
        <p:nvSpPr>
          <p:cNvPr id="4" name="Footer Placeholder 3"/>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1529679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pic>
        <p:nvPicPr>
          <p:cNvPr id="4" name="Content Placeholder 3"/>
          <p:cNvPicPr>
            <a:picLocks noGrp="1" noChangeAspect="1"/>
          </p:cNvPicPr>
          <p:nvPr>
            <p:ph idx="1"/>
          </p:nvPr>
        </p:nvPicPr>
        <p:blipFill rotWithShape="1">
          <a:blip r:embed="rId3"/>
          <a:srcRect b="66860"/>
          <a:stretch/>
        </p:blipFill>
        <p:spPr>
          <a:xfrm>
            <a:off x="5786721" y="853960"/>
            <a:ext cx="6122116" cy="1660787"/>
          </a:xfrm>
          <a:prstGeom prst="rect">
            <a:avLst/>
          </a:prstGeom>
        </p:spPr>
      </p:pic>
      <p:pic>
        <p:nvPicPr>
          <p:cNvPr id="7" name="Picture 6"/>
          <p:cNvPicPr>
            <a:picLocks noChangeAspect="1"/>
          </p:cNvPicPr>
          <p:nvPr/>
        </p:nvPicPr>
        <p:blipFill>
          <a:blip r:embed="rId4"/>
          <a:stretch>
            <a:fillRect/>
          </a:stretch>
        </p:blipFill>
        <p:spPr>
          <a:xfrm>
            <a:off x="5786722" y="2458415"/>
            <a:ext cx="6122116" cy="1747013"/>
          </a:xfrm>
          <a:prstGeom prst="rect">
            <a:avLst/>
          </a:prstGeom>
        </p:spPr>
      </p:pic>
      <p:pic>
        <p:nvPicPr>
          <p:cNvPr id="12" name="Picture 11"/>
          <p:cNvPicPr>
            <a:picLocks noChangeAspect="1"/>
          </p:cNvPicPr>
          <p:nvPr/>
        </p:nvPicPr>
        <p:blipFill>
          <a:blip r:embed="rId5"/>
          <a:stretch>
            <a:fillRect/>
          </a:stretch>
        </p:blipFill>
        <p:spPr>
          <a:xfrm>
            <a:off x="5786720" y="4207668"/>
            <a:ext cx="6122117" cy="1961089"/>
          </a:xfrm>
          <a:prstGeom prst="rect">
            <a:avLst/>
          </a:prstGeom>
        </p:spPr>
      </p:pic>
      <p:pic>
        <p:nvPicPr>
          <p:cNvPr id="14" name="Picture 13"/>
          <p:cNvPicPr>
            <a:picLocks noChangeAspect="1"/>
          </p:cNvPicPr>
          <p:nvPr/>
        </p:nvPicPr>
        <p:blipFill>
          <a:blip r:embed="rId6"/>
          <a:stretch>
            <a:fillRect/>
          </a:stretch>
        </p:blipFill>
        <p:spPr>
          <a:xfrm>
            <a:off x="5786720" y="1146017"/>
            <a:ext cx="6137710" cy="4717940"/>
          </a:xfrm>
          <a:prstGeom prst="rect">
            <a:avLst/>
          </a:prstGeom>
        </p:spPr>
      </p:pic>
      <p:sp>
        <p:nvSpPr>
          <p:cNvPr id="13" name="TextBox 12"/>
          <p:cNvSpPr txBox="1"/>
          <p:nvPr/>
        </p:nvSpPr>
        <p:spPr>
          <a:xfrm>
            <a:off x="838200" y="2141224"/>
            <a:ext cx="5900286" cy="3046988"/>
          </a:xfrm>
          <a:prstGeom prst="rect">
            <a:avLst/>
          </a:prstGeom>
          <a:noFill/>
        </p:spPr>
        <p:txBody>
          <a:bodyPr wrap="square" numCol="2" rtlCol="0">
            <a:spAutoFit/>
          </a:bodyPr>
          <a:lstStyle/>
          <a:p>
            <a:pPr marL="227013" indent="-227013">
              <a:buFont typeface="Arial" panose="020B0604020202020204" pitchFamily="34" charset="0"/>
              <a:buChar char="•"/>
            </a:pPr>
            <a:r>
              <a:rPr lang="en-US" sz="2400" dirty="0" smtClean="0">
                <a:solidFill>
                  <a:schemeClr val="bg1"/>
                </a:solidFill>
              </a:rPr>
              <a:t>Node.js</a:t>
            </a:r>
          </a:p>
          <a:p>
            <a:pPr marL="227013" indent="-227013">
              <a:buFont typeface="Arial" panose="020B0604020202020204" pitchFamily="34" charset="0"/>
              <a:buChar char="•"/>
            </a:pPr>
            <a:r>
              <a:rPr lang="en-US" sz="2400" dirty="0">
                <a:solidFill>
                  <a:schemeClr val="bg1"/>
                </a:solidFill>
              </a:rPr>
              <a:t>NPM</a:t>
            </a:r>
          </a:p>
          <a:p>
            <a:pPr marL="227013" indent="-227013">
              <a:buFont typeface="Arial" panose="020B0604020202020204" pitchFamily="34" charset="0"/>
              <a:buChar char="•"/>
            </a:pPr>
            <a:r>
              <a:rPr lang="en-US" sz="2400" dirty="0">
                <a:solidFill>
                  <a:schemeClr val="bg1"/>
                </a:solidFill>
              </a:rPr>
              <a:t>text </a:t>
            </a:r>
            <a:r>
              <a:rPr lang="en-US" sz="2400" dirty="0" smtClean="0">
                <a:solidFill>
                  <a:schemeClr val="bg1"/>
                </a:solidFill>
              </a:rPr>
              <a:t>editor</a:t>
            </a:r>
          </a:p>
          <a:p>
            <a:pPr marL="227013" indent="-227013">
              <a:buFont typeface="Arial" panose="020B0604020202020204" pitchFamily="34" charset="0"/>
              <a:buChar char="•"/>
            </a:pPr>
            <a:r>
              <a:rPr lang="en-US" sz="2400" dirty="0" smtClean="0">
                <a:solidFill>
                  <a:schemeClr val="bg1"/>
                </a:solidFill>
              </a:rPr>
              <a:t>GitHub </a:t>
            </a:r>
          </a:p>
          <a:p>
            <a:pPr marL="227013" indent="-227013">
              <a:buFont typeface="Arial" panose="020B0604020202020204" pitchFamily="34" charset="0"/>
              <a:buChar char="•"/>
            </a:pPr>
            <a:r>
              <a:rPr lang="en-US" sz="2400" dirty="0" smtClean="0">
                <a:solidFill>
                  <a:schemeClr val="bg1"/>
                </a:solidFill>
              </a:rPr>
              <a:t>Microsoft Azure</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endParaRPr lang="en-US" sz="2400" dirty="0" smtClean="0">
              <a:solidFill>
                <a:schemeClr val="bg1"/>
              </a:solidFill>
            </a:endParaRPr>
          </a:p>
          <a:p>
            <a:pPr marL="227013" indent="-227013">
              <a:buFont typeface="Arial" panose="020B0604020202020204" pitchFamily="34" charset="0"/>
              <a:buChar char="•"/>
            </a:pPr>
            <a:r>
              <a:rPr lang="en-US" sz="2400" dirty="0" smtClean="0">
                <a:solidFill>
                  <a:schemeClr val="bg1"/>
                </a:solidFill>
              </a:rPr>
              <a:t>Express</a:t>
            </a:r>
          </a:p>
          <a:p>
            <a:pPr marL="227013" indent="-227013">
              <a:buFont typeface="Arial" panose="020B0604020202020204" pitchFamily="34" charset="0"/>
              <a:buChar char="•"/>
            </a:pPr>
            <a:r>
              <a:rPr lang="en-US" sz="2400" dirty="0" smtClean="0">
                <a:solidFill>
                  <a:schemeClr val="bg1"/>
                </a:solidFill>
              </a:rPr>
              <a:t>Socket.io</a:t>
            </a:r>
          </a:p>
          <a:p>
            <a:pPr marL="227013" indent="-227013">
              <a:buFont typeface="Arial" panose="020B0604020202020204" pitchFamily="34" charset="0"/>
              <a:buChar char="•"/>
            </a:pPr>
            <a:r>
              <a:rPr lang="en-US" sz="2400" dirty="0" smtClean="0">
                <a:solidFill>
                  <a:schemeClr val="bg1"/>
                </a:solidFill>
              </a:rPr>
              <a:t>Bootstrap</a:t>
            </a:r>
          </a:p>
          <a:p>
            <a:pPr marL="227013" indent="-227013">
              <a:buFont typeface="Arial" panose="020B0604020202020204" pitchFamily="34" charset="0"/>
              <a:buChar char="•"/>
            </a:pPr>
            <a:r>
              <a:rPr lang="en-US" sz="2400" dirty="0" smtClean="0">
                <a:solidFill>
                  <a:schemeClr val="bg1"/>
                </a:solidFill>
              </a:rPr>
              <a:t>VS 2013</a:t>
            </a:r>
          </a:p>
          <a:p>
            <a:pPr marL="227013" indent="-227013">
              <a:buFont typeface="Arial" panose="020B0604020202020204" pitchFamily="34" charset="0"/>
              <a:buChar char="•"/>
            </a:pPr>
            <a:r>
              <a:rPr lang="en-US" sz="2400" dirty="0" smtClean="0">
                <a:solidFill>
                  <a:schemeClr val="bg1"/>
                </a:solidFill>
              </a:rPr>
              <a:t>NTVS</a:t>
            </a: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2600401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p:tgtEl>
                                          <p:spTgt spid="14"/>
                                        </p:tgtEl>
                                        <p:attrNameLst>
                                          <p:attrName>ppt_x</p:attrName>
                                        </p:attrNameLst>
                                      </p:cBhvr>
                                      <p:tavLst>
                                        <p:tav tm="0">
                                          <p:val>
                                            <p:strVal val="#ppt_x+#ppt_w*1.125000"/>
                                          </p:val>
                                        </p:tav>
                                        <p:tav tm="100000">
                                          <p:val>
                                            <p:strVal val="#ppt_x"/>
                                          </p:val>
                                        </p:tav>
                                      </p:tavLst>
                                    </p:anim>
                                    <p:animEffect transition="in" filter="wipe(left)">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rapezoid 3"/>
          <p:cNvSpPr/>
          <p:nvPr/>
        </p:nvSpPr>
        <p:spPr>
          <a:xfrm rot="5400000" flipH="1">
            <a:off x="2543876" y="-1705679"/>
            <a:ext cx="6858001" cy="10269356"/>
          </a:xfrm>
          <a:prstGeom prst="trapezoid">
            <a:avLst>
              <a:gd name="adj" fmla="val 18320"/>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alpha val="50000"/>
                </a:schemeClr>
              </a:gs>
            </a:gsLst>
          </a:gradFill>
          <a:effectLst>
            <a:outerShdw blurRad="57150" dir="10740000" algn="ctr" rotWithShape="0">
              <a:srgbClr val="000000">
                <a:alpha val="50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8" y="-95696"/>
            <a:ext cx="10515600" cy="1325563"/>
          </a:xfrm>
        </p:spPr>
        <p:txBody>
          <a:bodyPr/>
          <a:lstStyle/>
          <a:p>
            <a:r>
              <a:rPr lang="en-US" dirty="0" smtClean="0"/>
              <a:t>Dependencies</a:t>
            </a:r>
            <a:endParaRPr lang="en-US" dirty="0"/>
          </a:p>
        </p:txBody>
      </p:sp>
      <p:sp>
        <p:nvSpPr>
          <p:cNvPr id="3" name="Content Placeholder 2"/>
          <p:cNvSpPr>
            <a:spLocks noGrp="1"/>
          </p:cNvSpPr>
          <p:nvPr>
            <p:ph idx="1"/>
          </p:nvPr>
        </p:nvSpPr>
        <p:spPr>
          <a:xfrm>
            <a:off x="838198" y="1321904"/>
            <a:ext cx="10515600" cy="4756187"/>
          </a:xfrm>
        </p:spPr>
        <p:txBody>
          <a:bodyPr>
            <a:normAutofit/>
          </a:bodyPr>
          <a:lstStyle/>
          <a:p>
            <a:pPr marL="0" indent="0">
              <a:lnSpc>
                <a:spcPct val="110000"/>
              </a:lnSpc>
              <a:buNone/>
            </a:pPr>
            <a:r>
              <a:rPr lang="en-US" i="1" dirty="0" smtClean="0"/>
              <a:t>Express:</a:t>
            </a:r>
            <a:endParaRPr lang="en-US" dirty="0" smtClean="0"/>
          </a:p>
          <a:p>
            <a:pPr lvl="1">
              <a:lnSpc>
                <a:spcPct val="110000"/>
              </a:lnSpc>
            </a:pPr>
            <a:r>
              <a:rPr lang="en-US" dirty="0" smtClean="0"/>
              <a:t>A web </a:t>
            </a:r>
            <a:r>
              <a:rPr lang="en-US" dirty="0"/>
              <a:t>framework that </a:t>
            </a:r>
            <a:r>
              <a:rPr lang="en-US" dirty="0" smtClean="0"/>
              <a:t>handles </a:t>
            </a:r>
            <a:r>
              <a:rPr lang="en-US" dirty="0"/>
              <a:t>multiple </a:t>
            </a:r>
            <a:r>
              <a:rPr lang="en-US" dirty="0" smtClean="0"/>
              <a:t>different HTTP </a:t>
            </a:r>
            <a:r>
              <a:rPr lang="en-US" dirty="0"/>
              <a:t>requests at </a:t>
            </a:r>
            <a:r>
              <a:rPr lang="en-US" dirty="0" smtClean="0"/>
              <a:t>one </a:t>
            </a:r>
            <a:r>
              <a:rPr lang="en-US" dirty="0"/>
              <a:t>URL.</a:t>
            </a:r>
          </a:p>
          <a:p>
            <a:pPr marL="0" indent="0">
              <a:lnSpc>
                <a:spcPct val="110000"/>
              </a:lnSpc>
              <a:buNone/>
            </a:pPr>
            <a:r>
              <a:rPr lang="en-US" dirty="0" smtClean="0"/>
              <a:t>Implement </a:t>
            </a:r>
            <a:r>
              <a:rPr lang="en-US" dirty="0"/>
              <a:t>Express to use </a:t>
            </a:r>
            <a:r>
              <a:rPr lang="en-US" dirty="0" err="1" smtClean="0"/>
              <a:t>templating</a:t>
            </a:r>
            <a:r>
              <a:rPr lang="en-US" dirty="0" smtClean="0"/>
              <a:t> </a:t>
            </a:r>
            <a:r>
              <a:rPr lang="en-US" dirty="0"/>
              <a:t>engines to generate </a:t>
            </a:r>
            <a:r>
              <a:rPr lang="en-US" dirty="0" smtClean="0"/>
              <a:t>HTML.</a:t>
            </a:r>
          </a:p>
          <a:p>
            <a:pPr marL="0" indent="0">
              <a:lnSpc>
                <a:spcPct val="110000"/>
              </a:lnSpc>
              <a:buNone/>
            </a:pPr>
            <a:r>
              <a:rPr lang="en-US" i="1" dirty="0" smtClean="0"/>
              <a:t/>
            </a:r>
            <a:br>
              <a:rPr lang="en-US" i="1" dirty="0" smtClean="0"/>
            </a:br>
            <a:r>
              <a:rPr lang="en-US" i="1" dirty="0" smtClean="0"/>
              <a:t>Socket.IO:</a:t>
            </a:r>
            <a:endParaRPr lang="en-US" dirty="0"/>
          </a:p>
          <a:p>
            <a:pPr lvl="1" fontAlgn="ctr">
              <a:lnSpc>
                <a:spcPct val="110000"/>
              </a:lnSpc>
            </a:pPr>
            <a:r>
              <a:rPr lang="en-US" dirty="0" smtClean="0"/>
              <a:t>Simple JS </a:t>
            </a:r>
            <a:r>
              <a:rPr lang="en-US" dirty="0"/>
              <a:t>library </a:t>
            </a:r>
            <a:r>
              <a:rPr lang="en-US" dirty="0" smtClean="0"/>
              <a:t>&amp; Node.js </a:t>
            </a:r>
            <a:r>
              <a:rPr lang="en-US" dirty="0"/>
              <a:t>module </a:t>
            </a:r>
          </a:p>
          <a:p>
            <a:pPr lvl="1" fontAlgn="ctr">
              <a:lnSpc>
                <a:spcPct val="110000"/>
              </a:lnSpc>
            </a:pPr>
            <a:r>
              <a:rPr lang="en-US" dirty="0" smtClean="0"/>
              <a:t>Allows real-time </a:t>
            </a:r>
            <a:r>
              <a:rPr lang="en-US" dirty="0"/>
              <a:t>bidirectional event-based communication </a:t>
            </a:r>
            <a:r>
              <a:rPr lang="en-US" dirty="0" smtClean="0"/>
              <a:t>apps</a:t>
            </a:r>
            <a:endParaRPr lang="en-US" dirty="0"/>
          </a:p>
          <a:p>
            <a:pPr marL="0" indent="0">
              <a:lnSpc>
                <a:spcPct val="110000"/>
              </a:lnSpc>
              <a:buNone/>
            </a:pPr>
            <a:r>
              <a:rPr lang="en-US" dirty="0" smtClean="0"/>
              <a:t>Implement </a:t>
            </a:r>
            <a:r>
              <a:rPr lang="en-US" dirty="0"/>
              <a:t>Socket.IO to connect, send, and receive </a:t>
            </a:r>
            <a:r>
              <a:rPr lang="en-US" dirty="0" smtClean="0"/>
              <a:t>messages.</a:t>
            </a:r>
          </a:p>
        </p:txBody>
      </p:sp>
      <p:sp>
        <p:nvSpPr>
          <p:cNvPr id="5" name="Footer Placeholder 4"/>
          <p:cNvSpPr>
            <a:spLocks noGrp="1"/>
          </p:cNvSpPr>
          <p:nvPr>
            <p:ph type="ftr" sz="quarter" idx="11"/>
          </p:nvPr>
        </p:nvSpPr>
        <p:spPr/>
        <p:txBody>
          <a:bodyPr/>
          <a:lstStyle/>
          <a:p>
            <a:r>
              <a:rPr lang="en-US" dirty="0" smtClean="0">
                <a:solidFill>
                  <a:schemeClr val="tx1">
                    <a:lumMod val="75000"/>
                    <a:lumOff val="25000"/>
                  </a:schemeClr>
                </a:solidFill>
              </a:rPr>
              <a:t>Sarah Sexton | Twitter: @</a:t>
            </a:r>
            <a:r>
              <a:rPr lang="en-US" dirty="0" err="1" smtClean="0">
                <a:solidFill>
                  <a:schemeClr val="tx1">
                    <a:lumMod val="75000"/>
                    <a:lumOff val="25000"/>
                  </a:schemeClr>
                </a:solidFill>
              </a:rPr>
              <a:t>Saelia</a:t>
            </a:r>
            <a:endParaRPr lang="en-US" dirty="0">
              <a:solidFill>
                <a:schemeClr val="tx1">
                  <a:lumMod val="75000"/>
                  <a:lumOff val="25000"/>
                </a:schemeClr>
              </a:solidFill>
            </a:endParaRPr>
          </a:p>
        </p:txBody>
      </p:sp>
    </p:spTree>
    <p:extLst>
      <p:ext uri="{BB962C8B-B14F-4D97-AF65-F5344CB8AC3E}">
        <p14:creationId xmlns:p14="http://schemas.microsoft.com/office/powerpoint/2010/main" val="129661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11618</TotalTime>
  <Words>2562</Words>
  <Application>Microsoft Office PowerPoint</Application>
  <PresentationFormat>Widescreen</PresentationFormat>
  <Paragraphs>287</Paragraphs>
  <Slides>20</Slides>
  <Notes>20</Notes>
  <HiddenSlides>8</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Courier New</vt:lpstr>
      <vt:lpstr>Segoe UI</vt:lpstr>
      <vt:lpstr>Segoe UI Black</vt:lpstr>
      <vt:lpstr>Segoe UI Light</vt:lpstr>
      <vt:lpstr>Segoe UI Semibold</vt:lpstr>
      <vt:lpstr>Wingdings</vt:lpstr>
      <vt:lpstr>Office Theme</vt:lpstr>
      <vt:lpstr>PowerPoint Presentation</vt:lpstr>
      <vt:lpstr>PowerPoint Presentation</vt:lpstr>
      <vt:lpstr>PowerPoint Presentation</vt:lpstr>
      <vt:lpstr>Building Your First Node.js App, Publishing to Azure</vt:lpstr>
      <vt:lpstr>What is Node.js? </vt:lpstr>
      <vt:lpstr>What is Node.js? </vt:lpstr>
      <vt:lpstr>What is NPM?</vt:lpstr>
      <vt:lpstr>Tools</vt:lpstr>
      <vt:lpstr>Dependencies</vt:lpstr>
      <vt:lpstr>Running Apps Locally from the Console</vt:lpstr>
      <vt:lpstr>Continuous Integration</vt:lpstr>
      <vt:lpstr>Resources</vt:lpstr>
      <vt:lpstr>Environment</vt:lpstr>
      <vt:lpstr>Create Your First Node App</vt:lpstr>
      <vt:lpstr>What is Node.js?</vt:lpstr>
      <vt:lpstr>Continuously Integrate from GitHub to Azure</vt:lpstr>
      <vt:lpstr>Continuously Integrate from GitHub to Azure</vt:lpstr>
      <vt:lpstr>Continuously Integrate from GitHub to Azure</vt:lpstr>
      <vt:lpstr>What is Blocking?</vt:lpstr>
      <vt:lpstr>Strengths &amp; Weaknesses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Giard</dc:creator>
  <cp:lastModifiedBy>Sarah Sexton</cp:lastModifiedBy>
  <cp:revision>143</cp:revision>
  <dcterms:created xsi:type="dcterms:W3CDTF">2015-06-30T09:19:24Z</dcterms:created>
  <dcterms:modified xsi:type="dcterms:W3CDTF">2015-08-12T17:57:07Z</dcterms:modified>
</cp:coreProperties>
</file>