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ink/ink1.xml" ContentType="application/inkml+xml"/>
  <Override PartName="/ppt/ink/ink2.xml" ContentType="application/inkml+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5"/>
  </p:notesMasterIdLst>
  <p:handoutMasterIdLst>
    <p:handoutMasterId r:id="rId36"/>
  </p:handoutMasterIdLst>
  <p:sldIdLst>
    <p:sldId id="289" r:id="rId5"/>
    <p:sldId id="300" r:id="rId6"/>
    <p:sldId id="306" r:id="rId7"/>
    <p:sldId id="302" r:id="rId8"/>
    <p:sldId id="308" r:id="rId9"/>
    <p:sldId id="309" r:id="rId10"/>
    <p:sldId id="1882" r:id="rId11"/>
    <p:sldId id="1883" r:id="rId12"/>
    <p:sldId id="301" r:id="rId13"/>
    <p:sldId id="1888" r:id="rId14"/>
    <p:sldId id="1885" r:id="rId15"/>
    <p:sldId id="1887" r:id="rId16"/>
    <p:sldId id="1886" r:id="rId17"/>
    <p:sldId id="304" r:id="rId18"/>
    <p:sldId id="1895" r:id="rId19"/>
    <p:sldId id="1897" r:id="rId20"/>
    <p:sldId id="1898" r:id="rId21"/>
    <p:sldId id="1899" r:id="rId22"/>
    <p:sldId id="1890" r:id="rId23"/>
    <p:sldId id="1900" r:id="rId24"/>
    <p:sldId id="1906" r:id="rId25"/>
    <p:sldId id="1891" r:id="rId26"/>
    <p:sldId id="1901" r:id="rId27"/>
    <p:sldId id="1894" r:id="rId28"/>
    <p:sldId id="305" r:id="rId29"/>
    <p:sldId id="1902" r:id="rId30"/>
    <p:sldId id="1903" r:id="rId31"/>
    <p:sldId id="1904" r:id="rId32"/>
    <p:sldId id="1905" r:id="rId33"/>
    <p:sldId id="29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4" userDrawn="1">
          <p15:clr>
            <a:srgbClr val="A4A3A4"/>
          </p15:clr>
        </p15:guide>
        <p15:guide id="2" pos="576" userDrawn="1">
          <p15:clr>
            <a:srgbClr val="A4A3A4"/>
          </p15:clr>
        </p15:guide>
        <p15:guide id="8" orient="horz" pos="3744" userDrawn="1">
          <p15:clr>
            <a:srgbClr val="A4A3A4"/>
          </p15:clr>
        </p15:guide>
        <p15:guide id="9"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59181" autoAdjust="0"/>
  </p:normalViewPr>
  <p:slideViewPr>
    <p:cSldViewPr snapToGrid="0" showGuides="1">
      <p:cViewPr varScale="1">
        <p:scale>
          <a:sx n="41" d="100"/>
          <a:sy n="41" d="100"/>
        </p:scale>
        <p:origin x="880" y="28"/>
      </p:cViewPr>
      <p:guideLst>
        <p:guide orient="horz" pos="1344"/>
        <p:guide pos="576"/>
        <p:guide orient="horz" pos="3744"/>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94" d="100"/>
          <a:sy n="94" d="100"/>
        </p:scale>
        <p:origin x="2992"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65DC31D-6BBA-1E40-9A7E-1FE0A421F3A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609E10C-1649-9148-9887-C4B5DF38CEE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465657-3F36-724B-A332-D448C4527D30}" type="datetimeFigureOut">
              <a:t>12/5/2024</a:t>
            </a:fld>
            <a:endParaRPr lang="en-US"/>
          </a:p>
        </p:txBody>
      </p:sp>
      <p:sp>
        <p:nvSpPr>
          <p:cNvPr id="4" name="Footer Placeholder 3">
            <a:extLst>
              <a:ext uri="{FF2B5EF4-FFF2-40B4-BE49-F238E27FC236}">
                <a16:creationId xmlns:a16="http://schemas.microsoft.com/office/drawing/2014/main" id="{FE09E7DC-2FE3-FA48-929A-C3D3179E1E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1F40692-4B9B-A444-A85B-911AF05DE3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F0D8CC-6079-CB40-AF25-90B118481BE2}" type="slidenum">
              <a:t>‹#›</a:t>
            </a:fld>
            <a:endParaRPr lang="en-US"/>
          </a:p>
        </p:txBody>
      </p:sp>
    </p:spTree>
    <p:extLst>
      <p:ext uri="{BB962C8B-B14F-4D97-AF65-F5344CB8AC3E}">
        <p14:creationId xmlns:p14="http://schemas.microsoft.com/office/powerpoint/2010/main" val="3933616330"/>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6T15:32:52.619"/>
    </inkml:context>
    <inkml:brush xml:id="br0">
      <inkml:brushProperty name="width" value="0.05" units="cm"/>
      <inkml:brushProperty name="height" value="0.05" units="cm"/>
    </inkml:brush>
  </inkml:definitions>
  <inkml:trace contextRef="#ctx0" brushRef="#br0">1 0 5472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6T15:32:52.996"/>
    </inkml:context>
    <inkml:brush xml:id="br0">
      <inkml:brushProperty name="width" value="0.05" units="cm"/>
      <inkml:brushProperty name="height" value="0.05" units="cm"/>
    </inkml:brush>
  </inkml:definitions>
  <inkml:trace contextRef="#ctx0" brushRef="#br0">1 1 23983,'0'0'0</inkml:trace>
  <inkml:trace contextRef="#ctx0" brushRef="#br0" timeOffset="1">1886 468 14080,'0'0'0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8E06ED-7D50-4BC0-A67C-04A5B8A7C6FE}" type="datetimeFigureOut">
              <a:rPr lang="en-US" smtClean="0"/>
              <a:t>12/5/2024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D8E94C-5589-4D72-8241-BC981646923E}" type="slidenum">
              <a:rPr lang="en-US" smtClean="0"/>
              <a:t>‹#›</a:t>
            </a:fld>
            <a:endParaRPr lang="en-US"/>
          </a:p>
        </p:txBody>
      </p:sp>
    </p:spTree>
    <p:extLst>
      <p:ext uri="{BB962C8B-B14F-4D97-AF65-F5344CB8AC3E}">
        <p14:creationId xmlns:p14="http://schemas.microsoft.com/office/powerpoint/2010/main" val="1937351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good afternoon good evening</a:t>
            </a:r>
          </a:p>
          <a:p>
            <a:r>
              <a:rPr lang="en-US" dirty="0"/>
              <a:t>Depending on where in the world you might be my name is ..</a:t>
            </a:r>
          </a:p>
          <a:p>
            <a:r>
              <a:rPr lang="en-US" dirty="0"/>
              <a:t>I’m a ..</a:t>
            </a:r>
          </a:p>
          <a:p>
            <a:r>
              <a:rPr lang="en-US" dirty="0"/>
              <a:t>As we go through this if you have questions feel free to go ahead and ask them.</a:t>
            </a:r>
          </a:p>
          <a:p>
            <a:r>
              <a:rPr lang="en-US" dirty="0"/>
              <a:t>One thing to note is that as we go through this if somebody asks a question, I may hold off for a couple of minutes to answer that either to try to keep with the flow or because we are going to answer the question a little bit later but please don’t be shy don’t be afraid at all to ask your questions.</a:t>
            </a:r>
          </a:p>
        </p:txBody>
      </p:sp>
      <p:sp>
        <p:nvSpPr>
          <p:cNvPr id="4" name="Slide Number Placeholder 3"/>
          <p:cNvSpPr>
            <a:spLocks noGrp="1"/>
          </p:cNvSpPr>
          <p:nvPr>
            <p:ph type="sldNum" sz="quarter" idx="5"/>
          </p:nvPr>
        </p:nvSpPr>
        <p:spPr/>
        <p:txBody>
          <a:bodyPr/>
          <a:lstStyle/>
          <a:p>
            <a:fld id="{59D8E94C-5589-4D72-8241-BC981646923E}" type="slidenum">
              <a:rPr lang="en-US" smtClean="0"/>
              <a:t>1</a:t>
            </a:fld>
            <a:endParaRPr lang="en-US"/>
          </a:p>
        </p:txBody>
      </p:sp>
    </p:spTree>
    <p:extLst>
      <p:ext uri="{BB962C8B-B14F-4D97-AF65-F5344CB8AC3E}">
        <p14:creationId xmlns:p14="http://schemas.microsoft.com/office/powerpoint/2010/main" val="21731992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10</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12/5/2024 5:36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768876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12/5/2024 5:36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5171491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12</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12/5/2024 5:36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3716715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13</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12/5/2024 5:36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3128618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started with our second exercise today which is to working with a local repository, </a:t>
            </a:r>
          </a:p>
          <a:p>
            <a:r>
              <a:rPr lang="en-US" dirty="0"/>
              <a:t>In this exercise, we will:</a:t>
            </a:r>
          </a:p>
          <a:p>
            <a:pPr marL="285750" indent="-285750">
              <a:lnSpc>
                <a:spcPts val="2800"/>
              </a:lnSpc>
              <a:buFont typeface="Arial" panose="020B0604020202020204" pitchFamily="34" charset="0"/>
              <a:buChar char="•"/>
            </a:pPr>
            <a:r>
              <a:rPr lang="en-US" dirty="0"/>
              <a:t>Create a Git Local Repository.</a:t>
            </a:r>
          </a:p>
          <a:p>
            <a:pPr marL="285750" indent="-285750">
              <a:lnSpc>
                <a:spcPts val="2800"/>
              </a:lnSpc>
              <a:buFont typeface="Arial" panose="020B0604020202020204" pitchFamily="34" charset="0"/>
              <a:buChar char="•"/>
            </a:pPr>
            <a:r>
              <a:rPr lang="en-US" dirty="0"/>
              <a:t>Make Changes, add, and commit them.</a:t>
            </a:r>
          </a:p>
          <a:p>
            <a:pPr marL="285750" indent="-285750">
              <a:lnSpc>
                <a:spcPts val="2800"/>
              </a:lnSpc>
              <a:buFont typeface="Arial" panose="020B0604020202020204" pitchFamily="34" charset="0"/>
              <a:buChar char="•"/>
            </a:pPr>
            <a:r>
              <a:rPr lang="en-US" dirty="0"/>
              <a:t>Review the repository’s history.</a:t>
            </a:r>
          </a:p>
        </p:txBody>
      </p:sp>
      <p:sp>
        <p:nvSpPr>
          <p:cNvPr id="4" name="Slide Number Placeholder 3"/>
          <p:cNvSpPr>
            <a:spLocks noGrp="1"/>
          </p:cNvSpPr>
          <p:nvPr>
            <p:ph type="sldNum" sz="quarter" idx="5"/>
          </p:nvPr>
        </p:nvSpPr>
        <p:spPr/>
        <p:txBody>
          <a:bodyPr/>
          <a:lstStyle/>
          <a:p>
            <a:fld id="{59D8E94C-5589-4D72-8241-BC981646923E}" type="slidenum">
              <a:rPr lang="en-US" smtClean="0"/>
              <a:t>14</a:t>
            </a:fld>
            <a:endParaRPr lang="en-US"/>
          </a:p>
        </p:txBody>
      </p:sp>
    </p:spTree>
    <p:extLst>
      <p:ext uri="{BB962C8B-B14F-4D97-AF65-F5344CB8AC3E}">
        <p14:creationId xmlns:p14="http://schemas.microsoft.com/office/powerpoint/2010/main" val="27779591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15</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12/5/2024 5:36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300462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git works?</a:t>
            </a:r>
          </a:p>
          <a:p>
            <a:r>
              <a:rPr lang="en-US" dirty="0"/>
              <a:t>To get started, we have three different places or virtual places.</a:t>
            </a:r>
          </a:p>
          <a:p>
            <a:r>
              <a:rPr lang="en-US" dirty="0"/>
              <a:t>We have the working directory which we have just created our file inside, and we have the staging area which is the intermediate place between saving the changes forever in the local repository or leaving them in an intermediate state in the working directory.</a:t>
            </a:r>
          </a:p>
          <a:p>
            <a:r>
              <a:rPr lang="en-US" dirty="0"/>
              <a:t>What can we do to ship our changes to the staging area?</a:t>
            </a:r>
          </a:p>
          <a:p>
            <a:r>
              <a:rPr lang="en-US" dirty="0"/>
              <a:t>Imagine you have a cruise trip, the first thing you do is that you load the ship with your luggage or bags so, to load the ship with our files or code, we use a command called git add and then we give it the name of the file.</a:t>
            </a:r>
          </a:p>
          <a:p>
            <a:r>
              <a:rPr lang="en-US" dirty="0"/>
              <a:t>For example, we can say git add new-text-file.txt</a:t>
            </a:r>
          </a:p>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16</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12/5/2024 5:36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2510752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it will move our file to the staging area or the staging index which is the intermediate place that we have talked about.</a:t>
            </a:r>
          </a:p>
          <a:p>
            <a:r>
              <a:rPr lang="en-US" dirty="0"/>
              <a:t>In order to do the next step which is moving the file to the local repository you have to use a command called git commit which makes our changes saved in the git history.</a:t>
            </a:r>
          </a:p>
          <a:p>
            <a:r>
              <a:rPr lang="en-US" dirty="0"/>
              <a:t>So, to make our changes there we use git commit and we give it a message.</a:t>
            </a:r>
          </a:p>
          <a:p>
            <a:r>
              <a:rPr lang="en-US" dirty="0"/>
              <a:t>For Example, “Message” any message you want but this message is really important, and we are going to get back to that in another slide but for now there is a command called git commit and we give it a dash m small to specify a specific message, and then a double quotation inside it our message.</a:t>
            </a:r>
          </a:p>
        </p:txBody>
      </p:sp>
      <p:sp>
        <p:nvSpPr>
          <p:cNvPr id="6" name="Slide Number Placeholder 5"/>
          <p:cNvSpPr>
            <a:spLocks noGrp="1"/>
          </p:cNvSpPr>
          <p:nvPr>
            <p:ph type="sldNum" sz="quarter" idx="12"/>
          </p:nvPr>
        </p:nvSpPr>
        <p:spPr/>
        <p:txBody>
          <a:bodyPr/>
          <a:lstStyle/>
          <a:p>
            <a:fld id="{B4008EB6-D09E-4580-8CD6-DDB14511944F}" type="slidenum">
              <a:rPr lang="en-US" smtClean="0"/>
              <a:pPr/>
              <a:t>17</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12/5/2024 5:36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6190546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then the file is saved in the local repository.</a:t>
            </a:r>
          </a:p>
        </p:txBody>
      </p:sp>
      <p:sp>
        <p:nvSpPr>
          <p:cNvPr id="6" name="Slide Number Placeholder 5"/>
          <p:cNvSpPr>
            <a:spLocks noGrp="1"/>
          </p:cNvSpPr>
          <p:nvPr>
            <p:ph type="sldNum" sz="quarter" idx="12"/>
          </p:nvPr>
        </p:nvSpPr>
        <p:spPr/>
        <p:txBody>
          <a:bodyPr/>
          <a:lstStyle/>
          <a:p>
            <a:fld id="{B4008EB6-D09E-4580-8CD6-DDB14511944F}" type="slidenum">
              <a:rPr lang="en-US" smtClean="0"/>
              <a:pPr/>
              <a:t>18</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12/5/2024 5:36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1476788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19</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12/5/2024 5:36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282024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we going to do today?</a:t>
            </a:r>
          </a:p>
          <a:p>
            <a:r>
              <a:rPr lang="en-US" dirty="0"/>
              <a:t>We are going to get to know what is version control, install git together, work on a local repository, work with remotes on GitHub, and finally we are going to work on another developer’s repository.</a:t>
            </a:r>
          </a:p>
        </p:txBody>
      </p:sp>
      <p:sp>
        <p:nvSpPr>
          <p:cNvPr id="4" name="Slide Number Placeholder 3"/>
          <p:cNvSpPr>
            <a:spLocks noGrp="1"/>
          </p:cNvSpPr>
          <p:nvPr>
            <p:ph type="sldNum" sz="quarter" idx="5"/>
          </p:nvPr>
        </p:nvSpPr>
        <p:spPr/>
        <p:txBody>
          <a:bodyPr/>
          <a:lstStyle/>
          <a:p>
            <a:fld id="{59D8E94C-5589-4D72-8241-BC981646923E}" type="slidenum">
              <a:rPr lang="en-US" smtClean="0"/>
              <a:t>2</a:t>
            </a:fld>
            <a:endParaRPr lang="en-US"/>
          </a:p>
        </p:txBody>
      </p:sp>
    </p:spTree>
    <p:extLst>
      <p:ext uri="{BB962C8B-B14F-4D97-AF65-F5344CB8AC3E}">
        <p14:creationId xmlns:p14="http://schemas.microsoft.com/office/powerpoint/2010/main" val="14426082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20</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12/5/2024 5:36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3771854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21</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12/5/2024 5:36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3001524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22</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12/5/2024 5:36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9458983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23</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12/5/2024 5:36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9734844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24</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12/5/2024 5:36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352180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started with our third and final exercise today which is to working with remotes, </a:t>
            </a:r>
          </a:p>
          <a:p>
            <a:r>
              <a:rPr lang="en-US" dirty="0"/>
              <a:t>In this exercise, we will:</a:t>
            </a:r>
          </a:p>
          <a:p>
            <a:pPr marL="285750" indent="-285750">
              <a:lnSpc>
                <a:spcPts val="2800"/>
              </a:lnSpc>
              <a:buFont typeface="Arial" panose="020B0604020202020204" pitchFamily="34" charset="0"/>
              <a:buChar char="•"/>
            </a:pPr>
            <a:r>
              <a:rPr lang="en-US" dirty="0"/>
              <a:t>Create a GitHub repository and clone it.</a:t>
            </a:r>
          </a:p>
          <a:p>
            <a:pPr marL="285750" indent="-285750">
              <a:lnSpc>
                <a:spcPts val="2800"/>
              </a:lnSpc>
              <a:buFont typeface="Arial" panose="020B0604020202020204" pitchFamily="34" charset="0"/>
              <a:buChar char="•"/>
            </a:pPr>
            <a:r>
              <a:rPr lang="en-US" dirty="0"/>
              <a:t>Make changes and push to GitHub.</a:t>
            </a:r>
          </a:p>
          <a:p>
            <a:pPr marL="285750" indent="-285750">
              <a:lnSpc>
                <a:spcPts val="2800"/>
              </a:lnSpc>
              <a:buFont typeface="Arial" panose="020B0604020202020204" pitchFamily="34" charset="0"/>
              <a:buChar char="•"/>
            </a:pPr>
            <a:r>
              <a:rPr lang="en-US" dirty="0"/>
              <a:t>Makes changes and pull from GitHub.</a:t>
            </a:r>
          </a:p>
          <a:p>
            <a:pPr marL="285750" indent="-285750">
              <a:lnSpc>
                <a:spcPts val="2800"/>
              </a:lnSpc>
              <a:buFont typeface="Arial" panose="020B0604020202020204" pitchFamily="34" charset="0"/>
              <a:buChar char="•"/>
            </a:pPr>
            <a:r>
              <a:rPr lang="en-US" dirty="0"/>
              <a:t>Fork a  repository and make a pull request.</a:t>
            </a:r>
          </a:p>
        </p:txBody>
      </p:sp>
      <p:sp>
        <p:nvSpPr>
          <p:cNvPr id="4" name="Slide Number Placeholder 3"/>
          <p:cNvSpPr>
            <a:spLocks noGrp="1"/>
          </p:cNvSpPr>
          <p:nvPr>
            <p:ph type="sldNum" sz="quarter" idx="5"/>
          </p:nvPr>
        </p:nvSpPr>
        <p:spPr/>
        <p:txBody>
          <a:bodyPr/>
          <a:lstStyle/>
          <a:p>
            <a:fld id="{59D8E94C-5589-4D72-8241-BC981646923E}" type="slidenum">
              <a:rPr lang="en-US" smtClean="0"/>
              <a:t>25</a:t>
            </a:fld>
            <a:endParaRPr lang="en-US"/>
          </a:p>
        </p:txBody>
      </p:sp>
    </p:spTree>
    <p:extLst>
      <p:ext uri="{BB962C8B-B14F-4D97-AF65-F5344CB8AC3E}">
        <p14:creationId xmlns:p14="http://schemas.microsoft.com/office/powerpoint/2010/main" val="34131672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Again How does git work? But now with GitHub?</a:t>
            </a:r>
          </a:p>
          <a:p>
            <a:r>
              <a:rPr lang="en-US" dirty="0"/>
              <a:t>There is something new that has been introduced to us which is the remote repository and in our case it’s GitHub.</a:t>
            </a:r>
          </a:p>
          <a:p>
            <a:r>
              <a:rPr lang="en-US" dirty="0"/>
              <a:t>This remote repository can be used to host our code online so, I can ship my code not just to my local repository but also online to the cloud to share it with others either in a private repository or a public repository which is open to everyone for contribution and for me to move my code from the local repository to the remote repository I have to use a command called git push!</a:t>
            </a:r>
          </a:p>
        </p:txBody>
      </p:sp>
      <p:sp>
        <p:nvSpPr>
          <p:cNvPr id="6" name="Slide Number Placeholder 5"/>
          <p:cNvSpPr>
            <a:spLocks noGrp="1"/>
          </p:cNvSpPr>
          <p:nvPr>
            <p:ph type="sldNum" sz="quarter" idx="12"/>
          </p:nvPr>
        </p:nvSpPr>
        <p:spPr/>
        <p:txBody>
          <a:bodyPr/>
          <a:lstStyle/>
          <a:p>
            <a:fld id="{B4008EB6-D09E-4580-8CD6-DDB14511944F}" type="slidenum">
              <a:rPr lang="en-US" smtClean="0"/>
              <a:pPr/>
              <a:t>26</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12/5/2024 5:36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1247427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push my code</a:t>
            </a:r>
          </a:p>
        </p:txBody>
      </p:sp>
      <p:sp>
        <p:nvSpPr>
          <p:cNvPr id="6" name="Slide Number Placeholder 5"/>
          <p:cNvSpPr>
            <a:spLocks noGrp="1"/>
          </p:cNvSpPr>
          <p:nvPr>
            <p:ph type="sldNum" sz="quarter" idx="12"/>
          </p:nvPr>
        </p:nvSpPr>
        <p:spPr/>
        <p:txBody>
          <a:bodyPr/>
          <a:lstStyle/>
          <a:p>
            <a:fld id="{B4008EB6-D09E-4580-8CD6-DDB14511944F}" type="slidenum">
              <a:rPr lang="en-US" smtClean="0"/>
              <a:pPr/>
              <a:t>27</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12/5/2024 5:36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9181915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as you can see the file has been moved to GitHub.</a:t>
            </a:r>
          </a:p>
          <a:p>
            <a:r>
              <a:rPr lang="en-US" dirty="0"/>
              <a:t>But what if it’s the other way around, I have done some changes on the remote repository and want to see these changes locally. </a:t>
            </a:r>
          </a:p>
          <a:p>
            <a:r>
              <a:rPr lang="en-US" dirty="0"/>
              <a:t>I can use another command called git pull.</a:t>
            </a:r>
          </a:p>
        </p:txBody>
      </p:sp>
      <p:sp>
        <p:nvSpPr>
          <p:cNvPr id="6" name="Slide Number Placeholder 5"/>
          <p:cNvSpPr>
            <a:spLocks noGrp="1"/>
          </p:cNvSpPr>
          <p:nvPr>
            <p:ph type="sldNum" sz="quarter" idx="12"/>
          </p:nvPr>
        </p:nvSpPr>
        <p:spPr/>
        <p:txBody>
          <a:bodyPr/>
          <a:lstStyle/>
          <a:p>
            <a:fld id="{B4008EB6-D09E-4580-8CD6-DDB14511944F}" type="slidenum">
              <a:rPr lang="en-US" smtClean="0"/>
              <a:pPr/>
              <a:t>28</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12/5/2024 5:36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689035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git pull with take the version of the repository that is hosted on GitHub and download it to your local repository.</a:t>
            </a:r>
          </a:p>
          <a:p>
            <a:r>
              <a:rPr lang="en-US" dirty="0"/>
              <a:t>Let’s see this in action together.</a:t>
            </a:r>
          </a:p>
        </p:txBody>
      </p:sp>
      <p:sp>
        <p:nvSpPr>
          <p:cNvPr id="6" name="Slide Number Placeholder 5"/>
          <p:cNvSpPr>
            <a:spLocks noGrp="1"/>
          </p:cNvSpPr>
          <p:nvPr>
            <p:ph type="sldNum" sz="quarter" idx="12"/>
          </p:nvPr>
        </p:nvSpPr>
        <p:spPr/>
        <p:txBody>
          <a:bodyPr/>
          <a:lstStyle/>
          <a:p>
            <a:fld id="{B4008EB6-D09E-4580-8CD6-DDB14511944F}" type="slidenum">
              <a:rPr lang="en-US" smtClean="0"/>
              <a:pPr/>
              <a:t>29</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12/5/2024 5:36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360128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concept of a safe point is the idea behind version control as we keep track of different version of our code which might include the time, person who created the version, the state of our code at this exact time.</a:t>
            </a:r>
          </a:p>
        </p:txBody>
      </p:sp>
      <p:sp>
        <p:nvSpPr>
          <p:cNvPr id="4" name="Slide Number Placeholder 3"/>
          <p:cNvSpPr>
            <a:spLocks noGrp="1"/>
          </p:cNvSpPr>
          <p:nvPr>
            <p:ph type="sldNum" sz="quarter" idx="5"/>
          </p:nvPr>
        </p:nvSpPr>
        <p:spPr/>
        <p:txBody>
          <a:bodyPr/>
          <a:lstStyle/>
          <a:p>
            <a:fld id="{59D8E94C-5589-4D72-8241-BC981646923E}" type="slidenum">
              <a:rPr lang="en-US" smtClean="0"/>
              <a:t>3</a:t>
            </a:fld>
            <a:endParaRPr lang="en-US"/>
          </a:p>
        </p:txBody>
      </p:sp>
    </p:spTree>
    <p:extLst>
      <p:ext uri="{BB962C8B-B14F-4D97-AF65-F5344CB8AC3E}">
        <p14:creationId xmlns:p14="http://schemas.microsoft.com/office/powerpoint/2010/main" val="991281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Centralized, only one device has everything (each device has his own piece of the centralized code)</a:t>
            </a:r>
          </a:p>
          <a:p>
            <a:r>
              <a:rPr lang="en-US" dirty="0"/>
              <a:t>Distributed, each device has the same version of the code (all the devices are contributing to it at the same time)</a:t>
            </a:r>
          </a:p>
        </p:txBody>
      </p:sp>
      <p:sp>
        <p:nvSpPr>
          <p:cNvPr id="4" name="Slide Number Placeholder 3"/>
          <p:cNvSpPr>
            <a:spLocks noGrp="1"/>
          </p:cNvSpPr>
          <p:nvPr>
            <p:ph type="sldNum" sz="quarter" idx="5"/>
          </p:nvPr>
        </p:nvSpPr>
        <p:spPr/>
        <p:txBody>
          <a:bodyPr/>
          <a:lstStyle/>
          <a:p>
            <a:fld id="{59D8E94C-5589-4D72-8241-BC981646923E}" type="slidenum">
              <a:rPr lang="en-US" smtClean="0"/>
              <a:t>4</a:t>
            </a:fld>
            <a:endParaRPr lang="en-US"/>
          </a:p>
        </p:txBody>
      </p:sp>
    </p:spTree>
    <p:extLst>
      <p:ext uri="{BB962C8B-B14F-4D97-AF65-F5344CB8AC3E}">
        <p14:creationId xmlns:p14="http://schemas.microsoft.com/office/powerpoint/2010/main" val="557965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centralized and distributed version control systems is a concept that some tools are built on.</a:t>
            </a:r>
          </a:p>
          <a:p>
            <a:r>
              <a:rPr lang="en-US" dirty="0"/>
              <a:t>Git uses a distributed version control system.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Git uses a centralized version control system.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Git uses a distributed version control system. </a:t>
            </a:r>
          </a:p>
          <a:p>
            <a:endParaRPr lang="en-US" dirty="0"/>
          </a:p>
        </p:txBody>
      </p:sp>
      <p:sp>
        <p:nvSpPr>
          <p:cNvPr id="4" name="Slide Number Placeholder 3"/>
          <p:cNvSpPr>
            <a:spLocks noGrp="1"/>
          </p:cNvSpPr>
          <p:nvPr>
            <p:ph type="sldNum" sz="quarter" idx="5"/>
          </p:nvPr>
        </p:nvSpPr>
        <p:spPr/>
        <p:txBody>
          <a:bodyPr/>
          <a:lstStyle/>
          <a:p>
            <a:fld id="{59D8E94C-5589-4D72-8241-BC981646923E}" type="slidenum">
              <a:rPr lang="en-US" smtClean="0"/>
              <a:t>5</a:t>
            </a:fld>
            <a:endParaRPr lang="en-US"/>
          </a:p>
        </p:txBody>
      </p:sp>
    </p:spTree>
    <p:extLst>
      <p:ext uri="{BB962C8B-B14F-4D97-AF65-F5344CB8AC3E}">
        <p14:creationId xmlns:p14="http://schemas.microsoft.com/office/powerpoint/2010/main" val="2171522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Mentioning git some of you may think it’s related to GitHub but that’s not true as Git is a version control tool which doesn’t require GitHub to work</a:t>
            </a:r>
          </a:p>
          <a:p>
            <a:r>
              <a:rPr lang="en-US" dirty="0"/>
              <a:t>While GitHub is a cloud platform for hosting and sharing Git Projects.</a:t>
            </a:r>
          </a:p>
        </p:txBody>
      </p:sp>
      <p:sp>
        <p:nvSpPr>
          <p:cNvPr id="4" name="Slide Number Placeholder 3"/>
          <p:cNvSpPr>
            <a:spLocks noGrp="1"/>
          </p:cNvSpPr>
          <p:nvPr>
            <p:ph type="sldNum" sz="quarter" idx="5"/>
          </p:nvPr>
        </p:nvSpPr>
        <p:spPr/>
        <p:txBody>
          <a:bodyPr/>
          <a:lstStyle/>
          <a:p>
            <a:fld id="{59D8E94C-5589-4D72-8241-BC981646923E}" type="slidenum">
              <a:rPr lang="en-US" smtClean="0"/>
              <a:t>6</a:t>
            </a:fld>
            <a:endParaRPr lang="en-US"/>
          </a:p>
        </p:txBody>
      </p:sp>
    </p:spTree>
    <p:extLst>
      <p:ext uri="{BB962C8B-B14F-4D97-AF65-F5344CB8AC3E}">
        <p14:creationId xmlns:p14="http://schemas.microsoft.com/office/powerpoint/2010/main" val="8399850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lots of terminologies out there that we might here about when starting to learn about git and GitHub like: </a:t>
            </a:r>
          </a:p>
          <a:p>
            <a:endParaRPr lang="en-US" dirty="0"/>
          </a:p>
        </p:txBody>
      </p:sp>
      <p:sp>
        <p:nvSpPr>
          <p:cNvPr id="4" name="Slide Number Placeholder 3"/>
          <p:cNvSpPr>
            <a:spLocks noGrp="1"/>
          </p:cNvSpPr>
          <p:nvPr>
            <p:ph type="sldNum" sz="quarter" idx="5"/>
          </p:nvPr>
        </p:nvSpPr>
        <p:spPr/>
        <p:txBody>
          <a:bodyPr/>
          <a:lstStyle/>
          <a:p>
            <a:fld id="{59D8E94C-5589-4D72-8241-BC981646923E}" type="slidenum">
              <a:rPr lang="en-US" smtClean="0"/>
              <a:t>7</a:t>
            </a:fld>
            <a:endParaRPr lang="en-US"/>
          </a:p>
        </p:txBody>
      </p:sp>
    </p:spTree>
    <p:extLst>
      <p:ext uri="{BB962C8B-B14F-4D97-AF65-F5344CB8AC3E}">
        <p14:creationId xmlns:p14="http://schemas.microsoft.com/office/powerpoint/2010/main" val="7198081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of these terminologies are actually used while working with git, but you don’t need to learn about all of them at the beginning but If you prefer learning everything before starting the practical part this git cheat sheet is perfect for you.</a:t>
            </a:r>
          </a:p>
        </p:txBody>
      </p:sp>
      <p:sp>
        <p:nvSpPr>
          <p:cNvPr id="4" name="Slide Number Placeholder 3"/>
          <p:cNvSpPr>
            <a:spLocks noGrp="1"/>
          </p:cNvSpPr>
          <p:nvPr>
            <p:ph type="sldNum" sz="quarter" idx="5"/>
          </p:nvPr>
        </p:nvSpPr>
        <p:spPr/>
        <p:txBody>
          <a:bodyPr/>
          <a:lstStyle/>
          <a:p>
            <a:fld id="{59D8E94C-5589-4D72-8241-BC981646923E}" type="slidenum">
              <a:rPr lang="en-US" smtClean="0"/>
              <a:t>8</a:t>
            </a:fld>
            <a:endParaRPr lang="en-US"/>
          </a:p>
        </p:txBody>
      </p:sp>
    </p:spTree>
    <p:extLst>
      <p:ext uri="{BB962C8B-B14F-4D97-AF65-F5344CB8AC3E}">
        <p14:creationId xmlns:p14="http://schemas.microsoft.com/office/powerpoint/2010/main" val="2095352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started with our first exercise today which is to install and configure git, </a:t>
            </a:r>
          </a:p>
          <a:p>
            <a:r>
              <a:rPr lang="en-US" dirty="0"/>
              <a:t>In this exercise, we will:</a:t>
            </a:r>
          </a:p>
          <a:p>
            <a:pPr marL="285750" indent="-285750">
              <a:lnSpc>
                <a:spcPts val="2800"/>
              </a:lnSpc>
              <a:buFont typeface="Arial" panose="020B0604020202020204" pitchFamily="34" charset="0"/>
              <a:buChar char="•"/>
            </a:pPr>
            <a:r>
              <a:rPr lang="en-US" dirty="0"/>
              <a:t>Download and install Git.</a:t>
            </a:r>
          </a:p>
          <a:p>
            <a:pPr marL="285750" indent="-285750">
              <a:lnSpc>
                <a:spcPts val="2800"/>
              </a:lnSpc>
              <a:buFont typeface="Arial" panose="020B0604020202020204" pitchFamily="34" charset="0"/>
              <a:buChar char="•"/>
            </a:pPr>
            <a:r>
              <a:rPr lang="en-US" dirty="0"/>
              <a:t>Perform first time configuration for Git.</a:t>
            </a:r>
          </a:p>
          <a:p>
            <a:pPr marL="285750" indent="-285750">
              <a:lnSpc>
                <a:spcPts val="2800"/>
              </a:lnSpc>
              <a:buFont typeface="Arial" panose="020B0604020202020204" pitchFamily="34" charset="0"/>
              <a:buChar char="•"/>
            </a:pPr>
            <a:r>
              <a:rPr lang="en-US" dirty="0"/>
              <a:t>Configure Git with out Code Editor.</a:t>
            </a:r>
          </a:p>
        </p:txBody>
      </p:sp>
      <p:sp>
        <p:nvSpPr>
          <p:cNvPr id="4" name="Slide Number Placeholder 3"/>
          <p:cNvSpPr>
            <a:spLocks noGrp="1"/>
          </p:cNvSpPr>
          <p:nvPr>
            <p:ph type="sldNum" sz="quarter" idx="5"/>
          </p:nvPr>
        </p:nvSpPr>
        <p:spPr/>
        <p:txBody>
          <a:bodyPr/>
          <a:lstStyle/>
          <a:p>
            <a:fld id="{59D8E94C-5589-4D72-8241-BC981646923E}" type="slidenum">
              <a:rPr lang="en-US" smtClean="0"/>
              <a:t>9</a:t>
            </a:fld>
            <a:endParaRPr lang="en-US"/>
          </a:p>
        </p:txBody>
      </p:sp>
    </p:spTree>
    <p:extLst>
      <p:ext uri="{BB962C8B-B14F-4D97-AF65-F5344CB8AC3E}">
        <p14:creationId xmlns:p14="http://schemas.microsoft.com/office/powerpoint/2010/main" val="2084185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0ADDF-D82C-4780-9143-87E5F529D813}"/>
              </a:ext>
            </a:extLst>
          </p:cNvPr>
          <p:cNvSpPr>
            <a:spLocks noGrp="1"/>
          </p:cNvSpPr>
          <p:nvPr>
            <p:ph type="title" hasCustomPrompt="1"/>
          </p:nvPr>
        </p:nvSpPr>
        <p:spPr>
          <a:xfrm>
            <a:off x="2898648" y="813816"/>
            <a:ext cx="6400800" cy="640080"/>
          </a:xfrm>
        </p:spPr>
        <p:txBody>
          <a:bodyPr/>
          <a:lstStyle>
            <a:lvl1pPr algn="ctr">
              <a:defRPr sz="2400">
                <a:solidFill>
                  <a:schemeClr val="bg1"/>
                </a:solidFill>
              </a:defRPr>
            </a:lvl1pPr>
          </a:lstStyle>
          <a:p>
            <a:r>
              <a:rPr lang="en-US" dirty="0"/>
              <a:t>Add text</a:t>
            </a:r>
          </a:p>
        </p:txBody>
      </p:sp>
      <p:sp>
        <p:nvSpPr>
          <p:cNvPr id="6" name="Text Placeholder 5">
            <a:extLst>
              <a:ext uri="{FF2B5EF4-FFF2-40B4-BE49-F238E27FC236}">
                <a16:creationId xmlns:a16="http://schemas.microsoft.com/office/drawing/2014/main" id="{D12B550A-AB53-4D15-A89E-6EEBB5151B92}"/>
              </a:ext>
            </a:extLst>
          </p:cNvPr>
          <p:cNvSpPr>
            <a:spLocks noGrp="1"/>
          </p:cNvSpPr>
          <p:nvPr>
            <p:ph type="body" sz="quarter" idx="10" hasCustomPrompt="1"/>
          </p:nvPr>
        </p:nvSpPr>
        <p:spPr>
          <a:xfrm>
            <a:off x="2441448" y="1655064"/>
            <a:ext cx="7315200" cy="1143000"/>
          </a:xfrm>
        </p:spPr>
        <p:txBody>
          <a:bodyPr/>
          <a:lstStyle>
            <a:lvl1pPr algn="ctr">
              <a:defRPr sz="8000">
                <a:solidFill>
                  <a:schemeClr val="bg1"/>
                </a:solidFill>
                <a:latin typeface="+mj-lt"/>
              </a:defRPr>
            </a:lvl1pPr>
          </a:lstStyle>
          <a:p>
            <a:pPr lvl="0"/>
            <a:r>
              <a:rPr lang="en-US" dirty="0"/>
              <a:t>Add text</a:t>
            </a:r>
          </a:p>
        </p:txBody>
      </p:sp>
      <p:sp>
        <p:nvSpPr>
          <p:cNvPr id="8" name="Text Placeholder 7">
            <a:extLst>
              <a:ext uri="{FF2B5EF4-FFF2-40B4-BE49-F238E27FC236}">
                <a16:creationId xmlns:a16="http://schemas.microsoft.com/office/drawing/2014/main" id="{7CDE1EB1-91FE-4CB8-81BD-5BBBFC22C672}"/>
              </a:ext>
            </a:extLst>
          </p:cNvPr>
          <p:cNvSpPr>
            <a:spLocks noGrp="1"/>
          </p:cNvSpPr>
          <p:nvPr>
            <p:ph type="body" sz="quarter" idx="11" hasCustomPrompt="1"/>
          </p:nvPr>
        </p:nvSpPr>
        <p:spPr>
          <a:xfrm>
            <a:off x="2898648" y="3027707"/>
            <a:ext cx="6858000" cy="640080"/>
          </a:xfrm>
        </p:spPr>
        <p:txBody>
          <a:bodyPr/>
          <a:lstStyle>
            <a:lvl1pPr algn="ctr">
              <a:defRPr sz="2400">
                <a:solidFill>
                  <a:schemeClr val="bg1"/>
                </a:solidFill>
                <a:latin typeface="+mj-lt"/>
              </a:defRPr>
            </a:lvl1pPr>
          </a:lstStyle>
          <a:p>
            <a:pPr lvl="0"/>
            <a:r>
              <a:rPr lang="en-US" dirty="0"/>
              <a:t>Add text</a:t>
            </a:r>
          </a:p>
        </p:txBody>
      </p:sp>
    </p:spTree>
    <p:extLst>
      <p:ext uri="{BB962C8B-B14F-4D97-AF65-F5344CB8AC3E}">
        <p14:creationId xmlns:p14="http://schemas.microsoft.com/office/powerpoint/2010/main" val="1860281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E11DAB-71A2-44C9-B830-25E19DC5833C}"/>
              </a:ext>
            </a:extLst>
          </p:cNvPr>
          <p:cNvSpPr>
            <a:spLocks noGrp="1"/>
          </p:cNvSpPr>
          <p:nvPr>
            <p:ph type="title" hasCustomPrompt="1"/>
          </p:nvPr>
        </p:nvSpPr>
        <p:spPr>
          <a:xfrm>
            <a:off x="914400" y="914401"/>
            <a:ext cx="6400800" cy="685800"/>
          </a:xfrm>
        </p:spPr>
        <p:txBody>
          <a:bodyPr>
            <a:noAutofit/>
          </a:bodyPr>
          <a:lstStyle>
            <a:lvl1pPr>
              <a:defRPr sz="4000">
                <a:solidFill>
                  <a:schemeClr val="tx1">
                    <a:lumMod val="75000"/>
                    <a:lumOff val="25000"/>
                  </a:schemeClr>
                </a:solidFill>
              </a:defRPr>
            </a:lvl1pPr>
          </a:lstStyle>
          <a:p>
            <a:r>
              <a:rPr lang="en-US" dirty="0"/>
              <a:t>Add title</a:t>
            </a:r>
          </a:p>
        </p:txBody>
      </p:sp>
      <p:sp>
        <p:nvSpPr>
          <p:cNvPr id="10" name="Text Placeholder 9">
            <a:extLst>
              <a:ext uri="{FF2B5EF4-FFF2-40B4-BE49-F238E27FC236}">
                <a16:creationId xmlns:a16="http://schemas.microsoft.com/office/drawing/2014/main" id="{5F9B5FD0-EA88-4EA1-89FF-A0346C36D9C6}"/>
              </a:ext>
            </a:extLst>
          </p:cNvPr>
          <p:cNvSpPr>
            <a:spLocks noGrp="1"/>
          </p:cNvSpPr>
          <p:nvPr>
            <p:ph type="body" sz="quarter" idx="11"/>
          </p:nvPr>
        </p:nvSpPr>
        <p:spPr>
          <a:xfrm>
            <a:off x="914400" y="2203704"/>
            <a:ext cx="6400800" cy="4206240"/>
          </a:xfrm>
        </p:spPr>
        <p:txBody>
          <a:bodyPr>
            <a:normAutofit/>
          </a:bodyPr>
          <a:lstStyle>
            <a:lvl1pPr>
              <a:defRPr sz="1800">
                <a:solidFill>
                  <a:schemeClr val="tx1">
                    <a:lumMod val="75000"/>
                    <a:lumOff val="25000"/>
                  </a:schemeClr>
                </a:solidFill>
              </a:defRPr>
            </a:lvl1pPr>
          </a:lstStyle>
          <a:p>
            <a:pPr lvl="0"/>
            <a:r>
              <a:rPr lang="en-US"/>
              <a:t>Click to edit Master text styles</a:t>
            </a:r>
          </a:p>
        </p:txBody>
      </p:sp>
    </p:spTree>
    <p:extLst>
      <p:ext uri="{BB962C8B-B14F-4D97-AF65-F5344CB8AC3E}">
        <p14:creationId xmlns:p14="http://schemas.microsoft.com/office/powerpoint/2010/main" val="2857116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EE24C-B229-452F-B387-BA3429761CA7}"/>
              </a:ext>
            </a:extLst>
          </p:cNvPr>
          <p:cNvSpPr>
            <a:spLocks noGrp="1"/>
          </p:cNvSpPr>
          <p:nvPr>
            <p:ph type="title" hasCustomPrompt="1"/>
          </p:nvPr>
        </p:nvSpPr>
        <p:spPr>
          <a:xfrm>
            <a:off x="4389119" y="946653"/>
            <a:ext cx="6857999" cy="653547"/>
          </a:xfrm>
        </p:spPr>
        <p:txBody>
          <a:bodyPr>
            <a:normAutofit/>
          </a:bodyPr>
          <a:lstStyle>
            <a:lvl1pPr>
              <a:defRPr sz="4000">
                <a:solidFill>
                  <a:schemeClr val="tx1">
                    <a:lumMod val="75000"/>
                    <a:lumOff val="25000"/>
                  </a:schemeClr>
                </a:solidFill>
              </a:defRPr>
            </a:lvl1pPr>
          </a:lstStyle>
          <a:p>
            <a:r>
              <a:rPr lang="en-US" dirty="0"/>
              <a:t>Add title</a:t>
            </a:r>
          </a:p>
        </p:txBody>
      </p:sp>
      <p:sp>
        <p:nvSpPr>
          <p:cNvPr id="7" name="Text Placeholder 6">
            <a:extLst>
              <a:ext uri="{FF2B5EF4-FFF2-40B4-BE49-F238E27FC236}">
                <a16:creationId xmlns:a16="http://schemas.microsoft.com/office/drawing/2014/main" id="{DFCEFA7B-7934-4EAA-8C20-7D9B03B9E5A3}"/>
              </a:ext>
            </a:extLst>
          </p:cNvPr>
          <p:cNvSpPr>
            <a:spLocks noGrp="1"/>
          </p:cNvSpPr>
          <p:nvPr>
            <p:ph type="body" sz="quarter" idx="11" hasCustomPrompt="1"/>
          </p:nvPr>
        </p:nvSpPr>
        <p:spPr>
          <a:xfrm>
            <a:off x="4389120" y="1981933"/>
            <a:ext cx="6858000" cy="4233672"/>
          </a:xfrm>
        </p:spPr>
        <p:txBody>
          <a:bodyPr>
            <a:normAutofit/>
          </a:bodyPr>
          <a:lstStyle>
            <a:lvl1pPr>
              <a:defRPr sz="1800">
                <a:solidFill>
                  <a:schemeClr val="tx1">
                    <a:lumMod val="75000"/>
                    <a:lumOff val="25000"/>
                  </a:schemeClr>
                </a:solidFill>
              </a:defRPr>
            </a:lvl1pPr>
          </a:lstStyle>
          <a:p>
            <a:pPr lvl="0"/>
            <a:r>
              <a:rPr lang="en-US" dirty="0"/>
              <a:t>Add text</a:t>
            </a:r>
          </a:p>
        </p:txBody>
      </p:sp>
    </p:spTree>
    <p:extLst>
      <p:ext uri="{BB962C8B-B14F-4D97-AF65-F5344CB8AC3E}">
        <p14:creationId xmlns:p14="http://schemas.microsoft.com/office/powerpoint/2010/main" val="2930501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chemeClr val="accent4"/>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3E35BBCA-FB90-42AF-995A-AA6CE87BD6E8}"/>
              </a:ext>
            </a:extLst>
          </p:cNvPr>
          <p:cNvPicPr>
            <a:picLocks noChangeAspect="1"/>
          </p:cNvPicPr>
          <p:nvPr userDrawn="1"/>
        </p:nvPicPr>
        <p:blipFill>
          <a:blip r:embed="rId2">
            <a:extLst>
              <a:ext uri="{96DAC541-7B7A-43D3-8B79-37D633B846F1}">
                <asvg:svgBlip xmlns:asvg="http://schemas.microsoft.com/office/drawing/2016/SVG/main" r:embed="rId3"/>
              </a:ext>
            </a:extLst>
          </a:blip>
          <a:srcRect b="13643"/>
          <a:stretch>
            <a:fillRect/>
          </a:stretch>
        </p:blipFill>
        <p:spPr>
          <a:xfrm>
            <a:off x="914400" y="466647"/>
            <a:ext cx="10563726" cy="6391353"/>
          </a:xfrm>
          <a:custGeom>
            <a:avLst/>
            <a:gdLst>
              <a:gd name="connsiteX0" fmla="*/ 0 w 10563726"/>
              <a:gd name="connsiteY0" fmla="*/ 0 h 6391353"/>
              <a:gd name="connsiteX1" fmla="*/ 10563726 w 10563726"/>
              <a:gd name="connsiteY1" fmla="*/ 0 h 6391353"/>
              <a:gd name="connsiteX2" fmla="*/ 10563726 w 10563726"/>
              <a:gd name="connsiteY2" fmla="*/ 6391353 h 6391353"/>
              <a:gd name="connsiteX3" fmla="*/ 0 w 10563726"/>
              <a:gd name="connsiteY3" fmla="*/ 6391353 h 6391353"/>
            </a:gdLst>
            <a:ahLst/>
            <a:cxnLst>
              <a:cxn ang="0">
                <a:pos x="connsiteX0" y="connsiteY0"/>
              </a:cxn>
              <a:cxn ang="0">
                <a:pos x="connsiteX1" y="connsiteY1"/>
              </a:cxn>
              <a:cxn ang="0">
                <a:pos x="connsiteX2" y="connsiteY2"/>
              </a:cxn>
              <a:cxn ang="0">
                <a:pos x="connsiteX3" y="connsiteY3"/>
              </a:cxn>
            </a:cxnLst>
            <a:rect l="l" t="t" r="r" b="b"/>
            <a:pathLst>
              <a:path w="10563726" h="6391353">
                <a:moveTo>
                  <a:pt x="0" y="0"/>
                </a:moveTo>
                <a:lnTo>
                  <a:pt x="10563726" y="0"/>
                </a:lnTo>
                <a:lnTo>
                  <a:pt x="10563726" y="6391353"/>
                </a:lnTo>
                <a:lnTo>
                  <a:pt x="0" y="6391353"/>
                </a:lnTo>
                <a:close/>
              </a:path>
            </a:pathLst>
          </a:custGeom>
        </p:spPr>
      </p:pic>
      <p:sp>
        <p:nvSpPr>
          <p:cNvPr id="2" name="Title 1">
            <a:extLst>
              <a:ext uri="{FF2B5EF4-FFF2-40B4-BE49-F238E27FC236}">
                <a16:creationId xmlns:a16="http://schemas.microsoft.com/office/drawing/2014/main" id="{8DF399BE-6A96-4D58-AF62-861F9AE20C7E}"/>
              </a:ext>
            </a:extLst>
          </p:cNvPr>
          <p:cNvSpPr>
            <a:spLocks noGrp="1"/>
          </p:cNvSpPr>
          <p:nvPr>
            <p:ph type="title" hasCustomPrompt="1"/>
          </p:nvPr>
        </p:nvSpPr>
        <p:spPr>
          <a:xfrm>
            <a:off x="2331718" y="1460692"/>
            <a:ext cx="7772402" cy="685800"/>
          </a:xfrm>
        </p:spPr>
        <p:txBody>
          <a:bodyPr>
            <a:normAutofit/>
          </a:bodyPr>
          <a:lstStyle>
            <a:lvl1pPr>
              <a:defRPr sz="4000">
                <a:solidFill>
                  <a:schemeClr val="tx1">
                    <a:lumMod val="75000"/>
                    <a:lumOff val="25000"/>
                  </a:schemeClr>
                </a:solidFill>
              </a:defRPr>
            </a:lvl1pPr>
          </a:lstStyle>
          <a:p>
            <a:r>
              <a:rPr lang="en-US" dirty="0"/>
              <a:t>Add title</a:t>
            </a:r>
          </a:p>
        </p:txBody>
      </p:sp>
      <p:sp>
        <p:nvSpPr>
          <p:cNvPr id="11" name="Text Placeholder 10">
            <a:extLst>
              <a:ext uri="{FF2B5EF4-FFF2-40B4-BE49-F238E27FC236}">
                <a16:creationId xmlns:a16="http://schemas.microsoft.com/office/drawing/2014/main" id="{0AE12991-70DA-442D-98F3-673914646355}"/>
              </a:ext>
            </a:extLst>
          </p:cNvPr>
          <p:cNvSpPr>
            <a:spLocks noGrp="1"/>
          </p:cNvSpPr>
          <p:nvPr>
            <p:ph type="body" sz="quarter" idx="11" hasCustomPrompt="1"/>
          </p:nvPr>
        </p:nvSpPr>
        <p:spPr>
          <a:xfrm>
            <a:off x="2331720" y="2724912"/>
            <a:ext cx="7772401" cy="3657600"/>
          </a:xfrm>
        </p:spPr>
        <p:txBody>
          <a:bodyPr>
            <a:normAutofit/>
          </a:bodyPr>
          <a:lstStyle>
            <a:lvl1pPr>
              <a:defRPr sz="1800">
                <a:solidFill>
                  <a:schemeClr val="tx1">
                    <a:lumMod val="75000"/>
                    <a:lumOff val="25000"/>
                  </a:schemeClr>
                </a:solidFill>
              </a:defRPr>
            </a:lvl1pPr>
          </a:lstStyle>
          <a:p>
            <a:pPr lvl="0"/>
            <a:r>
              <a:rPr lang="en-US" dirty="0"/>
              <a:t>Add text</a:t>
            </a:r>
          </a:p>
        </p:txBody>
      </p:sp>
      <p:pic>
        <p:nvPicPr>
          <p:cNvPr id="3" name="Graphic 2">
            <a:extLst>
              <a:ext uri="{FF2B5EF4-FFF2-40B4-BE49-F238E27FC236}">
                <a16:creationId xmlns:a16="http://schemas.microsoft.com/office/drawing/2014/main" id="{1F778D16-894A-4379-8B5B-DC2423451519}"/>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3021930" y="2240374"/>
            <a:ext cx="6148139" cy="195327"/>
          </a:xfrm>
          <a:prstGeom prst="rect">
            <a:avLst/>
          </a:prstGeom>
        </p:spPr>
      </p:pic>
    </p:spTree>
    <p:extLst>
      <p:ext uri="{BB962C8B-B14F-4D97-AF65-F5344CB8AC3E}">
        <p14:creationId xmlns:p14="http://schemas.microsoft.com/office/powerpoint/2010/main" val="122029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accent1">
            <a:lumMod val="75000"/>
          </a:schemeClr>
        </a:solidFill>
        <a:effectLst/>
      </p:bgPr>
    </p:bg>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5106A418-68CC-4D3D-9032-696498842FBD}"/>
              </a:ext>
            </a:extLst>
          </p:cNvPr>
          <p:cNvSpPr>
            <a:spLocks noGrp="1"/>
          </p:cNvSpPr>
          <p:nvPr>
            <p:ph type="title" hasCustomPrompt="1"/>
          </p:nvPr>
        </p:nvSpPr>
        <p:spPr>
          <a:xfrm>
            <a:off x="914400" y="914401"/>
            <a:ext cx="6400800" cy="685800"/>
          </a:xfrm>
        </p:spPr>
        <p:txBody>
          <a:bodyPr>
            <a:noAutofit/>
          </a:bodyPr>
          <a:lstStyle>
            <a:lvl1pPr>
              <a:defRPr sz="4000">
                <a:solidFill>
                  <a:schemeClr val="bg1"/>
                </a:solidFill>
              </a:defRPr>
            </a:lvl1pPr>
          </a:lstStyle>
          <a:p>
            <a:r>
              <a:rPr lang="en-US" dirty="0"/>
              <a:t>Add title</a:t>
            </a:r>
          </a:p>
        </p:txBody>
      </p:sp>
      <p:sp>
        <p:nvSpPr>
          <p:cNvPr id="7" name="Text Placeholder 6">
            <a:extLst>
              <a:ext uri="{FF2B5EF4-FFF2-40B4-BE49-F238E27FC236}">
                <a16:creationId xmlns:a16="http://schemas.microsoft.com/office/drawing/2014/main" id="{9E93C440-01C8-4E08-A98E-D76F10D08BF4}"/>
              </a:ext>
            </a:extLst>
          </p:cNvPr>
          <p:cNvSpPr>
            <a:spLocks noGrp="1"/>
          </p:cNvSpPr>
          <p:nvPr>
            <p:ph type="body" sz="quarter" idx="11" hasCustomPrompt="1"/>
          </p:nvPr>
        </p:nvSpPr>
        <p:spPr>
          <a:xfrm>
            <a:off x="914400" y="1913064"/>
            <a:ext cx="6858001" cy="4279392"/>
          </a:xfrm>
        </p:spPr>
        <p:txBody>
          <a:bodyPr>
            <a:normAutofit/>
          </a:bodyPr>
          <a:lstStyle>
            <a:lvl1pPr>
              <a:defRPr sz="1800">
                <a:solidFill>
                  <a:schemeClr val="bg1"/>
                </a:solidFill>
              </a:defRPr>
            </a:lvl1pPr>
          </a:lstStyle>
          <a:p>
            <a:pPr lvl="0"/>
            <a:r>
              <a:rPr lang="en-US" dirty="0"/>
              <a:t>Add text</a:t>
            </a:r>
          </a:p>
        </p:txBody>
      </p:sp>
    </p:spTree>
    <p:extLst>
      <p:ext uri="{BB962C8B-B14F-4D97-AF65-F5344CB8AC3E}">
        <p14:creationId xmlns:p14="http://schemas.microsoft.com/office/powerpoint/2010/main" val="560476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accent4"/>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7AA20A23-A33B-4A1B-9162-707282E53592}"/>
              </a:ext>
            </a:extLst>
          </p:cNvPr>
          <p:cNvPicPr>
            <a:picLocks noChangeAspect="1"/>
          </p:cNvPicPr>
          <p:nvPr userDrawn="1"/>
        </p:nvPicPr>
        <p:blipFill>
          <a:blip r:embed="rId2">
            <a:extLst>
              <a:ext uri="{96DAC541-7B7A-43D3-8B79-37D633B846F1}">
                <asvg:svgBlip xmlns:asvg="http://schemas.microsoft.com/office/drawing/2016/SVG/main" r:embed="rId3"/>
              </a:ext>
            </a:extLst>
          </a:blip>
          <a:srcRect b="15602"/>
          <a:stretch>
            <a:fillRect/>
          </a:stretch>
        </p:blipFill>
        <p:spPr>
          <a:xfrm>
            <a:off x="1066800" y="523183"/>
            <a:ext cx="10058400" cy="6334817"/>
          </a:xfrm>
          <a:custGeom>
            <a:avLst/>
            <a:gdLst>
              <a:gd name="connsiteX0" fmla="*/ 0 w 10058400"/>
              <a:gd name="connsiteY0" fmla="*/ 0 h 6334817"/>
              <a:gd name="connsiteX1" fmla="*/ 10058400 w 10058400"/>
              <a:gd name="connsiteY1" fmla="*/ 0 h 6334817"/>
              <a:gd name="connsiteX2" fmla="*/ 10058400 w 10058400"/>
              <a:gd name="connsiteY2" fmla="*/ 6334817 h 6334817"/>
              <a:gd name="connsiteX3" fmla="*/ 0 w 10058400"/>
              <a:gd name="connsiteY3" fmla="*/ 6334817 h 6334817"/>
            </a:gdLst>
            <a:ahLst/>
            <a:cxnLst>
              <a:cxn ang="0">
                <a:pos x="connsiteX0" y="connsiteY0"/>
              </a:cxn>
              <a:cxn ang="0">
                <a:pos x="connsiteX1" y="connsiteY1"/>
              </a:cxn>
              <a:cxn ang="0">
                <a:pos x="connsiteX2" y="connsiteY2"/>
              </a:cxn>
              <a:cxn ang="0">
                <a:pos x="connsiteX3" y="connsiteY3"/>
              </a:cxn>
            </a:cxnLst>
            <a:rect l="l" t="t" r="r" b="b"/>
            <a:pathLst>
              <a:path w="10058400" h="6334817">
                <a:moveTo>
                  <a:pt x="0" y="0"/>
                </a:moveTo>
                <a:lnTo>
                  <a:pt x="10058400" y="0"/>
                </a:lnTo>
                <a:lnTo>
                  <a:pt x="10058400" y="6334817"/>
                </a:lnTo>
                <a:lnTo>
                  <a:pt x="0" y="6334817"/>
                </a:lnTo>
                <a:close/>
              </a:path>
            </a:pathLst>
          </a:custGeom>
        </p:spPr>
      </p:pic>
      <p:sp>
        <p:nvSpPr>
          <p:cNvPr id="5" name="Title 1">
            <a:extLst>
              <a:ext uri="{FF2B5EF4-FFF2-40B4-BE49-F238E27FC236}">
                <a16:creationId xmlns:a16="http://schemas.microsoft.com/office/drawing/2014/main" id="{B136F446-5EA3-48C4-AA8D-AB9850B03B61}"/>
              </a:ext>
            </a:extLst>
          </p:cNvPr>
          <p:cNvSpPr>
            <a:spLocks noGrp="1"/>
          </p:cNvSpPr>
          <p:nvPr>
            <p:ph type="title" hasCustomPrompt="1"/>
          </p:nvPr>
        </p:nvSpPr>
        <p:spPr>
          <a:xfrm>
            <a:off x="2331718" y="1460692"/>
            <a:ext cx="7772402" cy="685800"/>
          </a:xfrm>
        </p:spPr>
        <p:txBody>
          <a:bodyPr>
            <a:normAutofit/>
          </a:bodyPr>
          <a:lstStyle>
            <a:lvl1pPr marL="0" indent="0" algn="ctr">
              <a:buFont typeface="Arial" panose="020B0604020202020204" pitchFamily="34" charset="0"/>
              <a:buNone/>
              <a:defRPr sz="4000">
                <a:solidFill>
                  <a:schemeClr val="tx1">
                    <a:lumMod val="75000"/>
                    <a:lumOff val="25000"/>
                  </a:schemeClr>
                </a:solidFill>
              </a:defRPr>
            </a:lvl1pPr>
          </a:lstStyle>
          <a:p>
            <a:r>
              <a:rPr lang="en-US" dirty="0"/>
              <a:t>Add title</a:t>
            </a:r>
          </a:p>
        </p:txBody>
      </p:sp>
      <p:sp>
        <p:nvSpPr>
          <p:cNvPr id="11" name="Text Placeholder 10">
            <a:extLst>
              <a:ext uri="{FF2B5EF4-FFF2-40B4-BE49-F238E27FC236}">
                <a16:creationId xmlns:a16="http://schemas.microsoft.com/office/drawing/2014/main" id="{66B70600-CFB5-4805-BC68-5AE22166B568}"/>
              </a:ext>
            </a:extLst>
          </p:cNvPr>
          <p:cNvSpPr>
            <a:spLocks noGrp="1"/>
          </p:cNvSpPr>
          <p:nvPr>
            <p:ph type="body" sz="quarter" idx="11" hasCustomPrompt="1"/>
          </p:nvPr>
        </p:nvSpPr>
        <p:spPr>
          <a:xfrm>
            <a:off x="2331720" y="2951305"/>
            <a:ext cx="7772400" cy="3456432"/>
          </a:xfrm>
        </p:spPr>
        <p:txBody>
          <a:bodyPr/>
          <a:lstStyle>
            <a:lvl1pPr algn="l">
              <a:defRPr sz="1800">
                <a:solidFill>
                  <a:schemeClr val="tx1">
                    <a:lumMod val="75000"/>
                    <a:lumOff val="25000"/>
                  </a:schemeClr>
                </a:solidFill>
              </a:defRPr>
            </a:lvl1pPr>
          </a:lstStyle>
          <a:p>
            <a:pPr lvl="0"/>
            <a:r>
              <a:rPr lang="en-US" dirty="0"/>
              <a:t>Add text</a:t>
            </a:r>
          </a:p>
        </p:txBody>
      </p:sp>
      <p:pic>
        <p:nvPicPr>
          <p:cNvPr id="2" name="Graphic 1">
            <a:extLst>
              <a:ext uri="{FF2B5EF4-FFF2-40B4-BE49-F238E27FC236}">
                <a16:creationId xmlns:a16="http://schemas.microsoft.com/office/drawing/2014/main" id="{09C8060D-32CA-4A3C-9EAF-A2D3801AB86B}"/>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3021930" y="2240374"/>
            <a:ext cx="6148139" cy="195327"/>
          </a:xfrm>
          <a:prstGeom prst="rect">
            <a:avLst/>
          </a:prstGeom>
        </p:spPr>
      </p:pic>
    </p:spTree>
    <p:extLst>
      <p:ext uri="{BB962C8B-B14F-4D97-AF65-F5344CB8AC3E}">
        <p14:creationId xmlns:p14="http://schemas.microsoft.com/office/powerpoint/2010/main" val="3688022504"/>
      </p:ext>
    </p:extLst>
  </p:cSld>
  <p:clrMapOvr>
    <a:masterClrMapping/>
  </p:clrMapOvr>
  <p:extLst>
    <p:ext uri="{DCECCB84-F9BA-43D5-87BE-67443E8EF086}">
      <p15:sldGuideLst xmlns:p15="http://schemas.microsoft.com/office/powerpoint/2012/main">
        <p15:guide id="1" orient="horz" pos="172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CC92641-A8C8-41F9-8E1C-7C929693C69C}"/>
              </a:ext>
            </a:extLst>
          </p:cNvPr>
          <p:cNvSpPr>
            <a:spLocks noGrp="1"/>
          </p:cNvSpPr>
          <p:nvPr>
            <p:ph type="title" hasCustomPrompt="1"/>
          </p:nvPr>
        </p:nvSpPr>
        <p:spPr>
          <a:xfrm>
            <a:off x="4389119" y="946653"/>
            <a:ext cx="6857999" cy="653547"/>
          </a:xfrm>
        </p:spPr>
        <p:txBody>
          <a:bodyPr>
            <a:normAutofit/>
          </a:bodyPr>
          <a:lstStyle>
            <a:lvl1pPr>
              <a:defRPr sz="4000">
                <a:solidFill>
                  <a:schemeClr val="bg1"/>
                </a:solidFill>
              </a:defRPr>
            </a:lvl1pPr>
          </a:lstStyle>
          <a:p>
            <a:r>
              <a:rPr lang="en-US" dirty="0"/>
              <a:t>Add title</a:t>
            </a:r>
          </a:p>
        </p:txBody>
      </p:sp>
      <p:sp>
        <p:nvSpPr>
          <p:cNvPr id="7" name="Text Placeholder 6">
            <a:extLst>
              <a:ext uri="{FF2B5EF4-FFF2-40B4-BE49-F238E27FC236}">
                <a16:creationId xmlns:a16="http://schemas.microsoft.com/office/drawing/2014/main" id="{97CC55B6-E9DA-4B68-A0D8-957F46B46517}"/>
              </a:ext>
            </a:extLst>
          </p:cNvPr>
          <p:cNvSpPr>
            <a:spLocks noGrp="1"/>
          </p:cNvSpPr>
          <p:nvPr>
            <p:ph type="body" sz="quarter" idx="11" hasCustomPrompt="1"/>
          </p:nvPr>
        </p:nvSpPr>
        <p:spPr>
          <a:xfrm>
            <a:off x="4389120" y="2062956"/>
            <a:ext cx="6858000" cy="4233672"/>
          </a:xfrm>
        </p:spPr>
        <p:txBody>
          <a:bodyPr>
            <a:normAutofit/>
          </a:bodyPr>
          <a:lstStyle>
            <a:lvl1pPr>
              <a:defRPr sz="1800">
                <a:solidFill>
                  <a:schemeClr val="bg1"/>
                </a:solidFill>
              </a:defRPr>
            </a:lvl1pPr>
          </a:lstStyle>
          <a:p>
            <a:pPr lvl="0"/>
            <a:r>
              <a:rPr lang="en-US" dirty="0"/>
              <a:t>Add text</a:t>
            </a:r>
          </a:p>
        </p:txBody>
      </p:sp>
    </p:spTree>
    <p:extLst>
      <p:ext uri="{BB962C8B-B14F-4D97-AF65-F5344CB8AC3E}">
        <p14:creationId xmlns:p14="http://schemas.microsoft.com/office/powerpoint/2010/main" val="2630451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bg>
      <p:bgPr>
        <a:solidFill>
          <a:schemeClr val="accent4"/>
        </a:solidFill>
        <a:effectLst/>
      </p:bgPr>
    </p:bg>
    <p:spTree>
      <p:nvGrpSpPr>
        <p:cNvPr id="1" name=""/>
        <p:cNvGrpSpPr/>
        <p:nvPr/>
      </p:nvGrpSpPr>
      <p:grpSpPr>
        <a:xfrm>
          <a:off x="0" y="0"/>
          <a:ext cx="0" cy="0"/>
          <a:chOff x="0" y="0"/>
          <a:chExt cx="0" cy="0"/>
        </a:xfrm>
      </p:grpSpPr>
      <p:pic>
        <p:nvPicPr>
          <p:cNvPr id="16" name="Graphic 15">
            <a:extLst>
              <a:ext uri="{FF2B5EF4-FFF2-40B4-BE49-F238E27FC236}">
                <a16:creationId xmlns:a16="http://schemas.microsoft.com/office/drawing/2014/main" id="{C6103AFC-AC4C-4756-AEEE-B0D669AC8C89}"/>
              </a:ext>
            </a:extLst>
          </p:cNvPr>
          <p:cNvPicPr>
            <a:picLocks noChangeAspect="1"/>
          </p:cNvPicPr>
          <p:nvPr userDrawn="1"/>
        </p:nvPicPr>
        <p:blipFill>
          <a:blip r:embed="rId2">
            <a:extLst>
              <a:ext uri="{96DAC541-7B7A-43D3-8B79-37D633B846F1}">
                <asvg:svgBlip xmlns:asvg="http://schemas.microsoft.com/office/drawing/2016/SVG/main" r:embed="rId3"/>
              </a:ext>
            </a:extLst>
          </a:blip>
          <a:srcRect b="44880"/>
          <a:stretch>
            <a:fillRect/>
          </a:stretch>
        </p:blipFill>
        <p:spPr>
          <a:xfrm>
            <a:off x="878302" y="469222"/>
            <a:ext cx="10424160" cy="6388778"/>
          </a:xfrm>
          <a:custGeom>
            <a:avLst/>
            <a:gdLst>
              <a:gd name="connsiteX0" fmla="*/ 0 w 10424160"/>
              <a:gd name="connsiteY0" fmla="*/ 0 h 6388778"/>
              <a:gd name="connsiteX1" fmla="*/ 10424160 w 10424160"/>
              <a:gd name="connsiteY1" fmla="*/ 0 h 6388778"/>
              <a:gd name="connsiteX2" fmla="*/ 10424160 w 10424160"/>
              <a:gd name="connsiteY2" fmla="*/ 6388778 h 6388778"/>
              <a:gd name="connsiteX3" fmla="*/ 0 w 10424160"/>
              <a:gd name="connsiteY3" fmla="*/ 6388778 h 6388778"/>
            </a:gdLst>
            <a:ahLst/>
            <a:cxnLst>
              <a:cxn ang="0">
                <a:pos x="connsiteX0" y="connsiteY0"/>
              </a:cxn>
              <a:cxn ang="0">
                <a:pos x="connsiteX1" y="connsiteY1"/>
              </a:cxn>
              <a:cxn ang="0">
                <a:pos x="connsiteX2" y="connsiteY2"/>
              </a:cxn>
              <a:cxn ang="0">
                <a:pos x="connsiteX3" y="connsiteY3"/>
              </a:cxn>
            </a:cxnLst>
            <a:rect l="l" t="t" r="r" b="b"/>
            <a:pathLst>
              <a:path w="10424160" h="6388778">
                <a:moveTo>
                  <a:pt x="0" y="0"/>
                </a:moveTo>
                <a:lnTo>
                  <a:pt x="10424160" y="0"/>
                </a:lnTo>
                <a:lnTo>
                  <a:pt x="10424160" y="6388778"/>
                </a:lnTo>
                <a:lnTo>
                  <a:pt x="0" y="6388778"/>
                </a:lnTo>
                <a:close/>
              </a:path>
            </a:pathLst>
          </a:custGeom>
        </p:spPr>
      </p:pic>
      <p:sp>
        <p:nvSpPr>
          <p:cNvPr id="5" name="Title 1">
            <a:extLst>
              <a:ext uri="{FF2B5EF4-FFF2-40B4-BE49-F238E27FC236}">
                <a16:creationId xmlns:a16="http://schemas.microsoft.com/office/drawing/2014/main" id="{A4604EF9-570E-48F5-BA06-DEB9EB7F7D59}"/>
              </a:ext>
            </a:extLst>
          </p:cNvPr>
          <p:cNvSpPr>
            <a:spLocks noGrp="1"/>
          </p:cNvSpPr>
          <p:nvPr>
            <p:ph type="title" hasCustomPrompt="1"/>
          </p:nvPr>
        </p:nvSpPr>
        <p:spPr>
          <a:xfrm>
            <a:off x="3657599" y="1460692"/>
            <a:ext cx="6857999" cy="685800"/>
          </a:xfrm>
        </p:spPr>
        <p:txBody>
          <a:bodyPr>
            <a:normAutofit/>
          </a:bodyPr>
          <a:lstStyle>
            <a:lvl1pPr>
              <a:defRPr sz="4000">
                <a:solidFill>
                  <a:schemeClr val="tx1">
                    <a:lumMod val="75000"/>
                    <a:lumOff val="25000"/>
                  </a:schemeClr>
                </a:solidFill>
              </a:defRPr>
            </a:lvl1pPr>
          </a:lstStyle>
          <a:p>
            <a:r>
              <a:rPr lang="en-US" dirty="0"/>
              <a:t>Add title</a:t>
            </a:r>
          </a:p>
        </p:txBody>
      </p:sp>
      <p:sp>
        <p:nvSpPr>
          <p:cNvPr id="12" name="Text Placeholder 11">
            <a:extLst>
              <a:ext uri="{FF2B5EF4-FFF2-40B4-BE49-F238E27FC236}">
                <a16:creationId xmlns:a16="http://schemas.microsoft.com/office/drawing/2014/main" id="{F0B30880-FB83-4FD8-B7A4-675D68A47928}"/>
              </a:ext>
            </a:extLst>
          </p:cNvPr>
          <p:cNvSpPr>
            <a:spLocks noGrp="1"/>
          </p:cNvSpPr>
          <p:nvPr>
            <p:ph type="body" sz="quarter" idx="11" hasCustomPrompt="1"/>
          </p:nvPr>
        </p:nvSpPr>
        <p:spPr>
          <a:xfrm>
            <a:off x="3657600" y="2438570"/>
            <a:ext cx="6858000" cy="3950208"/>
          </a:xfrm>
        </p:spPr>
        <p:txBody>
          <a:bodyPr>
            <a:normAutofit/>
          </a:bodyPr>
          <a:lstStyle>
            <a:lvl1pPr>
              <a:defRPr sz="1800">
                <a:solidFill>
                  <a:schemeClr val="tx1">
                    <a:lumMod val="75000"/>
                    <a:lumOff val="25000"/>
                  </a:schemeClr>
                </a:solidFill>
              </a:defRPr>
            </a:lvl1pPr>
          </a:lstStyle>
          <a:p>
            <a:pPr lvl="0"/>
            <a:r>
              <a:rPr lang="en-US" dirty="0"/>
              <a:t>Add text</a:t>
            </a:r>
          </a:p>
        </p:txBody>
      </p:sp>
    </p:spTree>
    <p:extLst>
      <p:ext uri="{BB962C8B-B14F-4D97-AF65-F5344CB8AC3E}">
        <p14:creationId xmlns:p14="http://schemas.microsoft.com/office/powerpoint/2010/main" val="838183944"/>
      </p:ext>
    </p:extLst>
  </p:cSld>
  <p:clrMapOvr>
    <a:masterClrMapping/>
  </p:clrMapOvr>
  <p:extLst>
    <p:ext uri="{DCECCB84-F9BA-43D5-87BE-67443E8EF086}">
      <p15:sldGuideLst xmlns:p15="http://schemas.microsoft.com/office/powerpoint/2012/main">
        <p15:guide id="1" orient="horz" pos="129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113422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9775E2-26ED-4CEF-94F6-7C85D113D53B}"/>
              </a:ext>
            </a:extLst>
          </p:cNvPr>
          <p:cNvSpPr>
            <a:spLocks noGrp="1"/>
          </p:cNvSpPr>
          <p:nvPr>
            <p:ph type="title"/>
          </p:nvPr>
        </p:nvSpPr>
        <p:spPr>
          <a:xfrm>
            <a:off x="914400" y="946653"/>
            <a:ext cx="10058400" cy="1325563"/>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BF32AB5-76E2-49F4-96EE-B419AF1F03C2}"/>
              </a:ext>
            </a:extLst>
          </p:cNvPr>
          <p:cNvSpPr>
            <a:spLocks noGrp="1"/>
          </p:cNvSpPr>
          <p:nvPr>
            <p:ph type="body" idx="1"/>
          </p:nvPr>
        </p:nvSpPr>
        <p:spPr>
          <a:xfrm>
            <a:off x="914400" y="2294859"/>
            <a:ext cx="10058400" cy="372093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6057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7" r:id="rId3"/>
    <p:sldLayoutId id="2147483662" r:id="rId4"/>
    <p:sldLayoutId id="2147483663" r:id="rId5"/>
    <p:sldLayoutId id="2147483664" r:id="rId6"/>
    <p:sldLayoutId id="2147483665" r:id="rId7"/>
    <p:sldLayoutId id="2147483666" r:id="rId8"/>
    <p:sldLayoutId id="2147483668"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6" userDrawn="1">
          <p15:clr>
            <a:srgbClr val="F26B43"/>
          </p15:clr>
        </p15:guide>
        <p15:guide id="2" pos="576" userDrawn="1">
          <p15:clr>
            <a:srgbClr val="F26B43"/>
          </p15:clr>
        </p15:guide>
        <p15:guide id="3" pos="7104" userDrawn="1">
          <p15:clr>
            <a:srgbClr val="F26B43"/>
          </p15:clr>
        </p15:guide>
        <p15:guide id="4" orient="horz" pos="3744" userDrawn="1">
          <p15:clr>
            <a:srgbClr val="F26B43"/>
          </p15:clr>
        </p15:guide>
        <p15:guide id="5" pos="2760" userDrawn="1">
          <p15:clr>
            <a:srgbClr val="F26B43"/>
          </p15:clr>
        </p15:guide>
        <p15:guide id="6" pos="4944" userDrawn="1">
          <p15:clr>
            <a:srgbClr val="F26B43"/>
          </p15:clr>
        </p15:guide>
        <p15:guide id="7"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_rels/slide10.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image" Target="../media/image250.png"/><Relationship Id="rId5" Type="http://schemas.openxmlformats.org/officeDocument/2006/relationships/customXml" Target="../ink/ink2.xml"/><Relationship Id="rId4" Type="http://schemas.openxmlformats.org/officeDocument/2006/relationships/image" Target="../media/image240.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0.xml.rels><?xml version="1.0" encoding="UTF-8" standalone="yes"?>
<Relationships xmlns="http://schemas.openxmlformats.org/package/2006/relationships"><Relationship Id="rId3" Type="http://schemas.openxmlformats.org/officeDocument/2006/relationships/hyperlink" Target="https://learn.microsoft.com/training/paths/intro-to-vc-git/" TargetMode="External"/><Relationship Id="rId2" Type="http://schemas.openxmlformats.org/officeDocument/2006/relationships/hyperlink" Target="https://learn.microsoft.com/training/github/" TargetMode="External"/><Relationship Id="rId1" Type="http://schemas.openxmlformats.org/officeDocument/2006/relationships/slideLayout" Target="../slideLayouts/slideLayout8.xml"/><Relationship Id="rId4" Type="http://schemas.openxmlformats.org/officeDocument/2006/relationships/hyperlink" Target="https://aka.ms/workshopomatic-feedback"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git-scm.com/"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hyperlink" Target="https://www.mercurial-scm.org/" TargetMode="External"/><Relationship Id="rId4" Type="http://schemas.openxmlformats.org/officeDocument/2006/relationships/hyperlink" Target="https://subversion.apache.or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education.github.com/git-cheat-sheet-education.pdf"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DE512D6-1B42-4E1C-AEE3-478A340AC162}"/>
              </a:ext>
            </a:extLst>
          </p:cNvPr>
          <p:cNvSpPr>
            <a:spLocks noGrp="1"/>
          </p:cNvSpPr>
          <p:nvPr>
            <p:ph type="body" sz="quarter" idx="10"/>
          </p:nvPr>
        </p:nvSpPr>
        <p:spPr>
          <a:xfrm>
            <a:off x="906449" y="882595"/>
            <a:ext cx="10385198" cy="2067339"/>
          </a:xfrm>
        </p:spPr>
        <p:txBody>
          <a:bodyPr anchor="ctr">
            <a:normAutofit fontScale="62500" lnSpcReduction="20000"/>
          </a:bodyPr>
          <a:lstStyle/>
          <a:p>
            <a:pPr>
              <a:lnSpc>
                <a:spcPct val="120000"/>
              </a:lnSpc>
            </a:pPr>
            <a:r>
              <a:rPr lang="en-US" dirty="0"/>
              <a:t>Introduction to</a:t>
            </a:r>
          </a:p>
          <a:p>
            <a:r>
              <a:rPr lang="en-US" dirty="0"/>
              <a:t>Git &amp; GitHub &amp; Version Control</a:t>
            </a:r>
          </a:p>
        </p:txBody>
      </p:sp>
      <p:sp>
        <p:nvSpPr>
          <p:cNvPr id="4" name="Text Placeholder 3">
            <a:extLst>
              <a:ext uri="{FF2B5EF4-FFF2-40B4-BE49-F238E27FC236}">
                <a16:creationId xmlns:a16="http://schemas.microsoft.com/office/drawing/2014/main" id="{88B348B4-1179-40C0-B903-717D79F0A399}"/>
              </a:ext>
            </a:extLst>
          </p:cNvPr>
          <p:cNvSpPr>
            <a:spLocks noGrp="1"/>
          </p:cNvSpPr>
          <p:nvPr>
            <p:ph type="body" sz="quarter" idx="11"/>
          </p:nvPr>
        </p:nvSpPr>
        <p:spPr>
          <a:xfrm>
            <a:off x="2898648" y="3050772"/>
            <a:ext cx="6858000" cy="1017256"/>
          </a:xfrm>
        </p:spPr>
        <p:txBody>
          <a:bodyPr>
            <a:noAutofit/>
          </a:bodyPr>
          <a:lstStyle/>
          <a:p>
            <a:r>
              <a:rPr lang="en-US" dirty="0">
                <a:latin typeface="+mj-lt"/>
              </a:rPr>
              <a:t>Presented by</a:t>
            </a:r>
            <a:r>
              <a:rPr lang="en-US" dirty="0"/>
              <a:t>:</a:t>
            </a:r>
            <a:endParaRPr lang="en-US" dirty="0">
              <a:latin typeface="+mj-lt"/>
            </a:endParaRPr>
          </a:p>
        </p:txBody>
      </p:sp>
      <p:pic>
        <p:nvPicPr>
          <p:cNvPr id="12" name="Graphic 11" descr="Illustration of a pencil character ">
            <a:extLst>
              <a:ext uri="{FF2B5EF4-FFF2-40B4-BE49-F238E27FC236}">
                <a16:creationId xmlns:a16="http://schemas.microsoft.com/office/drawing/2014/main" id="{937FAC84-23F1-401F-A313-68AD63D601F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21077964">
            <a:off x="1811563" y="4144102"/>
            <a:ext cx="1155789" cy="1971643"/>
          </a:xfrm>
          <a:prstGeom prst="rect">
            <a:avLst/>
          </a:prstGeom>
        </p:spPr>
      </p:pic>
      <p:pic>
        <p:nvPicPr>
          <p:cNvPr id="8" name="Graphic 7" descr="Illustration of a blue bag of school supplies character ">
            <a:extLst>
              <a:ext uri="{FF2B5EF4-FFF2-40B4-BE49-F238E27FC236}">
                <a16:creationId xmlns:a16="http://schemas.microsoft.com/office/drawing/2014/main" id="{F3A63EAE-D921-4D74-B1C8-6D0E847DFDD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422560" y="4391095"/>
            <a:ext cx="2483858" cy="1709233"/>
          </a:xfrm>
          <a:prstGeom prst="rect">
            <a:avLst/>
          </a:prstGeom>
        </p:spPr>
      </p:pic>
      <p:pic>
        <p:nvPicPr>
          <p:cNvPr id="10" name="Graphic 9" descr="Illustration of a purple book character ">
            <a:extLst>
              <a:ext uri="{FF2B5EF4-FFF2-40B4-BE49-F238E27FC236}">
                <a16:creationId xmlns:a16="http://schemas.microsoft.com/office/drawing/2014/main" id="{8A4FC9B1-AAE5-49E7-9209-B1CD7DC8CD9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6269620" y="4059937"/>
            <a:ext cx="1775352" cy="2059055"/>
          </a:xfrm>
          <a:prstGeom prst="rect">
            <a:avLst/>
          </a:prstGeom>
        </p:spPr>
      </p:pic>
      <p:pic>
        <p:nvPicPr>
          <p:cNvPr id="6" name="Graphic 5" descr="Illustration of a globe character ">
            <a:extLst>
              <a:ext uri="{FF2B5EF4-FFF2-40B4-BE49-F238E27FC236}">
                <a16:creationId xmlns:a16="http://schemas.microsoft.com/office/drawing/2014/main" id="{A1CF0450-3738-4D52-BF18-A90C1F16AC6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408174" y="4442978"/>
            <a:ext cx="2213723" cy="1748841"/>
          </a:xfrm>
          <a:prstGeom prst="rect">
            <a:avLst/>
          </a:prstGeom>
        </p:spPr>
      </p:pic>
    </p:spTree>
    <p:extLst>
      <p:ext uri="{BB962C8B-B14F-4D97-AF65-F5344CB8AC3E}">
        <p14:creationId xmlns:p14="http://schemas.microsoft.com/office/powerpoint/2010/main" val="2437550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87ED8DD4-6E86-B406-5D7F-1F00CDF73225}"/>
              </a:ext>
            </a:extLst>
          </p:cNvPr>
          <p:cNvSpPr>
            <a:spLocks noGrp="1"/>
          </p:cNvSpPr>
          <p:nvPr>
            <p:ph type="title"/>
          </p:nvPr>
        </p:nvSpPr>
        <p:spPr>
          <a:xfrm>
            <a:off x="914400" y="914401"/>
            <a:ext cx="6400800" cy="685800"/>
          </a:xfrm>
        </p:spPr>
        <p:txBody>
          <a:bodyPr>
            <a:normAutofit fontScale="90000"/>
          </a:bodyPr>
          <a:lstStyle/>
          <a:p>
            <a:r>
              <a:rPr lang="en-US" dirty="0"/>
              <a:t>How to get Git?</a:t>
            </a:r>
          </a:p>
        </p:txBody>
      </p:sp>
      <p:sp>
        <p:nvSpPr>
          <p:cNvPr id="9" name="TextBox 8">
            <a:extLst>
              <a:ext uri="{FF2B5EF4-FFF2-40B4-BE49-F238E27FC236}">
                <a16:creationId xmlns:a16="http://schemas.microsoft.com/office/drawing/2014/main" id="{06F246EA-CF5C-E722-6EBF-32B37D186622}"/>
              </a:ext>
            </a:extLst>
          </p:cNvPr>
          <p:cNvSpPr txBox="1"/>
          <p:nvPr/>
        </p:nvSpPr>
        <p:spPr>
          <a:xfrm>
            <a:off x="914400" y="1877084"/>
            <a:ext cx="10183171" cy="584775"/>
          </a:xfrm>
          <a:prstGeom prst="rect">
            <a:avLst/>
          </a:prstGeom>
          <a:noFill/>
        </p:spPr>
        <p:txBody>
          <a:bodyPr wrap="square">
            <a:spAutoFit/>
          </a:bodyPr>
          <a:lstStyle/>
          <a:p>
            <a:r>
              <a:rPr lang="en-US" sz="3200" dirty="0"/>
              <a:t>Installing Git</a:t>
            </a:r>
          </a:p>
        </p:txBody>
      </p:sp>
      <p:sp>
        <p:nvSpPr>
          <p:cNvPr id="10" name="TextBox 9">
            <a:extLst>
              <a:ext uri="{FF2B5EF4-FFF2-40B4-BE49-F238E27FC236}">
                <a16:creationId xmlns:a16="http://schemas.microsoft.com/office/drawing/2014/main" id="{57C4E8B1-71A8-D9EE-3ECB-2AB0C3E39BE0}"/>
              </a:ext>
            </a:extLst>
          </p:cNvPr>
          <p:cNvSpPr txBox="1"/>
          <p:nvPr/>
        </p:nvSpPr>
        <p:spPr>
          <a:xfrm>
            <a:off x="914400" y="2587032"/>
            <a:ext cx="6733672" cy="1477328"/>
          </a:xfrm>
          <a:prstGeom prst="rect">
            <a:avLst/>
          </a:prstGeom>
          <a:noFill/>
        </p:spPr>
        <p:txBody>
          <a:bodyPr wrap="square">
            <a:spAutoFit/>
          </a:bodyPr>
          <a:lstStyle/>
          <a:p>
            <a:pPr lvl="1"/>
            <a:r>
              <a:rPr lang="en-US" dirty="0"/>
              <a:t>MacOS / Windows</a:t>
            </a:r>
          </a:p>
          <a:p>
            <a:pPr lvl="2">
              <a:buFont typeface="+mj-lt"/>
              <a:buAutoNum type="arabicPeriod"/>
            </a:pPr>
            <a:r>
              <a:rPr lang="en-US" b="0" i="0" dirty="0">
                <a:solidFill>
                  <a:srgbClr val="4F4F4F"/>
                </a:solidFill>
                <a:effectLst/>
                <a:latin typeface="Open Sans" panose="020B0606030504020204" pitchFamily="34" charset="0"/>
              </a:rPr>
              <a:t>go to </a:t>
            </a:r>
            <a:r>
              <a:rPr lang="en-US" b="0" i="0" u="none" strike="noStrike" dirty="0">
                <a:solidFill>
                  <a:srgbClr val="017A9B"/>
                </a:solidFill>
                <a:effectLst/>
                <a:latin typeface="Open Sans" panose="020B0606030504020204" pitchFamily="34" charset="0"/>
                <a:hlinkClick r:id="rId3"/>
              </a:rPr>
              <a:t>git-scm.com/downloads</a:t>
            </a:r>
            <a:endParaRPr lang="en-US" b="0" i="0" dirty="0">
              <a:solidFill>
                <a:srgbClr val="4F4F4F"/>
              </a:solidFill>
              <a:effectLst/>
              <a:latin typeface="Open Sans" panose="020B0606030504020204" pitchFamily="34" charset="0"/>
            </a:endParaRPr>
          </a:p>
          <a:p>
            <a:pPr lvl="2">
              <a:buFont typeface="+mj-lt"/>
              <a:buAutoNum type="arabicPeriod"/>
            </a:pPr>
            <a:r>
              <a:rPr lang="en-US" b="0" i="0" dirty="0">
                <a:solidFill>
                  <a:srgbClr val="4F4F4F"/>
                </a:solidFill>
                <a:effectLst/>
                <a:latin typeface="Open Sans" panose="020B0606030504020204" pitchFamily="34" charset="0"/>
              </a:rPr>
              <a:t>download the software for Mac/Windows</a:t>
            </a:r>
          </a:p>
          <a:p>
            <a:pPr lvl="2">
              <a:buFont typeface="+mj-lt"/>
              <a:buAutoNum type="arabicPeriod"/>
            </a:pPr>
            <a:r>
              <a:rPr lang="en-US" b="0" i="0" dirty="0">
                <a:solidFill>
                  <a:srgbClr val="4F4F4F"/>
                </a:solidFill>
                <a:effectLst/>
                <a:latin typeface="Open Sans" panose="020B0606030504020204" pitchFamily="34" charset="0"/>
              </a:rPr>
              <a:t>install Git choosing all of the default options</a:t>
            </a:r>
          </a:p>
          <a:p>
            <a:pPr lvl="1"/>
            <a:endParaRPr lang="en-US" dirty="0"/>
          </a:p>
        </p:txBody>
      </p:sp>
      <p:sp>
        <p:nvSpPr>
          <p:cNvPr id="11" name="TextBox 10">
            <a:extLst>
              <a:ext uri="{FF2B5EF4-FFF2-40B4-BE49-F238E27FC236}">
                <a16:creationId xmlns:a16="http://schemas.microsoft.com/office/drawing/2014/main" id="{DCD9A0E1-1BDA-6CC2-2552-EECDFF503F5D}"/>
              </a:ext>
            </a:extLst>
          </p:cNvPr>
          <p:cNvSpPr txBox="1"/>
          <p:nvPr/>
        </p:nvSpPr>
        <p:spPr>
          <a:xfrm>
            <a:off x="914400" y="4139572"/>
            <a:ext cx="6733672" cy="635559"/>
          </a:xfrm>
          <a:prstGeom prst="rect">
            <a:avLst/>
          </a:prstGeom>
          <a:noFill/>
        </p:spPr>
        <p:txBody>
          <a:bodyPr wrap="square">
            <a:spAutoFit/>
          </a:bodyPr>
          <a:lstStyle/>
          <a:p>
            <a:pPr lvl="1"/>
            <a:r>
              <a:rPr lang="en-US" dirty="0"/>
              <a:t>Linux</a:t>
            </a:r>
          </a:p>
          <a:p>
            <a:pPr lvl="2"/>
            <a:r>
              <a:rPr lang="en-US" dirty="0"/>
              <a:t>$ </a:t>
            </a:r>
            <a:r>
              <a:rPr lang="en-US" sz="1770" dirty="0" err="1">
                <a:gradFill>
                  <a:gsLst>
                    <a:gs pos="61049">
                      <a:schemeClr val="tx1"/>
                    </a:gs>
                    <a:gs pos="43000">
                      <a:schemeClr val="tx1"/>
                    </a:gs>
                  </a:gsLst>
                  <a:lin ang="5400000" scaled="0"/>
                </a:gradFill>
                <a:latin typeface="Consolas" panose="020B0609020204030204" pitchFamily="49" charset="0"/>
              </a:rPr>
              <a:t>sudo</a:t>
            </a:r>
            <a:r>
              <a:rPr lang="en-US" sz="1770" dirty="0">
                <a:gradFill>
                  <a:gsLst>
                    <a:gs pos="61049">
                      <a:schemeClr val="tx1"/>
                    </a:gs>
                    <a:gs pos="43000">
                      <a:schemeClr val="tx1"/>
                    </a:gs>
                  </a:gsLst>
                  <a:lin ang="5400000" scaled="0"/>
                </a:gradFill>
                <a:latin typeface="Consolas" panose="020B0609020204030204" pitchFamily="49" charset="0"/>
              </a:rPr>
              <a:t> apt-get install git</a:t>
            </a:r>
          </a:p>
        </p:txBody>
      </p:sp>
    </p:spTree>
    <p:extLst>
      <p:ext uri="{BB962C8B-B14F-4D97-AF65-F5344CB8AC3E}">
        <p14:creationId xmlns:p14="http://schemas.microsoft.com/office/powerpoint/2010/main" val="1515536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First Time Git Configuration</a:t>
            </a:r>
          </a:p>
        </p:txBody>
      </p:sp>
      <p:sp>
        <p:nvSpPr>
          <p:cNvPr id="5" name="Text Placeholder 4"/>
          <p:cNvSpPr>
            <a:spLocks noGrp="1"/>
          </p:cNvSpPr>
          <p:nvPr>
            <p:ph type="body" sz="quarter" idx="10"/>
          </p:nvPr>
        </p:nvSpPr>
        <p:spPr>
          <a:xfrm>
            <a:off x="914400" y="1754188"/>
            <a:ext cx="11018520" cy="4567404"/>
          </a:xfrm>
        </p:spPr>
        <p:txBody>
          <a:bodyPr/>
          <a:lstStyle/>
          <a:p>
            <a:r>
              <a:rPr lang="en-US" dirty="0"/>
              <a:t># sets up Git with your name</a:t>
            </a:r>
          </a:p>
          <a:p>
            <a:r>
              <a:rPr lang="en-US" dirty="0"/>
              <a:t>git config --global user.name "&lt;Your-Full-Name&gt;"</a:t>
            </a:r>
          </a:p>
          <a:p>
            <a:endParaRPr lang="en-US" dirty="0"/>
          </a:p>
          <a:p>
            <a:r>
              <a:rPr lang="en-US" dirty="0"/>
              <a:t># sets up Git with your email</a:t>
            </a:r>
          </a:p>
          <a:p>
            <a:r>
              <a:rPr lang="en-US" dirty="0"/>
              <a:t>git config --global </a:t>
            </a:r>
            <a:r>
              <a:rPr lang="en-US" dirty="0" err="1"/>
              <a:t>user.email</a:t>
            </a:r>
            <a:r>
              <a:rPr lang="en-US" dirty="0"/>
              <a:t> "&lt;your-email-address&gt;"</a:t>
            </a:r>
          </a:p>
          <a:p>
            <a:endParaRPr lang="en-US" dirty="0"/>
          </a:p>
          <a:p>
            <a:r>
              <a:rPr lang="en-US" dirty="0"/>
              <a:t># makes sure that Git output is colored</a:t>
            </a:r>
          </a:p>
          <a:p>
            <a:r>
              <a:rPr lang="en-US" dirty="0"/>
              <a:t>git config --global </a:t>
            </a:r>
            <a:r>
              <a:rPr lang="en-US" dirty="0" err="1"/>
              <a:t>color.ui</a:t>
            </a:r>
            <a:r>
              <a:rPr lang="en-US" dirty="0"/>
              <a:t> auto</a:t>
            </a:r>
          </a:p>
          <a:p>
            <a:endParaRPr lang="en-US" dirty="0"/>
          </a:p>
        </p:txBody>
      </p:sp>
    </p:spTree>
    <p:extLst>
      <p:ext uri="{BB962C8B-B14F-4D97-AF65-F5344CB8AC3E}">
        <p14:creationId xmlns:p14="http://schemas.microsoft.com/office/powerpoint/2010/main" val="630566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Git &amp; code Editor</a:t>
            </a:r>
          </a:p>
        </p:txBody>
      </p:sp>
      <p:sp>
        <p:nvSpPr>
          <p:cNvPr id="5" name="Text Placeholder 4"/>
          <p:cNvSpPr>
            <a:spLocks noGrp="1"/>
          </p:cNvSpPr>
          <p:nvPr>
            <p:ph type="body" sz="quarter" idx="10"/>
          </p:nvPr>
        </p:nvSpPr>
        <p:spPr>
          <a:xfrm>
            <a:off x="915923" y="2354435"/>
            <a:ext cx="11018520" cy="430887"/>
          </a:xfrm>
        </p:spPr>
        <p:txBody>
          <a:bodyPr>
            <a:normAutofit fontScale="92500" lnSpcReduction="10000"/>
          </a:bodyPr>
          <a:lstStyle/>
          <a:p>
            <a:r>
              <a:rPr lang="en-US" dirty="0"/>
              <a:t>git config --global </a:t>
            </a:r>
            <a:r>
              <a:rPr lang="en-US" dirty="0" err="1"/>
              <a:t>core.editor</a:t>
            </a:r>
            <a:r>
              <a:rPr lang="en-US" dirty="0"/>
              <a:t> "atom --wait"</a:t>
            </a:r>
          </a:p>
        </p:txBody>
      </p:sp>
      <p:sp>
        <p:nvSpPr>
          <p:cNvPr id="6" name="TextBox 5">
            <a:extLst>
              <a:ext uri="{FF2B5EF4-FFF2-40B4-BE49-F238E27FC236}">
                <a16:creationId xmlns:a16="http://schemas.microsoft.com/office/drawing/2014/main" id="{49E678C8-1234-44A7-91AA-A09B97E2C62B}"/>
              </a:ext>
            </a:extLst>
          </p:cNvPr>
          <p:cNvSpPr txBox="1"/>
          <p:nvPr/>
        </p:nvSpPr>
        <p:spPr>
          <a:xfrm>
            <a:off x="915923" y="1679344"/>
            <a:ext cx="10183171" cy="584775"/>
          </a:xfrm>
          <a:prstGeom prst="rect">
            <a:avLst/>
          </a:prstGeom>
          <a:noFill/>
        </p:spPr>
        <p:txBody>
          <a:bodyPr wrap="square">
            <a:spAutoFit/>
          </a:bodyPr>
          <a:lstStyle/>
          <a:p>
            <a:r>
              <a:rPr lang="en-US" sz="3200" dirty="0"/>
              <a:t>Atom Editor Setup</a:t>
            </a:r>
          </a:p>
        </p:txBody>
      </p:sp>
      <p:sp>
        <p:nvSpPr>
          <p:cNvPr id="9" name="Text Placeholder 4">
            <a:extLst>
              <a:ext uri="{FF2B5EF4-FFF2-40B4-BE49-F238E27FC236}">
                <a16:creationId xmlns:a16="http://schemas.microsoft.com/office/drawing/2014/main" id="{2F1283C4-7D5E-4CE3-8A2A-57128F1BB773}"/>
              </a:ext>
            </a:extLst>
          </p:cNvPr>
          <p:cNvSpPr txBox="1">
            <a:spLocks/>
          </p:cNvSpPr>
          <p:nvPr/>
        </p:nvSpPr>
        <p:spPr>
          <a:xfrm>
            <a:off x="915923" y="3671901"/>
            <a:ext cx="11018520"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git config --global </a:t>
            </a:r>
            <a:r>
              <a:rPr lang="en-US" dirty="0" err="1"/>
              <a:t>core.editor</a:t>
            </a:r>
            <a:r>
              <a:rPr lang="en-US" dirty="0"/>
              <a:t> "code --wait"</a:t>
            </a:r>
          </a:p>
        </p:txBody>
      </p:sp>
      <p:sp>
        <p:nvSpPr>
          <p:cNvPr id="10" name="TextBox 9">
            <a:extLst>
              <a:ext uri="{FF2B5EF4-FFF2-40B4-BE49-F238E27FC236}">
                <a16:creationId xmlns:a16="http://schemas.microsoft.com/office/drawing/2014/main" id="{3E2E172C-BADC-4940-B420-8D82EF9025D3}"/>
              </a:ext>
            </a:extLst>
          </p:cNvPr>
          <p:cNvSpPr txBox="1"/>
          <p:nvPr/>
        </p:nvSpPr>
        <p:spPr>
          <a:xfrm>
            <a:off x="915923" y="2996810"/>
            <a:ext cx="10183171" cy="584775"/>
          </a:xfrm>
          <a:prstGeom prst="rect">
            <a:avLst/>
          </a:prstGeom>
          <a:noFill/>
        </p:spPr>
        <p:txBody>
          <a:bodyPr wrap="square">
            <a:spAutoFit/>
          </a:bodyPr>
          <a:lstStyle/>
          <a:p>
            <a:r>
              <a:rPr lang="en-US" sz="3200" dirty="0" err="1"/>
              <a:t>VSCode</a:t>
            </a:r>
            <a:r>
              <a:rPr lang="en-US" sz="3200" dirty="0"/>
              <a:t> Setup</a:t>
            </a:r>
          </a:p>
        </p:txBody>
      </p:sp>
    </p:spTree>
    <p:extLst>
      <p:ext uri="{BB962C8B-B14F-4D97-AF65-F5344CB8AC3E}">
        <p14:creationId xmlns:p14="http://schemas.microsoft.com/office/powerpoint/2010/main" val="90968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 Git Configuration</a:t>
            </a:r>
          </a:p>
        </p:txBody>
      </p:sp>
      <p:sp>
        <p:nvSpPr>
          <p:cNvPr id="5" name="Text Placeholder 4"/>
          <p:cNvSpPr>
            <a:spLocks noGrp="1"/>
          </p:cNvSpPr>
          <p:nvPr>
            <p:ph type="body" sz="quarter" idx="10"/>
          </p:nvPr>
        </p:nvSpPr>
        <p:spPr>
          <a:xfrm>
            <a:off x="914400" y="1745722"/>
            <a:ext cx="11018520" cy="1982081"/>
          </a:xfrm>
        </p:spPr>
        <p:txBody>
          <a:bodyPr>
            <a:normAutofit/>
          </a:bodyPr>
          <a:lstStyle/>
          <a:p>
            <a:r>
              <a:rPr lang="en-US" dirty="0"/>
              <a:t># lists all the configuration properties </a:t>
            </a:r>
          </a:p>
          <a:p>
            <a:r>
              <a:rPr lang="en-US" dirty="0"/>
              <a:t>git config --list</a:t>
            </a:r>
          </a:p>
        </p:txBody>
      </p:sp>
    </p:spTree>
    <p:extLst>
      <p:ext uri="{BB962C8B-B14F-4D97-AF65-F5344CB8AC3E}">
        <p14:creationId xmlns:p14="http://schemas.microsoft.com/office/powerpoint/2010/main" val="3030882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4B320A-560D-4493-AA6A-79A2C8DC387F}"/>
              </a:ext>
            </a:extLst>
          </p:cNvPr>
          <p:cNvSpPr>
            <a:spLocks noGrp="1"/>
          </p:cNvSpPr>
          <p:nvPr>
            <p:ph type="title"/>
          </p:nvPr>
        </p:nvSpPr>
        <p:spPr>
          <a:xfrm>
            <a:off x="1591733" y="1244600"/>
            <a:ext cx="8894234" cy="1016192"/>
          </a:xfrm>
        </p:spPr>
        <p:txBody>
          <a:bodyPr>
            <a:normAutofit fontScale="90000"/>
          </a:bodyPr>
          <a:lstStyle/>
          <a:p>
            <a:pPr algn="ctr"/>
            <a:r>
              <a:rPr lang="en-US" dirty="0"/>
              <a:t>Exercise – </a:t>
            </a:r>
            <a:br>
              <a:rPr lang="en-US" dirty="0"/>
            </a:br>
            <a:r>
              <a:rPr lang="en-US" dirty="0"/>
              <a:t>Working with a Local Repository</a:t>
            </a:r>
          </a:p>
        </p:txBody>
      </p:sp>
      <p:sp>
        <p:nvSpPr>
          <p:cNvPr id="3" name="Text Placeholder 2">
            <a:extLst>
              <a:ext uri="{FF2B5EF4-FFF2-40B4-BE49-F238E27FC236}">
                <a16:creationId xmlns:a16="http://schemas.microsoft.com/office/drawing/2014/main" id="{E9A2FFE3-A7C7-9249-96D4-8D9AC15E0150}"/>
              </a:ext>
            </a:extLst>
          </p:cNvPr>
          <p:cNvSpPr>
            <a:spLocks noGrp="1"/>
          </p:cNvSpPr>
          <p:nvPr>
            <p:ph type="body" sz="quarter" idx="11"/>
          </p:nvPr>
        </p:nvSpPr>
        <p:spPr/>
        <p:txBody>
          <a:bodyPr/>
          <a:lstStyle/>
          <a:p>
            <a:pPr>
              <a:lnSpc>
                <a:spcPts val="2800"/>
              </a:lnSpc>
            </a:pPr>
            <a:r>
              <a:rPr lang="en-US" dirty="0"/>
              <a:t>In this exercise, we will:</a:t>
            </a:r>
          </a:p>
          <a:p>
            <a:pPr marL="285750" indent="-285750">
              <a:lnSpc>
                <a:spcPts val="2800"/>
              </a:lnSpc>
              <a:buFont typeface="Arial" panose="020B0604020202020204" pitchFamily="34" charset="0"/>
              <a:buChar char="•"/>
            </a:pPr>
            <a:r>
              <a:rPr lang="en-US" dirty="0"/>
              <a:t>Create a Git Local Repository.</a:t>
            </a:r>
          </a:p>
          <a:p>
            <a:pPr marL="285750" indent="-285750">
              <a:lnSpc>
                <a:spcPts val="2800"/>
              </a:lnSpc>
              <a:buFont typeface="Arial" panose="020B0604020202020204" pitchFamily="34" charset="0"/>
              <a:buChar char="•"/>
            </a:pPr>
            <a:r>
              <a:rPr lang="en-US" dirty="0"/>
              <a:t>Make Changes, add, and commit them.</a:t>
            </a:r>
          </a:p>
          <a:p>
            <a:pPr marL="285750" indent="-285750">
              <a:lnSpc>
                <a:spcPts val="2800"/>
              </a:lnSpc>
              <a:buFont typeface="Arial" panose="020B0604020202020204" pitchFamily="34" charset="0"/>
              <a:buChar char="•"/>
            </a:pPr>
            <a:r>
              <a:rPr lang="en-US" dirty="0"/>
              <a:t>Review the repository’s history.</a:t>
            </a:r>
          </a:p>
          <a:p>
            <a:pPr>
              <a:lnSpc>
                <a:spcPts val="2800"/>
              </a:lnSpc>
            </a:pPr>
            <a:endParaRPr lang="en-US" dirty="0"/>
          </a:p>
        </p:txBody>
      </p:sp>
    </p:spTree>
    <p:extLst>
      <p:ext uri="{BB962C8B-B14F-4D97-AF65-F5344CB8AC3E}">
        <p14:creationId xmlns:p14="http://schemas.microsoft.com/office/powerpoint/2010/main" val="698444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Initializing a Local Git Repository</a:t>
            </a:r>
          </a:p>
        </p:txBody>
      </p:sp>
      <p:sp>
        <p:nvSpPr>
          <p:cNvPr id="11" name="Text Placeholder 4">
            <a:extLst>
              <a:ext uri="{FF2B5EF4-FFF2-40B4-BE49-F238E27FC236}">
                <a16:creationId xmlns:a16="http://schemas.microsoft.com/office/drawing/2014/main" id="{7085B5C9-E37C-4FB5-4E53-611B26A12D0F}"/>
              </a:ext>
            </a:extLst>
          </p:cNvPr>
          <p:cNvSpPr>
            <a:spLocks noGrp="1"/>
          </p:cNvSpPr>
          <p:nvPr>
            <p:ph type="body" sz="quarter" idx="10"/>
          </p:nvPr>
        </p:nvSpPr>
        <p:spPr>
          <a:xfrm>
            <a:off x="914400" y="3332733"/>
            <a:ext cx="11018520" cy="3338999"/>
          </a:xfrm>
        </p:spPr>
        <p:txBody>
          <a:bodyPr>
            <a:normAutofit fontScale="92500" lnSpcReduction="10000"/>
          </a:bodyPr>
          <a:lstStyle/>
          <a:p>
            <a:r>
              <a:rPr lang="en-US" dirty="0"/>
              <a:t>$ls    - used to list files and directories</a:t>
            </a:r>
          </a:p>
          <a:p>
            <a:r>
              <a:rPr lang="en-US" dirty="0"/>
              <a:t>$</a:t>
            </a:r>
            <a:r>
              <a:rPr lang="en-US" dirty="0" err="1"/>
              <a:t>mkdir</a:t>
            </a:r>
            <a:r>
              <a:rPr lang="en-US" dirty="0"/>
              <a:t> - used to create a new directory</a:t>
            </a:r>
          </a:p>
          <a:p>
            <a:r>
              <a:rPr lang="en-US" dirty="0"/>
              <a:t>$cd    - used to change directories</a:t>
            </a:r>
          </a:p>
          <a:p>
            <a:r>
              <a:rPr lang="en-US" dirty="0"/>
              <a:t>$rm    - used to remove files and directories</a:t>
            </a:r>
            <a:endParaRPr lang="ar-EG" dirty="0"/>
          </a:p>
          <a:p>
            <a:r>
              <a:rPr lang="en-US" dirty="0"/>
              <a:t>$</a:t>
            </a:r>
            <a:r>
              <a:rPr lang="en-US" dirty="0" err="1"/>
              <a:t>pwd</a:t>
            </a:r>
            <a:r>
              <a:rPr lang="en-US" dirty="0"/>
              <a:t>   - used to print working directory</a:t>
            </a:r>
          </a:p>
          <a:p>
            <a:r>
              <a:rPr lang="en-US" dirty="0"/>
              <a:t>$touch - used to create and modify files</a:t>
            </a:r>
          </a:p>
          <a:p>
            <a:r>
              <a:rPr lang="en-US" dirty="0"/>
              <a:t>$start - used to open files or directories</a:t>
            </a:r>
          </a:p>
        </p:txBody>
      </p:sp>
      <p:sp>
        <p:nvSpPr>
          <p:cNvPr id="12" name="TextBox 11">
            <a:extLst>
              <a:ext uri="{FF2B5EF4-FFF2-40B4-BE49-F238E27FC236}">
                <a16:creationId xmlns:a16="http://schemas.microsoft.com/office/drawing/2014/main" id="{81192B62-D0DF-DE11-34C5-31AD91B82E44}"/>
              </a:ext>
            </a:extLst>
          </p:cNvPr>
          <p:cNvSpPr txBox="1"/>
          <p:nvPr/>
        </p:nvSpPr>
        <p:spPr>
          <a:xfrm>
            <a:off x="914400" y="1839130"/>
            <a:ext cx="6733672" cy="523220"/>
          </a:xfrm>
          <a:prstGeom prst="rect">
            <a:avLst/>
          </a:prstGeom>
          <a:noFill/>
        </p:spPr>
        <p:txBody>
          <a:bodyPr wrap="square">
            <a:spAutoFit/>
          </a:bodyPr>
          <a:lstStyle/>
          <a:p>
            <a:r>
              <a:rPr lang="en-US" sz="2800" dirty="0">
                <a:gradFill>
                  <a:gsLst>
                    <a:gs pos="61049">
                      <a:schemeClr val="tx1"/>
                    </a:gs>
                    <a:gs pos="43000">
                      <a:schemeClr val="tx1"/>
                    </a:gs>
                  </a:gsLst>
                  <a:lin ang="5400000" scaled="0"/>
                </a:gradFill>
                <a:latin typeface="Consolas" panose="020B0609020204030204" pitchFamily="49" charset="0"/>
              </a:rPr>
              <a:t>$git </a:t>
            </a:r>
            <a:r>
              <a:rPr lang="en-US" sz="2800" dirty="0" err="1">
                <a:gradFill>
                  <a:gsLst>
                    <a:gs pos="61049">
                      <a:schemeClr val="tx1"/>
                    </a:gs>
                    <a:gs pos="43000">
                      <a:schemeClr val="tx1"/>
                    </a:gs>
                  </a:gsLst>
                  <a:lin ang="5400000" scaled="0"/>
                </a:gradFill>
                <a:latin typeface="Consolas" panose="020B0609020204030204" pitchFamily="49" charset="0"/>
              </a:rPr>
              <a:t>init</a:t>
            </a:r>
            <a:endParaRPr lang="en-US" sz="2800" dirty="0">
              <a:gradFill>
                <a:gsLst>
                  <a:gs pos="61049">
                    <a:schemeClr val="tx1"/>
                  </a:gs>
                  <a:gs pos="43000">
                    <a:schemeClr val="tx1"/>
                  </a:gs>
                </a:gsLst>
                <a:lin ang="5400000" scaled="0"/>
              </a:gradFill>
              <a:latin typeface="Consolas" panose="020B0609020204030204" pitchFamily="49" charset="0"/>
            </a:endParaRPr>
          </a:p>
        </p:txBody>
      </p:sp>
      <p:sp>
        <p:nvSpPr>
          <p:cNvPr id="13" name="TextBox 12">
            <a:extLst>
              <a:ext uri="{FF2B5EF4-FFF2-40B4-BE49-F238E27FC236}">
                <a16:creationId xmlns:a16="http://schemas.microsoft.com/office/drawing/2014/main" id="{60D023B9-B06A-5358-D367-7584E1742F3A}"/>
              </a:ext>
            </a:extLst>
          </p:cNvPr>
          <p:cNvSpPr txBox="1"/>
          <p:nvPr/>
        </p:nvSpPr>
        <p:spPr>
          <a:xfrm>
            <a:off x="914400" y="2589484"/>
            <a:ext cx="10183171" cy="584775"/>
          </a:xfrm>
          <a:prstGeom prst="rect">
            <a:avLst/>
          </a:prstGeom>
          <a:noFill/>
        </p:spPr>
        <p:txBody>
          <a:bodyPr wrap="square">
            <a:spAutoFit/>
          </a:bodyPr>
          <a:lstStyle/>
          <a:p>
            <a:r>
              <a:rPr lang="en-US" sz="3200" dirty="0"/>
              <a:t>Common terminal commands</a:t>
            </a:r>
          </a:p>
        </p:txBody>
      </p:sp>
    </p:spTree>
    <p:extLst>
      <p:ext uri="{BB962C8B-B14F-4D97-AF65-F5344CB8AC3E}">
        <p14:creationId xmlns:p14="http://schemas.microsoft.com/office/powerpoint/2010/main" val="2750637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946653"/>
            <a:ext cx="10058400" cy="734003"/>
          </a:xfrm>
        </p:spPr>
        <p:txBody>
          <a:bodyPr/>
          <a:lstStyle/>
          <a:p>
            <a:r>
              <a:rPr lang="en-US" dirty="0"/>
              <a:t>How Git works?</a:t>
            </a:r>
          </a:p>
        </p:txBody>
      </p:sp>
      <p:sp>
        <p:nvSpPr>
          <p:cNvPr id="7" name="Rectangle 6">
            <a:extLst>
              <a:ext uri="{FF2B5EF4-FFF2-40B4-BE49-F238E27FC236}">
                <a16:creationId xmlns:a16="http://schemas.microsoft.com/office/drawing/2014/main" id="{A8EBA72D-EAF7-B507-63E8-ADC354B6DBDD}"/>
              </a:ext>
            </a:extLst>
          </p:cNvPr>
          <p:cNvSpPr/>
          <p:nvPr/>
        </p:nvSpPr>
        <p:spPr>
          <a:xfrm>
            <a:off x="1075266" y="1811867"/>
            <a:ext cx="2751667" cy="4656666"/>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lnSpc>
                <a:spcPct val="200000"/>
              </a:lnSpc>
            </a:pPr>
            <a:r>
              <a:rPr lang="en-US" sz="2000" b="1" dirty="0">
                <a:effectLst>
                  <a:outerShdw blurRad="38100" dist="38100" dir="2700000" algn="tl">
                    <a:srgbClr val="000000">
                      <a:alpha val="43137"/>
                    </a:srgbClr>
                  </a:outerShdw>
                </a:effectLst>
                <a:latin typeface="+mj-lt"/>
              </a:rPr>
              <a:t>Working Directory</a:t>
            </a:r>
          </a:p>
        </p:txBody>
      </p:sp>
      <p:sp>
        <p:nvSpPr>
          <p:cNvPr id="8" name="Rectangle 7">
            <a:extLst>
              <a:ext uri="{FF2B5EF4-FFF2-40B4-BE49-F238E27FC236}">
                <a16:creationId xmlns:a16="http://schemas.microsoft.com/office/drawing/2014/main" id="{D36DF123-7D24-8425-DFCD-A2EE39418CF7}"/>
              </a:ext>
            </a:extLst>
          </p:cNvPr>
          <p:cNvSpPr/>
          <p:nvPr/>
        </p:nvSpPr>
        <p:spPr>
          <a:xfrm>
            <a:off x="4620683" y="1811867"/>
            <a:ext cx="2751667" cy="465666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lnSpc>
                <a:spcPct val="200000"/>
              </a:lnSpc>
            </a:pPr>
            <a:r>
              <a:rPr lang="en-US" sz="2000" b="1" dirty="0">
                <a:effectLst>
                  <a:outerShdw blurRad="38100" dist="38100" dir="2700000" algn="tl">
                    <a:srgbClr val="000000">
                      <a:alpha val="43137"/>
                    </a:srgbClr>
                  </a:outerShdw>
                </a:effectLst>
                <a:latin typeface="+mj-lt"/>
              </a:rPr>
              <a:t>Staging Area</a:t>
            </a:r>
          </a:p>
        </p:txBody>
      </p:sp>
      <p:sp>
        <p:nvSpPr>
          <p:cNvPr id="9" name="Rectangle 8">
            <a:extLst>
              <a:ext uri="{FF2B5EF4-FFF2-40B4-BE49-F238E27FC236}">
                <a16:creationId xmlns:a16="http://schemas.microsoft.com/office/drawing/2014/main" id="{D1CCF84F-94AF-F007-A9A9-3D45ACE0A92C}"/>
              </a:ext>
            </a:extLst>
          </p:cNvPr>
          <p:cNvSpPr/>
          <p:nvPr/>
        </p:nvSpPr>
        <p:spPr>
          <a:xfrm>
            <a:off x="8166100" y="1811867"/>
            <a:ext cx="2751667" cy="465666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lnSpc>
                <a:spcPct val="200000"/>
              </a:lnSpc>
            </a:pPr>
            <a:r>
              <a:rPr lang="en-US" sz="2000" b="1" dirty="0">
                <a:effectLst>
                  <a:outerShdw blurRad="38100" dist="38100" dir="2700000" algn="tl">
                    <a:srgbClr val="000000">
                      <a:alpha val="43137"/>
                    </a:srgbClr>
                  </a:outerShdw>
                </a:effectLst>
                <a:latin typeface="+mj-lt"/>
              </a:rPr>
              <a:t>Local Repository</a:t>
            </a:r>
          </a:p>
        </p:txBody>
      </p:sp>
      <p:pic>
        <p:nvPicPr>
          <p:cNvPr id="14" name="Picture 13">
            <a:extLst>
              <a:ext uri="{FF2B5EF4-FFF2-40B4-BE49-F238E27FC236}">
                <a16:creationId xmlns:a16="http://schemas.microsoft.com/office/drawing/2014/main" id="{C4089F58-AA1E-3B04-4E9D-CB5EF34FD095}"/>
              </a:ext>
            </a:extLst>
          </p:cNvPr>
          <p:cNvPicPr>
            <a:picLocks noChangeAspect="1"/>
          </p:cNvPicPr>
          <p:nvPr/>
        </p:nvPicPr>
        <p:blipFill>
          <a:blip r:embed="rId3"/>
          <a:stretch>
            <a:fillRect/>
          </a:stretch>
        </p:blipFill>
        <p:spPr>
          <a:xfrm>
            <a:off x="1392766" y="2637389"/>
            <a:ext cx="712532" cy="1063082"/>
          </a:xfrm>
          <a:prstGeom prst="rect">
            <a:avLst/>
          </a:prstGeom>
        </p:spPr>
      </p:pic>
      <p:sp>
        <p:nvSpPr>
          <p:cNvPr id="2" name="Arrow: Right 1">
            <a:extLst>
              <a:ext uri="{FF2B5EF4-FFF2-40B4-BE49-F238E27FC236}">
                <a16:creationId xmlns:a16="http://schemas.microsoft.com/office/drawing/2014/main" id="{B480D365-49AC-0D30-2298-20BF4595EA0D}"/>
              </a:ext>
            </a:extLst>
          </p:cNvPr>
          <p:cNvSpPr/>
          <p:nvPr/>
        </p:nvSpPr>
        <p:spPr>
          <a:xfrm>
            <a:off x="1949449" y="2637389"/>
            <a:ext cx="4047067" cy="10414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800" dirty="0">
                <a:solidFill>
                  <a:schemeClr val="bg1"/>
                </a:solidFill>
                <a:latin typeface="Consolas" panose="020B0609020204030204" pitchFamily="49" charset="0"/>
              </a:rPr>
              <a:t>$ git add new-text-file.txt</a:t>
            </a:r>
          </a:p>
        </p:txBody>
      </p:sp>
    </p:spTree>
    <p:extLst>
      <p:ext uri="{BB962C8B-B14F-4D97-AF65-F5344CB8AC3E}">
        <p14:creationId xmlns:p14="http://schemas.microsoft.com/office/powerpoint/2010/main" val="80501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946653"/>
            <a:ext cx="10058400" cy="734003"/>
          </a:xfrm>
        </p:spPr>
        <p:txBody>
          <a:bodyPr/>
          <a:lstStyle/>
          <a:p>
            <a:r>
              <a:rPr lang="en-US" dirty="0"/>
              <a:t>How Git works?</a:t>
            </a:r>
          </a:p>
        </p:txBody>
      </p:sp>
      <p:sp>
        <p:nvSpPr>
          <p:cNvPr id="7" name="Rectangle 6">
            <a:extLst>
              <a:ext uri="{FF2B5EF4-FFF2-40B4-BE49-F238E27FC236}">
                <a16:creationId xmlns:a16="http://schemas.microsoft.com/office/drawing/2014/main" id="{A8EBA72D-EAF7-B507-63E8-ADC354B6DBDD}"/>
              </a:ext>
            </a:extLst>
          </p:cNvPr>
          <p:cNvSpPr/>
          <p:nvPr/>
        </p:nvSpPr>
        <p:spPr>
          <a:xfrm>
            <a:off x="1075266" y="1811867"/>
            <a:ext cx="2751667" cy="4656666"/>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lnSpc>
                <a:spcPct val="200000"/>
              </a:lnSpc>
            </a:pPr>
            <a:r>
              <a:rPr lang="en-US" sz="2000" b="1" dirty="0">
                <a:effectLst>
                  <a:outerShdw blurRad="38100" dist="38100" dir="2700000" algn="tl">
                    <a:srgbClr val="000000">
                      <a:alpha val="43137"/>
                    </a:srgbClr>
                  </a:outerShdw>
                </a:effectLst>
                <a:latin typeface="+mj-lt"/>
              </a:rPr>
              <a:t>Working Directory</a:t>
            </a:r>
          </a:p>
        </p:txBody>
      </p:sp>
      <p:sp>
        <p:nvSpPr>
          <p:cNvPr id="8" name="Rectangle 7">
            <a:extLst>
              <a:ext uri="{FF2B5EF4-FFF2-40B4-BE49-F238E27FC236}">
                <a16:creationId xmlns:a16="http://schemas.microsoft.com/office/drawing/2014/main" id="{D36DF123-7D24-8425-DFCD-A2EE39418CF7}"/>
              </a:ext>
            </a:extLst>
          </p:cNvPr>
          <p:cNvSpPr/>
          <p:nvPr/>
        </p:nvSpPr>
        <p:spPr>
          <a:xfrm>
            <a:off x="4620683" y="1811867"/>
            <a:ext cx="2751667" cy="465666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lnSpc>
                <a:spcPct val="200000"/>
              </a:lnSpc>
            </a:pPr>
            <a:r>
              <a:rPr lang="en-US" sz="2000" b="1" dirty="0">
                <a:effectLst>
                  <a:outerShdw blurRad="38100" dist="38100" dir="2700000" algn="tl">
                    <a:srgbClr val="000000">
                      <a:alpha val="43137"/>
                    </a:srgbClr>
                  </a:outerShdw>
                </a:effectLst>
                <a:latin typeface="+mj-lt"/>
              </a:rPr>
              <a:t>Staging Area</a:t>
            </a:r>
          </a:p>
        </p:txBody>
      </p:sp>
      <p:sp>
        <p:nvSpPr>
          <p:cNvPr id="9" name="Rectangle 8">
            <a:extLst>
              <a:ext uri="{FF2B5EF4-FFF2-40B4-BE49-F238E27FC236}">
                <a16:creationId xmlns:a16="http://schemas.microsoft.com/office/drawing/2014/main" id="{D1CCF84F-94AF-F007-A9A9-3D45ACE0A92C}"/>
              </a:ext>
            </a:extLst>
          </p:cNvPr>
          <p:cNvSpPr/>
          <p:nvPr/>
        </p:nvSpPr>
        <p:spPr>
          <a:xfrm>
            <a:off x="8166100" y="1811867"/>
            <a:ext cx="2751667" cy="465666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lnSpc>
                <a:spcPct val="200000"/>
              </a:lnSpc>
            </a:pPr>
            <a:r>
              <a:rPr lang="en-US" sz="2000" b="1" dirty="0">
                <a:effectLst>
                  <a:outerShdw blurRad="38100" dist="38100" dir="2700000" algn="tl">
                    <a:srgbClr val="000000">
                      <a:alpha val="43137"/>
                    </a:srgbClr>
                  </a:outerShdw>
                </a:effectLst>
                <a:latin typeface="+mj-lt"/>
              </a:rPr>
              <a:t>Local Repository</a:t>
            </a:r>
          </a:p>
        </p:txBody>
      </p:sp>
      <p:sp>
        <p:nvSpPr>
          <p:cNvPr id="6" name="Arrow: Right 5">
            <a:extLst>
              <a:ext uri="{FF2B5EF4-FFF2-40B4-BE49-F238E27FC236}">
                <a16:creationId xmlns:a16="http://schemas.microsoft.com/office/drawing/2014/main" id="{5977F649-798A-20CD-A0D7-3CD748840C52}"/>
              </a:ext>
            </a:extLst>
          </p:cNvPr>
          <p:cNvSpPr/>
          <p:nvPr/>
        </p:nvSpPr>
        <p:spPr>
          <a:xfrm>
            <a:off x="5943600" y="4635522"/>
            <a:ext cx="3826933" cy="1041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latin typeface="Consolas" panose="020B0609020204030204" pitchFamily="49" charset="0"/>
              </a:rPr>
              <a:t>$ git commit –m “Message”</a:t>
            </a:r>
          </a:p>
        </p:txBody>
      </p:sp>
      <p:pic>
        <p:nvPicPr>
          <p:cNvPr id="14" name="Picture 13">
            <a:extLst>
              <a:ext uri="{FF2B5EF4-FFF2-40B4-BE49-F238E27FC236}">
                <a16:creationId xmlns:a16="http://schemas.microsoft.com/office/drawing/2014/main" id="{C4089F58-AA1E-3B04-4E9D-CB5EF34FD095}"/>
              </a:ext>
            </a:extLst>
          </p:cNvPr>
          <p:cNvPicPr>
            <a:picLocks noChangeAspect="1"/>
          </p:cNvPicPr>
          <p:nvPr/>
        </p:nvPicPr>
        <p:blipFill>
          <a:blip r:embed="rId3"/>
          <a:stretch>
            <a:fillRect/>
          </a:stretch>
        </p:blipFill>
        <p:spPr>
          <a:xfrm>
            <a:off x="5943600" y="2626548"/>
            <a:ext cx="712532" cy="1063082"/>
          </a:xfrm>
          <a:prstGeom prst="rect">
            <a:avLst/>
          </a:prstGeom>
        </p:spPr>
      </p:pic>
      <p:sp>
        <p:nvSpPr>
          <p:cNvPr id="2" name="Arrow: Right 1">
            <a:extLst>
              <a:ext uri="{FF2B5EF4-FFF2-40B4-BE49-F238E27FC236}">
                <a16:creationId xmlns:a16="http://schemas.microsoft.com/office/drawing/2014/main" id="{B480D365-49AC-0D30-2298-20BF4595EA0D}"/>
              </a:ext>
            </a:extLst>
          </p:cNvPr>
          <p:cNvSpPr/>
          <p:nvPr/>
        </p:nvSpPr>
        <p:spPr>
          <a:xfrm>
            <a:off x="1949449" y="2637389"/>
            <a:ext cx="4047067" cy="10414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800" dirty="0">
                <a:solidFill>
                  <a:schemeClr val="bg1"/>
                </a:solidFill>
                <a:latin typeface="Consolas" panose="020B0609020204030204" pitchFamily="49" charset="0"/>
              </a:rPr>
              <a:t>$ git add new-text-file.txt</a:t>
            </a:r>
          </a:p>
        </p:txBody>
      </p:sp>
    </p:spTree>
    <p:extLst>
      <p:ext uri="{BB962C8B-B14F-4D97-AF65-F5344CB8AC3E}">
        <p14:creationId xmlns:p14="http://schemas.microsoft.com/office/powerpoint/2010/main" val="1749917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946653"/>
            <a:ext cx="10058400" cy="734003"/>
          </a:xfrm>
        </p:spPr>
        <p:txBody>
          <a:bodyPr/>
          <a:lstStyle/>
          <a:p>
            <a:r>
              <a:rPr lang="en-US" dirty="0"/>
              <a:t>How Git works?</a:t>
            </a:r>
          </a:p>
        </p:txBody>
      </p:sp>
      <p:sp>
        <p:nvSpPr>
          <p:cNvPr id="7" name="Rectangle 6">
            <a:extLst>
              <a:ext uri="{FF2B5EF4-FFF2-40B4-BE49-F238E27FC236}">
                <a16:creationId xmlns:a16="http://schemas.microsoft.com/office/drawing/2014/main" id="{A8EBA72D-EAF7-B507-63E8-ADC354B6DBDD}"/>
              </a:ext>
            </a:extLst>
          </p:cNvPr>
          <p:cNvSpPr/>
          <p:nvPr/>
        </p:nvSpPr>
        <p:spPr>
          <a:xfrm>
            <a:off x="1075266" y="1811867"/>
            <a:ext cx="2751667" cy="4656666"/>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lnSpc>
                <a:spcPct val="200000"/>
              </a:lnSpc>
            </a:pPr>
            <a:r>
              <a:rPr lang="en-US" sz="2000" b="1" dirty="0">
                <a:effectLst>
                  <a:outerShdw blurRad="38100" dist="38100" dir="2700000" algn="tl">
                    <a:srgbClr val="000000">
                      <a:alpha val="43137"/>
                    </a:srgbClr>
                  </a:outerShdw>
                </a:effectLst>
                <a:latin typeface="+mj-lt"/>
              </a:rPr>
              <a:t>Working Directory</a:t>
            </a:r>
          </a:p>
        </p:txBody>
      </p:sp>
      <p:sp>
        <p:nvSpPr>
          <p:cNvPr id="8" name="Rectangle 7">
            <a:extLst>
              <a:ext uri="{FF2B5EF4-FFF2-40B4-BE49-F238E27FC236}">
                <a16:creationId xmlns:a16="http://schemas.microsoft.com/office/drawing/2014/main" id="{D36DF123-7D24-8425-DFCD-A2EE39418CF7}"/>
              </a:ext>
            </a:extLst>
          </p:cNvPr>
          <p:cNvSpPr/>
          <p:nvPr/>
        </p:nvSpPr>
        <p:spPr>
          <a:xfrm>
            <a:off x="4620683" y="1811867"/>
            <a:ext cx="2751667" cy="465666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lnSpc>
                <a:spcPct val="200000"/>
              </a:lnSpc>
            </a:pPr>
            <a:r>
              <a:rPr lang="en-US" sz="2000" b="1" dirty="0">
                <a:effectLst>
                  <a:outerShdw blurRad="38100" dist="38100" dir="2700000" algn="tl">
                    <a:srgbClr val="000000">
                      <a:alpha val="43137"/>
                    </a:srgbClr>
                  </a:outerShdw>
                </a:effectLst>
                <a:latin typeface="+mj-lt"/>
              </a:rPr>
              <a:t>Staging Area</a:t>
            </a:r>
          </a:p>
        </p:txBody>
      </p:sp>
      <p:sp>
        <p:nvSpPr>
          <p:cNvPr id="9" name="Rectangle 8">
            <a:extLst>
              <a:ext uri="{FF2B5EF4-FFF2-40B4-BE49-F238E27FC236}">
                <a16:creationId xmlns:a16="http://schemas.microsoft.com/office/drawing/2014/main" id="{D1CCF84F-94AF-F007-A9A9-3D45ACE0A92C}"/>
              </a:ext>
            </a:extLst>
          </p:cNvPr>
          <p:cNvSpPr/>
          <p:nvPr/>
        </p:nvSpPr>
        <p:spPr>
          <a:xfrm>
            <a:off x="8166100" y="1811867"/>
            <a:ext cx="2751667" cy="465666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lnSpc>
                <a:spcPct val="200000"/>
              </a:lnSpc>
            </a:pPr>
            <a:r>
              <a:rPr lang="en-US" sz="2000" b="1" dirty="0">
                <a:effectLst>
                  <a:outerShdw blurRad="38100" dist="38100" dir="2700000" algn="tl">
                    <a:srgbClr val="000000">
                      <a:alpha val="43137"/>
                    </a:srgbClr>
                  </a:outerShdw>
                </a:effectLst>
                <a:latin typeface="+mj-lt"/>
              </a:rPr>
              <a:t>Local Repository</a:t>
            </a:r>
          </a:p>
        </p:txBody>
      </p:sp>
      <p:sp>
        <p:nvSpPr>
          <p:cNvPr id="6" name="Arrow: Right 5">
            <a:extLst>
              <a:ext uri="{FF2B5EF4-FFF2-40B4-BE49-F238E27FC236}">
                <a16:creationId xmlns:a16="http://schemas.microsoft.com/office/drawing/2014/main" id="{5977F649-798A-20CD-A0D7-3CD748840C52}"/>
              </a:ext>
            </a:extLst>
          </p:cNvPr>
          <p:cNvSpPr/>
          <p:nvPr/>
        </p:nvSpPr>
        <p:spPr>
          <a:xfrm>
            <a:off x="5943600" y="4635522"/>
            <a:ext cx="3826933" cy="1041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latin typeface="Consolas" panose="020B0609020204030204" pitchFamily="49" charset="0"/>
              </a:rPr>
              <a:t>$ git commit –m “Message”</a:t>
            </a:r>
          </a:p>
        </p:txBody>
      </p:sp>
      <p:pic>
        <p:nvPicPr>
          <p:cNvPr id="14" name="Picture 13">
            <a:extLst>
              <a:ext uri="{FF2B5EF4-FFF2-40B4-BE49-F238E27FC236}">
                <a16:creationId xmlns:a16="http://schemas.microsoft.com/office/drawing/2014/main" id="{C4089F58-AA1E-3B04-4E9D-CB5EF34FD095}"/>
              </a:ext>
            </a:extLst>
          </p:cNvPr>
          <p:cNvPicPr>
            <a:picLocks noChangeAspect="1"/>
          </p:cNvPicPr>
          <p:nvPr/>
        </p:nvPicPr>
        <p:blipFill>
          <a:blip r:embed="rId3"/>
          <a:stretch>
            <a:fillRect/>
          </a:stretch>
        </p:blipFill>
        <p:spPr>
          <a:xfrm>
            <a:off x="9770533" y="4635522"/>
            <a:ext cx="712532" cy="1063082"/>
          </a:xfrm>
          <a:prstGeom prst="rect">
            <a:avLst/>
          </a:prstGeom>
        </p:spPr>
      </p:pic>
      <p:sp>
        <p:nvSpPr>
          <p:cNvPr id="2" name="Arrow: Right 1">
            <a:extLst>
              <a:ext uri="{FF2B5EF4-FFF2-40B4-BE49-F238E27FC236}">
                <a16:creationId xmlns:a16="http://schemas.microsoft.com/office/drawing/2014/main" id="{B480D365-49AC-0D30-2298-20BF4595EA0D}"/>
              </a:ext>
            </a:extLst>
          </p:cNvPr>
          <p:cNvSpPr/>
          <p:nvPr/>
        </p:nvSpPr>
        <p:spPr>
          <a:xfrm>
            <a:off x="1949449" y="2637389"/>
            <a:ext cx="4047067" cy="10414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800" dirty="0">
                <a:solidFill>
                  <a:schemeClr val="bg1"/>
                </a:solidFill>
                <a:latin typeface="Consolas" panose="020B0609020204030204" pitchFamily="49" charset="0"/>
              </a:rPr>
              <a:t>$ git add new-text-file.txt</a:t>
            </a:r>
          </a:p>
        </p:txBody>
      </p:sp>
    </p:spTree>
    <p:extLst>
      <p:ext uri="{BB962C8B-B14F-4D97-AF65-F5344CB8AC3E}">
        <p14:creationId xmlns:p14="http://schemas.microsoft.com/office/powerpoint/2010/main" val="50069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Git Add</a:t>
            </a:r>
          </a:p>
        </p:txBody>
      </p:sp>
      <p:sp>
        <p:nvSpPr>
          <p:cNvPr id="11" name="TextBox 10">
            <a:extLst>
              <a:ext uri="{FF2B5EF4-FFF2-40B4-BE49-F238E27FC236}">
                <a16:creationId xmlns:a16="http://schemas.microsoft.com/office/drawing/2014/main" id="{5F10B270-092D-4173-A3B8-3C667092E3A0}"/>
              </a:ext>
            </a:extLst>
          </p:cNvPr>
          <p:cNvSpPr txBox="1"/>
          <p:nvPr/>
        </p:nvSpPr>
        <p:spPr>
          <a:xfrm>
            <a:off x="914400" y="1975015"/>
            <a:ext cx="10421354" cy="1384995"/>
          </a:xfrm>
          <a:prstGeom prst="rect">
            <a:avLst/>
          </a:prstGeom>
          <a:noFill/>
        </p:spPr>
        <p:txBody>
          <a:bodyPr wrap="square">
            <a:spAutoFit/>
          </a:bodyPr>
          <a:lstStyle/>
          <a:p>
            <a:r>
              <a:rPr lang="en-US" sz="2800" dirty="0">
                <a:gradFill>
                  <a:gsLst>
                    <a:gs pos="61049">
                      <a:schemeClr val="tx1"/>
                    </a:gs>
                    <a:gs pos="43000">
                      <a:schemeClr val="tx1"/>
                    </a:gs>
                  </a:gsLst>
                  <a:lin ang="5400000" scaled="0"/>
                </a:gradFill>
                <a:latin typeface="Consolas" panose="020B0609020204030204" pitchFamily="49" charset="0"/>
              </a:rPr>
              <a:t>$ git add &lt;file1&gt; &lt;file2&gt; … &lt;</a:t>
            </a:r>
            <a:r>
              <a:rPr lang="en-US" sz="2800" dirty="0" err="1">
                <a:gradFill>
                  <a:gsLst>
                    <a:gs pos="61049">
                      <a:schemeClr val="tx1"/>
                    </a:gs>
                    <a:gs pos="43000">
                      <a:schemeClr val="tx1"/>
                    </a:gs>
                  </a:gsLst>
                  <a:lin ang="5400000" scaled="0"/>
                </a:gradFill>
                <a:latin typeface="Consolas" panose="020B0609020204030204" pitchFamily="49" charset="0"/>
              </a:rPr>
              <a:t>fileN</a:t>
            </a:r>
            <a:r>
              <a:rPr lang="en-US" sz="2800" dirty="0">
                <a:gradFill>
                  <a:gsLst>
                    <a:gs pos="61049">
                      <a:schemeClr val="tx1"/>
                    </a:gs>
                    <a:gs pos="43000">
                      <a:schemeClr val="tx1"/>
                    </a:gs>
                  </a:gsLst>
                  <a:lin ang="5400000" scaled="0"/>
                </a:gradFill>
                <a:latin typeface="Consolas" panose="020B0609020204030204" pitchFamily="49" charset="0"/>
              </a:rPr>
              <a:t>&gt;</a:t>
            </a:r>
          </a:p>
          <a:p>
            <a:br>
              <a:rPr lang="en-US" sz="2800" dirty="0">
                <a:gradFill>
                  <a:gsLst>
                    <a:gs pos="61049">
                      <a:schemeClr val="tx1"/>
                    </a:gs>
                    <a:gs pos="43000">
                      <a:schemeClr val="tx1"/>
                    </a:gs>
                  </a:gsLst>
                  <a:lin ang="5400000" scaled="0"/>
                </a:gradFill>
                <a:latin typeface="Consolas" panose="020B0609020204030204" pitchFamily="49" charset="0"/>
              </a:rPr>
            </a:br>
            <a:r>
              <a:rPr lang="en-US" sz="2800" dirty="0">
                <a:gradFill>
                  <a:gsLst>
                    <a:gs pos="61049">
                      <a:schemeClr val="tx1"/>
                    </a:gs>
                    <a:gs pos="43000">
                      <a:schemeClr val="tx1"/>
                    </a:gs>
                  </a:gsLst>
                  <a:lin ang="5400000" scaled="0"/>
                </a:gradFill>
                <a:latin typeface="Consolas" panose="020B0609020204030204" pitchFamily="49" charset="0"/>
              </a:rPr>
              <a:t>$ git add .</a:t>
            </a:r>
          </a:p>
        </p:txBody>
      </p:sp>
      <p:sp>
        <p:nvSpPr>
          <p:cNvPr id="13" name="TextBox 12">
            <a:extLst>
              <a:ext uri="{FF2B5EF4-FFF2-40B4-BE49-F238E27FC236}">
                <a16:creationId xmlns:a16="http://schemas.microsoft.com/office/drawing/2014/main" id="{DDBF212F-C335-4FA8-9A3C-EB7A6B479EDE}"/>
              </a:ext>
            </a:extLst>
          </p:cNvPr>
          <p:cNvSpPr txBox="1"/>
          <p:nvPr/>
        </p:nvSpPr>
        <p:spPr>
          <a:xfrm>
            <a:off x="914400" y="4124120"/>
            <a:ext cx="10183171" cy="461665"/>
          </a:xfrm>
          <a:prstGeom prst="rect">
            <a:avLst/>
          </a:prstGeom>
          <a:noFill/>
        </p:spPr>
        <p:txBody>
          <a:bodyPr wrap="square">
            <a:spAutoFit/>
          </a:bodyPr>
          <a:lstStyle/>
          <a:p>
            <a:r>
              <a:rPr lang="en-US" sz="2400" dirty="0"/>
              <a:t>This command moves your changes to the staging area.</a:t>
            </a:r>
          </a:p>
        </p:txBody>
      </p:sp>
    </p:spTree>
    <p:extLst>
      <p:ext uri="{BB962C8B-B14F-4D97-AF65-F5344CB8AC3E}">
        <p14:creationId xmlns:p14="http://schemas.microsoft.com/office/powerpoint/2010/main" val="4072511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489C1B-E610-4A9C-9D28-118BB1DC57A9}"/>
              </a:ext>
            </a:extLst>
          </p:cNvPr>
          <p:cNvSpPr>
            <a:spLocks noGrp="1"/>
          </p:cNvSpPr>
          <p:nvPr>
            <p:ph type="title"/>
          </p:nvPr>
        </p:nvSpPr>
        <p:spPr/>
        <p:txBody>
          <a:bodyPr/>
          <a:lstStyle/>
          <a:p>
            <a:r>
              <a:rPr lang="en-US" dirty="0"/>
              <a:t>Agenda</a:t>
            </a:r>
          </a:p>
          <a:p>
            <a:endParaRPr lang="en-US" dirty="0"/>
          </a:p>
        </p:txBody>
      </p:sp>
      <p:sp>
        <p:nvSpPr>
          <p:cNvPr id="3" name="Text Placeholder 2">
            <a:extLst>
              <a:ext uri="{FF2B5EF4-FFF2-40B4-BE49-F238E27FC236}">
                <a16:creationId xmlns:a16="http://schemas.microsoft.com/office/drawing/2014/main" id="{1795168B-77B1-A847-B1E3-2433BEBFD31A}"/>
              </a:ext>
            </a:extLst>
          </p:cNvPr>
          <p:cNvSpPr>
            <a:spLocks noGrp="1"/>
          </p:cNvSpPr>
          <p:nvPr>
            <p:ph type="body" sz="quarter" idx="11"/>
          </p:nvPr>
        </p:nvSpPr>
        <p:spPr/>
        <p:txBody>
          <a:bodyPr>
            <a:normAutofit/>
          </a:bodyPr>
          <a:lstStyle/>
          <a:p>
            <a:pPr marL="285750" indent="-285750" algn="l">
              <a:lnSpc>
                <a:spcPts val="2800"/>
              </a:lnSpc>
              <a:buFont typeface="Arial" panose="020B0604020202020204" pitchFamily="34" charset="0"/>
              <a:buChar char="•"/>
            </a:pPr>
            <a:r>
              <a:rPr lang="en-US" sz="2800" dirty="0"/>
              <a:t>What is Version Control?</a:t>
            </a:r>
          </a:p>
          <a:p>
            <a:pPr marL="285750" indent="-285750" algn="l">
              <a:lnSpc>
                <a:spcPts val="2800"/>
              </a:lnSpc>
              <a:buFont typeface="Arial" panose="020B0604020202020204" pitchFamily="34" charset="0"/>
              <a:buChar char="•"/>
            </a:pPr>
            <a:r>
              <a:rPr lang="en-US" sz="2800" dirty="0"/>
              <a:t>It’s time to get Git.</a:t>
            </a:r>
          </a:p>
          <a:p>
            <a:pPr marL="285750" indent="-285750" algn="l">
              <a:lnSpc>
                <a:spcPts val="2800"/>
              </a:lnSpc>
              <a:buFont typeface="Arial" panose="020B0604020202020204" pitchFamily="34" charset="0"/>
              <a:buChar char="•"/>
            </a:pPr>
            <a:r>
              <a:rPr lang="en-US" sz="2800" dirty="0"/>
              <a:t>Working with repositories locally.</a:t>
            </a:r>
          </a:p>
          <a:p>
            <a:pPr marL="285750" indent="-285750" algn="l">
              <a:lnSpc>
                <a:spcPts val="2800"/>
              </a:lnSpc>
              <a:buFont typeface="Arial" panose="020B0604020202020204" pitchFamily="34" charset="0"/>
              <a:buChar char="•"/>
            </a:pPr>
            <a:r>
              <a:rPr lang="en-US" sz="2800" dirty="0"/>
              <a:t>Working with remotes.</a:t>
            </a:r>
          </a:p>
          <a:p>
            <a:pPr marL="285750" indent="-285750" algn="l">
              <a:lnSpc>
                <a:spcPts val="2800"/>
              </a:lnSpc>
              <a:buFont typeface="Arial" panose="020B0604020202020204" pitchFamily="34" charset="0"/>
              <a:buChar char="•"/>
            </a:pPr>
            <a:r>
              <a:rPr lang="en-US" sz="2800" dirty="0"/>
              <a:t>Working on another developer’s repository.</a:t>
            </a:r>
          </a:p>
        </p:txBody>
      </p:sp>
    </p:spTree>
    <p:extLst>
      <p:ext uri="{BB962C8B-B14F-4D97-AF65-F5344CB8AC3E}">
        <p14:creationId xmlns:p14="http://schemas.microsoft.com/office/powerpoint/2010/main" val="1120563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946653"/>
            <a:ext cx="10058400" cy="953709"/>
          </a:xfrm>
        </p:spPr>
        <p:txBody>
          <a:bodyPr/>
          <a:lstStyle/>
          <a:p>
            <a:r>
              <a:rPr lang="en-US" dirty="0"/>
              <a:t>Git Commit</a:t>
            </a:r>
          </a:p>
        </p:txBody>
      </p:sp>
      <p:sp>
        <p:nvSpPr>
          <p:cNvPr id="11" name="TextBox 10">
            <a:extLst>
              <a:ext uri="{FF2B5EF4-FFF2-40B4-BE49-F238E27FC236}">
                <a16:creationId xmlns:a16="http://schemas.microsoft.com/office/drawing/2014/main" id="{5F10B270-092D-4173-A3B8-3C667092E3A0}"/>
              </a:ext>
            </a:extLst>
          </p:cNvPr>
          <p:cNvSpPr txBox="1"/>
          <p:nvPr/>
        </p:nvSpPr>
        <p:spPr>
          <a:xfrm>
            <a:off x="914400" y="1975015"/>
            <a:ext cx="10421354" cy="523220"/>
          </a:xfrm>
          <a:prstGeom prst="rect">
            <a:avLst/>
          </a:prstGeom>
          <a:noFill/>
        </p:spPr>
        <p:txBody>
          <a:bodyPr wrap="square">
            <a:spAutoFit/>
          </a:bodyPr>
          <a:lstStyle/>
          <a:p>
            <a:r>
              <a:rPr lang="en-US" sz="2800" dirty="0">
                <a:gradFill>
                  <a:gsLst>
                    <a:gs pos="61049">
                      <a:schemeClr val="tx1"/>
                    </a:gs>
                    <a:gs pos="43000">
                      <a:schemeClr val="tx1"/>
                    </a:gs>
                  </a:gsLst>
                  <a:lin ang="5400000" scaled="0"/>
                </a:gradFill>
                <a:latin typeface="Consolas" panose="020B0609020204030204" pitchFamily="49" charset="0"/>
              </a:rPr>
              <a:t>$ git commit –m “Initial commit”</a:t>
            </a:r>
          </a:p>
        </p:txBody>
      </p:sp>
      <p:sp>
        <p:nvSpPr>
          <p:cNvPr id="13" name="TextBox 12">
            <a:extLst>
              <a:ext uri="{FF2B5EF4-FFF2-40B4-BE49-F238E27FC236}">
                <a16:creationId xmlns:a16="http://schemas.microsoft.com/office/drawing/2014/main" id="{DDBF212F-C335-4FA8-9A3C-EB7A6B479EDE}"/>
              </a:ext>
            </a:extLst>
          </p:cNvPr>
          <p:cNvSpPr txBox="1"/>
          <p:nvPr/>
        </p:nvSpPr>
        <p:spPr>
          <a:xfrm>
            <a:off x="914400" y="3198167"/>
            <a:ext cx="10183171" cy="1200329"/>
          </a:xfrm>
          <a:prstGeom prst="rect">
            <a:avLst/>
          </a:prstGeom>
          <a:noFill/>
        </p:spPr>
        <p:txBody>
          <a:bodyPr wrap="square">
            <a:spAutoFit/>
          </a:bodyPr>
          <a:lstStyle/>
          <a:p>
            <a:r>
              <a:rPr lang="en-US" sz="2400" dirty="0"/>
              <a:t>This command moves your changes to the local repository.</a:t>
            </a:r>
          </a:p>
          <a:p>
            <a:endParaRPr lang="en-US" sz="2400" dirty="0"/>
          </a:p>
          <a:p>
            <a:r>
              <a:rPr lang="en-US" sz="2400" dirty="0"/>
              <a:t>Try to always write your commit message in an imperative way.</a:t>
            </a:r>
          </a:p>
        </p:txBody>
      </p:sp>
    </p:spTree>
    <p:extLst>
      <p:ext uri="{BB962C8B-B14F-4D97-AF65-F5344CB8AC3E}">
        <p14:creationId xmlns:p14="http://schemas.microsoft.com/office/powerpoint/2010/main" val="64910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946653"/>
            <a:ext cx="10058400" cy="953709"/>
          </a:xfrm>
        </p:spPr>
        <p:txBody>
          <a:bodyPr/>
          <a:lstStyle/>
          <a:p>
            <a:r>
              <a:rPr lang="en-US" dirty="0"/>
              <a:t>Git Commit Message</a:t>
            </a:r>
          </a:p>
        </p:txBody>
      </p:sp>
      <p:sp>
        <p:nvSpPr>
          <p:cNvPr id="13" name="TextBox 12">
            <a:extLst>
              <a:ext uri="{FF2B5EF4-FFF2-40B4-BE49-F238E27FC236}">
                <a16:creationId xmlns:a16="http://schemas.microsoft.com/office/drawing/2014/main" id="{DDBF212F-C335-4FA8-9A3C-EB7A6B479EDE}"/>
              </a:ext>
            </a:extLst>
          </p:cNvPr>
          <p:cNvSpPr txBox="1"/>
          <p:nvPr/>
        </p:nvSpPr>
        <p:spPr>
          <a:xfrm>
            <a:off x="914400" y="1989568"/>
            <a:ext cx="10183171" cy="3416320"/>
          </a:xfrm>
          <a:prstGeom prst="rect">
            <a:avLst/>
          </a:prstGeom>
          <a:noFill/>
        </p:spPr>
        <p:txBody>
          <a:bodyPr wrap="square">
            <a:spAutoFit/>
          </a:bodyPr>
          <a:lstStyle/>
          <a:p>
            <a:r>
              <a:rPr lang="en-US" sz="2400" dirty="0"/>
              <a:t>Do’s </a:t>
            </a:r>
          </a:p>
          <a:p>
            <a:pPr marL="342900" indent="-342900">
              <a:buFont typeface="Arial" panose="020B0604020202020204" pitchFamily="34" charset="0"/>
              <a:buChar char="•"/>
            </a:pPr>
            <a:r>
              <a:rPr lang="en-US" sz="2400" dirty="0"/>
              <a:t>Keep the message short (less than 60-ish characters)</a:t>
            </a:r>
          </a:p>
          <a:p>
            <a:pPr marL="342900" indent="-342900">
              <a:buFont typeface="Arial" panose="020B0604020202020204" pitchFamily="34" charset="0"/>
              <a:buChar char="•"/>
            </a:pPr>
            <a:r>
              <a:rPr lang="en-US" sz="2400" dirty="0"/>
              <a:t>Explain what the commit does (not how or why!)</a:t>
            </a:r>
          </a:p>
          <a:p>
            <a:endParaRPr lang="en-US" sz="2400" dirty="0"/>
          </a:p>
          <a:p>
            <a:r>
              <a:rPr lang="en-US" sz="2400" dirty="0"/>
              <a:t>Don’ts</a:t>
            </a:r>
          </a:p>
          <a:p>
            <a:pPr marL="342900" indent="-342900">
              <a:buFont typeface="Arial" panose="020B0604020202020204" pitchFamily="34" charset="0"/>
              <a:buChar char="•"/>
            </a:pPr>
            <a:r>
              <a:rPr lang="en-US" sz="2400" dirty="0"/>
              <a:t>Explain why the changes are made</a:t>
            </a:r>
          </a:p>
          <a:p>
            <a:pPr marL="342900" indent="-342900">
              <a:buFont typeface="Arial" panose="020B0604020202020204" pitchFamily="34" charset="0"/>
              <a:buChar char="•"/>
            </a:pPr>
            <a:r>
              <a:rPr lang="en-US" sz="2400" dirty="0"/>
              <a:t>Explain how the changes are made</a:t>
            </a:r>
          </a:p>
          <a:p>
            <a:pPr marL="342900" indent="-342900">
              <a:buFont typeface="Arial" panose="020B0604020202020204" pitchFamily="34" charset="0"/>
              <a:buChar char="•"/>
            </a:pPr>
            <a:r>
              <a:rPr lang="en-US" sz="2400" dirty="0"/>
              <a:t>Use the word “and”</a:t>
            </a:r>
          </a:p>
          <a:p>
            <a:endParaRPr lang="en-US" sz="2400" dirty="0"/>
          </a:p>
        </p:txBody>
      </p:sp>
    </p:spTree>
    <p:extLst>
      <p:ext uri="{BB962C8B-B14F-4D97-AF65-F5344CB8AC3E}">
        <p14:creationId xmlns:p14="http://schemas.microsoft.com/office/powerpoint/2010/main" val="1460916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Reviewing the Repository’s History</a:t>
            </a:r>
          </a:p>
        </p:txBody>
      </p:sp>
      <p:sp>
        <p:nvSpPr>
          <p:cNvPr id="11" name="TextBox 10">
            <a:extLst>
              <a:ext uri="{FF2B5EF4-FFF2-40B4-BE49-F238E27FC236}">
                <a16:creationId xmlns:a16="http://schemas.microsoft.com/office/drawing/2014/main" id="{5F10B270-092D-4173-A3B8-3C667092E3A0}"/>
              </a:ext>
            </a:extLst>
          </p:cNvPr>
          <p:cNvSpPr txBox="1"/>
          <p:nvPr/>
        </p:nvSpPr>
        <p:spPr>
          <a:xfrm>
            <a:off x="1033492" y="1764158"/>
            <a:ext cx="10421354" cy="523220"/>
          </a:xfrm>
          <a:prstGeom prst="rect">
            <a:avLst/>
          </a:prstGeom>
          <a:noFill/>
        </p:spPr>
        <p:txBody>
          <a:bodyPr wrap="square">
            <a:spAutoFit/>
          </a:bodyPr>
          <a:lstStyle/>
          <a:p>
            <a:r>
              <a:rPr lang="en-US" sz="2800" dirty="0">
                <a:gradFill>
                  <a:gsLst>
                    <a:gs pos="61049">
                      <a:schemeClr val="tx1"/>
                    </a:gs>
                    <a:gs pos="43000">
                      <a:schemeClr val="tx1"/>
                    </a:gs>
                  </a:gsLst>
                  <a:lin ang="5400000" scaled="0"/>
                </a:gradFill>
                <a:latin typeface="Consolas" panose="020B0609020204030204" pitchFamily="49" charset="0"/>
              </a:rPr>
              <a:t>$ git status</a:t>
            </a:r>
          </a:p>
        </p:txBody>
      </p:sp>
      <p:sp>
        <p:nvSpPr>
          <p:cNvPr id="13" name="TextBox 12">
            <a:extLst>
              <a:ext uri="{FF2B5EF4-FFF2-40B4-BE49-F238E27FC236}">
                <a16:creationId xmlns:a16="http://schemas.microsoft.com/office/drawing/2014/main" id="{DDBF212F-C335-4FA8-9A3C-EB7A6B479EDE}"/>
              </a:ext>
            </a:extLst>
          </p:cNvPr>
          <p:cNvSpPr txBox="1"/>
          <p:nvPr/>
        </p:nvSpPr>
        <p:spPr>
          <a:xfrm>
            <a:off x="1033492" y="2705612"/>
            <a:ext cx="10183171" cy="1200329"/>
          </a:xfrm>
          <a:prstGeom prst="rect">
            <a:avLst/>
          </a:prstGeom>
          <a:noFill/>
        </p:spPr>
        <p:txBody>
          <a:bodyPr wrap="square">
            <a:spAutoFit/>
          </a:bodyPr>
          <a:lstStyle/>
          <a:p>
            <a:r>
              <a:rPr lang="en-US" sz="2400" dirty="0"/>
              <a:t>On branch master</a:t>
            </a:r>
          </a:p>
          <a:p>
            <a:r>
              <a:rPr lang="en-US" sz="2400" dirty="0"/>
              <a:t>Your branch is up-to-date with 'origin/master'.</a:t>
            </a:r>
          </a:p>
          <a:p>
            <a:r>
              <a:rPr lang="en-US" sz="2400" dirty="0"/>
              <a:t>Nothing to commit, working directory clean</a:t>
            </a:r>
          </a:p>
        </p:txBody>
      </p:sp>
      <p:sp>
        <p:nvSpPr>
          <p:cNvPr id="6" name="TextBox 5">
            <a:extLst>
              <a:ext uri="{FF2B5EF4-FFF2-40B4-BE49-F238E27FC236}">
                <a16:creationId xmlns:a16="http://schemas.microsoft.com/office/drawing/2014/main" id="{919D830B-FD65-4699-B96C-D0B5FECE78D8}"/>
              </a:ext>
            </a:extLst>
          </p:cNvPr>
          <p:cNvSpPr txBox="1"/>
          <p:nvPr/>
        </p:nvSpPr>
        <p:spPr>
          <a:xfrm>
            <a:off x="1033492" y="4585785"/>
            <a:ext cx="10421354" cy="523220"/>
          </a:xfrm>
          <a:prstGeom prst="rect">
            <a:avLst/>
          </a:prstGeom>
          <a:noFill/>
        </p:spPr>
        <p:txBody>
          <a:bodyPr wrap="square">
            <a:spAutoFit/>
          </a:bodyPr>
          <a:lstStyle/>
          <a:p>
            <a:r>
              <a:rPr lang="en-US" sz="2800" dirty="0">
                <a:gradFill>
                  <a:gsLst>
                    <a:gs pos="61049">
                      <a:schemeClr val="tx1"/>
                    </a:gs>
                    <a:gs pos="43000">
                      <a:schemeClr val="tx1"/>
                    </a:gs>
                  </a:gsLst>
                  <a:lin ang="5400000" scaled="0"/>
                </a:gradFill>
                <a:latin typeface="Consolas" panose="020B0609020204030204" pitchFamily="49" charset="0"/>
              </a:rPr>
              <a:t>$ git log</a:t>
            </a:r>
          </a:p>
        </p:txBody>
      </p:sp>
    </p:spTree>
    <p:extLst>
      <p:ext uri="{BB962C8B-B14F-4D97-AF65-F5344CB8AC3E}">
        <p14:creationId xmlns:p14="http://schemas.microsoft.com/office/powerpoint/2010/main" val="1519165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Reviewing the Repository’s History</a:t>
            </a:r>
          </a:p>
        </p:txBody>
      </p:sp>
      <p:sp>
        <p:nvSpPr>
          <p:cNvPr id="11" name="TextBox 10">
            <a:extLst>
              <a:ext uri="{FF2B5EF4-FFF2-40B4-BE49-F238E27FC236}">
                <a16:creationId xmlns:a16="http://schemas.microsoft.com/office/drawing/2014/main" id="{5F10B270-092D-4173-A3B8-3C667092E3A0}"/>
              </a:ext>
            </a:extLst>
          </p:cNvPr>
          <p:cNvSpPr txBox="1"/>
          <p:nvPr/>
        </p:nvSpPr>
        <p:spPr>
          <a:xfrm>
            <a:off x="914400" y="1984930"/>
            <a:ext cx="10421354" cy="523220"/>
          </a:xfrm>
          <a:prstGeom prst="rect">
            <a:avLst/>
          </a:prstGeom>
          <a:noFill/>
        </p:spPr>
        <p:txBody>
          <a:bodyPr wrap="square">
            <a:spAutoFit/>
          </a:bodyPr>
          <a:lstStyle/>
          <a:p>
            <a:r>
              <a:rPr lang="en-US" sz="2800" dirty="0">
                <a:gradFill>
                  <a:gsLst>
                    <a:gs pos="61049">
                      <a:schemeClr val="tx1"/>
                    </a:gs>
                    <a:gs pos="43000">
                      <a:schemeClr val="tx1"/>
                    </a:gs>
                  </a:gsLst>
                  <a:lin ang="5400000" scaled="0"/>
                </a:gradFill>
                <a:latin typeface="Consolas" panose="020B0609020204030204" pitchFamily="49" charset="0"/>
              </a:rPr>
              <a:t>$ git status</a:t>
            </a:r>
          </a:p>
        </p:txBody>
      </p:sp>
      <p:sp>
        <p:nvSpPr>
          <p:cNvPr id="13" name="TextBox 12">
            <a:extLst>
              <a:ext uri="{FF2B5EF4-FFF2-40B4-BE49-F238E27FC236}">
                <a16:creationId xmlns:a16="http://schemas.microsoft.com/office/drawing/2014/main" id="{DDBF212F-C335-4FA8-9A3C-EB7A6B479EDE}"/>
              </a:ext>
            </a:extLst>
          </p:cNvPr>
          <p:cNvSpPr txBox="1"/>
          <p:nvPr/>
        </p:nvSpPr>
        <p:spPr>
          <a:xfrm>
            <a:off x="914400" y="2744084"/>
            <a:ext cx="10183171" cy="830997"/>
          </a:xfrm>
          <a:prstGeom prst="rect">
            <a:avLst/>
          </a:prstGeom>
          <a:noFill/>
        </p:spPr>
        <p:txBody>
          <a:bodyPr wrap="square">
            <a:spAutoFit/>
          </a:bodyPr>
          <a:lstStyle/>
          <a:p>
            <a:r>
              <a:rPr lang="en-US" sz="2400" dirty="0"/>
              <a:t>This command display’s the status of the working directory and the staging area.</a:t>
            </a:r>
          </a:p>
        </p:txBody>
      </p:sp>
      <p:sp>
        <p:nvSpPr>
          <p:cNvPr id="6" name="TextBox 5">
            <a:extLst>
              <a:ext uri="{FF2B5EF4-FFF2-40B4-BE49-F238E27FC236}">
                <a16:creationId xmlns:a16="http://schemas.microsoft.com/office/drawing/2014/main" id="{919D830B-FD65-4699-B96C-D0B5FECE78D8}"/>
              </a:ext>
            </a:extLst>
          </p:cNvPr>
          <p:cNvSpPr txBox="1"/>
          <p:nvPr/>
        </p:nvSpPr>
        <p:spPr>
          <a:xfrm>
            <a:off x="914400" y="4585785"/>
            <a:ext cx="10421354"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Quire Sans"/>
                <a:ea typeface="+mn-ea"/>
                <a:cs typeface="+mn-cs"/>
              </a:rPr>
              <a:t>It doesn’t show us history!</a:t>
            </a:r>
          </a:p>
        </p:txBody>
      </p:sp>
    </p:spTree>
    <p:extLst>
      <p:ext uri="{BB962C8B-B14F-4D97-AF65-F5344CB8AC3E}">
        <p14:creationId xmlns:p14="http://schemas.microsoft.com/office/powerpoint/2010/main" val="2029882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946654"/>
            <a:ext cx="10058400" cy="807038"/>
          </a:xfrm>
        </p:spPr>
        <p:txBody>
          <a:bodyPr/>
          <a:lstStyle/>
          <a:p>
            <a:r>
              <a:rPr lang="en-US" dirty="0"/>
              <a:t>Reviewing the Repository’s History</a:t>
            </a:r>
          </a:p>
        </p:txBody>
      </p:sp>
      <p:sp>
        <p:nvSpPr>
          <p:cNvPr id="11" name="TextBox 10">
            <a:extLst>
              <a:ext uri="{FF2B5EF4-FFF2-40B4-BE49-F238E27FC236}">
                <a16:creationId xmlns:a16="http://schemas.microsoft.com/office/drawing/2014/main" id="{5F10B270-092D-4173-A3B8-3C667092E3A0}"/>
              </a:ext>
            </a:extLst>
          </p:cNvPr>
          <p:cNvSpPr txBox="1"/>
          <p:nvPr/>
        </p:nvSpPr>
        <p:spPr>
          <a:xfrm>
            <a:off x="914400" y="5190661"/>
            <a:ext cx="10421354" cy="523220"/>
          </a:xfrm>
          <a:prstGeom prst="rect">
            <a:avLst/>
          </a:prstGeom>
          <a:noFill/>
        </p:spPr>
        <p:txBody>
          <a:bodyPr wrap="square">
            <a:spAutoFit/>
          </a:bodyPr>
          <a:lstStyle/>
          <a:p>
            <a:r>
              <a:rPr lang="en-US" sz="2800" dirty="0">
                <a:gradFill>
                  <a:gsLst>
                    <a:gs pos="61049">
                      <a:schemeClr val="tx1"/>
                    </a:gs>
                    <a:gs pos="43000">
                      <a:schemeClr val="tx1"/>
                    </a:gs>
                  </a:gsLst>
                  <a:lin ang="5400000" scaled="0"/>
                </a:gradFill>
                <a:latin typeface="Consolas" panose="020B0609020204030204" pitchFamily="49" charset="0"/>
              </a:rPr>
              <a:t>$ git log --</a:t>
            </a:r>
            <a:r>
              <a:rPr lang="en-US" sz="2800" dirty="0" err="1">
                <a:gradFill>
                  <a:gsLst>
                    <a:gs pos="61049">
                      <a:schemeClr val="tx1"/>
                    </a:gs>
                    <a:gs pos="43000">
                      <a:schemeClr val="tx1"/>
                    </a:gs>
                  </a:gsLst>
                  <a:lin ang="5400000" scaled="0"/>
                </a:gradFill>
                <a:latin typeface="Consolas" panose="020B0609020204030204" pitchFamily="49" charset="0"/>
              </a:rPr>
              <a:t>oneline</a:t>
            </a:r>
            <a:endParaRPr lang="en-US" sz="2800" dirty="0">
              <a:gradFill>
                <a:gsLst>
                  <a:gs pos="61049">
                    <a:schemeClr val="tx1"/>
                  </a:gs>
                  <a:gs pos="43000">
                    <a:schemeClr val="tx1"/>
                  </a:gs>
                </a:gsLst>
                <a:lin ang="5400000" scaled="0"/>
              </a:gradFill>
              <a:latin typeface="Consolas" panose="020B0609020204030204" pitchFamily="49" charset="0"/>
            </a:endParaRPr>
          </a:p>
        </p:txBody>
      </p:sp>
      <p:sp>
        <p:nvSpPr>
          <p:cNvPr id="13" name="TextBox 12">
            <a:extLst>
              <a:ext uri="{FF2B5EF4-FFF2-40B4-BE49-F238E27FC236}">
                <a16:creationId xmlns:a16="http://schemas.microsoft.com/office/drawing/2014/main" id="{DDBF212F-C335-4FA8-9A3C-EB7A6B479EDE}"/>
              </a:ext>
            </a:extLst>
          </p:cNvPr>
          <p:cNvSpPr txBox="1"/>
          <p:nvPr/>
        </p:nvSpPr>
        <p:spPr>
          <a:xfrm>
            <a:off x="914400" y="2644170"/>
            <a:ext cx="10183171" cy="2308324"/>
          </a:xfrm>
          <a:prstGeom prst="rect">
            <a:avLst/>
          </a:prstGeom>
          <a:noFill/>
        </p:spPr>
        <p:txBody>
          <a:bodyPr wrap="square">
            <a:spAutoFit/>
          </a:bodyPr>
          <a:lstStyle/>
          <a:p>
            <a:r>
              <a:rPr lang="en-US" sz="2400" dirty="0"/>
              <a:t>This command will show you the history of changes in the repository including:</a:t>
            </a:r>
          </a:p>
          <a:p>
            <a:pPr marL="342900" indent="-342900">
              <a:buFont typeface="Arial" panose="020B0604020202020204" pitchFamily="34" charset="0"/>
              <a:buChar char="•"/>
            </a:pPr>
            <a:r>
              <a:rPr lang="en-US" sz="2400" dirty="0"/>
              <a:t>the SHA </a:t>
            </a:r>
          </a:p>
          <a:p>
            <a:pPr marL="342900" indent="-342900">
              <a:buFont typeface="Arial" panose="020B0604020202020204" pitchFamily="34" charset="0"/>
              <a:buChar char="•"/>
            </a:pPr>
            <a:r>
              <a:rPr lang="en-US" sz="2400" dirty="0"/>
              <a:t>the author </a:t>
            </a:r>
          </a:p>
          <a:p>
            <a:pPr marL="342900" indent="-342900">
              <a:buFont typeface="Arial" panose="020B0604020202020204" pitchFamily="34" charset="0"/>
              <a:buChar char="•"/>
            </a:pPr>
            <a:r>
              <a:rPr lang="en-US" sz="2400" dirty="0"/>
              <a:t>the date</a:t>
            </a:r>
          </a:p>
          <a:p>
            <a:pPr marL="342900" indent="-342900">
              <a:buFont typeface="Arial" panose="020B0604020202020204" pitchFamily="34" charset="0"/>
              <a:buChar char="•"/>
            </a:pPr>
            <a:r>
              <a:rPr lang="en-US" sz="2400" dirty="0"/>
              <a:t>the commit message</a:t>
            </a:r>
          </a:p>
        </p:txBody>
      </p:sp>
      <p:sp>
        <p:nvSpPr>
          <p:cNvPr id="2" name="TextBox 1">
            <a:extLst>
              <a:ext uri="{FF2B5EF4-FFF2-40B4-BE49-F238E27FC236}">
                <a16:creationId xmlns:a16="http://schemas.microsoft.com/office/drawing/2014/main" id="{77C5C14C-6458-725A-CA7E-A249F4AED5BE}"/>
              </a:ext>
            </a:extLst>
          </p:cNvPr>
          <p:cNvSpPr txBox="1"/>
          <p:nvPr/>
        </p:nvSpPr>
        <p:spPr>
          <a:xfrm>
            <a:off x="914400" y="1882783"/>
            <a:ext cx="10421354" cy="523220"/>
          </a:xfrm>
          <a:prstGeom prst="rect">
            <a:avLst/>
          </a:prstGeom>
          <a:noFill/>
        </p:spPr>
        <p:txBody>
          <a:bodyPr wrap="square">
            <a:spAutoFit/>
          </a:bodyPr>
          <a:lstStyle/>
          <a:p>
            <a:r>
              <a:rPr lang="en-US" sz="2800" dirty="0">
                <a:gradFill>
                  <a:gsLst>
                    <a:gs pos="61049">
                      <a:schemeClr val="tx1"/>
                    </a:gs>
                    <a:gs pos="43000">
                      <a:schemeClr val="tx1"/>
                    </a:gs>
                  </a:gsLst>
                  <a:lin ang="5400000" scaled="0"/>
                </a:gradFill>
                <a:latin typeface="Consolas" panose="020B0609020204030204" pitchFamily="49" charset="0"/>
              </a:rPr>
              <a:t>$ git log</a:t>
            </a:r>
          </a:p>
        </p:txBody>
      </p:sp>
    </p:spTree>
    <p:extLst>
      <p:ext uri="{BB962C8B-B14F-4D97-AF65-F5344CB8AC3E}">
        <p14:creationId xmlns:p14="http://schemas.microsoft.com/office/powerpoint/2010/main" val="3888213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4B320A-560D-4493-AA6A-79A2C8DC387F}"/>
              </a:ext>
            </a:extLst>
          </p:cNvPr>
          <p:cNvSpPr>
            <a:spLocks noGrp="1"/>
          </p:cNvSpPr>
          <p:nvPr>
            <p:ph type="title"/>
          </p:nvPr>
        </p:nvSpPr>
        <p:spPr>
          <a:xfrm>
            <a:off x="1591733" y="1244600"/>
            <a:ext cx="8894234" cy="1016192"/>
          </a:xfrm>
        </p:spPr>
        <p:txBody>
          <a:bodyPr>
            <a:normAutofit fontScale="90000"/>
          </a:bodyPr>
          <a:lstStyle/>
          <a:p>
            <a:pPr algn="ctr"/>
            <a:r>
              <a:rPr lang="en-US" dirty="0"/>
              <a:t>Exercise – </a:t>
            </a:r>
            <a:br>
              <a:rPr lang="en-US" dirty="0"/>
            </a:br>
            <a:r>
              <a:rPr lang="en-US" dirty="0"/>
              <a:t>Working with Remotes</a:t>
            </a:r>
          </a:p>
        </p:txBody>
      </p:sp>
      <p:sp>
        <p:nvSpPr>
          <p:cNvPr id="3" name="Text Placeholder 2">
            <a:extLst>
              <a:ext uri="{FF2B5EF4-FFF2-40B4-BE49-F238E27FC236}">
                <a16:creationId xmlns:a16="http://schemas.microsoft.com/office/drawing/2014/main" id="{E9A2FFE3-A7C7-9249-96D4-8D9AC15E0150}"/>
              </a:ext>
            </a:extLst>
          </p:cNvPr>
          <p:cNvSpPr>
            <a:spLocks noGrp="1"/>
          </p:cNvSpPr>
          <p:nvPr>
            <p:ph type="body" sz="quarter" idx="11"/>
          </p:nvPr>
        </p:nvSpPr>
        <p:spPr/>
        <p:txBody>
          <a:bodyPr/>
          <a:lstStyle/>
          <a:p>
            <a:pPr>
              <a:lnSpc>
                <a:spcPts val="2800"/>
              </a:lnSpc>
            </a:pPr>
            <a:r>
              <a:rPr lang="en-US" dirty="0"/>
              <a:t>In this exercise, we will:</a:t>
            </a:r>
          </a:p>
          <a:p>
            <a:pPr marL="285750" indent="-285750">
              <a:lnSpc>
                <a:spcPts val="2800"/>
              </a:lnSpc>
              <a:buFont typeface="Arial" panose="020B0604020202020204" pitchFamily="34" charset="0"/>
              <a:buChar char="•"/>
            </a:pPr>
            <a:r>
              <a:rPr lang="en-US" dirty="0"/>
              <a:t>Create a GitHub repository and clone it.</a:t>
            </a:r>
          </a:p>
          <a:p>
            <a:pPr marL="285750" indent="-285750">
              <a:lnSpc>
                <a:spcPts val="2800"/>
              </a:lnSpc>
              <a:buFont typeface="Arial" panose="020B0604020202020204" pitchFamily="34" charset="0"/>
              <a:buChar char="•"/>
            </a:pPr>
            <a:r>
              <a:rPr lang="en-US" dirty="0"/>
              <a:t>Make changes and push to GitHub.</a:t>
            </a:r>
          </a:p>
          <a:p>
            <a:pPr marL="285750" indent="-285750">
              <a:lnSpc>
                <a:spcPts val="2800"/>
              </a:lnSpc>
              <a:buFont typeface="Arial" panose="020B0604020202020204" pitchFamily="34" charset="0"/>
              <a:buChar char="•"/>
            </a:pPr>
            <a:r>
              <a:rPr lang="en-US" dirty="0"/>
              <a:t>Make changes and pull from GitHub.</a:t>
            </a:r>
          </a:p>
          <a:p>
            <a:pPr marL="285750" indent="-285750">
              <a:lnSpc>
                <a:spcPts val="2800"/>
              </a:lnSpc>
              <a:buFont typeface="Arial" panose="020B0604020202020204" pitchFamily="34" charset="0"/>
              <a:buChar char="•"/>
            </a:pPr>
            <a:r>
              <a:rPr lang="en-US" dirty="0"/>
              <a:t>Fork a  repository and make a pull request.</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963DCEE4-9D38-93E0-E677-06DCF9B2C078}"/>
                  </a:ext>
                </a:extLst>
              </p14:cNvPr>
              <p14:cNvContentPartPr/>
              <p14:nvPr/>
            </p14:nvContentPartPr>
            <p14:xfrm>
              <a:off x="3069000" y="6969177"/>
              <a:ext cx="360" cy="360"/>
            </p14:xfrm>
          </p:contentPart>
        </mc:Choice>
        <mc:Fallback xmlns="">
          <p:pic>
            <p:nvPicPr>
              <p:cNvPr id="2" name="Ink 1">
                <a:extLst>
                  <a:ext uri="{FF2B5EF4-FFF2-40B4-BE49-F238E27FC236}">
                    <a16:creationId xmlns:a16="http://schemas.microsoft.com/office/drawing/2014/main" id="{963DCEE4-9D38-93E0-E677-06DCF9B2C078}"/>
                  </a:ext>
                </a:extLst>
              </p:cNvPr>
              <p:cNvPicPr/>
              <p:nvPr/>
            </p:nvPicPr>
            <p:blipFill>
              <a:blip r:embed="rId4"/>
              <a:stretch>
                <a:fillRect/>
              </a:stretch>
            </p:blipFill>
            <p:spPr>
              <a:xfrm>
                <a:off x="3060360" y="696017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437D0026-5036-2E4C-2E98-E43A3CB8875E}"/>
                  </a:ext>
                </a:extLst>
              </p14:cNvPr>
              <p14:cNvContentPartPr/>
              <p14:nvPr/>
            </p14:nvContentPartPr>
            <p14:xfrm>
              <a:off x="3417480" y="7228017"/>
              <a:ext cx="678960" cy="168480"/>
            </p14:xfrm>
          </p:contentPart>
        </mc:Choice>
        <mc:Fallback xmlns="">
          <p:pic>
            <p:nvPicPr>
              <p:cNvPr id="4" name="Ink 3">
                <a:extLst>
                  <a:ext uri="{FF2B5EF4-FFF2-40B4-BE49-F238E27FC236}">
                    <a16:creationId xmlns:a16="http://schemas.microsoft.com/office/drawing/2014/main" id="{437D0026-5036-2E4C-2E98-E43A3CB8875E}"/>
                  </a:ext>
                </a:extLst>
              </p:cNvPr>
              <p:cNvPicPr/>
              <p:nvPr/>
            </p:nvPicPr>
            <p:blipFill>
              <a:blip r:embed="rId6"/>
              <a:stretch>
                <a:fillRect/>
              </a:stretch>
            </p:blipFill>
            <p:spPr>
              <a:xfrm>
                <a:off x="3408840" y="7219377"/>
                <a:ext cx="696600" cy="186120"/>
              </a:xfrm>
              <a:prstGeom prst="rect">
                <a:avLst/>
              </a:prstGeom>
            </p:spPr>
          </p:pic>
        </mc:Fallback>
      </mc:AlternateContent>
    </p:spTree>
    <p:extLst>
      <p:ext uri="{BB962C8B-B14F-4D97-AF65-F5344CB8AC3E}">
        <p14:creationId xmlns:p14="http://schemas.microsoft.com/office/powerpoint/2010/main" val="4166156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946653"/>
            <a:ext cx="10058400" cy="734003"/>
          </a:xfrm>
        </p:spPr>
        <p:txBody>
          <a:bodyPr/>
          <a:lstStyle/>
          <a:p>
            <a:r>
              <a:rPr lang="en-US" dirty="0"/>
              <a:t>How Git works with GitHub?</a:t>
            </a:r>
          </a:p>
        </p:txBody>
      </p:sp>
      <p:sp>
        <p:nvSpPr>
          <p:cNvPr id="7" name="Rectangle 6">
            <a:extLst>
              <a:ext uri="{FF2B5EF4-FFF2-40B4-BE49-F238E27FC236}">
                <a16:creationId xmlns:a16="http://schemas.microsoft.com/office/drawing/2014/main" id="{A8EBA72D-EAF7-B507-63E8-ADC354B6DBDD}"/>
              </a:ext>
            </a:extLst>
          </p:cNvPr>
          <p:cNvSpPr/>
          <p:nvPr/>
        </p:nvSpPr>
        <p:spPr>
          <a:xfrm>
            <a:off x="1075266" y="1811867"/>
            <a:ext cx="2349501" cy="4656666"/>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lnSpc>
                <a:spcPct val="200000"/>
              </a:lnSpc>
            </a:pPr>
            <a:r>
              <a:rPr lang="en-US" b="1" dirty="0">
                <a:effectLst>
                  <a:outerShdw blurRad="38100" dist="38100" dir="2700000" algn="tl">
                    <a:srgbClr val="000000">
                      <a:alpha val="43137"/>
                    </a:srgbClr>
                  </a:outerShdw>
                </a:effectLst>
                <a:latin typeface="+mj-lt"/>
              </a:rPr>
              <a:t>Working Directory</a:t>
            </a:r>
          </a:p>
        </p:txBody>
      </p:sp>
      <p:sp>
        <p:nvSpPr>
          <p:cNvPr id="8" name="Rectangle 7">
            <a:extLst>
              <a:ext uri="{FF2B5EF4-FFF2-40B4-BE49-F238E27FC236}">
                <a16:creationId xmlns:a16="http://schemas.microsoft.com/office/drawing/2014/main" id="{D36DF123-7D24-8425-DFCD-A2EE39418CF7}"/>
              </a:ext>
            </a:extLst>
          </p:cNvPr>
          <p:cNvSpPr/>
          <p:nvPr/>
        </p:nvSpPr>
        <p:spPr>
          <a:xfrm>
            <a:off x="3864366" y="1811867"/>
            <a:ext cx="2349501" cy="465666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lnSpc>
                <a:spcPct val="200000"/>
              </a:lnSpc>
            </a:pPr>
            <a:r>
              <a:rPr lang="en-US" b="1" dirty="0">
                <a:effectLst>
                  <a:outerShdw blurRad="38100" dist="38100" dir="2700000" algn="tl">
                    <a:srgbClr val="000000">
                      <a:alpha val="43137"/>
                    </a:srgbClr>
                  </a:outerShdw>
                </a:effectLst>
                <a:latin typeface="+mj-lt"/>
              </a:rPr>
              <a:t>Staging Area</a:t>
            </a:r>
          </a:p>
        </p:txBody>
      </p:sp>
      <p:sp>
        <p:nvSpPr>
          <p:cNvPr id="9" name="Rectangle 8">
            <a:extLst>
              <a:ext uri="{FF2B5EF4-FFF2-40B4-BE49-F238E27FC236}">
                <a16:creationId xmlns:a16="http://schemas.microsoft.com/office/drawing/2014/main" id="{D1CCF84F-94AF-F007-A9A9-3D45ACE0A92C}"/>
              </a:ext>
            </a:extLst>
          </p:cNvPr>
          <p:cNvSpPr/>
          <p:nvPr/>
        </p:nvSpPr>
        <p:spPr>
          <a:xfrm>
            <a:off x="6653466" y="1811867"/>
            <a:ext cx="2349501" cy="465666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lnSpc>
                <a:spcPct val="200000"/>
              </a:lnSpc>
            </a:pPr>
            <a:r>
              <a:rPr lang="en-US" b="1" dirty="0">
                <a:effectLst>
                  <a:outerShdw blurRad="38100" dist="38100" dir="2700000" algn="tl">
                    <a:srgbClr val="000000">
                      <a:alpha val="43137"/>
                    </a:srgbClr>
                  </a:outerShdw>
                </a:effectLst>
                <a:latin typeface="+mj-lt"/>
              </a:rPr>
              <a:t>Local Repository</a:t>
            </a:r>
          </a:p>
        </p:txBody>
      </p:sp>
      <p:pic>
        <p:nvPicPr>
          <p:cNvPr id="14" name="Picture 13">
            <a:extLst>
              <a:ext uri="{FF2B5EF4-FFF2-40B4-BE49-F238E27FC236}">
                <a16:creationId xmlns:a16="http://schemas.microsoft.com/office/drawing/2014/main" id="{C4089F58-AA1E-3B04-4E9D-CB5EF34FD095}"/>
              </a:ext>
            </a:extLst>
          </p:cNvPr>
          <p:cNvPicPr>
            <a:picLocks noChangeAspect="1"/>
          </p:cNvPicPr>
          <p:nvPr/>
        </p:nvPicPr>
        <p:blipFill>
          <a:blip r:embed="rId3"/>
          <a:stretch>
            <a:fillRect/>
          </a:stretch>
        </p:blipFill>
        <p:spPr>
          <a:xfrm>
            <a:off x="8047567" y="3484033"/>
            <a:ext cx="712532" cy="1063082"/>
          </a:xfrm>
          <a:prstGeom prst="rect">
            <a:avLst/>
          </a:prstGeom>
        </p:spPr>
      </p:pic>
      <p:sp>
        <p:nvSpPr>
          <p:cNvPr id="2" name="Arrow: Right 1">
            <a:extLst>
              <a:ext uri="{FF2B5EF4-FFF2-40B4-BE49-F238E27FC236}">
                <a16:creationId xmlns:a16="http://schemas.microsoft.com/office/drawing/2014/main" id="{B480D365-49AC-0D30-2298-20BF4595EA0D}"/>
              </a:ext>
            </a:extLst>
          </p:cNvPr>
          <p:cNvSpPr/>
          <p:nvPr/>
        </p:nvSpPr>
        <p:spPr>
          <a:xfrm>
            <a:off x="1597083" y="2556956"/>
            <a:ext cx="3533718" cy="10414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bg1"/>
                </a:solidFill>
                <a:latin typeface="Consolas" panose="020B0609020204030204" pitchFamily="49" charset="0"/>
              </a:rPr>
              <a:t>$ git add new-text-file.txt</a:t>
            </a:r>
          </a:p>
        </p:txBody>
      </p:sp>
      <p:sp>
        <p:nvSpPr>
          <p:cNvPr id="6" name="Arrow: Right 5">
            <a:extLst>
              <a:ext uri="{FF2B5EF4-FFF2-40B4-BE49-F238E27FC236}">
                <a16:creationId xmlns:a16="http://schemas.microsoft.com/office/drawing/2014/main" id="{5977F649-798A-20CD-A0D7-3CD748840C52}"/>
              </a:ext>
            </a:extLst>
          </p:cNvPr>
          <p:cNvSpPr/>
          <p:nvPr/>
        </p:nvSpPr>
        <p:spPr>
          <a:xfrm>
            <a:off x="4598515" y="3433256"/>
            <a:ext cx="3533718" cy="1041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Consolas" panose="020B0609020204030204" pitchFamily="49" charset="0"/>
              </a:rPr>
              <a:t>$ git commit –m “Message”</a:t>
            </a:r>
          </a:p>
        </p:txBody>
      </p:sp>
      <p:sp>
        <p:nvSpPr>
          <p:cNvPr id="5" name="Rectangle 4">
            <a:extLst>
              <a:ext uri="{FF2B5EF4-FFF2-40B4-BE49-F238E27FC236}">
                <a16:creationId xmlns:a16="http://schemas.microsoft.com/office/drawing/2014/main" id="{992692B7-9C75-A049-1434-584900A44307}"/>
              </a:ext>
            </a:extLst>
          </p:cNvPr>
          <p:cNvSpPr/>
          <p:nvPr/>
        </p:nvSpPr>
        <p:spPr>
          <a:xfrm>
            <a:off x="9442566" y="1811867"/>
            <a:ext cx="2349501" cy="465666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lnSpc>
                <a:spcPct val="200000"/>
              </a:lnSpc>
            </a:pPr>
            <a:r>
              <a:rPr lang="en-US" b="1" dirty="0">
                <a:effectLst>
                  <a:outerShdw blurRad="38100" dist="38100" dir="2700000" algn="tl">
                    <a:srgbClr val="000000">
                      <a:alpha val="43137"/>
                    </a:srgbClr>
                  </a:outerShdw>
                </a:effectLst>
                <a:latin typeface="+mj-lt"/>
              </a:rPr>
              <a:t>Remote Repository</a:t>
            </a:r>
          </a:p>
        </p:txBody>
      </p:sp>
    </p:spTree>
    <p:extLst>
      <p:ext uri="{BB962C8B-B14F-4D97-AF65-F5344CB8AC3E}">
        <p14:creationId xmlns:p14="http://schemas.microsoft.com/office/powerpoint/2010/main" val="398679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946653"/>
            <a:ext cx="10058400" cy="734003"/>
          </a:xfrm>
        </p:spPr>
        <p:txBody>
          <a:bodyPr/>
          <a:lstStyle/>
          <a:p>
            <a:r>
              <a:rPr lang="en-US" dirty="0"/>
              <a:t>How Git works with GitHub?</a:t>
            </a:r>
          </a:p>
        </p:txBody>
      </p:sp>
      <p:sp>
        <p:nvSpPr>
          <p:cNvPr id="7" name="Rectangle 6">
            <a:extLst>
              <a:ext uri="{FF2B5EF4-FFF2-40B4-BE49-F238E27FC236}">
                <a16:creationId xmlns:a16="http://schemas.microsoft.com/office/drawing/2014/main" id="{A8EBA72D-EAF7-B507-63E8-ADC354B6DBDD}"/>
              </a:ext>
            </a:extLst>
          </p:cNvPr>
          <p:cNvSpPr/>
          <p:nvPr/>
        </p:nvSpPr>
        <p:spPr>
          <a:xfrm>
            <a:off x="1075266" y="1811867"/>
            <a:ext cx="2349501" cy="4656666"/>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lnSpc>
                <a:spcPct val="200000"/>
              </a:lnSpc>
            </a:pPr>
            <a:r>
              <a:rPr lang="en-US" b="1" dirty="0">
                <a:effectLst>
                  <a:outerShdw blurRad="38100" dist="38100" dir="2700000" algn="tl">
                    <a:srgbClr val="000000">
                      <a:alpha val="43137"/>
                    </a:srgbClr>
                  </a:outerShdw>
                </a:effectLst>
                <a:latin typeface="+mj-lt"/>
              </a:rPr>
              <a:t>Working Directory</a:t>
            </a:r>
          </a:p>
        </p:txBody>
      </p:sp>
      <p:sp>
        <p:nvSpPr>
          <p:cNvPr id="8" name="Rectangle 7">
            <a:extLst>
              <a:ext uri="{FF2B5EF4-FFF2-40B4-BE49-F238E27FC236}">
                <a16:creationId xmlns:a16="http://schemas.microsoft.com/office/drawing/2014/main" id="{D36DF123-7D24-8425-DFCD-A2EE39418CF7}"/>
              </a:ext>
            </a:extLst>
          </p:cNvPr>
          <p:cNvSpPr/>
          <p:nvPr/>
        </p:nvSpPr>
        <p:spPr>
          <a:xfrm>
            <a:off x="3864366" y="1811867"/>
            <a:ext cx="2349501" cy="465666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lnSpc>
                <a:spcPct val="200000"/>
              </a:lnSpc>
            </a:pPr>
            <a:r>
              <a:rPr lang="en-US" b="1" dirty="0">
                <a:effectLst>
                  <a:outerShdw blurRad="38100" dist="38100" dir="2700000" algn="tl">
                    <a:srgbClr val="000000">
                      <a:alpha val="43137"/>
                    </a:srgbClr>
                  </a:outerShdw>
                </a:effectLst>
                <a:latin typeface="+mj-lt"/>
              </a:rPr>
              <a:t>Staging Area</a:t>
            </a:r>
          </a:p>
        </p:txBody>
      </p:sp>
      <p:sp>
        <p:nvSpPr>
          <p:cNvPr id="9" name="Rectangle 8">
            <a:extLst>
              <a:ext uri="{FF2B5EF4-FFF2-40B4-BE49-F238E27FC236}">
                <a16:creationId xmlns:a16="http://schemas.microsoft.com/office/drawing/2014/main" id="{D1CCF84F-94AF-F007-A9A9-3D45ACE0A92C}"/>
              </a:ext>
            </a:extLst>
          </p:cNvPr>
          <p:cNvSpPr/>
          <p:nvPr/>
        </p:nvSpPr>
        <p:spPr>
          <a:xfrm>
            <a:off x="6653466" y="1811867"/>
            <a:ext cx="2349501" cy="465666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lnSpc>
                <a:spcPct val="200000"/>
              </a:lnSpc>
            </a:pPr>
            <a:r>
              <a:rPr lang="en-US" b="1" dirty="0">
                <a:effectLst>
                  <a:outerShdw blurRad="38100" dist="38100" dir="2700000" algn="tl">
                    <a:srgbClr val="000000">
                      <a:alpha val="43137"/>
                    </a:srgbClr>
                  </a:outerShdw>
                </a:effectLst>
                <a:latin typeface="+mj-lt"/>
              </a:rPr>
              <a:t>Local Repository</a:t>
            </a:r>
          </a:p>
        </p:txBody>
      </p:sp>
      <p:pic>
        <p:nvPicPr>
          <p:cNvPr id="14" name="Picture 13">
            <a:extLst>
              <a:ext uri="{FF2B5EF4-FFF2-40B4-BE49-F238E27FC236}">
                <a16:creationId xmlns:a16="http://schemas.microsoft.com/office/drawing/2014/main" id="{C4089F58-AA1E-3B04-4E9D-CB5EF34FD095}"/>
              </a:ext>
            </a:extLst>
          </p:cNvPr>
          <p:cNvPicPr>
            <a:picLocks noChangeAspect="1"/>
          </p:cNvPicPr>
          <p:nvPr/>
        </p:nvPicPr>
        <p:blipFill>
          <a:blip r:embed="rId3"/>
          <a:stretch>
            <a:fillRect/>
          </a:stretch>
        </p:blipFill>
        <p:spPr>
          <a:xfrm>
            <a:off x="7006167" y="4441584"/>
            <a:ext cx="712532" cy="1063082"/>
          </a:xfrm>
          <a:prstGeom prst="rect">
            <a:avLst/>
          </a:prstGeom>
        </p:spPr>
      </p:pic>
      <p:sp>
        <p:nvSpPr>
          <p:cNvPr id="2" name="Arrow: Right 1">
            <a:extLst>
              <a:ext uri="{FF2B5EF4-FFF2-40B4-BE49-F238E27FC236}">
                <a16:creationId xmlns:a16="http://schemas.microsoft.com/office/drawing/2014/main" id="{B480D365-49AC-0D30-2298-20BF4595EA0D}"/>
              </a:ext>
            </a:extLst>
          </p:cNvPr>
          <p:cNvSpPr/>
          <p:nvPr/>
        </p:nvSpPr>
        <p:spPr>
          <a:xfrm>
            <a:off x="1597083" y="2556956"/>
            <a:ext cx="3533718" cy="10414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bg1"/>
                </a:solidFill>
                <a:latin typeface="Consolas" panose="020B0609020204030204" pitchFamily="49" charset="0"/>
              </a:rPr>
              <a:t>$ git add new-text-file.txt</a:t>
            </a:r>
          </a:p>
        </p:txBody>
      </p:sp>
      <p:sp>
        <p:nvSpPr>
          <p:cNvPr id="6" name="Arrow: Right 5">
            <a:extLst>
              <a:ext uri="{FF2B5EF4-FFF2-40B4-BE49-F238E27FC236}">
                <a16:creationId xmlns:a16="http://schemas.microsoft.com/office/drawing/2014/main" id="{5977F649-798A-20CD-A0D7-3CD748840C52}"/>
              </a:ext>
            </a:extLst>
          </p:cNvPr>
          <p:cNvSpPr/>
          <p:nvPr/>
        </p:nvSpPr>
        <p:spPr>
          <a:xfrm>
            <a:off x="4598515" y="3433256"/>
            <a:ext cx="3533718" cy="1041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Consolas" panose="020B0609020204030204" pitchFamily="49" charset="0"/>
              </a:rPr>
              <a:t>$ git commit –m “Message”</a:t>
            </a:r>
          </a:p>
        </p:txBody>
      </p:sp>
      <p:sp>
        <p:nvSpPr>
          <p:cNvPr id="5" name="Rectangle 4">
            <a:extLst>
              <a:ext uri="{FF2B5EF4-FFF2-40B4-BE49-F238E27FC236}">
                <a16:creationId xmlns:a16="http://schemas.microsoft.com/office/drawing/2014/main" id="{992692B7-9C75-A049-1434-584900A44307}"/>
              </a:ext>
            </a:extLst>
          </p:cNvPr>
          <p:cNvSpPr/>
          <p:nvPr/>
        </p:nvSpPr>
        <p:spPr>
          <a:xfrm>
            <a:off x="9442566" y="1811867"/>
            <a:ext cx="2349501" cy="465666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lnSpc>
                <a:spcPct val="200000"/>
              </a:lnSpc>
            </a:pPr>
            <a:r>
              <a:rPr lang="en-US" b="1" dirty="0">
                <a:effectLst>
                  <a:outerShdw blurRad="38100" dist="38100" dir="2700000" algn="tl">
                    <a:srgbClr val="000000">
                      <a:alpha val="43137"/>
                    </a:srgbClr>
                  </a:outerShdw>
                </a:effectLst>
                <a:latin typeface="+mj-lt"/>
              </a:rPr>
              <a:t>Remote Repository</a:t>
            </a:r>
          </a:p>
        </p:txBody>
      </p:sp>
      <p:sp>
        <p:nvSpPr>
          <p:cNvPr id="3" name="Arrow: Right 2">
            <a:extLst>
              <a:ext uri="{FF2B5EF4-FFF2-40B4-BE49-F238E27FC236}">
                <a16:creationId xmlns:a16="http://schemas.microsoft.com/office/drawing/2014/main" id="{AE698CB8-9DED-2603-18DF-A1A6EBAC07A7}"/>
              </a:ext>
            </a:extLst>
          </p:cNvPr>
          <p:cNvSpPr/>
          <p:nvPr/>
        </p:nvSpPr>
        <p:spPr>
          <a:xfrm>
            <a:off x="7669746" y="4430194"/>
            <a:ext cx="3106042" cy="1041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Consolas" panose="020B0609020204030204" pitchFamily="49" charset="0"/>
              </a:rPr>
              <a:t>$ git push</a:t>
            </a:r>
          </a:p>
        </p:txBody>
      </p:sp>
    </p:spTree>
    <p:extLst>
      <p:ext uri="{BB962C8B-B14F-4D97-AF65-F5344CB8AC3E}">
        <p14:creationId xmlns:p14="http://schemas.microsoft.com/office/powerpoint/2010/main" val="2541488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2692B7-9C75-A049-1434-584900A44307}"/>
              </a:ext>
            </a:extLst>
          </p:cNvPr>
          <p:cNvSpPr/>
          <p:nvPr/>
        </p:nvSpPr>
        <p:spPr>
          <a:xfrm>
            <a:off x="9442566" y="1811867"/>
            <a:ext cx="2349501" cy="465666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lnSpc>
                <a:spcPct val="200000"/>
              </a:lnSpc>
            </a:pPr>
            <a:r>
              <a:rPr lang="en-US" b="1" dirty="0">
                <a:effectLst>
                  <a:outerShdw blurRad="38100" dist="38100" dir="2700000" algn="tl">
                    <a:srgbClr val="000000">
                      <a:alpha val="43137"/>
                    </a:srgbClr>
                  </a:outerShdw>
                </a:effectLst>
                <a:latin typeface="+mj-lt"/>
              </a:rPr>
              <a:t>Remote Repository</a:t>
            </a:r>
          </a:p>
        </p:txBody>
      </p:sp>
      <p:sp>
        <p:nvSpPr>
          <p:cNvPr id="4" name="Title 3"/>
          <p:cNvSpPr>
            <a:spLocks noGrp="1"/>
          </p:cNvSpPr>
          <p:nvPr>
            <p:ph type="title"/>
          </p:nvPr>
        </p:nvSpPr>
        <p:spPr>
          <a:xfrm>
            <a:off x="914400" y="946653"/>
            <a:ext cx="10058400" cy="734003"/>
          </a:xfrm>
        </p:spPr>
        <p:txBody>
          <a:bodyPr/>
          <a:lstStyle/>
          <a:p>
            <a:r>
              <a:rPr lang="en-US" dirty="0"/>
              <a:t>How Git works with GitHub?</a:t>
            </a:r>
          </a:p>
        </p:txBody>
      </p:sp>
      <p:sp>
        <p:nvSpPr>
          <p:cNvPr id="7" name="Rectangle 6">
            <a:extLst>
              <a:ext uri="{FF2B5EF4-FFF2-40B4-BE49-F238E27FC236}">
                <a16:creationId xmlns:a16="http://schemas.microsoft.com/office/drawing/2014/main" id="{A8EBA72D-EAF7-B507-63E8-ADC354B6DBDD}"/>
              </a:ext>
            </a:extLst>
          </p:cNvPr>
          <p:cNvSpPr/>
          <p:nvPr/>
        </p:nvSpPr>
        <p:spPr>
          <a:xfrm>
            <a:off x="1075266" y="1811867"/>
            <a:ext cx="2349501" cy="4656666"/>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lnSpc>
                <a:spcPct val="200000"/>
              </a:lnSpc>
            </a:pPr>
            <a:r>
              <a:rPr lang="en-US" b="1" dirty="0">
                <a:effectLst>
                  <a:outerShdw blurRad="38100" dist="38100" dir="2700000" algn="tl">
                    <a:srgbClr val="000000">
                      <a:alpha val="43137"/>
                    </a:srgbClr>
                  </a:outerShdw>
                </a:effectLst>
                <a:latin typeface="+mj-lt"/>
              </a:rPr>
              <a:t>Working Directory</a:t>
            </a:r>
          </a:p>
        </p:txBody>
      </p:sp>
      <p:sp>
        <p:nvSpPr>
          <p:cNvPr id="8" name="Rectangle 7">
            <a:extLst>
              <a:ext uri="{FF2B5EF4-FFF2-40B4-BE49-F238E27FC236}">
                <a16:creationId xmlns:a16="http://schemas.microsoft.com/office/drawing/2014/main" id="{D36DF123-7D24-8425-DFCD-A2EE39418CF7}"/>
              </a:ext>
            </a:extLst>
          </p:cNvPr>
          <p:cNvSpPr/>
          <p:nvPr/>
        </p:nvSpPr>
        <p:spPr>
          <a:xfrm>
            <a:off x="3864366" y="1811867"/>
            <a:ext cx="2349501" cy="465666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lnSpc>
                <a:spcPct val="200000"/>
              </a:lnSpc>
            </a:pPr>
            <a:r>
              <a:rPr lang="en-US" b="1" dirty="0">
                <a:effectLst>
                  <a:outerShdw blurRad="38100" dist="38100" dir="2700000" algn="tl">
                    <a:srgbClr val="000000">
                      <a:alpha val="43137"/>
                    </a:srgbClr>
                  </a:outerShdw>
                </a:effectLst>
                <a:latin typeface="+mj-lt"/>
              </a:rPr>
              <a:t>Staging Area</a:t>
            </a:r>
          </a:p>
        </p:txBody>
      </p:sp>
      <p:sp>
        <p:nvSpPr>
          <p:cNvPr id="9" name="Rectangle 8">
            <a:extLst>
              <a:ext uri="{FF2B5EF4-FFF2-40B4-BE49-F238E27FC236}">
                <a16:creationId xmlns:a16="http://schemas.microsoft.com/office/drawing/2014/main" id="{D1CCF84F-94AF-F007-A9A9-3D45ACE0A92C}"/>
              </a:ext>
            </a:extLst>
          </p:cNvPr>
          <p:cNvSpPr/>
          <p:nvPr/>
        </p:nvSpPr>
        <p:spPr>
          <a:xfrm>
            <a:off x="6653466" y="1811867"/>
            <a:ext cx="2349501" cy="465666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lnSpc>
                <a:spcPct val="200000"/>
              </a:lnSpc>
            </a:pPr>
            <a:r>
              <a:rPr lang="en-US" b="1" dirty="0">
                <a:effectLst>
                  <a:outerShdw blurRad="38100" dist="38100" dir="2700000" algn="tl">
                    <a:srgbClr val="000000">
                      <a:alpha val="43137"/>
                    </a:srgbClr>
                  </a:outerShdw>
                </a:effectLst>
                <a:latin typeface="+mj-lt"/>
              </a:rPr>
              <a:t>Local Repository</a:t>
            </a:r>
          </a:p>
        </p:txBody>
      </p:sp>
      <p:pic>
        <p:nvPicPr>
          <p:cNvPr id="14" name="Picture 13">
            <a:extLst>
              <a:ext uri="{FF2B5EF4-FFF2-40B4-BE49-F238E27FC236}">
                <a16:creationId xmlns:a16="http://schemas.microsoft.com/office/drawing/2014/main" id="{C4089F58-AA1E-3B04-4E9D-CB5EF34FD095}"/>
              </a:ext>
            </a:extLst>
          </p:cNvPr>
          <p:cNvPicPr>
            <a:picLocks noChangeAspect="1"/>
          </p:cNvPicPr>
          <p:nvPr/>
        </p:nvPicPr>
        <p:blipFill>
          <a:blip r:embed="rId3"/>
          <a:stretch>
            <a:fillRect/>
          </a:stretch>
        </p:blipFill>
        <p:spPr>
          <a:xfrm>
            <a:off x="10725933" y="4419353"/>
            <a:ext cx="712532" cy="1063082"/>
          </a:xfrm>
          <a:prstGeom prst="rect">
            <a:avLst/>
          </a:prstGeom>
        </p:spPr>
      </p:pic>
      <p:sp>
        <p:nvSpPr>
          <p:cNvPr id="2" name="Arrow: Right 1">
            <a:extLst>
              <a:ext uri="{FF2B5EF4-FFF2-40B4-BE49-F238E27FC236}">
                <a16:creationId xmlns:a16="http://schemas.microsoft.com/office/drawing/2014/main" id="{B480D365-49AC-0D30-2298-20BF4595EA0D}"/>
              </a:ext>
            </a:extLst>
          </p:cNvPr>
          <p:cNvSpPr/>
          <p:nvPr/>
        </p:nvSpPr>
        <p:spPr>
          <a:xfrm>
            <a:off x="1597083" y="2556956"/>
            <a:ext cx="3533718" cy="10414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bg1"/>
                </a:solidFill>
                <a:latin typeface="Consolas" panose="020B0609020204030204" pitchFamily="49" charset="0"/>
              </a:rPr>
              <a:t>$ git add new-text-file.txt</a:t>
            </a:r>
          </a:p>
        </p:txBody>
      </p:sp>
      <p:sp>
        <p:nvSpPr>
          <p:cNvPr id="6" name="Arrow: Right 5">
            <a:extLst>
              <a:ext uri="{FF2B5EF4-FFF2-40B4-BE49-F238E27FC236}">
                <a16:creationId xmlns:a16="http://schemas.microsoft.com/office/drawing/2014/main" id="{5977F649-798A-20CD-A0D7-3CD748840C52}"/>
              </a:ext>
            </a:extLst>
          </p:cNvPr>
          <p:cNvSpPr/>
          <p:nvPr/>
        </p:nvSpPr>
        <p:spPr>
          <a:xfrm>
            <a:off x="4598515" y="3433256"/>
            <a:ext cx="3533718" cy="1041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Consolas" panose="020B0609020204030204" pitchFamily="49" charset="0"/>
              </a:rPr>
              <a:t>$ git commit –m “Message”</a:t>
            </a:r>
          </a:p>
        </p:txBody>
      </p:sp>
      <p:sp>
        <p:nvSpPr>
          <p:cNvPr id="3" name="Arrow: Right 2">
            <a:extLst>
              <a:ext uri="{FF2B5EF4-FFF2-40B4-BE49-F238E27FC236}">
                <a16:creationId xmlns:a16="http://schemas.microsoft.com/office/drawing/2014/main" id="{AE698CB8-9DED-2603-18DF-A1A6EBAC07A7}"/>
              </a:ext>
            </a:extLst>
          </p:cNvPr>
          <p:cNvSpPr/>
          <p:nvPr/>
        </p:nvSpPr>
        <p:spPr>
          <a:xfrm>
            <a:off x="7669746" y="4430194"/>
            <a:ext cx="3106042" cy="1041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Consolas" panose="020B0609020204030204" pitchFamily="49" charset="0"/>
              </a:rPr>
              <a:t>$ git push</a:t>
            </a:r>
          </a:p>
        </p:txBody>
      </p:sp>
      <p:sp>
        <p:nvSpPr>
          <p:cNvPr id="10" name="Arrow: Right 9">
            <a:extLst>
              <a:ext uri="{FF2B5EF4-FFF2-40B4-BE49-F238E27FC236}">
                <a16:creationId xmlns:a16="http://schemas.microsoft.com/office/drawing/2014/main" id="{F58DCBF1-D2C2-E59B-F512-2DFA868D4E28}"/>
              </a:ext>
            </a:extLst>
          </p:cNvPr>
          <p:cNvSpPr/>
          <p:nvPr/>
        </p:nvSpPr>
        <p:spPr>
          <a:xfrm flipH="1">
            <a:off x="7669745" y="5350558"/>
            <a:ext cx="3056188" cy="1041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Consolas" panose="020B0609020204030204" pitchFamily="49" charset="0"/>
              </a:rPr>
              <a:t>$ git pull</a:t>
            </a:r>
          </a:p>
        </p:txBody>
      </p:sp>
    </p:spTree>
    <p:extLst>
      <p:ext uri="{BB962C8B-B14F-4D97-AF65-F5344CB8AC3E}">
        <p14:creationId xmlns:p14="http://schemas.microsoft.com/office/powerpoint/2010/main" val="2659259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2692B7-9C75-A049-1434-584900A44307}"/>
              </a:ext>
            </a:extLst>
          </p:cNvPr>
          <p:cNvSpPr/>
          <p:nvPr/>
        </p:nvSpPr>
        <p:spPr>
          <a:xfrm>
            <a:off x="9442566" y="1811867"/>
            <a:ext cx="2349501" cy="465666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lnSpc>
                <a:spcPct val="200000"/>
              </a:lnSpc>
            </a:pPr>
            <a:r>
              <a:rPr lang="en-US" b="1" dirty="0">
                <a:effectLst>
                  <a:outerShdw blurRad="38100" dist="38100" dir="2700000" algn="tl">
                    <a:srgbClr val="000000">
                      <a:alpha val="43137"/>
                    </a:srgbClr>
                  </a:outerShdw>
                </a:effectLst>
                <a:latin typeface="+mj-lt"/>
              </a:rPr>
              <a:t>Remote Repository</a:t>
            </a:r>
          </a:p>
        </p:txBody>
      </p:sp>
      <p:sp>
        <p:nvSpPr>
          <p:cNvPr id="4" name="Title 3"/>
          <p:cNvSpPr>
            <a:spLocks noGrp="1"/>
          </p:cNvSpPr>
          <p:nvPr>
            <p:ph type="title"/>
          </p:nvPr>
        </p:nvSpPr>
        <p:spPr>
          <a:xfrm>
            <a:off x="914400" y="946653"/>
            <a:ext cx="10058400" cy="734003"/>
          </a:xfrm>
        </p:spPr>
        <p:txBody>
          <a:bodyPr/>
          <a:lstStyle/>
          <a:p>
            <a:r>
              <a:rPr lang="en-US" dirty="0"/>
              <a:t>How Git works with GitHub?</a:t>
            </a:r>
          </a:p>
        </p:txBody>
      </p:sp>
      <p:sp>
        <p:nvSpPr>
          <p:cNvPr id="7" name="Rectangle 6">
            <a:extLst>
              <a:ext uri="{FF2B5EF4-FFF2-40B4-BE49-F238E27FC236}">
                <a16:creationId xmlns:a16="http://schemas.microsoft.com/office/drawing/2014/main" id="{A8EBA72D-EAF7-B507-63E8-ADC354B6DBDD}"/>
              </a:ext>
            </a:extLst>
          </p:cNvPr>
          <p:cNvSpPr/>
          <p:nvPr/>
        </p:nvSpPr>
        <p:spPr>
          <a:xfrm>
            <a:off x="1075266" y="1811867"/>
            <a:ext cx="2349501" cy="4656666"/>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lnSpc>
                <a:spcPct val="200000"/>
              </a:lnSpc>
            </a:pPr>
            <a:r>
              <a:rPr lang="en-US" b="1" dirty="0">
                <a:effectLst>
                  <a:outerShdw blurRad="38100" dist="38100" dir="2700000" algn="tl">
                    <a:srgbClr val="000000">
                      <a:alpha val="43137"/>
                    </a:srgbClr>
                  </a:outerShdw>
                </a:effectLst>
                <a:latin typeface="+mj-lt"/>
              </a:rPr>
              <a:t>Working Directory</a:t>
            </a:r>
          </a:p>
        </p:txBody>
      </p:sp>
      <p:sp>
        <p:nvSpPr>
          <p:cNvPr id="8" name="Rectangle 7">
            <a:extLst>
              <a:ext uri="{FF2B5EF4-FFF2-40B4-BE49-F238E27FC236}">
                <a16:creationId xmlns:a16="http://schemas.microsoft.com/office/drawing/2014/main" id="{D36DF123-7D24-8425-DFCD-A2EE39418CF7}"/>
              </a:ext>
            </a:extLst>
          </p:cNvPr>
          <p:cNvSpPr/>
          <p:nvPr/>
        </p:nvSpPr>
        <p:spPr>
          <a:xfrm>
            <a:off x="3864366" y="1811867"/>
            <a:ext cx="2349501" cy="465666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lnSpc>
                <a:spcPct val="200000"/>
              </a:lnSpc>
            </a:pPr>
            <a:r>
              <a:rPr lang="en-US" b="1" dirty="0">
                <a:effectLst>
                  <a:outerShdw blurRad="38100" dist="38100" dir="2700000" algn="tl">
                    <a:srgbClr val="000000">
                      <a:alpha val="43137"/>
                    </a:srgbClr>
                  </a:outerShdw>
                </a:effectLst>
                <a:latin typeface="+mj-lt"/>
              </a:rPr>
              <a:t>Staging Area</a:t>
            </a:r>
          </a:p>
        </p:txBody>
      </p:sp>
      <p:sp>
        <p:nvSpPr>
          <p:cNvPr id="9" name="Rectangle 8">
            <a:extLst>
              <a:ext uri="{FF2B5EF4-FFF2-40B4-BE49-F238E27FC236}">
                <a16:creationId xmlns:a16="http://schemas.microsoft.com/office/drawing/2014/main" id="{D1CCF84F-94AF-F007-A9A9-3D45ACE0A92C}"/>
              </a:ext>
            </a:extLst>
          </p:cNvPr>
          <p:cNvSpPr/>
          <p:nvPr/>
        </p:nvSpPr>
        <p:spPr>
          <a:xfrm>
            <a:off x="6653466" y="1811867"/>
            <a:ext cx="2349501" cy="465666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lnSpc>
                <a:spcPct val="200000"/>
              </a:lnSpc>
            </a:pPr>
            <a:r>
              <a:rPr lang="en-US" b="1" dirty="0">
                <a:effectLst>
                  <a:outerShdw blurRad="38100" dist="38100" dir="2700000" algn="tl">
                    <a:srgbClr val="000000">
                      <a:alpha val="43137"/>
                    </a:srgbClr>
                  </a:outerShdw>
                </a:effectLst>
                <a:latin typeface="+mj-lt"/>
              </a:rPr>
              <a:t>Local Repository</a:t>
            </a:r>
          </a:p>
        </p:txBody>
      </p:sp>
      <p:pic>
        <p:nvPicPr>
          <p:cNvPr id="14" name="Picture 13">
            <a:extLst>
              <a:ext uri="{FF2B5EF4-FFF2-40B4-BE49-F238E27FC236}">
                <a16:creationId xmlns:a16="http://schemas.microsoft.com/office/drawing/2014/main" id="{C4089F58-AA1E-3B04-4E9D-CB5EF34FD095}"/>
              </a:ext>
            </a:extLst>
          </p:cNvPr>
          <p:cNvPicPr>
            <a:picLocks noChangeAspect="1"/>
          </p:cNvPicPr>
          <p:nvPr/>
        </p:nvPicPr>
        <p:blipFill>
          <a:blip r:embed="rId3"/>
          <a:stretch>
            <a:fillRect/>
          </a:stretch>
        </p:blipFill>
        <p:spPr>
          <a:xfrm>
            <a:off x="6957212" y="5311861"/>
            <a:ext cx="712532" cy="1063082"/>
          </a:xfrm>
          <a:prstGeom prst="rect">
            <a:avLst/>
          </a:prstGeom>
        </p:spPr>
      </p:pic>
      <p:sp>
        <p:nvSpPr>
          <p:cNvPr id="2" name="Arrow: Right 1">
            <a:extLst>
              <a:ext uri="{FF2B5EF4-FFF2-40B4-BE49-F238E27FC236}">
                <a16:creationId xmlns:a16="http://schemas.microsoft.com/office/drawing/2014/main" id="{B480D365-49AC-0D30-2298-20BF4595EA0D}"/>
              </a:ext>
            </a:extLst>
          </p:cNvPr>
          <p:cNvSpPr/>
          <p:nvPr/>
        </p:nvSpPr>
        <p:spPr>
          <a:xfrm>
            <a:off x="1597083" y="2556956"/>
            <a:ext cx="3533718" cy="10414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bg1"/>
                </a:solidFill>
                <a:latin typeface="Consolas" panose="020B0609020204030204" pitchFamily="49" charset="0"/>
              </a:rPr>
              <a:t>$ git add new-text-file.txt</a:t>
            </a:r>
          </a:p>
        </p:txBody>
      </p:sp>
      <p:sp>
        <p:nvSpPr>
          <p:cNvPr id="6" name="Arrow: Right 5">
            <a:extLst>
              <a:ext uri="{FF2B5EF4-FFF2-40B4-BE49-F238E27FC236}">
                <a16:creationId xmlns:a16="http://schemas.microsoft.com/office/drawing/2014/main" id="{5977F649-798A-20CD-A0D7-3CD748840C52}"/>
              </a:ext>
            </a:extLst>
          </p:cNvPr>
          <p:cNvSpPr/>
          <p:nvPr/>
        </p:nvSpPr>
        <p:spPr>
          <a:xfrm>
            <a:off x="4598515" y="3433256"/>
            <a:ext cx="3533718" cy="1041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Consolas" panose="020B0609020204030204" pitchFamily="49" charset="0"/>
              </a:rPr>
              <a:t>$ git commit –m “Message”</a:t>
            </a:r>
          </a:p>
        </p:txBody>
      </p:sp>
      <p:sp>
        <p:nvSpPr>
          <p:cNvPr id="3" name="Arrow: Right 2">
            <a:extLst>
              <a:ext uri="{FF2B5EF4-FFF2-40B4-BE49-F238E27FC236}">
                <a16:creationId xmlns:a16="http://schemas.microsoft.com/office/drawing/2014/main" id="{AE698CB8-9DED-2603-18DF-A1A6EBAC07A7}"/>
              </a:ext>
            </a:extLst>
          </p:cNvPr>
          <p:cNvSpPr/>
          <p:nvPr/>
        </p:nvSpPr>
        <p:spPr>
          <a:xfrm>
            <a:off x="7669746" y="4430194"/>
            <a:ext cx="3106042" cy="1041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Consolas" panose="020B0609020204030204" pitchFamily="49" charset="0"/>
              </a:rPr>
              <a:t>$ git push</a:t>
            </a:r>
          </a:p>
        </p:txBody>
      </p:sp>
      <p:sp>
        <p:nvSpPr>
          <p:cNvPr id="10" name="Arrow: Right 9">
            <a:extLst>
              <a:ext uri="{FF2B5EF4-FFF2-40B4-BE49-F238E27FC236}">
                <a16:creationId xmlns:a16="http://schemas.microsoft.com/office/drawing/2014/main" id="{F58DCBF1-D2C2-E59B-F512-2DFA868D4E28}"/>
              </a:ext>
            </a:extLst>
          </p:cNvPr>
          <p:cNvSpPr/>
          <p:nvPr/>
        </p:nvSpPr>
        <p:spPr>
          <a:xfrm flipH="1">
            <a:off x="7669745" y="5350558"/>
            <a:ext cx="3056188" cy="1041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Consolas" panose="020B0609020204030204" pitchFamily="49" charset="0"/>
              </a:rPr>
              <a:t>$ git pull</a:t>
            </a:r>
          </a:p>
        </p:txBody>
      </p:sp>
    </p:spTree>
    <p:extLst>
      <p:ext uri="{BB962C8B-B14F-4D97-AF65-F5344CB8AC3E}">
        <p14:creationId xmlns:p14="http://schemas.microsoft.com/office/powerpoint/2010/main" val="303766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D4A52C-1616-4DE9-8F38-FB14C873292F}"/>
              </a:ext>
            </a:extLst>
          </p:cNvPr>
          <p:cNvSpPr>
            <a:spLocks noGrp="1"/>
          </p:cNvSpPr>
          <p:nvPr>
            <p:ph type="title"/>
          </p:nvPr>
        </p:nvSpPr>
        <p:spPr>
          <a:xfrm>
            <a:off x="1160929" y="4873370"/>
            <a:ext cx="9870142" cy="1363024"/>
          </a:xfrm>
        </p:spPr>
        <p:txBody>
          <a:bodyPr anchor="ctr"/>
          <a:lstStyle/>
          <a:p>
            <a:pPr algn="ctr"/>
            <a:r>
              <a:rPr lang="en-US" dirty="0">
                <a:cs typeface="Segoe UI"/>
              </a:rPr>
              <a:t>This Idea of a </a:t>
            </a:r>
            <a:r>
              <a:rPr lang="en-US" b="1" dirty="0">
                <a:cs typeface="Segoe UI"/>
              </a:rPr>
              <a:t>safe point </a:t>
            </a:r>
            <a:r>
              <a:rPr lang="en-US" dirty="0">
                <a:cs typeface="Segoe UI"/>
              </a:rPr>
              <a:t>is exactly </a:t>
            </a:r>
            <a:br>
              <a:rPr lang="en-US" dirty="0">
                <a:cs typeface="Segoe UI"/>
              </a:rPr>
            </a:br>
            <a:r>
              <a:rPr lang="en-US" dirty="0">
                <a:cs typeface="Segoe UI"/>
              </a:rPr>
              <a:t>What Version Control is</a:t>
            </a:r>
            <a:endParaRPr lang="en-US" dirty="0"/>
          </a:p>
        </p:txBody>
      </p:sp>
      <p:grpSp>
        <p:nvGrpSpPr>
          <p:cNvPr id="2" name="Group 1">
            <a:extLst>
              <a:ext uri="{FF2B5EF4-FFF2-40B4-BE49-F238E27FC236}">
                <a16:creationId xmlns:a16="http://schemas.microsoft.com/office/drawing/2014/main" id="{179AF900-A991-E0E0-90CD-276697452636}"/>
              </a:ext>
            </a:extLst>
          </p:cNvPr>
          <p:cNvGrpSpPr/>
          <p:nvPr/>
        </p:nvGrpSpPr>
        <p:grpSpPr>
          <a:xfrm>
            <a:off x="5085468" y="727881"/>
            <a:ext cx="6141332" cy="3661833"/>
            <a:chOff x="5085468" y="1875366"/>
            <a:chExt cx="6141332" cy="3661833"/>
          </a:xfrm>
        </p:grpSpPr>
        <p:sp>
          <p:nvSpPr>
            <p:cNvPr id="13" name="Rectangle: Rounded Corners 12">
              <a:extLst>
                <a:ext uri="{FF2B5EF4-FFF2-40B4-BE49-F238E27FC236}">
                  <a16:creationId xmlns:a16="http://schemas.microsoft.com/office/drawing/2014/main" id="{B36FBE0A-326A-870F-1319-CC8EBCC5667A}"/>
                </a:ext>
              </a:extLst>
            </p:cNvPr>
            <p:cNvSpPr/>
            <p:nvPr/>
          </p:nvSpPr>
          <p:spPr>
            <a:xfrm>
              <a:off x="5085468" y="1875366"/>
              <a:ext cx="6141332" cy="3661833"/>
            </a:xfrm>
            <a:prstGeom prst="roundRect">
              <a:avLst>
                <a:gd name="adj" fmla="val 0"/>
              </a:avLst>
            </a:prstGeom>
            <a:solidFill>
              <a:schemeClr val="bg1">
                <a:lumMod val="95000"/>
              </a:schemeClr>
            </a:solid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4794E2EF-5B74-85C9-7374-7C96770507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8966" y="2251737"/>
              <a:ext cx="5687833" cy="290909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34C08343-5DE4-91C8-C5C0-49C81B6E7BF2}"/>
                </a:ext>
              </a:extLst>
            </p:cNvPr>
            <p:cNvPicPr>
              <a:picLocks noChangeAspect="1"/>
            </p:cNvPicPr>
            <p:nvPr/>
          </p:nvPicPr>
          <p:blipFill>
            <a:blip r:embed="rId4"/>
            <a:stretch>
              <a:fillRect/>
            </a:stretch>
          </p:blipFill>
          <p:spPr>
            <a:xfrm>
              <a:off x="8062623" y="3388230"/>
              <a:ext cx="636104" cy="636104"/>
            </a:xfrm>
            <a:prstGeom prst="rect">
              <a:avLst/>
            </a:prstGeom>
          </p:spPr>
        </p:pic>
        <p:pic>
          <p:nvPicPr>
            <p:cNvPr id="19" name="Picture 18">
              <a:extLst>
                <a:ext uri="{FF2B5EF4-FFF2-40B4-BE49-F238E27FC236}">
                  <a16:creationId xmlns:a16="http://schemas.microsoft.com/office/drawing/2014/main" id="{E730D433-2D7F-5823-8A3D-99DB8B7DF2B6}"/>
                </a:ext>
              </a:extLst>
            </p:cNvPr>
            <p:cNvPicPr>
              <a:picLocks noChangeAspect="1"/>
            </p:cNvPicPr>
            <p:nvPr/>
          </p:nvPicPr>
          <p:blipFill>
            <a:blip r:embed="rId5"/>
            <a:stretch>
              <a:fillRect/>
            </a:stretch>
          </p:blipFill>
          <p:spPr>
            <a:xfrm>
              <a:off x="8507602" y="2563941"/>
              <a:ext cx="636104" cy="636104"/>
            </a:xfrm>
            <a:prstGeom prst="rect">
              <a:avLst/>
            </a:prstGeom>
          </p:spPr>
        </p:pic>
        <p:pic>
          <p:nvPicPr>
            <p:cNvPr id="21" name="Picture 20">
              <a:extLst>
                <a:ext uri="{FF2B5EF4-FFF2-40B4-BE49-F238E27FC236}">
                  <a16:creationId xmlns:a16="http://schemas.microsoft.com/office/drawing/2014/main" id="{8597DD15-37D5-BBD7-0646-BD1587BF1E68}"/>
                </a:ext>
              </a:extLst>
            </p:cNvPr>
            <p:cNvPicPr>
              <a:picLocks noChangeAspect="1"/>
            </p:cNvPicPr>
            <p:nvPr/>
          </p:nvPicPr>
          <p:blipFill>
            <a:blip r:embed="rId6"/>
            <a:stretch>
              <a:fillRect/>
            </a:stretch>
          </p:blipFill>
          <p:spPr>
            <a:xfrm>
              <a:off x="9487544" y="2585147"/>
              <a:ext cx="636105" cy="636105"/>
            </a:xfrm>
            <a:prstGeom prst="rect">
              <a:avLst/>
            </a:prstGeom>
          </p:spPr>
        </p:pic>
        <p:pic>
          <p:nvPicPr>
            <p:cNvPr id="22" name="Picture 21">
              <a:extLst>
                <a:ext uri="{FF2B5EF4-FFF2-40B4-BE49-F238E27FC236}">
                  <a16:creationId xmlns:a16="http://schemas.microsoft.com/office/drawing/2014/main" id="{8BB64A86-DB01-3BEE-E471-3A23787F438A}"/>
                </a:ext>
              </a:extLst>
            </p:cNvPr>
            <p:cNvPicPr>
              <a:picLocks noChangeAspect="1"/>
            </p:cNvPicPr>
            <p:nvPr/>
          </p:nvPicPr>
          <p:blipFill>
            <a:blip r:embed="rId6"/>
            <a:stretch>
              <a:fillRect/>
            </a:stretch>
          </p:blipFill>
          <p:spPr>
            <a:xfrm>
              <a:off x="5648389" y="2585146"/>
              <a:ext cx="636105" cy="636105"/>
            </a:xfrm>
            <a:prstGeom prst="rect">
              <a:avLst/>
            </a:prstGeom>
          </p:spPr>
        </p:pic>
        <p:pic>
          <p:nvPicPr>
            <p:cNvPr id="23" name="Picture 22">
              <a:extLst>
                <a:ext uri="{FF2B5EF4-FFF2-40B4-BE49-F238E27FC236}">
                  <a16:creationId xmlns:a16="http://schemas.microsoft.com/office/drawing/2014/main" id="{C6F69A67-99DE-FF5D-B93D-085B41AE4E32}"/>
                </a:ext>
              </a:extLst>
            </p:cNvPr>
            <p:cNvPicPr>
              <a:picLocks noChangeAspect="1"/>
            </p:cNvPicPr>
            <p:nvPr/>
          </p:nvPicPr>
          <p:blipFill>
            <a:blip r:embed="rId4"/>
            <a:stretch>
              <a:fillRect/>
            </a:stretch>
          </p:blipFill>
          <p:spPr>
            <a:xfrm>
              <a:off x="10402257" y="4329759"/>
              <a:ext cx="403566" cy="403566"/>
            </a:xfrm>
            <a:prstGeom prst="rect">
              <a:avLst/>
            </a:prstGeom>
          </p:spPr>
        </p:pic>
        <p:pic>
          <p:nvPicPr>
            <p:cNvPr id="24" name="Picture 23">
              <a:extLst>
                <a:ext uri="{FF2B5EF4-FFF2-40B4-BE49-F238E27FC236}">
                  <a16:creationId xmlns:a16="http://schemas.microsoft.com/office/drawing/2014/main" id="{CDB64965-5829-31DC-14E4-FD8BF140814E}"/>
                </a:ext>
              </a:extLst>
            </p:cNvPr>
            <p:cNvPicPr>
              <a:picLocks noChangeAspect="1"/>
            </p:cNvPicPr>
            <p:nvPr/>
          </p:nvPicPr>
          <p:blipFill>
            <a:blip r:embed="rId5"/>
            <a:stretch>
              <a:fillRect/>
            </a:stretch>
          </p:blipFill>
          <p:spPr>
            <a:xfrm flipH="1">
              <a:off x="6405097" y="3999044"/>
              <a:ext cx="636105" cy="636105"/>
            </a:xfrm>
            <a:prstGeom prst="rect">
              <a:avLst/>
            </a:prstGeom>
          </p:spPr>
        </p:pic>
      </p:grpSp>
      <p:grpSp>
        <p:nvGrpSpPr>
          <p:cNvPr id="4" name="Group 3">
            <a:extLst>
              <a:ext uri="{FF2B5EF4-FFF2-40B4-BE49-F238E27FC236}">
                <a16:creationId xmlns:a16="http://schemas.microsoft.com/office/drawing/2014/main" id="{631B6E28-1DFA-95A0-93EA-B63A4C24C480}"/>
              </a:ext>
            </a:extLst>
          </p:cNvPr>
          <p:cNvGrpSpPr/>
          <p:nvPr/>
        </p:nvGrpSpPr>
        <p:grpSpPr>
          <a:xfrm>
            <a:off x="914400" y="1419683"/>
            <a:ext cx="3957918" cy="685800"/>
            <a:chOff x="914400" y="2567168"/>
            <a:chExt cx="3957918" cy="685800"/>
          </a:xfrm>
        </p:grpSpPr>
        <p:sp>
          <p:nvSpPr>
            <p:cNvPr id="5" name="Title 2">
              <a:extLst>
                <a:ext uri="{FF2B5EF4-FFF2-40B4-BE49-F238E27FC236}">
                  <a16:creationId xmlns:a16="http://schemas.microsoft.com/office/drawing/2014/main" id="{A897A44A-FACC-042F-7D45-DD3A57909F6A}"/>
                </a:ext>
              </a:extLst>
            </p:cNvPr>
            <p:cNvSpPr txBox="1">
              <a:spLocks/>
            </p:cNvSpPr>
            <p:nvPr/>
          </p:nvSpPr>
          <p:spPr>
            <a:xfrm>
              <a:off x="1109134" y="2567168"/>
              <a:ext cx="3763184" cy="68580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000" kern="1200">
                  <a:solidFill>
                    <a:schemeClr val="tx1">
                      <a:lumMod val="75000"/>
                      <a:lumOff val="25000"/>
                    </a:schemeClr>
                  </a:solidFill>
                  <a:latin typeface="+mj-lt"/>
                  <a:ea typeface="+mj-ea"/>
                  <a:cs typeface="+mj-cs"/>
                </a:defRPr>
              </a:lvl1pPr>
            </a:lstStyle>
            <a:p>
              <a:r>
                <a:rPr lang="en-US" sz="3600" dirty="0">
                  <a:latin typeface="+mn-lt"/>
                </a:rPr>
                <a:t>Time</a:t>
              </a:r>
            </a:p>
          </p:txBody>
        </p:sp>
        <p:sp>
          <p:nvSpPr>
            <p:cNvPr id="6" name="Oval 5">
              <a:extLst>
                <a:ext uri="{FF2B5EF4-FFF2-40B4-BE49-F238E27FC236}">
                  <a16:creationId xmlns:a16="http://schemas.microsoft.com/office/drawing/2014/main" id="{0072382E-4A8D-2331-CAC2-ECDEBE85DC9E}"/>
                </a:ext>
              </a:extLst>
            </p:cNvPr>
            <p:cNvSpPr/>
            <p:nvPr/>
          </p:nvSpPr>
          <p:spPr>
            <a:xfrm>
              <a:off x="914400" y="2730846"/>
              <a:ext cx="191475" cy="19473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5D11ECA8-16B6-5B00-88E8-7D342BC7B6FB}"/>
              </a:ext>
            </a:extLst>
          </p:cNvPr>
          <p:cNvGrpSpPr/>
          <p:nvPr/>
        </p:nvGrpSpPr>
        <p:grpSpPr>
          <a:xfrm>
            <a:off x="914400" y="2105483"/>
            <a:ext cx="3957918" cy="685800"/>
            <a:chOff x="914400" y="3252968"/>
            <a:chExt cx="3957918" cy="685800"/>
          </a:xfrm>
        </p:grpSpPr>
        <p:sp>
          <p:nvSpPr>
            <p:cNvPr id="8" name="Title 2">
              <a:extLst>
                <a:ext uri="{FF2B5EF4-FFF2-40B4-BE49-F238E27FC236}">
                  <a16:creationId xmlns:a16="http://schemas.microsoft.com/office/drawing/2014/main" id="{76F35C23-BF2E-AB4D-B2A5-81A7CD66372E}"/>
                </a:ext>
              </a:extLst>
            </p:cNvPr>
            <p:cNvSpPr txBox="1">
              <a:spLocks/>
            </p:cNvSpPr>
            <p:nvPr/>
          </p:nvSpPr>
          <p:spPr>
            <a:xfrm>
              <a:off x="1109134" y="3252968"/>
              <a:ext cx="3763184" cy="68580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000" kern="1200">
                  <a:solidFill>
                    <a:schemeClr val="tx1">
                      <a:lumMod val="75000"/>
                      <a:lumOff val="25000"/>
                    </a:schemeClr>
                  </a:solidFill>
                  <a:latin typeface="+mj-lt"/>
                  <a:ea typeface="+mj-ea"/>
                  <a:cs typeface="+mj-cs"/>
                </a:defRPr>
              </a:lvl1pPr>
            </a:lstStyle>
            <a:p>
              <a:r>
                <a:rPr lang="en-US" sz="3600" dirty="0">
                  <a:latin typeface="+mn-lt"/>
                </a:rPr>
                <a:t>Who took it</a:t>
              </a:r>
            </a:p>
          </p:txBody>
        </p:sp>
        <p:sp>
          <p:nvSpPr>
            <p:cNvPr id="9" name="Oval 8">
              <a:extLst>
                <a:ext uri="{FF2B5EF4-FFF2-40B4-BE49-F238E27FC236}">
                  <a16:creationId xmlns:a16="http://schemas.microsoft.com/office/drawing/2014/main" id="{7CD8817B-F61C-CD4A-F8F8-AEDDF6040C64}"/>
                </a:ext>
              </a:extLst>
            </p:cNvPr>
            <p:cNvSpPr/>
            <p:nvPr/>
          </p:nvSpPr>
          <p:spPr>
            <a:xfrm>
              <a:off x="914400" y="3412570"/>
              <a:ext cx="191475" cy="19473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6AECEA80-16FA-5877-408C-2E9FDFD66BC3}"/>
              </a:ext>
            </a:extLst>
          </p:cNvPr>
          <p:cNvGrpSpPr/>
          <p:nvPr/>
        </p:nvGrpSpPr>
        <p:grpSpPr>
          <a:xfrm>
            <a:off x="918633" y="2801864"/>
            <a:ext cx="3953685" cy="685800"/>
            <a:chOff x="918633" y="3949349"/>
            <a:chExt cx="3953685" cy="685800"/>
          </a:xfrm>
        </p:grpSpPr>
        <p:sp>
          <p:nvSpPr>
            <p:cNvPr id="11" name="Title 2">
              <a:extLst>
                <a:ext uri="{FF2B5EF4-FFF2-40B4-BE49-F238E27FC236}">
                  <a16:creationId xmlns:a16="http://schemas.microsoft.com/office/drawing/2014/main" id="{8D588EE2-4E7C-F5CB-80D5-D835A256C424}"/>
                </a:ext>
              </a:extLst>
            </p:cNvPr>
            <p:cNvSpPr txBox="1">
              <a:spLocks/>
            </p:cNvSpPr>
            <p:nvPr/>
          </p:nvSpPr>
          <p:spPr>
            <a:xfrm>
              <a:off x="1109134" y="3949349"/>
              <a:ext cx="3763184" cy="68580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000" kern="1200">
                  <a:solidFill>
                    <a:schemeClr val="tx1">
                      <a:lumMod val="75000"/>
                      <a:lumOff val="25000"/>
                    </a:schemeClr>
                  </a:solidFill>
                  <a:latin typeface="+mj-lt"/>
                  <a:ea typeface="+mj-ea"/>
                  <a:cs typeface="+mj-cs"/>
                </a:defRPr>
              </a:lvl1pPr>
            </a:lstStyle>
            <a:p>
              <a:r>
                <a:rPr lang="en-US" sz="3600" dirty="0">
                  <a:latin typeface="+mn-lt"/>
                </a:rPr>
                <a:t>State and Location of pieces</a:t>
              </a:r>
            </a:p>
          </p:txBody>
        </p:sp>
        <p:sp>
          <p:nvSpPr>
            <p:cNvPr id="12" name="Oval 11">
              <a:extLst>
                <a:ext uri="{FF2B5EF4-FFF2-40B4-BE49-F238E27FC236}">
                  <a16:creationId xmlns:a16="http://schemas.microsoft.com/office/drawing/2014/main" id="{011B2B63-B08B-C78F-FBF7-70CAB1B585F4}"/>
                </a:ext>
              </a:extLst>
            </p:cNvPr>
            <p:cNvSpPr/>
            <p:nvPr/>
          </p:nvSpPr>
          <p:spPr>
            <a:xfrm>
              <a:off x="918633" y="4140546"/>
              <a:ext cx="191475" cy="19473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44902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089901-0028-451D-BEFF-E66F1CA09E5A}"/>
              </a:ext>
            </a:extLst>
          </p:cNvPr>
          <p:cNvSpPr>
            <a:spLocks noGrp="1"/>
          </p:cNvSpPr>
          <p:nvPr>
            <p:ph type="title"/>
          </p:nvPr>
        </p:nvSpPr>
        <p:spPr/>
        <p:txBody>
          <a:bodyPr/>
          <a:lstStyle/>
          <a:p>
            <a:r>
              <a:rPr lang="en-US" dirty="0"/>
              <a:t>Next Steps</a:t>
            </a:r>
          </a:p>
          <a:p>
            <a:endParaRPr lang="en-US" dirty="0"/>
          </a:p>
        </p:txBody>
      </p:sp>
      <p:sp>
        <p:nvSpPr>
          <p:cNvPr id="3" name="Text Placeholder 2">
            <a:extLst>
              <a:ext uri="{FF2B5EF4-FFF2-40B4-BE49-F238E27FC236}">
                <a16:creationId xmlns:a16="http://schemas.microsoft.com/office/drawing/2014/main" id="{D3379B97-A3DA-7541-9D49-39EC686F9E3F}"/>
              </a:ext>
            </a:extLst>
          </p:cNvPr>
          <p:cNvSpPr>
            <a:spLocks noGrp="1"/>
          </p:cNvSpPr>
          <p:nvPr>
            <p:ph type="body" sz="quarter" idx="11"/>
          </p:nvPr>
        </p:nvSpPr>
        <p:spPr/>
        <p:txBody>
          <a:bodyPr>
            <a:normAutofit/>
          </a:bodyPr>
          <a:lstStyle/>
          <a:p>
            <a:pPr marL="285750" indent="-285750">
              <a:lnSpc>
                <a:spcPts val="2800"/>
              </a:lnSpc>
              <a:buFont typeface="Arial" panose="020B0604020202020204" pitchFamily="34" charset="0"/>
              <a:buChar char="•"/>
            </a:pPr>
            <a:r>
              <a:rPr lang="en-US" sz="2000" dirty="0"/>
              <a:t>Learn more about </a:t>
            </a:r>
            <a:r>
              <a:rPr lang="en-US" sz="2000" dirty="0">
                <a:hlinkClick r:id="rId2"/>
              </a:rPr>
              <a:t>GitHub on Microsoft Learn</a:t>
            </a:r>
            <a:r>
              <a:rPr lang="en-US" sz="2000" dirty="0"/>
              <a:t>.</a:t>
            </a:r>
          </a:p>
          <a:p>
            <a:pPr marL="285750" indent="-285750">
              <a:lnSpc>
                <a:spcPts val="2800"/>
              </a:lnSpc>
              <a:buFont typeface="Arial" panose="020B0604020202020204" pitchFamily="34" charset="0"/>
              <a:buChar char="•"/>
            </a:pPr>
            <a:r>
              <a:rPr lang="en-US" sz="2000" dirty="0"/>
              <a:t>Finish </a:t>
            </a:r>
            <a:r>
              <a:rPr lang="en-US" sz="2000" dirty="0">
                <a:hlinkClick r:id="rId3"/>
              </a:rPr>
              <a:t>Introduction to version control with Git </a:t>
            </a:r>
            <a:r>
              <a:rPr lang="en-US" sz="2000" dirty="0"/>
              <a:t>learning path.</a:t>
            </a:r>
          </a:p>
          <a:p>
            <a:pPr>
              <a:lnSpc>
                <a:spcPts val="2800"/>
              </a:lnSpc>
            </a:pPr>
            <a:endParaRPr lang="en-US" sz="2000" dirty="0"/>
          </a:p>
          <a:p>
            <a:pPr>
              <a:lnSpc>
                <a:spcPts val="2800"/>
              </a:lnSpc>
            </a:pPr>
            <a:endParaRPr lang="en-US" sz="2000" dirty="0"/>
          </a:p>
          <a:p>
            <a:pPr>
              <a:lnSpc>
                <a:spcPts val="2800"/>
              </a:lnSpc>
            </a:pPr>
            <a:endParaRPr lang="en-US" sz="2000" dirty="0"/>
          </a:p>
          <a:p>
            <a:pPr>
              <a:lnSpc>
                <a:spcPts val="2800"/>
              </a:lnSpc>
            </a:pPr>
            <a:r>
              <a:rPr lang="en-US" sz="1600" dirty="0"/>
              <a:t>Please tell us how you liked this workshop by filling out this survey:</a:t>
            </a:r>
          </a:p>
          <a:p>
            <a:pPr defTabSz="932742">
              <a:spcAft>
                <a:spcPts val="600"/>
              </a:spcAft>
              <a:buSzPct val="90000"/>
            </a:pPr>
            <a:r>
              <a:rPr lang="en-US" sz="1600" dirty="0">
                <a:hlinkClick r:id="rId4"/>
              </a:rPr>
              <a:t>https://aka.ms/workshopomatic-feedback</a:t>
            </a:r>
            <a:endParaRPr lang="en-US" sz="1600" dirty="0"/>
          </a:p>
        </p:txBody>
      </p:sp>
    </p:spTree>
    <p:extLst>
      <p:ext uri="{BB962C8B-B14F-4D97-AF65-F5344CB8AC3E}">
        <p14:creationId xmlns:p14="http://schemas.microsoft.com/office/powerpoint/2010/main" val="3669335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61755D0-5562-4A11-BF40-227C0B57EFCA}"/>
              </a:ext>
            </a:extLst>
          </p:cNvPr>
          <p:cNvSpPr>
            <a:spLocks noGrp="1"/>
          </p:cNvSpPr>
          <p:nvPr>
            <p:ph type="title"/>
          </p:nvPr>
        </p:nvSpPr>
        <p:spPr>
          <a:xfrm>
            <a:off x="2129368" y="475286"/>
            <a:ext cx="7933264" cy="911506"/>
          </a:xfrm>
        </p:spPr>
        <p:txBody>
          <a:bodyPr anchor="ctr">
            <a:normAutofit/>
          </a:bodyPr>
          <a:lstStyle/>
          <a:p>
            <a:pPr algn="ctr"/>
            <a:r>
              <a:rPr lang="en-US" dirty="0"/>
              <a:t>Version Control Systems (VCS)</a:t>
            </a:r>
          </a:p>
        </p:txBody>
      </p:sp>
      <p:sp>
        <p:nvSpPr>
          <p:cNvPr id="14" name="Title 9">
            <a:extLst>
              <a:ext uri="{FF2B5EF4-FFF2-40B4-BE49-F238E27FC236}">
                <a16:creationId xmlns:a16="http://schemas.microsoft.com/office/drawing/2014/main" id="{946083F8-E4B0-1F03-E45B-D0C8C2904DEA}"/>
              </a:ext>
            </a:extLst>
          </p:cNvPr>
          <p:cNvSpPr txBox="1">
            <a:spLocks/>
          </p:cNvSpPr>
          <p:nvPr/>
        </p:nvSpPr>
        <p:spPr>
          <a:xfrm>
            <a:off x="1447519" y="2294466"/>
            <a:ext cx="2518834" cy="10142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bg1"/>
                </a:solidFill>
                <a:latin typeface="+mj-lt"/>
                <a:ea typeface="+mj-ea"/>
                <a:cs typeface="+mj-cs"/>
              </a:defRPr>
            </a:lvl1pPr>
          </a:lstStyle>
          <a:p>
            <a:pPr algn="ctr"/>
            <a:r>
              <a:rPr lang="en-US" sz="2800" dirty="0"/>
              <a:t>Centralized (CVCS)</a:t>
            </a:r>
          </a:p>
        </p:txBody>
      </p:sp>
      <p:sp>
        <p:nvSpPr>
          <p:cNvPr id="15" name="Title 9">
            <a:extLst>
              <a:ext uri="{FF2B5EF4-FFF2-40B4-BE49-F238E27FC236}">
                <a16:creationId xmlns:a16="http://schemas.microsoft.com/office/drawing/2014/main" id="{A9D8A7AE-8492-F44D-1222-00EDE494FF55}"/>
              </a:ext>
            </a:extLst>
          </p:cNvPr>
          <p:cNvSpPr txBox="1">
            <a:spLocks/>
          </p:cNvSpPr>
          <p:nvPr/>
        </p:nvSpPr>
        <p:spPr>
          <a:xfrm>
            <a:off x="8089899" y="2294466"/>
            <a:ext cx="2518834" cy="10142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bg1"/>
                </a:solidFill>
                <a:latin typeface="+mj-lt"/>
                <a:ea typeface="+mj-ea"/>
                <a:cs typeface="+mj-cs"/>
              </a:defRPr>
            </a:lvl1pPr>
          </a:lstStyle>
          <a:p>
            <a:pPr algn="ctr"/>
            <a:r>
              <a:rPr lang="en-US" sz="2800" dirty="0"/>
              <a:t>Distributed (DVCS)</a:t>
            </a:r>
          </a:p>
        </p:txBody>
      </p:sp>
      <p:cxnSp>
        <p:nvCxnSpPr>
          <p:cNvPr id="17" name="Connector: Curved 16">
            <a:extLst>
              <a:ext uri="{FF2B5EF4-FFF2-40B4-BE49-F238E27FC236}">
                <a16:creationId xmlns:a16="http://schemas.microsoft.com/office/drawing/2014/main" id="{91B73179-8A8B-19F7-DA54-CB9603E84CF2}"/>
              </a:ext>
            </a:extLst>
          </p:cNvPr>
          <p:cNvCxnSpPr>
            <a:cxnSpLocks/>
            <a:stCxn id="10" idx="2"/>
            <a:endCxn id="14" idx="0"/>
          </p:cNvCxnSpPr>
          <p:nvPr/>
        </p:nvCxnSpPr>
        <p:spPr>
          <a:xfrm rot="5400000">
            <a:off x="3947631" y="146097"/>
            <a:ext cx="907674" cy="3389064"/>
          </a:xfrm>
          <a:prstGeom prst="curvedConnector3">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Curved 19">
            <a:extLst>
              <a:ext uri="{FF2B5EF4-FFF2-40B4-BE49-F238E27FC236}">
                <a16:creationId xmlns:a16="http://schemas.microsoft.com/office/drawing/2014/main" id="{AFDC0F97-5F16-9CF7-F342-03A8366A04C6}"/>
              </a:ext>
            </a:extLst>
          </p:cNvPr>
          <p:cNvCxnSpPr>
            <a:stCxn id="10" idx="2"/>
            <a:endCxn id="15" idx="0"/>
          </p:cNvCxnSpPr>
          <p:nvPr/>
        </p:nvCxnSpPr>
        <p:spPr>
          <a:xfrm rot="16200000" flipH="1">
            <a:off x="7268821" y="213971"/>
            <a:ext cx="907674" cy="3253316"/>
          </a:xfrm>
          <a:prstGeom prst="curvedConnector3">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22" name="Picture 21" descr="A picture containing text, clock, watch&#10;&#10;Description automatically generated">
            <a:extLst>
              <a:ext uri="{FF2B5EF4-FFF2-40B4-BE49-F238E27FC236}">
                <a16:creationId xmlns:a16="http://schemas.microsoft.com/office/drawing/2014/main" id="{3BD262FA-57FF-4616-1DD1-9E7161061F7F}"/>
              </a:ext>
            </a:extLst>
          </p:cNvPr>
          <p:cNvPicPr>
            <a:picLocks noChangeAspect="1"/>
          </p:cNvPicPr>
          <p:nvPr/>
        </p:nvPicPr>
        <p:blipFill rotWithShape="1">
          <a:blip r:embed="rId3"/>
          <a:srcRect l="1183" t="35757" r="58597"/>
          <a:stretch/>
        </p:blipFill>
        <p:spPr>
          <a:xfrm>
            <a:off x="892952" y="3644900"/>
            <a:ext cx="3627967" cy="2352185"/>
          </a:xfrm>
          <a:prstGeom prst="rect">
            <a:avLst/>
          </a:prstGeom>
        </p:spPr>
      </p:pic>
      <p:pic>
        <p:nvPicPr>
          <p:cNvPr id="23" name="Picture 22" descr="A picture containing text, clock, watch&#10;&#10;Description automatically generated">
            <a:extLst>
              <a:ext uri="{FF2B5EF4-FFF2-40B4-BE49-F238E27FC236}">
                <a16:creationId xmlns:a16="http://schemas.microsoft.com/office/drawing/2014/main" id="{E949E97C-D69A-7469-128D-95E1C46F8585}"/>
              </a:ext>
            </a:extLst>
          </p:cNvPr>
          <p:cNvPicPr>
            <a:picLocks noChangeAspect="1"/>
          </p:cNvPicPr>
          <p:nvPr/>
        </p:nvPicPr>
        <p:blipFill rotWithShape="1">
          <a:blip r:embed="rId3"/>
          <a:srcRect l="59158" t="36883" r="622" b="-1126"/>
          <a:stretch/>
        </p:blipFill>
        <p:spPr>
          <a:xfrm>
            <a:off x="7535332" y="3644899"/>
            <a:ext cx="3627967" cy="2352185"/>
          </a:xfrm>
          <a:prstGeom prst="rect">
            <a:avLst/>
          </a:prstGeom>
        </p:spPr>
      </p:pic>
    </p:spTree>
    <p:extLst>
      <p:ext uri="{BB962C8B-B14F-4D97-AF65-F5344CB8AC3E}">
        <p14:creationId xmlns:p14="http://schemas.microsoft.com/office/powerpoint/2010/main" val="2174736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8411E272-379B-6EF0-5CE0-FD6E210BA887}"/>
              </a:ext>
            </a:extLst>
          </p:cNvPr>
          <p:cNvSpPr>
            <a:spLocks noGrp="1"/>
          </p:cNvSpPr>
          <p:nvPr>
            <p:ph type="title"/>
          </p:nvPr>
        </p:nvSpPr>
        <p:spPr>
          <a:xfrm>
            <a:off x="914400" y="914401"/>
            <a:ext cx="9232900" cy="685800"/>
          </a:xfrm>
        </p:spPr>
        <p:txBody>
          <a:bodyPr>
            <a:normAutofit fontScale="90000"/>
          </a:bodyPr>
          <a:lstStyle/>
          <a:p>
            <a:r>
              <a:rPr lang="en-US" dirty="0"/>
              <a:t>Most Popular Version Control Systems</a:t>
            </a:r>
          </a:p>
        </p:txBody>
      </p:sp>
      <p:sp>
        <p:nvSpPr>
          <p:cNvPr id="5" name="Title 2">
            <a:extLst>
              <a:ext uri="{FF2B5EF4-FFF2-40B4-BE49-F238E27FC236}">
                <a16:creationId xmlns:a16="http://schemas.microsoft.com/office/drawing/2014/main" id="{72DD6BB3-E560-6FC3-0825-DB1DF6D05121}"/>
              </a:ext>
            </a:extLst>
          </p:cNvPr>
          <p:cNvSpPr txBox="1">
            <a:spLocks/>
          </p:cNvSpPr>
          <p:nvPr/>
        </p:nvSpPr>
        <p:spPr>
          <a:xfrm>
            <a:off x="914399" y="1882600"/>
            <a:ext cx="5685368" cy="260896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000" kern="1200">
                <a:solidFill>
                  <a:schemeClr val="tx1">
                    <a:lumMod val="75000"/>
                    <a:lumOff val="25000"/>
                  </a:schemeClr>
                </a:solidFill>
                <a:latin typeface="+mj-lt"/>
                <a:ea typeface="+mj-ea"/>
                <a:cs typeface="+mj-cs"/>
              </a:defRPr>
            </a:lvl1pPr>
          </a:lstStyle>
          <a:p>
            <a:pPr marL="571500" lvl="1" indent="-342900">
              <a:lnSpc>
                <a:spcPct val="150000"/>
              </a:lnSpc>
              <a:buFont typeface="Arial" panose="020B0604020202020204" pitchFamily="34" charset="0"/>
              <a:buChar char="•"/>
            </a:pPr>
            <a:r>
              <a:rPr lang="en-US" sz="3600" dirty="0">
                <a:solidFill>
                  <a:schemeClr val="bg1"/>
                </a:solidFill>
                <a:hlinkClick r:id="rId3">
                  <a:extLst>
                    <a:ext uri="{A12FA001-AC4F-418D-AE19-62706E023703}">
                      <ahyp:hlinkClr xmlns:ahyp="http://schemas.microsoft.com/office/drawing/2018/hyperlinkcolor" val="tx"/>
                    </a:ext>
                  </a:extLst>
                </a:hlinkClick>
              </a:rPr>
              <a:t>Git</a:t>
            </a:r>
            <a:endParaRPr lang="en-US" sz="3600" dirty="0">
              <a:solidFill>
                <a:schemeClr val="bg1"/>
              </a:solidFill>
            </a:endParaRPr>
          </a:p>
          <a:p>
            <a:pPr marL="571500" lvl="1" indent="-342900">
              <a:lnSpc>
                <a:spcPct val="150000"/>
              </a:lnSpc>
              <a:buFont typeface="Arial" panose="020B0604020202020204" pitchFamily="34" charset="0"/>
              <a:buChar char="•"/>
            </a:pPr>
            <a:r>
              <a:rPr lang="en-US" sz="3600" dirty="0">
                <a:solidFill>
                  <a:schemeClr val="bg1"/>
                </a:solidFill>
                <a:hlinkClick r:id="rId4">
                  <a:extLst>
                    <a:ext uri="{A12FA001-AC4F-418D-AE19-62706E023703}">
                      <ahyp:hlinkClr xmlns:ahyp="http://schemas.microsoft.com/office/drawing/2018/hyperlinkcolor" val="tx"/>
                    </a:ext>
                  </a:extLst>
                </a:hlinkClick>
              </a:rPr>
              <a:t>Subversion</a:t>
            </a:r>
            <a:endParaRPr lang="en-US" sz="3600" dirty="0">
              <a:solidFill>
                <a:schemeClr val="bg1"/>
              </a:solidFill>
            </a:endParaRPr>
          </a:p>
          <a:p>
            <a:pPr marL="571500" lvl="1" indent="-342900">
              <a:lnSpc>
                <a:spcPct val="150000"/>
              </a:lnSpc>
              <a:buFont typeface="Arial" panose="020B0604020202020204" pitchFamily="34" charset="0"/>
              <a:buChar char="•"/>
            </a:pPr>
            <a:r>
              <a:rPr lang="en-US" sz="3600" dirty="0">
                <a:solidFill>
                  <a:schemeClr val="bg1"/>
                </a:solidFill>
                <a:hlinkClick r:id="rId5">
                  <a:extLst>
                    <a:ext uri="{A12FA001-AC4F-418D-AE19-62706E023703}">
                      <ahyp:hlinkClr xmlns:ahyp="http://schemas.microsoft.com/office/drawing/2018/hyperlinkcolor" val="tx"/>
                    </a:ext>
                  </a:extLst>
                </a:hlinkClick>
              </a:rPr>
              <a:t>Mercurial</a:t>
            </a:r>
            <a:endParaRPr lang="en-US" sz="3600" dirty="0">
              <a:solidFill>
                <a:schemeClr val="bg1"/>
              </a:solidFill>
            </a:endParaRPr>
          </a:p>
        </p:txBody>
      </p:sp>
    </p:spTree>
    <p:extLst>
      <p:ext uri="{BB962C8B-B14F-4D97-AF65-F5344CB8AC3E}">
        <p14:creationId xmlns:p14="http://schemas.microsoft.com/office/powerpoint/2010/main" val="2410260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
            <a:extLst>
              <a:ext uri="{FF2B5EF4-FFF2-40B4-BE49-F238E27FC236}">
                <a16:creationId xmlns:a16="http://schemas.microsoft.com/office/drawing/2014/main" id="{32286F86-3B6D-D957-7066-684949907D35}"/>
              </a:ext>
            </a:extLst>
          </p:cNvPr>
          <p:cNvSpPr txBox="1">
            <a:spLocks/>
          </p:cNvSpPr>
          <p:nvPr/>
        </p:nvSpPr>
        <p:spPr>
          <a:xfrm>
            <a:off x="1163918" y="1661234"/>
            <a:ext cx="7416799" cy="68580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000" kern="1200">
                <a:solidFill>
                  <a:schemeClr val="tx1">
                    <a:lumMod val="75000"/>
                    <a:lumOff val="25000"/>
                  </a:schemeClr>
                </a:solidFill>
                <a:latin typeface="+mj-lt"/>
                <a:ea typeface="+mj-ea"/>
                <a:cs typeface="+mj-cs"/>
              </a:defRPr>
            </a:lvl1pPr>
          </a:lstStyle>
          <a:p>
            <a:r>
              <a:rPr lang="en-US" sz="3600" dirty="0">
                <a:latin typeface="+mn-lt"/>
              </a:rPr>
              <a:t>Distributed Version Control System.</a:t>
            </a:r>
          </a:p>
        </p:txBody>
      </p:sp>
      <p:pic>
        <p:nvPicPr>
          <p:cNvPr id="2" name="Picture 1" descr="Logo&#10;&#10;Description automatically generated">
            <a:extLst>
              <a:ext uri="{FF2B5EF4-FFF2-40B4-BE49-F238E27FC236}">
                <a16:creationId xmlns:a16="http://schemas.microsoft.com/office/drawing/2014/main" id="{D57C9FBB-DD7C-19DE-9A97-CC4A1003C4AD}"/>
              </a:ext>
            </a:extLst>
          </p:cNvPr>
          <p:cNvPicPr>
            <a:picLocks noChangeAspect="1"/>
          </p:cNvPicPr>
          <p:nvPr/>
        </p:nvPicPr>
        <p:blipFill>
          <a:blip r:embed="rId3"/>
          <a:stretch>
            <a:fillRect/>
          </a:stretch>
        </p:blipFill>
        <p:spPr>
          <a:xfrm>
            <a:off x="387264" y="0"/>
            <a:ext cx="1880075" cy="1880075"/>
          </a:xfrm>
          <a:prstGeom prst="rect">
            <a:avLst/>
          </a:prstGeom>
        </p:spPr>
      </p:pic>
      <p:pic>
        <p:nvPicPr>
          <p:cNvPr id="6" name="Picture 2" descr="See the source image">
            <a:extLst>
              <a:ext uri="{FF2B5EF4-FFF2-40B4-BE49-F238E27FC236}">
                <a16:creationId xmlns:a16="http://schemas.microsoft.com/office/drawing/2014/main" id="{83A4A559-DF02-D951-86D0-6AB89B288F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7292" y="2887621"/>
            <a:ext cx="2081575" cy="188007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10;&#10;Description automatically generated">
            <a:extLst>
              <a:ext uri="{FF2B5EF4-FFF2-40B4-BE49-F238E27FC236}">
                <a16:creationId xmlns:a16="http://schemas.microsoft.com/office/drawing/2014/main" id="{32ED0C48-B1E8-ADED-4F13-749FFA787979}"/>
              </a:ext>
            </a:extLst>
          </p:cNvPr>
          <p:cNvPicPr>
            <a:picLocks noChangeAspect="1"/>
          </p:cNvPicPr>
          <p:nvPr/>
        </p:nvPicPr>
        <p:blipFill>
          <a:blip r:embed="rId3"/>
          <a:stretch>
            <a:fillRect/>
          </a:stretch>
        </p:blipFill>
        <p:spPr>
          <a:xfrm>
            <a:off x="1716767" y="2887621"/>
            <a:ext cx="1880075" cy="1880075"/>
          </a:xfrm>
          <a:prstGeom prst="rect">
            <a:avLst/>
          </a:prstGeom>
        </p:spPr>
      </p:pic>
      <p:sp>
        <p:nvSpPr>
          <p:cNvPr id="8" name="TextBox 7">
            <a:extLst>
              <a:ext uri="{FF2B5EF4-FFF2-40B4-BE49-F238E27FC236}">
                <a16:creationId xmlns:a16="http://schemas.microsoft.com/office/drawing/2014/main" id="{7D86FC3F-C782-E852-F4B7-C5943757960E}"/>
              </a:ext>
            </a:extLst>
          </p:cNvPr>
          <p:cNvSpPr txBox="1"/>
          <p:nvPr/>
        </p:nvSpPr>
        <p:spPr>
          <a:xfrm>
            <a:off x="914138" y="5029305"/>
            <a:ext cx="3485331" cy="523220"/>
          </a:xfrm>
          <a:prstGeom prst="rect">
            <a:avLst/>
          </a:prstGeom>
          <a:noFill/>
        </p:spPr>
        <p:txBody>
          <a:bodyPr wrap="square">
            <a:spAutoFit/>
          </a:bodyPr>
          <a:lstStyle/>
          <a:p>
            <a:pPr algn="ctr"/>
            <a:r>
              <a:rPr lang="en-US" sz="2800" dirty="0"/>
              <a:t>Version Control Tool</a:t>
            </a:r>
          </a:p>
        </p:txBody>
      </p:sp>
      <p:sp>
        <p:nvSpPr>
          <p:cNvPr id="9" name="TextBox 8">
            <a:extLst>
              <a:ext uri="{FF2B5EF4-FFF2-40B4-BE49-F238E27FC236}">
                <a16:creationId xmlns:a16="http://schemas.microsoft.com/office/drawing/2014/main" id="{E48E97A6-D590-7EF4-1E36-BCA2A461CA6F}"/>
              </a:ext>
            </a:extLst>
          </p:cNvPr>
          <p:cNvSpPr txBox="1"/>
          <p:nvPr/>
        </p:nvSpPr>
        <p:spPr>
          <a:xfrm>
            <a:off x="6965348" y="5029305"/>
            <a:ext cx="4205462" cy="523220"/>
          </a:xfrm>
          <a:prstGeom prst="rect">
            <a:avLst/>
          </a:prstGeom>
          <a:noFill/>
        </p:spPr>
        <p:txBody>
          <a:bodyPr wrap="square">
            <a:spAutoFit/>
          </a:bodyPr>
          <a:lstStyle/>
          <a:p>
            <a:r>
              <a:rPr lang="en-US" sz="2800" dirty="0"/>
              <a:t>Service hosts Git Projects</a:t>
            </a:r>
          </a:p>
        </p:txBody>
      </p:sp>
      <p:cxnSp>
        <p:nvCxnSpPr>
          <p:cNvPr id="10" name="Straight Connector 9">
            <a:extLst>
              <a:ext uri="{FF2B5EF4-FFF2-40B4-BE49-F238E27FC236}">
                <a16:creationId xmlns:a16="http://schemas.microsoft.com/office/drawing/2014/main" id="{6BCF8DCC-30EF-606B-6BC5-FCD75FCD287D}"/>
              </a:ext>
            </a:extLst>
          </p:cNvPr>
          <p:cNvCxnSpPr/>
          <p:nvPr/>
        </p:nvCxnSpPr>
        <p:spPr>
          <a:xfrm>
            <a:off x="6096000" y="2668540"/>
            <a:ext cx="0" cy="3099429"/>
          </a:xfrm>
          <a:prstGeom prst="line">
            <a:avLst/>
          </a:prstGeom>
          <a:ln w="28575">
            <a:headEnd type="none" w="lg" len="med"/>
            <a:tailEnd type="none" w="lg"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40153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2486E5B-F5CF-893B-A286-7F0140E6BCB4}"/>
              </a:ext>
            </a:extLst>
          </p:cNvPr>
          <p:cNvSpPr txBox="1"/>
          <p:nvPr/>
        </p:nvSpPr>
        <p:spPr>
          <a:xfrm>
            <a:off x="1702580" y="1691611"/>
            <a:ext cx="4200915" cy="523220"/>
          </a:xfrm>
          <a:prstGeom prst="rect">
            <a:avLst/>
          </a:prstGeom>
          <a:noFill/>
        </p:spPr>
        <p:txBody>
          <a:bodyPr wrap="square">
            <a:spAutoFit/>
          </a:bodyPr>
          <a:lstStyle/>
          <a:p>
            <a:r>
              <a:rPr lang="en-US" sz="2800" dirty="0">
                <a:solidFill>
                  <a:schemeClr val="bg1"/>
                </a:solidFill>
              </a:rPr>
              <a:t>Version Control System</a:t>
            </a:r>
          </a:p>
        </p:txBody>
      </p:sp>
      <p:sp>
        <p:nvSpPr>
          <p:cNvPr id="8" name="TextBox 7">
            <a:extLst>
              <a:ext uri="{FF2B5EF4-FFF2-40B4-BE49-F238E27FC236}">
                <a16:creationId xmlns:a16="http://schemas.microsoft.com/office/drawing/2014/main" id="{1EC3F6CF-3E07-EF90-98EC-2F17F003C052}"/>
              </a:ext>
            </a:extLst>
          </p:cNvPr>
          <p:cNvSpPr txBox="1"/>
          <p:nvPr/>
        </p:nvSpPr>
        <p:spPr>
          <a:xfrm>
            <a:off x="411646" y="2857565"/>
            <a:ext cx="4200915" cy="523220"/>
          </a:xfrm>
          <a:prstGeom prst="rect">
            <a:avLst/>
          </a:prstGeom>
          <a:noFill/>
        </p:spPr>
        <p:txBody>
          <a:bodyPr wrap="square">
            <a:spAutoFit/>
          </a:bodyPr>
          <a:lstStyle/>
          <a:p>
            <a:r>
              <a:rPr lang="en-US" sz="2800" dirty="0">
                <a:solidFill>
                  <a:schemeClr val="bg1"/>
                </a:solidFill>
              </a:rPr>
              <a:t>Source Code Manager</a:t>
            </a:r>
          </a:p>
        </p:txBody>
      </p:sp>
      <p:sp>
        <p:nvSpPr>
          <p:cNvPr id="9" name="TextBox 8">
            <a:extLst>
              <a:ext uri="{FF2B5EF4-FFF2-40B4-BE49-F238E27FC236}">
                <a16:creationId xmlns:a16="http://schemas.microsoft.com/office/drawing/2014/main" id="{1B653452-F1BF-F182-B3C5-7DA6DDA7E726}"/>
              </a:ext>
            </a:extLst>
          </p:cNvPr>
          <p:cNvSpPr txBox="1"/>
          <p:nvPr/>
        </p:nvSpPr>
        <p:spPr>
          <a:xfrm>
            <a:off x="5133474" y="4170574"/>
            <a:ext cx="4200915" cy="523220"/>
          </a:xfrm>
          <a:prstGeom prst="rect">
            <a:avLst/>
          </a:prstGeom>
          <a:noFill/>
        </p:spPr>
        <p:txBody>
          <a:bodyPr wrap="square">
            <a:spAutoFit/>
          </a:bodyPr>
          <a:lstStyle/>
          <a:p>
            <a:r>
              <a:rPr lang="en-US" sz="2800" dirty="0">
                <a:solidFill>
                  <a:schemeClr val="bg1"/>
                </a:solidFill>
              </a:rPr>
              <a:t>Commit</a:t>
            </a:r>
          </a:p>
        </p:txBody>
      </p:sp>
      <p:sp>
        <p:nvSpPr>
          <p:cNvPr id="10" name="TextBox 9">
            <a:extLst>
              <a:ext uri="{FF2B5EF4-FFF2-40B4-BE49-F238E27FC236}">
                <a16:creationId xmlns:a16="http://schemas.microsoft.com/office/drawing/2014/main" id="{2FD2CF06-BF53-8654-8982-EBEF610A9F76}"/>
              </a:ext>
            </a:extLst>
          </p:cNvPr>
          <p:cNvSpPr txBox="1"/>
          <p:nvPr/>
        </p:nvSpPr>
        <p:spPr>
          <a:xfrm>
            <a:off x="1806853" y="4116888"/>
            <a:ext cx="4200915" cy="523220"/>
          </a:xfrm>
          <a:prstGeom prst="rect">
            <a:avLst/>
          </a:prstGeom>
          <a:noFill/>
        </p:spPr>
        <p:txBody>
          <a:bodyPr wrap="square">
            <a:spAutoFit/>
          </a:bodyPr>
          <a:lstStyle/>
          <a:p>
            <a:r>
              <a:rPr lang="en-US" sz="2800" dirty="0">
                <a:solidFill>
                  <a:schemeClr val="bg1"/>
                </a:solidFill>
              </a:rPr>
              <a:t>Repository</a:t>
            </a:r>
          </a:p>
        </p:txBody>
      </p:sp>
      <p:sp>
        <p:nvSpPr>
          <p:cNvPr id="11" name="TextBox 10">
            <a:extLst>
              <a:ext uri="{FF2B5EF4-FFF2-40B4-BE49-F238E27FC236}">
                <a16:creationId xmlns:a16="http://schemas.microsoft.com/office/drawing/2014/main" id="{184B0334-0414-00E9-5ECA-DB968DBAA67F}"/>
              </a:ext>
            </a:extLst>
          </p:cNvPr>
          <p:cNvSpPr txBox="1"/>
          <p:nvPr/>
        </p:nvSpPr>
        <p:spPr>
          <a:xfrm>
            <a:off x="3403042" y="4923953"/>
            <a:ext cx="2243779" cy="523220"/>
          </a:xfrm>
          <a:prstGeom prst="rect">
            <a:avLst/>
          </a:prstGeom>
          <a:noFill/>
        </p:spPr>
        <p:txBody>
          <a:bodyPr wrap="square">
            <a:spAutoFit/>
          </a:bodyPr>
          <a:lstStyle/>
          <a:p>
            <a:r>
              <a:rPr lang="en-US" sz="2800" dirty="0">
                <a:solidFill>
                  <a:schemeClr val="bg1"/>
                </a:solidFill>
              </a:rPr>
              <a:t>Repo</a:t>
            </a:r>
          </a:p>
        </p:txBody>
      </p:sp>
      <p:sp>
        <p:nvSpPr>
          <p:cNvPr id="12" name="TextBox 11">
            <a:extLst>
              <a:ext uri="{FF2B5EF4-FFF2-40B4-BE49-F238E27FC236}">
                <a16:creationId xmlns:a16="http://schemas.microsoft.com/office/drawing/2014/main" id="{CF09CF70-9712-929E-3B1B-AD0CB3053576}"/>
              </a:ext>
            </a:extLst>
          </p:cNvPr>
          <p:cNvSpPr txBox="1"/>
          <p:nvPr/>
        </p:nvSpPr>
        <p:spPr>
          <a:xfrm>
            <a:off x="6007768" y="4923953"/>
            <a:ext cx="2243779" cy="523220"/>
          </a:xfrm>
          <a:prstGeom prst="rect">
            <a:avLst/>
          </a:prstGeom>
          <a:noFill/>
        </p:spPr>
        <p:txBody>
          <a:bodyPr wrap="square">
            <a:spAutoFit/>
          </a:bodyPr>
          <a:lstStyle/>
          <a:p>
            <a:r>
              <a:rPr lang="en-US" sz="2800" dirty="0">
                <a:solidFill>
                  <a:schemeClr val="bg1"/>
                </a:solidFill>
              </a:rPr>
              <a:t>Checkout</a:t>
            </a:r>
          </a:p>
        </p:txBody>
      </p:sp>
      <p:sp>
        <p:nvSpPr>
          <p:cNvPr id="13" name="TextBox 12">
            <a:extLst>
              <a:ext uri="{FF2B5EF4-FFF2-40B4-BE49-F238E27FC236}">
                <a16:creationId xmlns:a16="http://schemas.microsoft.com/office/drawing/2014/main" id="{749FC803-43B4-B8A0-9AB2-62ACE182CA51}"/>
              </a:ext>
            </a:extLst>
          </p:cNvPr>
          <p:cNvSpPr txBox="1"/>
          <p:nvPr/>
        </p:nvSpPr>
        <p:spPr>
          <a:xfrm>
            <a:off x="8251547" y="4258811"/>
            <a:ext cx="3098242" cy="523220"/>
          </a:xfrm>
          <a:prstGeom prst="rect">
            <a:avLst/>
          </a:prstGeom>
          <a:noFill/>
        </p:spPr>
        <p:txBody>
          <a:bodyPr wrap="square">
            <a:spAutoFit/>
          </a:bodyPr>
          <a:lstStyle/>
          <a:p>
            <a:r>
              <a:rPr lang="en-US" sz="2800" dirty="0">
                <a:solidFill>
                  <a:schemeClr val="bg1"/>
                </a:solidFill>
              </a:rPr>
              <a:t>Working Directory</a:t>
            </a:r>
          </a:p>
        </p:txBody>
      </p:sp>
      <p:sp>
        <p:nvSpPr>
          <p:cNvPr id="14" name="TextBox 13">
            <a:extLst>
              <a:ext uri="{FF2B5EF4-FFF2-40B4-BE49-F238E27FC236}">
                <a16:creationId xmlns:a16="http://schemas.microsoft.com/office/drawing/2014/main" id="{3F902B27-13E6-C1DA-74B3-02864D3CAC14}"/>
              </a:ext>
            </a:extLst>
          </p:cNvPr>
          <p:cNvSpPr txBox="1"/>
          <p:nvPr/>
        </p:nvSpPr>
        <p:spPr>
          <a:xfrm>
            <a:off x="8885210" y="3567328"/>
            <a:ext cx="3098242" cy="523220"/>
          </a:xfrm>
          <a:prstGeom prst="rect">
            <a:avLst/>
          </a:prstGeom>
          <a:noFill/>
        </p:spPr>
        <p:txBody>
          <a:bodyPr wrap="square">
            <a:spAutoFit/>
          </a:bodyPr>
          <a:lstStyle/>
          <a:p>
            <a:r>
              <a:rPr lang="en-US" sz="2800" dirty="0">
                <a:solidFill>
                  <a:schemeClr val="bg1"/>
                </a:solidFill>
              </a:rPr>
              <a:t>Staging area</a:t>
            </a:r>
          </a:p>
        </p:txBody>
      </p:sp>
      <p:sp>
        <p:nvSpPr>
          <p:cNvPr id="15" name="TextBox 14">
            <a:extLst>
              <a:ext uri="{FF2B5EF4-FFF2-40B4-BE49-F238E27FC236}">
                <a16:creationId xmlns:a16="http://schemas.microsoft.com/office/drawing/2014/main" id="{3F23A7E3-BBC8-E009-AF81-45DF88510AD0}"/>
              </a:ext>
            </a:extLst>
          </p:cNvPr>
          <p:cNvSpPr txBox="1"/>
          <p:nvPr/>
        </p:nvSpPr>
        <p:spPr>
          <a:xfrm>
            <a:off x="8508541" y="2959977"/>
            <a:ext cx="3098242" cy="523220"/>
          </a:xfrm>
          <a:prstGeom prst="rect">
            <a:avLst/>
          </a:prstGeom>
          <a:noFill/>
        </p:spPr>
        <p:txBody>
          <a:bodyPr wrap="square">
            <a:spAutoFit/>
          </a:bodyPr>
          <a:lstStyle/>
          <a:p>
            <a:r>
              <a:rPr lang="en-US" sz="2800" dirty="0">
                <a:solidFill>
                  <a:schemeClr val="bg1"/>
                </a:solidFill>
              </a:rPr>
              <a:t>Index</a:t>
            </a:r>
          </a:p>
        </p:txBody>
      </p:sp>
      <p:sp>
        <p:nvSpPr>
          <p:cNvPr id="16" name="TextBox 15">
            <a:extLst>
              <a:ext uri="{FF2B5EF4-FFF2-40B4-BE49-F238E27FC236}">
                <a16:creationId xmlns:a16="http://schemas.microsoft.com/office/drawing/2014/main" id="{C1396813-FAF0-2729-E078-8AC0C3C068F2}"/>
              </a:ext>
            </a:extLst>
          </p:cNvPr>
          <p:cNvSpPr txBox="1"/>
          <p:nvPr/>
        </p:nvSpPr>
        <p:spPr>
          <a:xfrm>
            <a:off x="8885210" y="2133082"/>
            <a:ext cx="3098242" cy="523220"/>
          </a:xfrm>
          <a:prstGeom prst="rect">
            <a:avLst/>
          </a:prstGeom>
          <a:noFill/>
        </p:spPr>
        <p:txBody>
          <a:bodyPr wrap="square">
            <a:spAutoFit/>
          </a:bodyPr>
          <a:lstStyle/>
          <a:p>
            <a:r>
              <a:rPr lang="en-US" sz="2800" dirty="0">
                <a:solidFill>
                  <a:schemeClr val="bg1"/>
                </a:solidFill>
              </a:rPr>
              <a:t>Staging Index</a:t>
            </a:r>
          </a:p>
        </p:txBody>
      </p:sp>
      <p:sp>
        <p:nvSpPr>
          <p:cNvPr id="17" name="TextBox 16">
            <a:extLst>
              <a:ext uri="{FF2B5EF4-FFF2-40B4-BE49-F238E27FC236}">
                <a16:creationId xmlns:a16="http://schemas.microsoft.com/office/drawing/2014/main" id="{E71D6D46-C5FD-E77F-BE2E-5C1C58F2E7B5}"/>
              </a:ext>
            </a:extLst>
          </p:cNvPr>
          <p:cNvSpPr txBox="1"/>
          <p:nvPr/>
        </p:nvSpPr>
        <p:spPr>
          <a:xfrm>
            <a:off x="7928588" y="1661143"/>
            <a:ext cx="3098242" cy="523220"/>
          </a:xfrm>
          <a:prstGeom prst="rect">
            <a:avLst/>
          </a:prstGeom>
          <a:noFill/>
        </p:spPr>
        <p:txBody>
          <a:bodyPr wrap="square">
            <a:spAutoFit/>
          </a:bodyPr>
          <a:lstStyle/>
          <a:p>
            <a:r>
              <a:rPr lang="en-US" sz="2800" dirty="0">
                <a:solidFill>
                  <a:schemeClr val="bg1"/>
                </a:solidFill>
              </a:rPr>
              <a:t>SHA</a:t>
            </a:r>
          </a:p>
        </p:txBody>
      </p:sp>
      <p:sp>
        <p:nvSpPr>
          <p:cNvPr id="18" name="TextBox 17">
            <a:extLst>
              <a:ext uri="{FF2B5EF4-FFF2-40B4-BE49-F238E27FC236}">
                <a16:creationId xmlns:a16="http://schemas.microsoft.com/office/drawing/2014/main" id="{198C536F-3E23-4B43-689F-5D3324FEFEB9}"/>
              </a:ext>
            </a:extLst>
          </p:cNvPr>
          <p:cNvSpPr txBox="1"/>
          <p:nvPr/>
        </p:nvSpPr>
        <p:spPr>
          <a:xfrm>
            <a:off x="7222735" y="915686"/>
            <a:ext cx="3098242" cy="523220"/>
          </a:xfrm>
          <a:prstGeom prst="rect">
            <a:avLst/>
          </a:prstGeom>
          <a:noFill/>
        </p:spPr>
        <p:txBody>
          <a:bodyPr wrap="square">
            <a:spAutoFit/>
          </a:bodyPr>
          <a:lstStyle/>
          <a:p>
            <a:r>
              <a:rPr lang="en-US" sz="2800" dirty="0">
                <a:solidFill>
                  <a:schemeClr val="bg1"/>
                </a:solidFill>
              </a:rPr>
              <a:t>Branching</a:t>
            </a:r>
          </a:p>
        </p:txBody>
      </p:sp>
      <p:sp>
        <p:nvSpPr>
          <p:cNvPr id="19" name="TextBox 18">
            <a:extLst>
              <a:ext uri="{FF2B5EF4-FFF2-40B4-BE49-F238E27FC236}">
                <a16:creationId xmlns:a16="http://schemas.microsoft.com/office/drawing/2014/main" id="{4745ED8F-0D0B-FAB0-1D0B-1B94E2AD3FAB}"/>
              </a:ext>
            </a:extLst>
          </p:cNvPr>
          <p:cNvSpPr txBox="1"/>
          <p:nvPr/>
        </p:nvSpPr>
        <p:spPr>
          <a:xfrm>
            <a:off x="5410299" y="1326123"/>
            <a:ext cx="3098242" cy="523220"/>
          </a:xfrm>
          <a:prstGeom prst="rect">
            <a:avLst/>
          </a:prstGeom>
          <a:noFill/>
        </p:spPr>
        <p:txBody>
          <a:bodyPr wrap="square">
            <a:spAutoFit/>
          </a:bodyPr>
          <a:lstStyle/>
          <a:p>
            <a:r>
              <a:rPr lang="en-US" sz="2800" dirty="0">
                <a:solidFill>
                  <a:schemeClr val="bg1"/>
                </a:solidFill>
              </a:rPr>
              <a:t>Merging</a:t>
            </a:r>
          </a:p>
        </p:txBody>
      </p:sp>
      <p:sp>
        <p:nvSpPr>
          <p:cNvPr id="20" name="TextBox 19">
            <a:extLst>
              <a:ext uri="{FF2B5EF4-FFF2-40B4-BE49-F238E27FC236}">
                <a16:creationId xmlns:a16="http://schemas.microsoft.com/office/drawing/2014/main" id="{9D1FC956-287C-7DA5-AC6B-A7AB632CAC45}"/>
              </a:ext>
            </a:extLst>
          </p:cNvPr>
          <p:cNvSpPr txBox="1"/>
          <p:nvPr/>
        </p:nvSpPr>
        <p:spPr>
          <a:xfrm>
            <a:off x="4878474" y="2633634"/>
            <a:ext cx="3098242" cy="523220"/>
          </a:xfrm>
          <a:prstGeom prst="rect">
            <a:avLst/>
          </a:prstGeom>
          <a:noFill/>
        </p:spPr>
        <p:txBody>
          <a:bodyPr wrap="square">
            <a:spAutoFit/>
          </a:bodyPr>
          <a:lstStyle/>
          <a:p>
            <a:r>
              <a:rPr lang="en-US" sz="2800" dirty="0">
                <a:solidFill>
                  <a:schemeClr val="bg1"/>
                </a:solidFill>
              </a:rPr>
              <a:t>Merge Conflicts</a:t>
            </a:r>
          </a:p>
        </p:txBody>
      </p:sp>
      <p:sp>
        <p:nvSpPr>
          <p:cNvPr id="21" name="TextBox 20">
            <a:extLst>
              <a:ext uri="{FF2B5EF4-FFF2-40B4-BE49-F238E27FC236}">
                <a16:creationId xmlns:a16="http://schemas.microsoft.com/office/drawing/2014/main" id="{0B942C5E-C298-E0C1-73DB-E2DB557E897A}"/>
              </a:ext>
            </a:extLst>
          </p:cNvPr>
          <p:cNvSpPr txBox="1"/>
          <p:nvPr/>
        </p:nvSpPr>
        <p:spPr>
          <a:xfrm>
            <a:off x="3699379" y="3451746"/>
            <a:ext cx="3098242" cy="523220"/>
          </a:xfrm>
          <a:prstGeom prst="rect">
            <a:avLst/>
          </a:prstGeom>
          <a:noFill/>
        </p:spPr>
        <p:txBody>
          <a:bodyPr wrap="square">
            <a:spAutoFit/>
          </a:bodyPr>
          <a:lstStyle/>
          <a:p>
            <a:r>
              <a:rPr lang="en-US" sz="2800" dirty="0">
                <a:solidFill>
                  <a:schemeClr val="bg1"/>
                </a:solidFill>
              </a:rPr>
              <a:t>Remotes</a:t>
            </a:r>
          </a:p>
        </p:txBody>
      </p:sp>
      <p:sp>
        <p:nvSpPr>
          <p:cNvPr id="22" name="Title 2">
            <a:extLst>
              <a:ext uri="{FF2B5EF4-FFF2-40B4-BE49-F238E27FC236}">
                <a16:creationId xmlns:a16="http://schemas.microsoft.com/office/drawing/2014/main" id="{FE1261CB-7B5F-5704-43EB-C8D1C24D6F3A}"/>
              </a:ext>
            </a:extLst>
          </p:cNvPr>
          <p:cNvSpPr>
            <a:spLocks noGrp="1"/>
          </p:cNvSpPr>
          <p:nvPr>
            <p:ph type="title"/>
          </p:nvPr>
        </p:nvSpPr>
        <p:spPr>
          <a:xfrm>
            <a:off x="914400" y="914401"/>
            <a:ext cx="9232900" cy="685800"/>
          </a:xfrm>
        </p:spPr>
        <p:txBody>
          <a:bodyPr>
            <a:normAutofit/>
          </a:bodyPr>
          <a:lstStyle/>
          <a:p>
            <a:r>
              <a:rPr lang="en-US" dirty="0"/>
              <a:t>Terminology</a:t>
            </a:r>
          </a:p>
        </p:txBody>
      </p:sp>
    </p:spTree>
    <p:extLst>
      <p:ext uri="{BB962C8B-B14F-4D97-AF65-F5344CB8AC3E}">
        <p14:creationId xmlns:p14="http://schemas.microsoft.com/office/powerpoint/2010/main" val="3405379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4" grpId="0"/>
      <p:bldP spid="15" grpId="0"/>
      <p:bldP spid="16" grpId="0"/>
      <p:bldP spid="17" grpId="0"/>
      <p:bldP spid="18" grpId="0"/>
      <p:bldP spid="19" grpId="0"/>
      <p:bldP spid="20"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FE1261CB-7B5F-5704-43EB-C8D1C24D6F3A}"/>
              </a:ext>
            </a:extLst>
          </p:cNvPr>
          <p:cNvSpPr>
            <a:spLocks noGrp="1"/>
          </p:cNvSpPr>
          <p:nvPr>
            <p:ph type="title"/>
          </p:nvPr>
        </p:nvSpPr>
        <p:spPr>
          <a:xfrm>
            <a:off x="914400" y="914401"/>
            <a:ext cx="9232900" cy="685800"/>
          </a:xfrm>
        </p:spPr>
        <p:txBody>
          <a:bodyPr>
            <a:normAutofit/>
          </a:bodyPr>
          <a:lstStyle/>
          <a:p>
            <a:r>
              <a:rPr lang="en-US" dirty="0"/>
              <a:t>Terminology</a:t>
            </a:r>
          </a:p>
        </p:txBody>
      </p:sp>
      <p:sp>
        <p:nvSpPr>
          <p:cNvPr id="6" name="TextBox 5">
            <a:extLst>
              <a:ext uri="{FF2B5EF4-FFF2-40B4-BE49-F238E27FC236}">
                <a16:creationId xmlns:a16="http://schemas.microsoft.com/office/drawing/2014/main" id="{BF8AC3AB-F788-C847-E5FA-90B1B3B50F75}"/>
              </a:ext>
            </a:extLst>
          </p:cNvPr>
          <p:cNvSpPr txBox="1"/>
          <p:nvPr/>
        </p:nvSpPr>
        <p:spPr>
          <a:xfrm>
            <a:off x="1983316" y="3105834"/>
            <a:ext cx="8225367" cy="646331"/>
          </a:xfrm>
          <a:prstGeom prst="rect">
            <a:avLst/>
          </a:prstGeom>
          <a:noFill/>
        </p:spPr>
        <p:txBody>
          <a:bodyPr wrap="square">
            <a:spAutoFit/>
          </a:bodyPr>
          <a:lstStyle/>
          <a:p>
            <a:r>
              <a:rPr lang="en-US" sz="3600" dirty="0">
                <a:solidFill>
                  <a:schemeClr val="bg1"/>
                </a:solidFill>
                <a:hlinkClick r:id="rId3">
                  <a:extLst>
                    <a:ext uri="{A12FA001-AC4F-418D-AE19-62706E023703}">
                      <ahyp:hlinkClr xmlns:ahyp="http://schemas.microsoft.com/office/drawing/2018/hyperlinkcolor" val="tx"/>
                    </a:ext>
                  </a:extLst>
                </a:hlinkClick>
              </a:rPr>
              <a:t>git-cheat-sheet-education (github.com)</a:t>
            </a:r>
            <a:endParaRPr lang="en-US" sz="3600" dirty="0">
              <a:solidFill>
                <a:schemeClr val="bg1"/>
              </a:solidFill>
            </a:endParaRPr>
          </a:p>
        </p:txBody>
      </p:sp>
    </p:spTree>
    <p:extLst>
      <p:ext uri="{BB962C8B-B14F-4D97-AF65-F5344CB8AC3E}">
        <p14:creationId xmlns:p14="http://schemas.microsoft.com/office/powerpoint/2010/main" val="2443381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4B320A-560D-4493-AA6A-79A2C8DC387F}"/>
              </a:ext>
            </a:extLst>
          </p:cNvPr>
          <p:cNvSpPr>
            <a:spLocks noGrp="1"/>
          </p:cNvSpPr>
          <p:nvPr>
            <p:ph type="title"/>
          </p:nvPr>
        </p:nvSpPr>
        <p:spPr>
          <a:xfrm>
            <a:off x="1591733" y="1244600"/>
            <a:ext cx="8894234" cy="1016192"/>
          </a:xfrm>
        </p:spPr>
        <p:txBody>
          <a:bodyPr>
            <a:normAutofit fontScale="90000"/>
          </a:bodyPr>
          <a:lstStyle/>
          <a:p>
            <a:pPr algn="ctr"/>
            <a:r>
              <a:rPr lang="en-US" dirty="0"/>
              <a:t>Exercise – </a:t>
            </a:r>
            <a:br>
              <a:rPr lang="en-US" dirty="0"/>
            </a:br>
            <a:r>
              <a:rPr lang="en-US" dirty="0"/>
              <a:t>Install and Configure Git</a:t>
            </a:r>
          </a:p>
        </p:txBody>
      </p:sp>
      <p:sp>
        <p:nvSpPr>
          <p:cNvPr id="3" name="Text Placeholder 2">
            <a:extLst>
              <a:ext uri="{FF2B5EF4-FFF2-40B4-BE49-F238E27FC236}">
                <a16:creationId xmlns:a16="http://schemas.microsoft.com/office/drawing/2014/main" id="{E9A2FFE3-A7C7-9249-96D4-8D9AC15E0150}"/>
              </a:ext>
            </a:extLst>
          </p:cNvPr>
          <p:cNvSpPr>
            <a:spLocks noGrp="1"/>
          </p:cNvSpPr>
          <p:nvPr>
            <p:ph type="body" sz="quarter" idx="11"/>
          </p:nvPr>
        </p:nvSpPr>
        <p:spPr/>
        <p:txBody>
          <a:bodyPr/>
          <a:lstStyle/>
          <a:p>
            <a:pPr>
              <a:lnSpc>
                <a:spcPts val="2800"/>
              </a:lnSpc>
            </a:pPr>
            <a:r>
              <a:rPr lang="en-US" dirty="0"/>
              <a:t>In this exercise, we will:</a:t>
            </a:r>
          </a:p>
          <a:p>
            <a:pPr marL="285750" indent="-285750">
              <a:lnSpc>
                <a:spcPts val="2800"/>
              </a:lnSpc>
              <a:buFont typeface="Arial" panose="020B0604020202020204" pitchFamily="34" charset="0"/>
              <a:buChar char="•"/>
            </a:pPr>
            <a:r>
              <a:rPr lang="en-US" dirty="0"/>
              <a:t>Download and install Git.</a:t>
            </a:r>
          </a:p>
          <a:p>
            <a:pPr marL="285750" indent="-285750">
              <a:lnSpc>
                <a:spcPts val="2800"/>
              </a:lnSpc>
              <a:buFont typeface="Arial" panose="020B0604020202020204" pitchFamily="34" charset="0"/>
              <a:buChar char="•"/>
            </a:pPr>
            <a:r>
              <a:rPr lang="en-US" dirty="0"/>
              <a:t>Perform first time configuration for Git.</a:t>
            </a:r>
          </a:p>
          <a:p>
            <a:pPr marL="285750" indent="-285750">
              <a:lnSpc>
                <a:spcPts val="2800"/>
              </a:lnSpc>
              <a:buFont typeface="Arial" panose="020B0604020202020204" pitchFamily="34" charset="0"/>
              <a:buChar char="•"/>
            </a:pPr>
            <a:r>
              <a:rPr lang="en-US" dirty="0"/>
              <a:t>Configure Git with out Code Editor.</a:t>
            </a:r>
          </a:p>
        </p:txBody>
      </p:sp>
    </p:spTree>
    <p:extLst>
      <p:ext uri="{BB962C8B-B14F-4D97-AF65-F5344CB8AC3E}">
        <p14:creationId xmlns:p14="http://schemas.microsoft.com/office/powerpoint/2010/main" val="524939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back to school">
      <a:dk1>
        <a:sysClr val="windowText" lastClr="000000"/>
      </a:dk1>
      <a:lt1>
        <a:sysClr val="window" lastClr="FFFFFF"/>
      </a:lt1>
      <a:dk2>
        <a:srgbClr val="445EA2"/>
      </a:dk2>
      <a:lt2>
        <a:srgbClr val="EBEBEB"/>
      </a:lt2>
      <a:accent1>
        <a:srgbClr val="4495A2"/>
      </a:accent1>
      <a:accent2>
        <a:srgbClr val="7CA655"/>
      </a:accent2>
      <a:accent3>
        <a:srgbClr val="DFB240"/>
      </a:accent3>
      <a:accent4>
        <a:srgbClr val="DF8C40"/>
      </a:accent4>
      <a:accent5>
        <a:srgbClr val="DF5D40"/>
      </a:accent5>
      <a:accent6>
        <a:srgbClr val="8760AD"/>
      </a:accent6>
      <a:hlink>
        <a:srgbClr val="DF5D40"/>
      </a:hlink>
      <a:folHlink>
        <a:srgbClr val="8760AD"/>
      </a:folHlink>
    </a:clrScheme>
    <a:fontScheme name="Custom 30">
      <a:majorFont>
        <a:latin typeface="Kristen ITC"/>
        <a:ea typeface=""/>
        <a:cs typeface=""/>
      </a:majorFont>
      <a:minorFont>
        <a:latin typeface="Quir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penHousePresentation_Elementary_Win32_JB_v2" id="{76CC1F8F-1616-4FD5-B5D9-5288357CAB76}" vid="{CCFA5B03-57D1-4BF3-98DD-85D1A7F0AA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04EE7CA-01E4-4C36-A155-A254FEC02701}">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8882fcd3-a902-4219-bcef-bb2726691434" xsi:nil="true"/>
    <_activity xmlns="8882fcd3-a902-4219-bcef-bb272669143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B70875F8A162F4281B25BED318E0D04" ma:contentTypeVersion="16" ma:contentTypeDescription="Create a new document." ma:contentTypeScope="" ma:versionID="15968fd430609c8262933dc94c0599f6">
  <xsd:schema xmlns:xsd="http://www.w3.org/2001/XMLSchema" xmlns:xs="http://www.w3.org/2001/XMLSchema" xmlns:p="http://schemas.microsoft.com/office/2006/metadata/properties" xmlns:ns3="8882fcd3-a902-4219-bcef-bb2726691434" xmlns:ns4="32baed4a-51d4-41c7-8bbd-49e13508bcc4" targetNamespace="http://schemas.microsoft.com/office/2006/metadata/properties" ma:root="true" ma:fieldsID="273952e2207286055fa540176239cd1b" ns3:_="" ns4:_="">
    <xsd:import namespace="8882fcd3-a902-4219-bcef-bb2726691434"/>
    <xsd:import namespace="32baed4a-51d4-41c7-8bbd-49e13508bcc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Location" minOccurs="0"/>
                <xsd:element ref="ns3:_activity" minOccurs="0"/>
                <xsd:element ref="ns3:MediaServiceObjectDetectorVersion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82fcd3-a902-4219-bcef-bb272669143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LengthInSeconds" ma:index="2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2baed4a-51d4-41c7-8bbd-49e13508bcc4"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8431A9B-4B87-4F2F-AB9E-CAE6A6729B86}">
  <ds:schemaRefs>
    <ds:schemaRef ds:uri="http://schemas.microsoft.com/sharepoint/v3/contenttype/forms"/>
  </ds:schemaRefs>
</ds:datastoreItem>
</file>

<file path=customXml/itemProps2.xml><?xml version="1.0" encoding="utf-8"?>
<ds:datastoreItem xmlns:ds="http://schemas.openxmlformats.org/officeDocument/2006/customXml" ds:itemID="{984EED2D-C894-47C4-9CDD-55EC03B2713B}">
  <ds:schemaRefs>
    <ds:schemaRef ds:uri="http://schemas.microsoft.com/office/2006/metadata/properties"/>
    <ds:schemaRef ds:uri="http://purl.org/dc/elements/1.1/"/>
    <ds:schemaRef ds:uri="http://schemas.openxmlformats.org/package/2006/metadata/core-properties"/>
    <ds:schemaRef ds:uri="http://www.w3.org/XML/1998/namespace"/>
    <ds:schemaRef ds:uri="http://schemas.microsoft.com/office/2006/documentManagement/types"/>
    <ds:schemaRef ds:uri="http://purl.org/dc/dcmitype/"/>
    <ds:schemaRef ds:uri="http://schemas.microsoft.com/office/infopath/2007/PartnerControls"/>
    <ds:schemaRef ds:uri="32baed4a-51d4-41c7-8bbd-49e13508bcc4"/>
    <ds:schemaRef ds:uri="8882fcd3-a902-4219-bcef-bb2726691434"/>
    <ds:schemaRef ds:uri="http://purl.org/dc/terms/"/>
  </ds:schemaRefs>
</ds:datastoreItem>
</file>

<file path=customXml/itemProps3.xml><?xml version="1.0" encoding="utf-8"?>
<ds:datastoreItem xmlns:ds="http://schemas.openxmlformats.org/officeDocument/2006/customXml" ds:itemID="{B83093EB-75FC-407A-8D58-D25EE2478E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882fcd3-a902-4219-bcef-bb2726691434"/>
    <ds:schemaRef ds:uri="32baed4a-51d4-41c7-8bbd-49e13508bcc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Open house presentation</Template>
  <TotalTime>0</TotalTime>
  <Words>2424</Words>
  <Application>Microsoft Office PowerPoint</Application>
  <PresentationFormat>Widescreen</PresentationFormat>
  <Paragraphs>305</Paragraphs>
  <Slides>30</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Consolas</vt:lpstr>
      <vt:lpstr>Kristen ITC</vt:lpstr>
      <vt:lpstr>Open Sans</vt:lpstr>
      <vt:lpstr>Quire Sans</vt:lpstr>
      <vt:lpstr>Segoe UI</vt:lpstr>
      <vt:lpstr>Office Theme</vt:lpstr>
      <vt:lpstr>PowerPoint Presentation</vt:lpstr>
      <vt:lpstr>Agenda </vt:lpstr>
      <vt:lpstr>This Idea of a safe point is exactly  What Version Control is</vt:lpstr>
      <vt:lpstr>Version Control Systems (VCS)</vt:lpstr>
      <vt:lpstr>Most Popular Version Control Systems</vt:lpstr>
      <vt:lpstr>PowerPoint Presentation</vt:lpstr>
      <vt:lpstr>Terminology</vt:lpstr>
      <vt:lpstr>Terminology</vt:lpstr>
      <vt:lpstr>Exercise –  Install and Configure Git</vt:lpstr>
      <vt:lpstr>How to get Git?</vt:lpstr>
      <vt:lpstr>First Time Git Configuration</vt:lpstr>
      <vt:lpstr>Git &amp; code Editor</vt:lpstr>
      <vt:lpstr>Review Git Configuration</vt:lpstr>
      <vt:lpstr>Exercise –  Working with a Local Repository</vt:lpstr>
      <vt:lpstr>Initializing a Local Git Repository</vt:lpstr>
      <vt:lpstr>How Git works?</vt:lpstr>
      <vt:lpstr>How Git works?</vt:lpstr>
      <vt:lpstr>How Git works?</vt:lpstr>
      <vt:lpstr>Git Add</vt:lpstr>
      <vt:lpstr>Git Commit</vt:lpstr>
      <vt:lpstr>Git Commit Message</vt:lpstr>
      <vt:lpstr>Reviewing the Repository’s History</vt:lpstr>
      <vt:lpstr>Reviewing the Repository’s History</vt:lpstr>
      <vt:lpstr>Reviewing the Repository’s History</vt:lpstr>
      <vt:lpstr>Exercise –  Working with Remotes</vt:lpstr>
      <vt:lpstr>How Git works with GitHub?</vt:lpstr>
      <vt:lpstr>How Git works with GitHub?</vt:lpstr>
      <vt:lpstr>How Git works with GitHub?</vt:lpstr>
      <vt:lpstr>How Git works with GitHub?</vt:lpstr>
      <vt:lpstr>Next Steps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Aziz</dc:creator>
  <cp:lastModifiedBy>Sarah Sid</cp:lastModifiedBy>
  <cp:revision>20</cp:revision>
  <dcterms:created xsi:type="dcterms:W3CDTF">2023-09-16T15:23:39Z</dcterms:created>
  <dcterms:modified xsi:type="dcterms:W3CDTF">2024-12-05T17:35:39Z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0x010100EB70875F8A162F4281B25BED318E0D04</vt:lpwstr>
  </property>
</Properties>
</file>