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761919-6010-4D4B-BABD-AB1F081DBA53}" v="2" dt="2025-10-31T04:16:39.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Aditi" userId="e7234b53f91c622a" providerId="LiveId" clId="{5A09E3D1-3145-4FCC-B6E0-6A912A5D9EF4}"/>
    <pc:docChg chg="modSld">
      <pc:chgData name="Sai Aditi" userId="e7234b53f91c622a" providerId="LiveId" clId="{5A09E3D1-3145-4FCC-B6E0-6A912A5D9EF4}" dt="2025-10-31T04:16:39.575" v="2"/>
      <pc:docMkLst>
        <pc:docMk/>
      </pc:docMkLst>
      <pc:sldChg chg="modSp mod">
        <pc:chgData name="Sai Aditi" userId="e7234b53f91c622a" providerId="LiveId" clId="{5A09E3D1-3145-4FCC-B6E0-6A912A5D9EF4}" dt="2025-10-31T04:16:39.575" v="2"/>
        <pc:sldMkLst>
          <pc:docMk/>
          <pc:sldMk cId="519586359" sldId="258"/>
        </pc:sldMkLst>
        <pc:graphicFrameChg chg="mod modGraphic">
          <ac:chgData name="Sai Aditi" userId="e7234b53f91c622a" providerId="LiveId" clId="{5A09E3D1-3145-4FCC-B6E0-6A912A5D9EF4}" dt="2025-10-31T04:16:39.575" v="2"/>
          <ac:graphicFrameMkLst>
            <pc:docMk/>
            <pc:sldMk cId="519586359" sldId="258"/>
            <ac:graphicFrameMk id="7" creationId="{ACE64048-76D1-E559-97A6-1E9DA8CC9F6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10/31/2025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10/31/2025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10/31/2025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10/31/2025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10/31/2025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10/31/2025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10/31/2025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10/31/2025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10/31/2025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10/31/2025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10/31/2025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10/31/2025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CSE (ARTIFICIAL INTELLIGENCE AND MACHINE LEARNING)</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solidFill>
                  <a:srgbClr val="FF0000"/>
                </a:solidFill>
                <a:latin typeface="Times New Roman" panose="02020603050405020304" pitchFamily="18" charset="0"/>
                <a:cs typeface="Times New Roman" panose="02020603050405020304" pitchFamily="18" charset="0"/>
              </a:rPr>
              <a:t>SENTIMENT ANALYSIS ON REVIEWS</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2360389200"/>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r>
                        <a:rPr lang="en-US" dirty="0"/>
                        <a:t>2117240030135</a:t>
                      </a:r>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dirty="0"/>
                        <a:t>SARAH .S.S</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C</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US" b="1" dirty="0" err="1"/>
                        <a:t>Mrs.M.BHAVANI</a:t>
                      </a:r>
                      <a:endParaRPr lang="en-US" b="1" dirty="0"/>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10/31/2025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a:normAutofit fontScale="92500" lnSpcReduction="20000"/>
          </a:bodyPr>
          <a:lstStyle/>
          <a:p>
            <a:r>
              <a:rPr lang="en-US" sz="2400" dirty="0"/>
              <a:t>The project applies core Artificial Intelligence concepts such as Natural Language Processing (NLP), Machine Learning (ML), and automation to understand human emotions from text data.</a:t>
            </a:r>
          </a:p>
          <a:p>
            <a:r>
              <a:rPr lang="en-US" sz="2400" dirty="0"/>
              <a:t>In the digital era, customers share their opinions and experiences through online reviews, but manually analyzing large volumes of this data is time-consuming and inefficient.</a:t>
            </a:r>
          </a:p>
          <a:p>
            <a:r>
              <a:rPr lang="en-US" sz="2400" dirty="0"/>
              <a:t>This project develops an AI-based </a:t>
            </a:r>
            <a:r>
              <a:rPr lang="en-US" sz="2400" b="1" dirty="0"/>
              <a:t>Sentiment Analysis System</a:t>
            </a:r>
            <a:r>
              <a:rPr lang="en-US" sz="2400" dirty="0"/>
              <a:t> that automatically classifies reviews into positive, negative, or neutral categories using NLP and ML algorithms.</a:t>
            </a:r>
          </a:p>
          <a:p>
            <a:r>
              <a:rPr lang="en-US" sz="2400" dirty="0"/>
              <a:t>The system processes textual data, learns patterns from labeled datasets, and predicts the sentiment of new reviews accurately.</a:t>
            </a:r>
          </a:p>
          <a:p>
            <a:r>
              <a:rPr lang="en-US" sz="2400" dirty="0"/>
              <a:t>It aims to reduce manual effort, improve decision-making, and help organizations understand customer opinions effectively.</a:t>
            </a:r>
          </a:p>
          <a:p>
            <a:r>
              <a:rPr lang="en-US" sz="2400" dirty="0"/>
              <a:t>The expected result is an intelligent, automated system that analyzes customer feedback and presents overall sentiment trends efficiently.</a:t>
            </a:r>
          </a:p>
          <a:p>
            <a:r>
              <a:rPr lang="en-US" sz="2400" dirty="0"/>
              <a:t>Future improvements may include handling multilingual reviews, integrating deep learning models like BERT, and supporting real-time sentiment monitoring across platforms.</a:t>
            </a:r>
          </a:p>
          <a:p>
            <a:endParaRPr lang="en-US" dirty="0"/>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10/31/2025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a:normAutofit fontScale="55000" lnSpcReduction="20000"/>
          </a:bodyPr>
          <a:lstStyle/>
          <a:p>
            <a:pPr marL="0" indent="0">
              <a:buNone/>
            </a:pPr>
            <a:r>
              <a:rPr lang="en-US" sz="3300" b="1" dirty="0"/>
              <a:t>Theoretical Background:</a:t>
            </a:r>
          </a:p>
          <a:p>
            <a:r>
              <a:rPr lang="en-US" sz="2900" dirty="0"/>
              <a:t>The project uses Artificial Intelligence concepts such as </a:t>
            </a:r>
            <a:r>
              <a:rPr lang="en-US" sz="2900" b="1" dirty="0"/>
              <a:t>Natural Language Processing (NLP)</a:t>
            </a:r>
            <a:r>
              <a:rPr lang="en-US" sz="2900" dirty="0"/>
              <a:t> and </a:t>
            </a:r>
            <a:r>
              <a:rPr lang="en-US" sz="2900" b="1" dirty="0"/>
              <a:t>Machine Learning (ML)</a:t>
            </a:r>
            <a:r>
              <a:rPr lang="en-US" sz="2900" dirty="0"/>
              <a:t> to analyze and understand emotions in text reviews.</a:t>
            </a:r>
            <a:br>
              <a:rPr lang="en-US" sz="2900" dirty="0"/>
            </a:br>
            <a:r>
              <a:rPr lang="en-US" sz="2900" dirty="0"/>
              <a:t>NLP techniques help preprocess and interpret text, while ML algorithms classify reviews into </a:t>
            </a:r>
            <a:r>
              <a:rPr lang="en-US" sz="2900" b="1" dirty="0"/>
              <a:t>positive</a:t>
            </a:r>
            <a:r>
              <a:rPr lang="en-US" sz="2900" dirty="0"/>
              <a:t>, </a:t>
            </a:r>
            <a:r>
              <a:rPr lang="en-US" sz="2900" b="1" dirty="0"/>
              <a:t>negative</a:t>
            </a:r>
            <a:r>
              <a:rPr lang="en-US" sz="2900" dirty="0"/>
              <a:t>, or </a:t>
            </a:r>
            <a:r>
              <a:rPr lang="en-US" sz="2900" b="1" dirty="0"/>
              <a:t>neutral</a:t>
            </a:r>
            <a:r>
              <a:rPr lang="en-US" sz="2900" dirty="0"/>
              <a:t> sentiments.</a:t>
            </a:r>
            <a:br>
              <a:rPr lang="en-US" sz="2900" dirty="0"/>
            </a:br>
            <a:r>
              <a:rPr lang="en-US" sz="2900" dirty="0"/>
              <a:t>AI automation enables large-scale opinion analysis with high accuracy and minimal human intervention</a:t>
            </a:r>
            <a:r>
              <a:rPr lang="en-US" dirty="0"/>
              <a:t>.</a:t>
            </a:r>
          </a:p>
          <a:p>
            <a:pPr marL="0" indent="0">
              <a:buNone/>
            </a:pPr>
            <a:r>
              <a:rPr lang="en-US" sz="3300" b="1" dirty="0"/>
              <a:t>Literature Survey:</a:t>
            </a:r>
          </a:p>
          <a:p>
            <a:r>
              <a:rPr lang="en-US" dirty="0"/>
              <a:t>Previous studies on sentiment analysis applied various AI methods, including </a:t>
            </a:r>
            <a:r>
              <a:rPr lang="en-US" b="1" dirty="0"/>
              <a:t>Naive Bayes</a:t>
            </a:r>
            <a:r>
              <a:rPr lang="en-US" dirty="0"/>
              <a:t>, </a:t>
            </a:r>
            <a:r>
              <a:rPr lang="en-US" b="1" dirty="0"/>
              <a:t>Support Vector Machines (SVM)</a:t>
            </a:r>
            <a:r>
              <a:rPr lang="en-US" dirty="0"/>
              <a:t>, and </a:t>
            </a:r>
            <a:r>
              <a:rPr lang="en-US" b="1" dirty="0"/>
              <a:t>Recurrent Neural Networks (RNN)</a:t>
            </a:r>
            <a:r>
              <a:rPr lang="en-US" dirty="0"/>
              <a:t>.</a:t>
            </a:r>
            <a:br>
              <a:rPr lang="en-US" dirty="0"/>
            </a:br>
            <a:r>
              <a:rPr lang="en-US" dirty="0"/>
              <a:t>Deep learning approaches like </a:t>
            </a:r>
            <a:r>
              <a:rPr lang="en-US" b="1" dirty="0"/>
              <a:t>LSTM</a:t>
            </a:r>
            <a:r>
              <a:rPr lang="en-US" dirty="0"/>
              <a:t> and </a:t>
            </a:r>
            <a:r>
              <a:rPr lang="en-US" b="1" dirty="0"/>
              <a:t>BERT</a:t>
            </a:r>
            <a:r>
              <a:rPr lang="en-US" dirty="0"/>
              <a:t> have improved accuracy for complex text understanding.</a:t>
            </a:r>
            <a:br>
              <a:rPr lang="en-US" dirty="0"/>
            </a:br>
            <a:r>
              <a:rPr lang="en-US" dirty="0"/>
              <a:t>Traditional rule-based methods are effective for smaller datasets, while ML models perform better on large-scale, diverse data.</a:t>
            </a:r>
          </a:p>
          <a:p>
            <a:pPr marL="0" indent="0">
              <a:buNone/>
            </a:pPr>
            <a:r>
              <a:rPr lang="en-US" sz="3300" b="1" dirty="0"/>
              <a:t>Justification:</a:t>
            </a:r>
          </a:p>
          <a:p>
            <a:r>
              <a:rPr lang="en-US" dirty="0"/>
              <a:t>Machine Learning was chosen because it can </a:t>
            </a:r>
            <a:r>
              <a:rPr lang="en-US" b="1" dirty="0"/>
              <a:t>learn from data</a:t>
            </a:r>
            <a:r>
              <a:rPr lang="en-US" dirty="0"/>
              <a:t>, </a:t>
            </a:r>
            <a:r>
              <a:rPr lang="en-US" b="1" dirty="0"/>
              <a:t>adapt to new patterns</a:t>
            </a:r>
            <a:r>
              <a:rPr lang="en-US" dirty="0"/>
              <a:t>, and </a:t>
            </a:r>
            <a:r>
              <a:rPr lang="en-US" b="1" dirty="0"/>
              <a:t>handle large volumes of reviews efficiently</a:t>
            </a:r>
            <a:r>
              <a:rPr lang="en-US" dirty="0"/>
              <a:t>.</a:t>
            </a:r>
            <a:br>
              <a:rPr lang="en-US" dirty="0"/>
            </a:br>
            <a:r>
              <a:rPr lang="en-US" dirty="0"/>
              <a:t>It provides better scalability, accuracy, and automation compared to manual or rule-based approaches.</a:t>
            </a:r>
          </a:p>
          <a:p>
            <a:pPr marL="0" indent="0">
              <a:buNone/>
            </a:pPr>
            <a:r>
              <a:rPr lang="en-US" sz="3300" b="1" dirty="0"/>
              <a:t>Algorithm Explanation (with Example):</a:t>
            </a:r>
          </a:p>
          <a:p>
            <a:r>
              <a:rPr lang="en-US" dirty="0"/>
              <a:t>Collect and preprocess review data (tokenization, stop-word removal, stemming).</a:t>
            </a:r>
          </a:p>
          <a:p>
            <a:r>
              <a:rPr lang="en-US" dirty="0"/>
              <a:t>Convert text into numerical form using techniques like TF-IDF or word embeddings.</a:t>
            </a:r>
          </a:p>
          <a:p>
            <a:r>
              <a:rPr lang="en-US" dirty="0"/>
              <a:t>Train an ML model (e.g., Naive Bayes or Logistic Regression) on labeled sentiment data.</a:t>
            </a:r>
          </a:p>
          <a:p>
            <a:r>
              <a:rPr lang="en-US" dirty="0"/>
              <a:t>Input a new review, and the model predicts whether the sentiment is </a:t>
            </a:r>
            <a:r>
              <a:rPr lang="en-US" b="1" dirty="0"/>
              <a:t>positive</a:t>
            </a:r>
            <a:r>
              <a:rPr lang="en-US" dirty="0"/>
              <a:t>, </a:t>
            </a:r>
            <a:r>
              <a:rPr lang="en-US" b="1" dirty="0"/>
              <a:t>negative</a:t>
            </a:r>
            <a:r>
              <a:rPr lang="en-US" dirty="0"/>
              <a:t>, or </a:t>
            </a:r>
            <a:r>
              <a:rPr lang="en-US" b="1" dirty="0"/>
              <a:t>neutral</a:t>
            </a:r>
            <a:r>
              <a:rPr lang="en-US" dirty="0"/>
              <a:t>.</a:t>
            </a:r>
          </a:p>
          <a:p>
            <a:r>
              <a:rPr lang="en-US" dirty="0"/>
              <a:t>Display the classification result and sentiment summary</a:t>
            </a:r>
          </a:p>
          <a:p>
            <a:endParaRPr lang="en-US" dirty="0"/>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10/31/2025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10/31/2025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2012101155"/>
              </p:ext>
            </p:extLst>
          </p:nvPr>
        </p:nvGraphicFramePr>
        <p:xfrm>
          <a:off x="1854200" y="2205222"/>
          <a:ext cx="8128000" cy="338328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https://github.com/SarahStephen0912/MINI-PROJECT/blob/main/README.md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https://github.com/SarahStephen0912/MINI-PROJECT/blob/main/AI%20Mini%20project%20sarah.docx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https://1drv.ms/p/c/E7234B53F91C622A/Eadcyh-TDZ5Hvcm3IYnvUlMBoLyQf4_o_CUamli_ZXx7BQ?e=qaZ709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pic>
        <p:nvPicPr>
          <p:cNvPr id="7" name="Content Placeholder 6" descr="A computer screen with a green light&#10;&#10;AI-generated content may be incorrect.">
            <a:extLst>
              <a:ext uri="{FF2B5EF4-FFF2-40B4-BE49-F238E27FC236}">
                <a16:creationId xmlns:a16="http://schemas.microsoft.com/office/drawing/2014/main" id="{D9E69A96-146D-A8A2-1160-A97C9D2BC6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025" y="1751678"/>
            <a:ext cx="6810375" cy="1724025"/>
          </a:xfrm>
        </p:spPr>
      </p:pic>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10/31/2025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sp>
        <p:nvSpPr>
          <p:cNvPr id="8" name="TextBox 7">
            <a:extLst>
              <a:ext uri="{FF2B5EF4-FFF2-40B4-BE49-F238E27FC236}">
                <a16:creationId xmlns:a16="http://schemas.microsoft.com/office/drawing/2014/main" id="{D01FF59E-3EA7-C30C-1FEE-CF2B6C593051}"/>
              </a:ext>
            </a:extLst>
          </p:cNvPr>
          <p:cNvSpPr txBox="1"/>
          <p:nvPr/>
        </p:nvSpPr>
        <p:spPr>
          <a:xfrm>
            <a:off x="744025" y="1196500"/>
            <a:ext cx="2736594" cy="369332"/>
          </a:xfrm>
          <a:prstGeom prst="rect">
            <a:avLst/>
          </a:prstGeom>
          <a:noFill/>
        </p:spPr>
        <p:txBody>
          <a:bodyPr wrap="square" rtlCol="0">
            <a:spAutoFit/>
          </a:bodyPr>
          <a:lstStyle/>
          <a:p>
            <a:r>
              <a:rPr lang="en-IN" b="1" dirty="0"/>
              <a:t>OUTPUT:</a:t>
            </a:r>
          </a:p>
        </p:txBody>
      </p:sp>
      <p:sp>
        <p:nvSpPr>
          <p:cNvPr id="9" name="TextBox 8">
            <a:extLst>
              <a:ext uri="{FF2B5EF4-FFF2-40B4-BE49-F238E27FC236}">
                <a16:creationId xmlns:a16="http://schemas.microsoft.com/office/drawing/2014/main" id="{F1A3F9B5-A8FD-3EB3-1F03-EE9C92143518}"/>
              </a:ext>
            </a:extLst>
          </p:cNvPr>
          <p:cNvSpPr txBox="1"/>
          <p:nvPr/>
        </p:nvSpPr>
        <p:spPr>
          <a:xfrm>
            <a:off x="645702" y="3775587"/>
            <a:ext cx="9707666" cy="369332"/>
          </a:xfrm>
          <a:prstGeom prst="rect">
            <a:avLst/>
          </a:prstGeom>
          <a:noFill/>
        </p:spPr>
        <p:txBody>
          <a:bodyPr wrap="square" rtlCol="0">
            <a:spAutoFit/>
          </a:bodyPr>
          <a:lstStyle/>
          <a:p>
            <a:r>
              <a:rPr lang="en-IN" b="1" dirty="0"/>
              <a:t>EXPLANATION:</a:t>
            </a:r>
          </a:p>
        </p:txBody>
      </p:sp>
      <p:sp>
        <p:nvSpPr>
          <p:cNvPr id="10" name="TextBox 9">
            <a:extLst>
              <a:ext uri="{FF2B5EF4-FFF2-40B4-BE49-F238E27FC236}">
                <a16:creationId xmlns:a16="http://schemas.microsoft.com/office/drawing/2014/main" id="{9B3389A9-076F-7280-9D29-1292D8A0DCB7}"/>
              </a:ext>
            </a:extLst>
          </p:cNvPr>
          <p:cNvSpPr txBox="1"/>
          <p:nvPr/>
        </p:nvSpPr>
        <p:spPr>
          <a:xfrm>
            <a:off x="744025" y="4296697"/>
            <a:ext cx="8596620" cy="1754326"/>
          </a:xfrm>
          <a:prstGeom prst="rect">
            <a:avLst/>
          </a:prstGeom>
          <a:noFill/>
        </p:spPr>
        <p:txBody>
          <a:bodyPr wrap="square" rtlCol="0">
            <a:spAutoFit/>
          </a:bodyPr>
          <a:lstStyle/>
          <a:p>
            <a:r>
              <a:rPr lang="en-US" dirty="0"/>
              <a:t>The output shows that the sentiment analysis model achieved an accuracy of 0.5, meaning it correctly predicted 50% of the test data. This result indicates that the model’s predictions are only partially correct due to the small dataset used for training. The program successfully executed without any errors, as shown by the message “Program finished with exit code 0.” This confirms that the Python code ran smoothly on the </a:t>
            </a:r>
            <a:r>
              <a:rPr lang="en-US" dirty="0" err="1"/>
              <a:t>OnlineGDB</a:t>
            </a:r>
            <a:r>
              <a:rPr lang="en-US" dirty="0"/>
              <a:t> compiler.</a:t>
            </a:r>
            <a:endParaRPr lang="en-IN" dirty="0"/>
          </a:p>
        </p:txBody>
      </p:sp>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457200" y="1228683"/>
            <a:ext cx="10515600" cy="4909637"/>
          </a:xfrm>
        </p:spPr>
        <p:txBody>
          <a:bodyPr>
            <a:normAutofit fontScale="92500"/>
          </a:bodyPr>
          <a:lstStyle/>
          <a:p>
            <a:pPr marL="0" lvl="0" indent="0">
              <a:buNone/>
            </a:pPr>
            <a:r>
              <a:rPr lang="en-US" sz="2200" b="1" dirty="0"/>
              <a:t>Result:</a:t>
            </a:r>
          </a:p>
          <a:p>
            <a:pPr marL="0" lvl="0" indent="0">
              <a:buNone/>
            </a:pPr>
            <a:r>
              <a:rPr lang="en-US" sz="2000" dirty="0"/>
              <a:t>The sentiment analysis on reviews project successfully classified user feedback into positive and negative sentiments using the Naive Bayes algorithm. The model was trained on a sample dataset of text reviews and achieved an accuracy of 0.5, indicating that it correctly predicted half of the test cases. This demonstrates the basic working of text preprocessing, vectorization, and machine learning classification techniques. The project effectively highlights how Natural Language Processing (NLP) can be used to analyze opinions automatically. Although the accuracy is moderate due to a small dataset, the results confirm that the approach is functional and provides a foundation for further improvement.</a:t>
            </a:r>
          </a:p>
          <a:p>
            <a:pPr marL="0" lvl="0" indent="0">
              <a:buNone/>
            </a:pPr>
            <a:endParaRPr lang="en-US" sz="2000" dirty="0"/>
          </a:p>
          <a:p>
            <a:pPr marL="0" lvl="0" indent="0">
              <a:buNone/>
            </a:pPr>
            <a:r>
              <a:rPr lang="en-US" sz="2200" b="1" dirty="0"/>
              <a:t>Future Enhancement:</a:t>
            </a:r>
          </a:p>
          <a:p>
            <a:pPr marL="0" lvl="0" indent="0">
              <a:buNone/>
            </a:pPr>
            <a:r>
              <a:rPr lang="en-US" sz="2000" dirty="0"/>
              <a:t>In the future, the model can be improved by using a larger and more diverse dataset to increase accuracy. Advanced algorithms like Logistic Regression, SVM, or deep learning models such as LSTM or BERT can be implemented for better prediction. Additional text preprocessing such as stemming, lemmatization, and removal of stop words can also enhance performance. A web or mobile interface can be developed to allow users to input real-time reviews. Furthermore, multilingual support and visual analytics dashboards can make the system more interactive and widely applicable for real-world sentiment analysis tasks.</a:t>
            </a:r>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10/31/2025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a:lstStyle/>
          <a:p>
            <a:pPr lvl="0"/>
            <a:r>
              <a:rPr lang="en-IN" dirty="0"/>
              <a:t>Russell, S., &amp; Norvig, P. (2020). </a:t>
            </a:r>
            <a:r>
              <a:rPr lang="en-IN" i="1" dirty="0"/>
              <a:t>Artificial Intelligence: A Modern Approach</a:t>
            </a:r>
            <a:r>
              <a:rPr lang="en-IN" dirty="0"/>
              <a:t> (4th Edition). Pearson Education.</a:t>
            </a:r>
          </a:p>
          <a:p>
            <a:pPr lvl="0"/>
            <a:r>
              <a:rPr lang="en-IN" dirty="0"/>
              <a:t>Pang, B., &amp; Lee, L. (2008). </a:t>
            </a:r>
            <a:r>
              <a:rPr lang="en-IN" i="1" dirty="0"/>
              <a:t>Opinion Mining and Sentiment Analysis</a:t>
            </a:r>
            <a:r>
              <a:rPr lang="en-IN" dirty="0"/>
              <a:t>. </a:t>
            </a:r>
            <a:r>
              <a:rPr lang="en-IN" i="1" dirty="0"/>
              <a:t>Foundations and Trends in Information Retrieval</a:t>
            </a:r>
            <a:r>
              <a:rPr lang="en-IN" dirty="0"/>
              <a:t>, 2(1–2), 1–135.</a:t>
            </a:r>
          </a:p>
          <a:p>
            <a:pPr lvl="0"/>
            <a:r>
              <a:rPr lang="en-IN" dirty="0"/>
              <a:t>IBM Cloud Education. (2023). </a:t>
            </a:r>
            <a:r>
              <a:rPr lang="en-IN" i="1" dirty="0"/>
              <a:t>What is Natural Language Processing (NLP)?</a:t>
            </a:r>
            <a:r>
              <a:rPr lang="en-IN" dirty="0"/>
              <a:t> https://www.ibm.com/topics/natural-language-processing</a:t>
            </a:r>
          </a:p>
          <a:p>
            <a:pPr lvl="0"/>
            <a:r>
              <a:rPr lang="en-IN" dirty="0" err="1"/>
              <a:t>GeeksforGeeks</a:t>
            </a:r>
            <a:r>
              <a:rPr lang="en-IN" dirty="0"/>
              <a:t>. (2023). </a:t>
            </a:r>
            <a:r>
              <a:rPr lang="en-IN" i="1" dirty="0"/>
              <a:t>Sentiment Analysis using Python</a:t>
            </a:r>
            <a:r>
              <a:rPr lang="en-IN" dirty="0"/>
              <a:t>. https://www.geeksforgeeks.org/sentiment-analysis-using-python/</a:t>
            </a:r>
          </a:p>
          <a:p>
            <a:pPr lvl="0"/>
            <a:r>
              <a:rPr lang="en-IN" dirty="0" err="1"/>
              <a:t>TutorialsPoint</a:t>
            </a:r>
            <a:r>
              <a:rPr lang="en-IN" dirty="0"/>
              <a:t>. (2023). </a:t>
            </a:r>
            <a:r>
              <a:rPr lang="en-IN" i="1" dirty="0"/>
              <a:t>Text Classification and Sentiment Analysis in Machine Learning</a:t>
            </a:r>
            <a:r>
              <a:rPr lang="en-IN" dirty="0"/>
              <a:t>. https://www.tutorialspoint.com</a:t>
            </a:r>
          </a:p>
          <a:p>
            <a:pPr marL="0" lvl="0" indent="0">
              <a:buNone/>
            </a:pPr>
            <a:endParaRPr lang="en-US" dirty="0"/>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10/31/2025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1017</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DEPARTMENT OF CSE (ARTIFICIAL INTELLIGENCE AND MACHINE LEARNING) ACADEMIC YEAR 2025 - 2026 SEMESTER III ARTIFICIAL INTELLIGENCE LABORATORY  MINI PROJECT REVIEW   SENTIMENT ANALYSIS ON REVIEWS</vt:lpstr>
      <vt:lpstr>PROBLEM STATEMENT</vt:lpstr>
      <vt:lpstr>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Sai Aditi</cp:lastModifiedBy>
  <cp:revision>8</cp:revision>
  <dcterms:created xsi:type="dcterms:W3CDTF">2025-10-18T08:57:34Z</dcterms:created>
  <dcterms:modified xsi:type="dcterms:W3CDTF">2025-10-31T04:16:50Z</dcterms:modified>
</cp:coreProperties>
</file>