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58" r:id="rId4"/>
    <p:sldId id="276" r:id="rId5"/>
    <p:sldId id="259" r:id="rId6"/>
    <p:sldId id="261" r:id="rId7"/>
    <p:sldId id="262" r:id="rId8"/>
    <p:sldId id="263" r:id="rId9"/>
    <p:sldId id="264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88" autoAdjust="0"/>
  </p:normalViewPr>
  <p:slideViewPr>
    <p:cSldViewPr snapToGrid="0">
      <p:cViewPr varScale="1">
        <p:scale>
          <a:sx n="91" d="100"/>
          <a:sy n="91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9D9E2-664A-4164-A8DB-6965622C0F95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ZA"/>
        </a:p>
      </dgm:t>
    </dgm:pt>
    <dgm:pt modelId="{331B960D-0393-4B0E-86B1-D628FCE2D451}">
      <dgm:prSet/>
      <dgm:spPr>
        <a:ln>
          <a:solidFill>
            <a:srgbClr val="00B0F0"/>
          </a:solidFill>
        </a:ln>
      </dgm:spPr>
      <dgm:t>
        <a:bodyPr/>
        <a:lstStyle/>
        <a:p>
          <a:r>
            <a:rPr lang="en-ZA"/>
            <a:t>Increased in-situ data collection within MIZ</a:t>
          </a:r>
        </a:p>
      </dgm:t>
    </dgm:pt>
    <dgm:pt modelId="{3CFBB974-CC66-4276-9B12-6D669DE6B176}" type="parTrans" cxnId="{3568E4AB-958D-4BFD-92B7-1789CF0D6534}">
      <dgm:prSet/>
      <dgm:spPr/>
      <dgm:t>
        <a:bodyPr/>
        <a:lstStyle/>
        <a:p>
          <a:endParaRPr lang="en-ZA"/>
        </a:p>
      </dgm:t>
    </dgm:pt>
    <dgm:pt modelId="{F15D3C60-DA87-4A05-9315-DA1B0A181AAC}" type="sibTrans" cxnId="{3568E4AB-958D-4BFD-92B7-1789CF0D6534}">
      <dgm:prSet/>
      <dgm:spPr/>
      <dgm:t>
        <a:bodyPr/>
        <a:lstStyle/>
        <a:p>
          <a:endParaRPr lang="en-ZA"/>
        </a:p>
      </dgm:t>
    </dgm:pt>
    <dgm:pt modelId="{6A8C1C7D-28FE-4161-98DD-C4C0846F8E70}">
      <dgm:prSet/>
      <dgm:spPr>
        <a:ln>
          <a:solidFill>
            <a:srgbClr val="00B0F0"/>
          </a:solidFill>
        </a:ln>
      </dgm:spPr>
      <dgm:t>
        <a:bodyPr/>
        <a:lstStyle/>
        <a:p>
          <a:r>
            <a:rPr lang="en-ZA"/>
            <a:t>Improved understanding of Antarctica sea-ice radiative transfer</a:t>
          </a:r>
        </a:p>
      </dgm:t>
    </dgm:pt>
    <dgm:pt modelId="{FD7B06E1-F72F-444F-B90D-F39C8A165D1C}" type="parTrans" cxnId="{D9B5CF9B-8716-4EDE-9BC6-72972C2D3F17}">
      <dgm:prSet/>
      <dgm:spPr/>
      <dgm:t>
        <a:bodyPr/>
        <a:lstStyle/>
        <a:p>
          <a:endParaRPr lang="en-ZA"/>
        </a:p>
      </dgm:t>
    </dgm:pt>
    <dgm:pt modelId="{09AAD341-FB21-4F42-B7C0-30E0E606FB80}" type="sibTrans" cxnId="{D9B5CF9B-8716-4EDE-9BC6-72972C2D3F17}">
      <dgm:prSet/>
      <dgm:spPr/>
      <dgm:t>
        <a:bodyPr/>
        <a:lstStyle/>
        <a:p>
          <a:endParaRPr lang="en-ZA"/>
        </a:p>
      </dgm:t>
    </dgm:pt>
    <dgm:pt modelId="{169A146E-E2B6-43D8-B0D8-70B836D9A97C}">
      <dgm:prSet/>
      <dgm:spPr>
        <a:ln>
          <a:solidFill>
            <a:srgbClr val="00B0F0"/>
          </a:solidFill>
        </a:ln>
      </dgm:spPr>
      <dgm:t>
        <a:bodyPr/>
        <a:lstStyle/>
        <a:p>
          <a:r>
            <a:rPr lang="en-ZA"/>
            <a:t>Deeper insights into under-ice phytoplankton growth patterns.</a:t>
          </a:r>
        </a:p>
      </dgm:t>
    </dgm:pt>
    <dgm:pt modelId="{7B0C8CF0-0E94-4628-91FF-6F9A037619E8}" type="parTrans" cxnId="{C3D44DD1-8C01-427B-B30F-421AECE8237B}">
      <dgm:prSet/>
      <dgm:spPr/>
      <dgm:t>
        <a:bodyPr/>
        <a:lstStyle/>
        <a:p>
          <a:endParaRPr lang="en-ZA"/>
        </a:p>
      </dgm:t>
    </dgm:pt>
    <dgm:pt modelId="{F0607D49-1EB5-4FEC-A561-B67AA3857380}" type="sibTrans" cxnId="{C3D44DD1-8C01-427B-B30F-421AECE8237B}">
      <dgm:prSet/>
      <dgm:spPr/>
      <dgm:t>
        <a:bodyPr/>
        <a:lstStyle/>
        <a:p>
          <a:endParaRPr lang="en-ZA"/>
        </a:p>
      </dgm:t>
    </dgm:pt>
    <dgm:pt modelId="{12E06396-1D0D-41FD-873B-32DA700C0D24}" type="pres">
      <dgm:prSet presAssocID="{A9B9D9E2-664A-4164-A8DB-6965622C0F95}" presName="CompostProcess" presStyleCnt="0">
        <dgm:presLayoutVars>
          <dgm:dir/>
          <dgm:resizeHandles val="exact"/>
        </dgm:presLayoutVars>
      </dgm:prSet>
      <dgm:spPr/>
    </dgm:pt>
    <dgm:pt modelId="{BAF878E6-E3CD-4D9A-8CE7-5A83C33E1022}" type="pres">
      <dgm:prSet presAssocID="{A9B9D9E2-664A-4164-A8DB-6965622C0F95}" presName="arrow" presStyleLbl="bgShp" presStyleIdx="0" presStyleCnt="1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</dgm:spPr>
    </dgm:pt>
    <dgm:pt modelId="{A9FC00AE-E72D-4064-97CF-1335E0EE8AFC}" type="pres">
      <dgm:prSet presAssocID="{A9B9D9E2-664A-4164-A8DB-6965622C0F95}" presName="linearProcess" presStyleCnt="0"/>
      <dgm:spPr/>
    </dgm:pt>
    <dgm:pt modelId="{2FF14DCD-ED18-44D2-A45F-24BE1E5080A6}" type="pres">
      <dgm:prSet presAssocID="{331B960D-0393-4B0E-86B1-D628FCE2D451}" presName="textNode" presStyleLbl="node1" presStyleIdx="0" presStyleCnt="3">
        <dgm:presLayoutVars>
          <dgm:bulletEnabled val="1"/>
        </dgm:presLayoutVars>
      </dgm:prSet>
      <dgm:spPr/>
    </dgm:pt>
    <dgm:pt modelId="{CBECBB07-0F78-48C5-A602-B8C3BEB119A7}" type="pres">
      <dgm:prSet presAssocID="{F15D3C60-DA87-4A05-9315-DA1B0A181AAC}" presName="sibTrans" presStyleCnt="0"/>
      <dgm:spPr/>
    </dgm:pt>
    <dgm:pt modelId="{176DE742-6557-4A71-8758-96801E05AC69}" type="pres">
      <dgm:prSet presAssocID="{6A8C1C7D-28FE-4161-98DD-C4C0846F8E70}" presName="textNode" presStyleLbl="node1" presStyleIdx="1" presStyleCnt="3">
        <dgm:presLayoutVars>
          <dgm:bulletEnabled val="1"/>
        </dgm:presLayoutVars>
      </dgm:prSet>
      <dgm:spPr/>
    </dgm:pt>
    <dgm:pt modelId="{718FA3FE-3267-4EC7-8DB2-2E8F1D700FB3}" type="pres">
      <dgm:prSet presAssocID="{09AAD341-FB21-4F42-B7C0-30E0E606FB80}" presName="sibTrans" presStyleCnt="0"/>
      <dgm:spPr/>
    </dgm:pt>
    <dgm:pt modelId="{CA1BD8E1-E887-4A1E-ADE0-4771C782B5DD}" type="pres">
      <dgm:prSet presAssocID="{169A146E-E2B6-43D8-B0D8-70B836D9A97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0CA861E-19F6-40BA-8D75-6B4CEC3E7C72}" type="presOf" srcId="{169A146E-E2B6-43D8-B0D8-70B836D9A97C}" destId="{CA1BD8E1-E887-4A1E-ADE0-4771C782B5DD}" srcOrd="0" destOrd="0" presId="urn:microsoft.com/office/officeart/2005/8/layout/hProcess9"/>
    <dgm:cxn modelId="{62533C82-AC28-46CB-88D2-8F5A8503B96A}" type="presOf" srcId="{331B960D-0393-4B0E-86B1-D628FCE2D451}" destId="{2FF14DCD-ED18-44D2-A45F-24BE1E5080A6}" srcOrd="0" destOrd="0" presId="urn:microsoft.com/office/officeart/2005/8/layout/hProcess9"/>
    <dgm:cxn modelId="{D9B5CF9B-8716-4EDE-9BC6-72972C2D3F17}" srcId="{A9B9D9E2-664A-4164-A8DB-6965622C0F95}" destId="{6A8C1C7D-28FE-4161-98DD-C4C0846F8E70}" srcOrd="1" destOrd="0" parTransId="{FD7B06E1-F72F-444F-B90D-F39C8A165D1C}" sibTransId="{09AAD341-FB21-4F42-B7C0-30E0E606FB80}"/>
    <dgm:cxn modelId="{E9C4F59C-097E-4DDC-BB55-6F07204A7237}" type="presOf" srcId="{A9B9D9E2-664A-4164-A8DB-6965622C0F95}" destId="{12E06396-1D0D-41FD-873B-32DA700C0D24}" srcOrd="0" destOrd="0" presId="urn:microsoft.com/office/officeart/2005/8/layout/hProcess9"/>
    <dgm:cxn modelId="{3568E4AB-958D-4BFD-92B7-1789CF0D6534}" srcId="{A9B9D9E2-664A-4164-A8DB-6965622C0F95}" destId="{331B960D-0393-4B0E-86B1-D628FCE2D451}" srcOrd="0" destOrd="0" parTransId="{3CFBB974-CC66-4276-9B12-6D669DE6B176}" sibTransId="{F15D3C60-DA87-4A05-9315-DA1B0A181AAC}"/>
    <dgm:cxn modelId="{C3D44DD1-8C01-427B-B30F-421AECE8237B}" srcId="{A9B9D9E2-664A-4164-A8DB-6965622C0F95}" destId="{169A146E-E2B6-43D8-B0D8-70B836D9A97C}" srcOrd="2" destOrd="0" parTransId="{7B0C8CF0-0E94-4628-91FF-6F9A037619E8}" sibTransId="{F0607D49-1EB5-4FEC-A561-B67AA3857380}"/>
    <dgm:cxn modelId="{42CE8DFB-D8F7-49FA-A314-4DDC04DA772F}" type="presOf" srcId="{6A8C1C7D-28FE-4161-98DD-C4C0846F8E70}" destId="{176DE742-6557-4A71-8758-96801E05AC69}" srcOrd="0" destOrd="0" presId="urn:microsoft.com/office/officeart/2005/8/layout/hProcess9"/>
    <dgm:cxn modelId="{47CF02AE-F4D4-48A9-B345-90A386443436}" type="presParOf" srcId="{12E06396-1D0D-41FD-873B-32DA700C0D24}" destId="{BAF878E6-E3CD-4D9A-8CE7-5A83C33E1022}" srcOrd="0" destOrd="0" presId="urn:microsoft.com/office/officeart/2005/8/layout/hProcess9"/>
    <dgm:cxn modelId="{0AF5CE58-1B1A-465F-9678-9F6066926E83}" type="presParOf" srcId="{12E06396-1D0D-41FD-873B-32DA700C0D24}" destId="{A9FC00AE-E72D-4064-97CF-1335E0EE8AFC}" srcOrd="1" destOrd="0" presId="urn:microsoft.com/office/officeart/2005/8/layout/hProcess9"/>
    <dgm:cxn modelId="{018EA998-72F1-4026-B73F-C8DB950A0318}" type="presParOf" srcId="{A9FC00AE-E72D-4064-97CF-1335E0EE8AFC}" destId="{2FF14DCD-ED18-44D2-A45F-24BE1E5080A6}" srcOrd="0" destOrd="0" presId="urn:microsoft.com/office/officeart/2005/8/layout/hProcess9"/>
    <dgm:cxn modelId="{50D80E83-BAE7-4E2A-9BEE-A2CAF63B4122}" type="presParOf" srcId="{A9FC00AE-E72D-4064-97CF-1335E0EE8AFC}" destId="{CBECBB07-0F78-48C5-A602-B8C3BEB119A7}" srcOrd="1" destOrd="0" presId="urn:microsoft.com/office/officeart/2005/8/layout/hProcess9"/>
    <dgm:cxn modelId="{55B98989-512F-4F95-AD7C-063FEB4F76B4}" type="presParOf" srcId="{A9FC00AE-E72D-4064-97CF-1335E0EE8AFC}" destId="{176DE742-6557-4A71-8758-96801E05AC69}" srcOrd="2" destOrd="0" presId="urn:microsoft.com/office/officeart/2005/8/layout/hProcess9"/>
    <dgm:cxn modelId="{3DC87B57-4C51-4BE3-A21C-CF35BE80A605}" type="presParOf" srcId="{A9FC00AE-E72D-4064-97CF-1335E0EE8AFC}" destId="{718FA3FE-3267-4EC7-8DB2-2E8F1D700FB3}" srcOrd="3" destOrd="0" presId="urn:microsoft.com/office/officeart/2005/8/layout/hProcess9"/>
    <dgm:cxn modelId="{B3446560-1A88-4AE2-9B48-89EA6EA17997}" type="presParOf" srcId="{A9FC00AE-E72D-4064-97CF-1335E0EE8AFC}" destId="{CA1BD8E1-E887-4A1E-ADE0-4771C782B5D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878E6-E3CD-4D9A-8CE7-5A83C33E1022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2FF14DCD-ED18-44D2-A45F-24BE1E5080A6}">
      <dsp:nvSpPr>
        <dsp:cNvPr id="0" name=""/>
        <dsp:cNvSpPr/>
      </dsp:nvSpPr>
      <dsp:spPr>
        <a:xfrm>
          <a:off x="356339" y="1305401"/>
          <a:ext cx="315468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/>
            <a:t>Increased in-situ data collection within MIZ</a:t>
          </a:r>
        </a:p>
      </dsp:txBody>
      <dsp:txXfrm>
        <a:off x="441305" y="1390367"/>
        <a:ext cx="2984748" cy="1570603"/>
      </dsp:txXfrm>
    </dsp:sp>
    <dsp:sp modelId="{176DE742-6557-4A71-8758-96801E05AC69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/>
            <a:t>Improved understanding of Antarctica sea-ice radiative transfer</a:t>
          </a:r>
        </a:p>
      </dsp:txBody>
      <dsp:txXfrm>
        <a:off x="3765426" y="1390367"/>
        <a:ext cx="2984748" cy="1570603"/>
      </dsp:txXfrm>
    </dsp:sp>
    <dsp:sp modelId="{CA1BD8E1-E887-4A1E-ADE0-4771C782B5DD}">
      <dsp:nvSpPr>
        <dsp:cNvPr id="0" name=""/>
        <dsp:cNvSpPr/>
      </dsp:nvSpPr>
      <dsp:spPr>
        <a:xfrm>
          <a:off x="7004580" y="1305401"/>
          <a:ext cx="315468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/>
            <a:t>Deeper insights into under-ice phytoplankton growth patterns.</a:t>
          </a:r>
        </a:p>
      </dsp:txBody>
      <dsp:txXfrm>
        <a:off x="7089546" y="1390367"/>
        <a:ext cx="29847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A797C9-8346-5E0C-7A50-97CCD4A722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D23D2-4EAC-1622-B865-07F0200DFE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20D9-1968-4096-AA45-941E8B93B65C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72CF-3680-5363-6775-93308E273E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0FA5-AF0F-03EE-FB78-42B66F35C6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5C71B-613D-4B37-B94E-A07C16BF3E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05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F1841-F06B-444B-AC41-FA0B771A2EBE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E2938-C23D-4525-97C0-5E5F3B6945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05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2938-C23D-4525-97C0-5E5F3B69454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041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Previously, a common assumption was that phytoplankton blooms occurred as a direct result of sea-ice retreat.</a:t>
            </a:r>
          </a:p>
          <a:p>
            <a:r>
              <a:rPr lang="en-ZA" dirty="0"/>
              <a:t>Recent studies suggest that phytoplankton growth is occurring before the sea-ice retreat.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2938-C23D-4525-97C0-5E5F3B69454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815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2938-C23D-4525-97C0-5E5F3B69454B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162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Possibly discuss general structure</a:t>
            </a:r>
          </a:p>
          <a:p>
            <a:r>
              <a:rPr lang="en-ZA" dirty="0"/>
              <a:t>- Photodiode with carefully selected optical filter,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2938-C23D-4525-97C0-5E5F3B69454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402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E2938-C23D-4525-97C0-5E5F3B69454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116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D62C-6C37-3DC0-CC52-3C4C867E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89B5-2B42-4ED6-465E-0DC08251F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5457474"/>
            <a:ext cx="5029200" cy="10675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319C-AC58-CE86-6EE8-24552CD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0767-AA38-2647-3463-FBBD4CDB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4182-563D-C082-219D-C8986A47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33752-21E9-0A16-20A6-F1F9A377D0B3}"/>
              </a:ext>
            </a:extLst>
          </p:cNvPr>
          <p:cNvSpPr/>
          <p:nvPr userDrawn="1"/>
        </p:nvSpPr>
        <p:spPr>
          <a:xfrm>
            <a:off x="0" y="5113800"/>
            <a:ext cx="12192000" cy="144000"/>
          </a:xfrm>
          <a:prstGeom prst="rect">
            <a:avLst/>
          </a:prstGeom>
          <a:gradFill flip="none" rotWithShape="1">
            <a:gsLst>
              <a:gs pos="0">
                <a:srgbClr val="7F00FF"/>
              </a:gs>
              <a:gs pos="33000">
                <a:srgbClr val="0096FF"/>
              </a:gs>
              <a:gs pos="23000">
                <a:srgbClr val="0000FF"/>
              </a:gs>
              <a:gs pos="83000">
                <a:srgbClr val="FF7F00"/>
              </a:gs>
              <a:gs pos="57000">
                <a:srgbClr val="FFFF00"/>
              </a:gs>
              <a:gs pos="50000">
                <a:srgbClr val="00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D7DE7678-AB75-F0C6-D393-AA5C731341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6" y="5892600"/>
            <a:ext cx="2068731" cy="831073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1AA4BBB-507D-6708-5C63-B40BE83B0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58" y="6075844"/>
            <a:ext cx="2921876" cy="5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E9BB-983F-55DD-1ED4-F4127D6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64B34-0AD0-83B2-7C02-9406FE4C3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E48A-5DB6-F9BC-C5E7-1F32314A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E6393-5643-C952-767E-93FE91F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7834-0506-D742-02EC-1724F971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96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9A4FB-C1D9-B55D-EFC5-875379AE6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781B0-45D0-510A-3CFF-156143EB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D72A-BBC3-5947-01A5-656D86F9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96FD-3BA0-6C06-2B97-E77CE42C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08AD-586E-6282-C400-C7DEC75A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07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9D42-81AC-F38E-4627-189CA997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9CF3-BAC9-F49E-0649-AFBBE504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351"/>
            <a:ext cx="10515600" cy="4037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F31D-C8D1-0F18-E758-2A9C1B54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88A3-8888-DD84-2314-600A4F00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6A4E-906C-4E08-3876-1FCB1962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8F19A-5089-98FF-F1D2-73FAD181DBC6}"/>
              </a:ext>
            </a:extLst>
          </p:cNvPr>
          <p:cNvSpPr/>
          <p:nvPr userDrawn="1"/>
        </p:nvSpPr>
        <p:spPr>
          <a:xfrm>
            <a:off x="0" y="1629869"/>
            <a:ext cx="12192000" cy="144000"/>
          </a:xfrm>
          <a:prstGeom prst="rect">
            <a:avLst/>
          </a:prstGeom>
          <a:gradFill flip="none" rotWithShape="1">
            <a:gsLst>
              <a:gs pos="0">
                <a:srgbClr val="7F00FF"/>
              </a:gs>
              <a:gs pos="33000">
                <a:srgbClr val="0096FF"/>
              </a:gs>
              <a:gs pos="23000">
                <a:srgbClr val="0000FF"/>
              </a:gs>
              <a:gs pos="83000">
                <a:srgbClr val="FF7F00"/>
              </a:gs>
              <a:gs pos="57000">
                <a:srgbClr val="FFFF00"/>
              </a:gs>
              <a:gs pos="50000">
                <a:srgbClr val="00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066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FD52-371B-EFF3-C737-3DC69FD0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749C-B9AB-5ABA-1FC6-BF1C8ECD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6120-8E9E-1FFF-983B-62466D51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83EC-2EB4-F43C-FBBC-9ED31CDF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633F-89A9-978B-A311-C0EF1235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54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E116-5E9D-0165-2A9C-DE782E5C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0361-8B6B-CD55-ECEF-DA751BB77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9E300-B9DF-43D8-A67A-5B46FB335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BC057-29A8-2140-C9D5-55D614F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4F62-9C8B-D429-9C05-CE87BEEC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22E4-0320-E0B6-4E7C-7D916F33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076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2DF-A795-58E2-ED91-9BA85D95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BE7CA-6BAC-BE53-226A-33859EF6B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1B3EF-7317-C3DE-B14E-770335BC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CF49-67A3-52F5-1532-FE8F13628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D17A3-141C-DAC7-B6C3-89719C7D7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4BD1C-5365-A07E-1E87-7FA845F6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CFDCF-2DF7-8B64-B96F-746320E0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C21DF-3C60-CB21-B41B-A8F160D3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24D1-515A-8112-9A66-16401FA1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42591-E910-4022-FBFF-E19E6996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B486-2268-8612-05D9-C8E2A722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4C29F-C63C-9F06-1B34-6B7BD7CB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857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64F49-DD8D-E320-F145-28E8C51C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25FE0-2944-1528-0B91-A0F5A1D8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8B722-D1D9-49B3-CEA7-CB75B5BF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231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227-674E-3551-8A34-0CBFEA0C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136C-0E8F-9EC1-0D3D-841F90BD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7CC2-7FA8-A6EE-956B-F16C0D15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96C9B-AB8B-F4C8-A542-EA4636C3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B27D3-4C10-7168-3101-A0BAD1E1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EAB0-52E2-8C46-C9F7-50FF157A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489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B0-2F76-A121-E571-A37D0CA0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AEFCD-1D1C-C3D8-7F9D-3DA01876F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89318-B694-473C-E990-CCE72BDE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5E66-A789-FD4B-A7F2-37F10BCD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9E8CA-797B-E1D7-FB8F-FA6DF261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D0936-8809-1530-BF6A-B3BCD80B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506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F37CA-68E2-D14E-A123-8086B8A5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58E19-EBFF-8A92-D891-A9AFE8F4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3CFC-01EE-403B-E720-3BFB194CF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BED76-F749-4728-8B46-8EA492F0E427}" type="datetimeFigureOut">
              <a:rPr lang="en-ZA" smtClean="0"/>
              <a:t>2024/07/29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E69B-B8A0-CE1C-0C8D-2DF03D47F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16CC-7301-27D7-480E-4C99CEF4A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5AA0A-204A-476B-A9E4-AED6F3330E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333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9C79-B100-A9F3-0F1F-294900ED6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13"/>
            <a:ext cx="9144000" cy="31734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Development of a Low-cost Sensor Chain for Photosynthetically Active Radiation Measurement</a:t>
            </a:r>
            <a:endParaRPr lang="en-Z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81285-7022-CA74-479E-2EBDE33B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1299"/>
            <a:ext cx="9144000" cy="1095375"/>
          </a:xfrm>
        </p:spPr>
        <p:txBody>
          <a:bodyPr/>
          <a:lstStyle/>
          <a:p>
            <a:r>
              <a:rPr lang="en-US" dirty="0"/>
              <a:t>Sarah Tallack</a:t>
            </a:r>
          </a:p>
          <a:p>
            <a:r>
              <a:rPr lang="en-US" dirty="0"/>
              <a:t>Supervisor: Robyn </a:t>
            </a:r>
            <a:r>
              <a:rPr lang="en-US" dirty="0" err="1"/>
              <a:t>Verrinder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1A22D-058C-CC00-1626-23498AD755E8}"/>
              </a:ext>
            </a:extLst>
          </p:cNvPr>
          <p:cNvSpPr/>
          <p:nvPr/>
        </p:nvSpPr>
        <p:spPr>
          <a:xfrm>
            <a:off x="0" y="5076792"/>
            <a:ext cx="12192000" cy="144000"/>
          </a:xfrm>
          <a:prstGeom prst="rect">
            <a:avLst/>
          </a:prstGeom>
          <a:gradFill flip="none" rotWithShape="1">
            <a:gsLst>
              <a:gs pos="0">
                <a:srgbClr val="7F00FF"/>
              </a:gs>
              <a:gs pos="33000">
                <a:srgbClr val="0096FF"/>
              </a:gs>
              <a:gs pos="23000">
                <a:srgbClr val="0000FF"/>
              </a:gs>
              <a:gs pos="83000">
                <a:srgbClr val="FF7F00"/>
              </a:gs>
              <a:gs pos="57000">
                <a:srgbClr val="FFFF00"/>
              </a:gs>
              <a:gs pos="50000">
                <a:srgbClr val="00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3" name="Picture 22" descr="A close-up of a logo&#10;&#10;Description automatically generated">
            <a:extLst>
              <a:ext uri="{FF2B5EF4-FFF2-40B4-BE49-F238E27FC236}">
                <a16:creationId xmlns:a16="http://schemas.microsoft.com/office/drawing/2014/main" id="{6413DCCB-213B-630D-733A-B4CE35F94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6" y="5855592"/>
            <a:ext cx="2068731" cy="831073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35C2615-3559-0DEC-19C1-A1E90BEEA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62" y="6189066"/>
            <a:ext cx="2921876" cy="5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5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1539-7738-637D-BCF0-03912CE1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0720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0604-C0A6-0366-4FA3-1AC933BD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C22F7-96E3-EA58-8D68-2E994B5CE015}"/>
              </a:ext>
            </a:extLst>
          </p:cNvPr>
          <p:cNvSpPr txBox="1"/>
          <p:nvPr/>
        </p:nvSpPr>
        <p:spPr>
          <a:xfrm>
            <a:off x="838200" y="2274838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L. A. Clementson and B. </a:t>
            </a:r>
            <a:r>
              <a:rPr lang="en-US" sz="1800" b="0" i="0" u="none" strike="noStrike" baseline="0" dirty="0" err="1">
                <a:latin typeface="NimbusRomNo9L-Regu"/>
              </a:rPr>
              <a:t>Wojtasiewicz</a:t>
            </a:r>
            <a:r>
              <a:rPr lang="en-US" sz="1800" b="0" i="0" u="none" strike="noStrike" baseline="0" dirty="0">
                <a:latin typeface="NimbusRomNo9L-Regu"/>
              </a:rPr>
              <a:t>, “Dataset on the in vivo absorption characteristics and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pigment composition of various phytoplankton species,” </a:t>
            </a:r>
            <a:r>
              <a:rPr lang="en-US" sz="1800" b="0" i="0" u="none" strike="noStrike" baseline="0" dirty="0">
                <a:latin typeface="NimbusRomNo9L-ReguItal"/>
              </a:rPr>
              <a:t>Data in Brief</a:t>
            </a:r>
            <a:r>
              <a:rPr lang="en-US" sz="1800" b="0" i="0" u="none" strike="noStrike" baseline="0" dirty="0">
                <a:latin typeface="NimbusRomNo9L-Regu"/>
              </a:rPr>
              <a:t>, vol. 25, p. 104 020, 2019,</a:t>
            </a:r>
          </a:p>
          <a:p>
            <a:pPr algn="l"/>
            <a:r>
              <a:rPr lang="en-US" b="0" i="0" u="none" strike="noStrike" baseline="0" dirty="0">
                <a:latin typeface="NimbusRomNo9L-Regu"/>
              </a:rPr>
              <a:t>ISSN</a:t>
            </a:r>
            <a:r>
              <a:rPr lang="en-US" sz="1800" b="0" i="0" u="none" strike="noStrike" baseline="0" dirty="0">
                <a:latin typeface="NimbusRomNo9L-Regu"/>
              </a:rPr>
              <a:t>: 2352-3409. 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S. L. </a:t>
            </a:r>
            <a:r>
              <a:rPr lang="en-US" sz="1800" b="0" i="0" u="none" strike="noStrike" baseline="0" dirty="0" err="1">
                <a:latin typeface="NimbusRomNo9L-Regu"/>
              </a:rPr>
              <a:t>Deppeler</a:t>
            </a:r>
            <a:r>
              <a:rPr lang="en-US" sz="1800" b="0" i="0" u="none" strike="noStrike" baseline="0" dirty="0">
                <a:latin typeface="NimbusRomNo9L-Regu"/>
              </a:rPr>
              <a:t> and A. T. Davidson, “Southern ocean phytoplankton in a changing climate,” </a:t>
            </a:r>
            <a:r>
              <a:rPr lang="en-US" sz="1800" b="0" i="0" u="none" strike="noStrike" baseline="0" dirty="0">
                <a:latin typeface="NimbusRomNo9L-ReguItal"/>
              </a:rPr>
              <a:t>Frontiers</a:t>
            </a:r>
          </a:p>
          <a:p>
            <a:pPr algn="l"/>
            <a:r>
              <a:rPr lang="en-ZA" sz="1800" b="0" i="0" u="none" strike="noStrike" baseline="0" dirty="0">
                <a:latin typeface="NimbusRomNo9L-ReguItal"/>
              </a:rPr>
              <a:t>in Marine Science</a:t>
            </a:r>
            <a:r>
              <a:rPr lang="en-ZA" sz="1800" b="0" i="0" u="none" strike="noStrike" baseline="0" dirty="0">
                <a:latin typeface="NimbusRomNo9L-Regu"/>
              </a:rPr>
              <a:t>, vol. 4, 2017, ISSN: 2296-7745. DOI: </a:t>
            </a:r>
            <a:r>
              <a:rPr lang="en-ZA" sz="1800" b="0" i="0" u="none" strike="noStrike" baseline="0" dirty="0">
                <a:latin typeface="NimbusMonL-Regu"/>
              </a:rPr>
              <a:t>10.3389/fmars.2017.00040</a:t>
            </a:r>
            <a:r>
              <a:rPr lang="en-ZA" sz="1800" b="0" i="0" u="none" strike="noStrike" baseline="0" dirty="0">
                <a:latin typeface="NimbusRomNo9L-Regu"/>
              </a:rPr>
              <a:t>.</a:t>
            </a:r>
          </a:p>
          <a:p>
            <a:pPr algn="l"/>
            <a:r>
              <a:rPr lang="fr-FR" sz="1800" b="0" i="0" u="none" strike="noStrike" baseline="0" dirty="0">
                <a:latin typeface="NimbusRomNo9L-Regu"/>
              </a:rPr>
              <a:t>[Online]. </a:t>
            </a:r>
            <a:r>
              <a:rPr lang="fr-FR" sz="1800" b="0" i="0" u="none" strike="noStrike" baseline="0" dirty="0" err="1">
                <a:latin typeface="NimbusRomNo9L-Regu"/>
              </a:rPr>
              <a:t>Available</a:t>
            </a:r>
            <a:r>
              <a:rPr lang="fr-FR" sz="1800" b="0" i="0" u="none" strike="noStrike" baseline="0" dirty="0">
                <a:latin typeface="NimbusRomNo9L-Regu"/>
              </a:rPr>
              <a:t>: </a:t>
            </a:r>
            <a:r>
              <a:rPr lang="fr-FR" sz="1800" b="0" i="0" u="none" strike="noStrike" baseline="0" dirty="0">
                <a:latin typeface="NimbusMonL-Regu"/>
              </a:rPr>
              <a:t>https://www.frontiersin.org/articles/10.3389/fmars.</a:t>
            </a:r>
          </a:p>
          <a:p>
            <a:pPr algn="l"/>
            <a:r>
              <a:rPr lang="en-ZA" sz="1800" b="0" i="0" u="none" strike="noStrike" baseline="0" dirty="0">
                <a:latin typeface="NimbusMonL-Regu"/>
              </a:rPr>
              <a:t>2017.00040</a:t>
            </a:r>
            <a:r>
              <a:rPr lang="en-ZA" sz="1800" b="0" i="0" u="none" strike="noStrike" baseline="0" dirty="0">
                <a:latin typeface="NimbusRomNo9L-Regu"/>
              </a:rPr>
              <a:t>.</a:t>
            </a:r>
            <a:endParaRPr lang="en-US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2813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E6B3-A832-C05A-E281-FB241E13D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Development of a Low-cost Sensor Chain for Photosynthetically Active Radiation Measurement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EFEA9-F8A6-34C8-0DAF-371E5EC7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Sarah Tallack</a:t>
            </a:r>
          </a:p>
          <a:p>
            <a:r>
              <a:rPr lang="en-ZA" dirty="0"/>
              <a:t>Supervisor: Robyn </a:t>
            </a:r>
            <a:r>
              <a:rPr lang="en-ZA" dirty="0" err="1"/>
              <a:t>Verrinder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913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9A2A-9181-0C5A-0D00-36F2A067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40"/>
            <a:ext cx="10515600" cy="1325563"/>
          </a:xfrm>
        </p:spPr>
        <p:txBody>
          <a:bodyPr/>
          <a:lstStyle/>
          <a:p>
            <a:r>
              <a:rPr lang="en-US" b="1" dirty="0"/>
              <a:t>Background &amp; Motivation</a:t>
            </a:r>
            <a:endParaRPr lang="en-ZA" b="1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9B031716-7FCC-1211-1AEF-27325983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69" y="1931615"/>
            <a:ext cx="11122572" cy="435133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ZA" dirty="0"/>
              <a:t>The Southern Ocean’s Marginal Ice Zone (MIZ) plays a crucial role in global climate patterns.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ZA" dirty="0"/>
              <a:t>Recent studies suggest that Phytoplankton growth may precede sea-ice retreat. 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ZA" dirty="0"/>
          </a:p>
          <a:p>
            <a:pPr>
              <a:buFont typeface="Wingdings" panose="05000000000000000000" pitchFamily="2" charset="2"/>
              <a:buChar char="§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97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D626-47AF-C272-B278-916ACE6B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A69C-EDFE-E2AD-73EE-7099C6C41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0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DC7D-C170-97FB-73E8-0FFDE909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5" y="365125"/>
            <a:ext cx="10962290" cy="1325563"/>
          </a:xfrm>
        </p:spPr>
        <p:txBody>
          <a:bodyPr>
            <a:normAutofit/>
          </a:bodyPr>
          <a:lstStyle/>
          <a:p>
            <a:r>
              <a:rPr lang="en-ZA" b="1" dirty="0"/>
              <a:t>Photosynthetically Active Radiation (PAR) and Phytoplankton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341E-1205-83A8-631A-D24A8DA2F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2336526"/>
            <a:ext cx="4879428" cy="4106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ZA" sz="2400" dirty="0"/>
              <a:t>PAR is the range of light wavelengths (400nm – 700nm) that are used in the process of photosynthesis.</a:t>
            </a:r>
            <a:r>
              <a:rPr lang="el-GR" sz="2400" dirty="0"/>
              <a:t> </a:t>
            </a:r>
            <a:br>
              <a:rPr lang="en-ZA" sz="2400" dirty="0"/>
            </a:br>
            <a:r>
              <a:rPr lang="en-ZA" sz="2400" dirty="0"/>
              <a:t>Unit of measurement: </a:t>
            </a:r>
            <a:r>
              <a:rPr lang="el-GR" sz="2400" dirty="0"/>
              <a:t>μ</a:t>
            </a:r>
            <a:r>
              <a:rPr lang="en-ZA" sz="2400" dirty="0"/>
              <a:t>mole.m</a:t>
            </a:r>
            <a:r>
              <a:rPr lang="en-ZA" sz="2400" baseline="30000" dirty="0"/>
              <a:t>2</a:t>
            </a:r>
            <a:r>
              <a:rPr lang="en-ZA" sz="2400" dirty="0"/>
              <a:t>/s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ZA" sz="2400" dirty="0"/>
              <a:t>Phytoplankton are single celled organisms that form the base of the Southern Ocean food web.</a:t>
            </a:r>
          </a:p>
          <a:p>
            <a:pPr>
              <a:buFont typeface="Wingdings" panose="05000000000000000000" pitchFamily="2" charset="2"/>
              <a:buChar char="§"/>
            </a:pPr>
            <a:endParaRPr lang="en-ZA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48E8E-593B-16DD-5C10-50AB96747099}"/>
              </a:ext>
            </a:extLst>
          </p:cNvPr>
          <p:cNvSpPr/>
          <p:nvPr/>
        </p:nvSpPr>
        <p:spPr>
          <a:xfrm>
            <a:off x="0" y="1690688"/>
            <a:ext cx="12192000" cy="208532"/>
          </a:xfrm>
          <a:prstGeom prst="rect">
            <a:avLst/>
          </a:prstGeom>
          <a:gradFill flip="none" rotWithShape="1">
            <a:gsLst>
              <a:gs pos="0">
                <a:srgbClr val="7F00FF"/>
              </a:gs>
              <a:gs pos="33000">
                <a:srgbClr val="0096FF"/>
              </a:gs>
              <a:gs pos="23000">
                <a:srgbClr val="0000FF"/>
              </a:gs>
              <a:gs pos="83000">
                <a:srgbClr val="FF7F00"/>
              </a:gs>
              <a:gs pos="57000">
                <a:srgbClr val="FFFF00"/>
              </a:gs>
              <a:gs pos="50000">
                <a:srgbClr val="00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34AEBDF-BB0C-C024-8628-545A29D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390" y="2136829"/>
            <a:ext cx="5924648" cy="4106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3E547A-0F48-167A-CB23-66BA555D5BDB}"/>
              </a:ext>
            </a:extLst>
          </p:cNvPr>
          <p:cNvSpPr txBox="1"/>
          <p:nvPr/>
        </p:nvSpPr>
        <p:spPr>
          <a:xfrm>
            <a:off x="5915390" y="6219253"/>
            <a:ext cx="590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/>
              <a:t>Diagram showing connections between phytoplankton and larger food web, adapted from [</a:t>
            </a:r>
            <a:r>
              <a:rPr lang="en-US" sz="1400" b="0" i="0" u="none" strike="noStrike" baseline="0" dirty="0" err="1"/>
              <a:t>Deppeler</a:t>
            </a:r>
            <a:r>
              <a:rPr lang="en-US" sz="1400" b="0" i="0" u="none" strike="noStrike" baseline="0" dirty="0"/>
              <a:t>, 2017]</a:t>
            </a: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245558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38B4-E2CE-FDAE-9DF6-67D17C7D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Existing PAR Sensors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7908-CA58-5837-73A0-9F70B60A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790"/>
            <a:ext cx="10515600" cy="4351338"/>
          </a:xfrm>
        </p:spPr>
        <p:txBody>
          <a:bodyPr/>
          <a:lstStyle/>
          <a:p>
            <a:r>
              <a:rPr lang="en-ZA" dirty="0"/>
              <a:t>Commercially available PAR sensors are expensive.</a:t>
            </a:r>
          </a:p>
          <a:p>
            <a:r>
              <a:rPr lang="en-US" dirty="0"/>
              <a:t>High-cost limits deployments in areas with high sensor loss risk.</a:t>
            </a:r>
            <a:endParaRPr lang="en-ZA" dirty="0"/>
          </a:p>
        </p:txBody>
      </p:sp>
      <p:pic>
        <p:nvPicPr>
          <p:cNvPr id="1028" name="Picture 4" descr="CS310 with connector">
            <a:extLst>
              <a:ext uri="{FF2B5EF4-FFF2-40B4-BE49-F238E27FC236}">
                <a16:creationId xmlns:a16="http://schemas.microsoft.com/office/drawing/2014/main" id="{203FE035-DA84-F216-6D4E-F4299C57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67" y="3724646"/>
            <a:ext cx="4056336" cy="195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6A1BEC-7878-2EE5-C757-FD5EBE319D3F}"/>
              </a:ext>
            </a:extLst>
          </p:cNvPr>
          <p:cNvSpPr/>
          <p:nvPr/>
        </p:nvSpPr>
        <p:spPr>
          <a:xfrm>
            <a:off x="0" y="1505246"/>
            <a:ext cx="12192000" cy="144000"/>
          </a:xfrm>
          <a:prstGeom prst="rect">
            <a:avLst/>
          </a:prstGeom>
          <a:gradFill flip="none" rotWithShape="1">
            <a:gsLst>
              <a:gs pos="0">
                <a:srgbClr val="7F00FF"/>
              </a:gs>
              <a:gs pos="33000">
                <a:srgbClr val="0096FF"/>
              </a:gs>
              <a:gs pos="23000">
                <a:srgbClr val="0000FF"/>
              </a:gs>
              <a:gs pos="83000">
                <a:srgbClr val="FF7F00"/>
              </a:gs>
              <a:gs pos="57000">
                <a:srgbClr val="FFFF00"/>
              </a:gs>
              <a:gs pos="50000">
                <a:srgbClr val="00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36A2C-C85B-CB64-31C2-4F6F6C51CEAD}"/>
              </a:ext>
            </a:extLst>
          </p:cNvPr>
          <p:cNvSpPr txBox="1"/>
          <p:nvPr/>
        </p:nvSpPr>
        <p:spPr>
          <a:xfrm>
            <a:off x="4130729" y="5685274"/>
            <a:ext cx="4351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/>
              <a:t>Example of a commercially available PAR sensor from Apogee Instruments</a:t>
            </a: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155914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2C7E-5CD4-A33E-A604-1628F628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11" y="2780807"/>
            <a:ext cx="5011683" cy="1864766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Proposed Solution: Low-cost Sensor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8169-5184-D6C2-80A4-250158EE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0" y="4830378"/>
            <a:ext cx="4903274" cy="1864767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Develop a robust and affordable PAR sensor chain using readily available components.</a:t>
            </a:r>
          </a:p>
          <a:p>
            <a:pPr marL="0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  <p:pic>
        <p:nvPicPr>
          <p:cNvPr id="4" name="Content Placeholder 49">
            <a:extLst>
              <a:ext uri="{FF2B5EF4-FFF2-40B4-BE49-F238E27FC236}">
                <a16:creationId xmlns:a16="http://schemas.microsoft.com/office/drawing/2014/main" id="{3CBB903A-F907-8329-76A7-B0ABB13F9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1"/>
          <a:stretch/>
        </p:blipFill>
        <p:spPr>
          <a:xfrm>
            <a:off x="5717628" y="-9000"/>
            <a:ext cx="647437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66F11A-FE3C-1E8B-AC99-455F07EB5ABE}"/>
              </a:ext>
            </a:extLst>
          </p:cNvPr>
          <p:cNvSpPr/>
          <p:nvPr/>
        </p:nvSpPr>
        <p:spPr>
          <a:xfrm rot="16200000" flipV="1">
            <a:off x="1965545" y="3357000"/>
            <a:ext cx="6876000" cy="144000"/>
          </a:xfrm>
          <a:prstGeom prst="rect">
            <a:avLst/>
          </a:prstGeom>
          <a:gradFill flip="none" rotWithShape="1">
            <a:gsLst>
              <a:gs pos="0">
                <a:srgbClr val="7F00FF"/>
              </a:gs>
              <a:gs pos="33000">
                <a:srgbClr val="0096FF"/>
              </a:gs>
              <a:gs pos="23000">
                <a:srgbClr val="0000FF"/>
              </a:gs>
              <a:gs pos="83000">
                <a:srgbClr val="FF7F00"/>
              </a:gs>
              <a:gs pos="57000">
                <a:srgbClr val="FFFF00"/>
              </a:gs>
              <a:gs pos="50000">
                <a:srgbClr val="00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31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5F13-A695-AD44-6443-9615AF37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53"/>
            <a:ext cx="10515600" cy="1325563"/>
          </a:xfrm>
        </p:spPr>
        <p:txBody>
          <a:bodyPr/>
          <a:lstStyle/>
          <a:p>
            <a:r>
              <a:rPr lang="en-ZA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023A-6458-6D22-3C81-553AE83E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4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ZA" dirty="0"/>
              <a:t>Sensor selection and calibration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ZA" dirty="0"/>
              <a:t>Sensor node design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ZA" dirty="0"/>
              <a:t>Obtain calibration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ZA" dirty="0"/>
              <a:t>Develop calibration method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ZA" dirty="0"/>
              <a:t>Sensor chain design and development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ZA" dirty="0"/>
              <a:t>Expand sensor node design into a sensor chain design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ZA" dirty="0"/>
              <a:t>Sensor chain housing design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ZA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2DA40-BF5D-B0FD-5A50-CE0ECED0B473}"/>
              </a:ext>
            </a:extLst>
          </p:cNvPr>
          <p:cNvSpPr/>
          <p:nvPr/>
        </p:nvSpPr>
        <p:spPr>
          <a:xfrm>
            <a:off x="0" y="1505246"/>
            <a:ext cx="12192000" cy="144000"/>
          </a:xfrm>
          <a:prstGeom prst="rect">
            <a:avLst/>
          </a:prstGeom>
          <a:gradFill flip="none" rotWithShape="1">
            <a:gsLst>
              <a:gs pos="0">
                <a:srgbClr val="7F00FF"/>
              </a:gs>
              <a:gs pos="33000">
                <a:srgbClr val="0096FF"/>
              </a:gs>
              <a:gs pos="23000">
                <a:srgbClr val="0000FF"/>
              </a:gs>
              <a:gs pos="83000">
                <a:srgbClr val="FF7F00"/>
              </a:gs>
              <a:gs pos="57000">
                <a:srgbClr val="FFFF00"/>
              </a:gs>
              <a:gs pos="50000">
                <a:srgbClr val="00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061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A98C-DC3C-F655-86AC-E88A1D92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Expected benefits and impact</a:t>
            </a:r>
          </a:p>
        </p:txBody>
      </p:sp>
      <p:graphicFrame>
        <p:nvGraphicFramePr>
          <p:cNvPr id="57" name="Content Placeholder 56">
            <a:extLst>
              <a:ext uri="{FF2B5EF4-FFF2-40B4-BE49-F238E27FC236}">
                <a16:creationId xmlns:a16="http://schemas.microsoft.com/office/drawing/2014/main" id="{96C52AC7-48CB-7149-98E6-DA3CF61F8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08678"/>
              </p:ext>
            </p:extLst>
          </p:nvPr>
        </p:nvGraphicFramePr>
        <p:xfrm>
          <a:off x="838200" y="205685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96C20483-9CAB-0189-1BC5-7FF9B75899E7}"/>
              </a:ext>
            </a:extLst>
          </p:cNvPr>
          <p:cNvSpPr/>
          <p:nvPr/>
        </p:nvSpPr>
        <p:spPr>
          <a:xfrm>
            <a:off x="0" y="1505246"/>
            <a:ext cx="12192000" cy="144000"/>
          </a:xfrm>
          <a:prstGeom prst="rect">
            <a:avLst/>
          </a:prstGeom>
          <a:gradFill flip="none" rotWithShape="1">
            <a:gsLst>
              <a:gs pos="0">
                <a:srgbClr val="7F00FF"/>
              </a:gs>
              <a:gs pos="33000">
                <a:srgbClr val="0096FF"/>
              </a:gs>
              <a:gs pos="23000">
                <a:srgbClr val="0000FF"/>
              </a:gs>
              <a:gs pos="83000">
                <a:srgbClr val="FF7F00"/>
              </a:gs>
              <a:gs pos="57000">
                <a:srgbClr val="FFFF00"/>
              </a:gs>
              <a:gs pos="50000">
                <a:srgbClr val="00FF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88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624</TotalTime>
  <Words>412</Words>
  <Application>Microsoft Office PowerPoint</Application>
  <PresentationFormat>Widescreen</PresentationFormat>
  <Paragraphs>52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NimbusMonL-Regu</vt:lpstr>
      <vt:lpstr>NimbusRomNo9L-Regu</vt:lpstr>
      <vt:lpstr>NimbusRomNo9L-ReguItal</vt:lpstr>
      <vt:lpstr>Wingdings</vt:lpstr>
      <vt:lpstr>Office Theme</vt:lpstr>
      <vt:lpstr>Development of a Low-cost Sensor Chain for Photosynthetically Active Radiation Measurement</vt:lpstr>
      <vt:lpstr>Development of a Low-cost Sensor Chain for Photosynthetically Active Radiation Measurement</vt:lpstr>
      <vt:lpstr>Background &amp; Motivation</vt:lpstr>
      <vt:lpstr>Background and Motivation</vt:lpstr>
      <vt:lpstr>Photosynthetically Active Radiation (PAR) and Phytoplankton</vt:lpstr>
      <vt:lpstr>Existing PAR Sensors and Limitations</vt:lpstr>
      <vt:lpstr>Proposed Solution: Low-cost Sensor Chain</vt:lpstr>
      <vt:lpstr>Methodology</vt:lpstr>
      <vt:lpstr>Expected benefits and impact</vt:lpstr>
      <vt:lpstr>Thank you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Tallack</dc:creator>
  <cp:lastModifiedBy>Sarah Tallack</cp:lastModifiedBy>
  <cp:revision>8</cp:revision>
  <dcterms:created xsi:type="dcterms:W3CDTF">2024-06-13T09:31:33Z</dcterms:created>
  <dcterms:modified xsi:type="dcterms:W3CDTF">2024-07-29T14:26:21Z</dcterms:modified>
</cp:coreProperties>
</file>