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0" r:id="rId2"/>
    <p:sldId id="276" r:id="rId3"/>
    <p:sldId id="256" r:id="rId4"/>
    <p:sldId id="258" r:id="rId5"/>
    <p:sldId id="279" r:id="rId6"/>
    <p:sldId id="280" r:id="rId7"/>
    <p:sldId id="259" r:id="rId8"/>
    <p:sldId id="260" r:id="rId9"/>
    <p:sldId id="267" r:id="rId10"/>
    <p:sldId id="268" r:id="rId11"/>
    <p:sldId id="277" r:id="rId12"/>
    <p:sldId id="283" r:id="rId13"/>
    <p:sldId id="284" r:id="rId14"/>
    <p:sldId id="278" r:id="rId15"/>
    <p:sldId id="265" r:id="rId16"/>
    <p:sldId id="271" r:id="rId17"/>
    <p:sldId id="272" r:id="rId18"/>
    <p:sldId id="273" r:id="rId19"/>
    <p:sldId id="281" r:id="rId20"/>
    <p:sldId id="287" r:id="rId21"/>
    <p:sldId id="274" r:id="rId22"/>
    <p:sldId id="263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7BF5"/>
    <a:srgbClr val="E8E317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165A4-E4D2-4686-ABC7-4AF0EED60A90}" type="datetimeFigureOut">
              <a:rPr lang="en-ZA" smtClean="0"/>
              <a:t>2018/07/10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FC67E-9211-4DA8-9819-AD33518B0D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7370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Some tools are designed for specific</a:t>
            </a:r>
            <a:r>
              <a:rPr lang="en-ZA" baseline="0" dirty="0" smtClean="0"/>
              <a:t> types of tests and may be easier to use and more stable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FC67E-9211-4DA8-9819-AD33518B0D67}" type="slidenum">
              <a:rPr lang="en-ZA" smtClean="0"/>
              <a:t>23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313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DCD-AB1E-4695-83CE-DE9CF25E867F}" type="datetimeFigureOut">
              <a:rPr lang="en-ZA" smtClean="0"/>
              <a:t>2018/07/10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BFB4-6EFD-4085-8CB6-5A02B59A67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5591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DCD-AB1E-4695-83CE-DE9CF25E867F}" type="datetimeFigureOut">
              <a:rPr lang="en-ZA" smtClean="0"/>
              <a:t>2018/07/10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BFB4-6EFD-4085-8CB6-5A02B59A67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695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DCD-AB1E-4695-83CE-DE9CF25E867F}" type="datetimeFigureOut">
              <a:rPr lang="en-ZA" smtClean="0"/>
              <a:t>2018/07/10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BFB4-6EFD-4085-8CB6-5A02B59A67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289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DCD-AB1E-4695-83CE-DE9CF25E867F}" type="datetimeFigureOut">
              <a:rPr lang="en-ZA" smtClean="0"/>
              <a:t>2018/07/10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BFB4-6EFD-4085-8CB6-5A02B59A67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096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DCD-AB1E-4695-83CE-DE9CF25E867F}" type="datetimeFigureOut">
              <a:rPr lang="en-ZA" smtClean="0"/>
              <a:t>2018/07/10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BFB4-6EFD-4085-8CB6-5A02B59A67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408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DCD-AB1E-4695-83CE-DE9CF25E867F}" type="datetimeFigureOut">
              <a:rPr lang="en-ZA" smtClean="0"/>
              <a:t>2018/07/10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BFB4-6EFD-4085-8CB6-5A02B59A67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2615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DCD-AB1E-4695-83CE-DE9CF25E867F}" type="datetimeFigureOut">
              <a:rPr lang="en-ZA" smtClean="0"/>
              <a:t>2018/07/10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BFB4-6EFD-4085-8CB6-5A02B59A67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693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DCD-AB1E-4695-83CE-DE9CF25E867F}" type="datetimeFigureOut">
              <a:rPr lang="en-ZA" smtClean="0"/>
              <a:t>2018/07/10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BFB4-6EFD-4085-8CB6-5A02B59A67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5176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DCD-AB1E-4695-83CE-DE9CF25E867F}" type="datetimeFigureOut">
              <a:rPr lang="en-ZA" smtClean="0"/>
              <a:t>2018/07/10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BFB4-6EFD-4085-8CB6-5A02B59A67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85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DCD-AB1E-4695-83CE-DE9CF25E867F}" type="datetimeFigureOut">
              <a:rPr lang="en-ZA" smtClean="0"/>
              <a:t>2018/07/10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BFB4-6EFD-4085-8CB6-5A02B59A67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91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DCD-AB1E-4695-83CE-DE9CF25E867F}" type="datetimeFigureOut">
              <a:rPr lang="en-ZA" smtClean="0"/>
              <a:t>2018/07/10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BFB4-6EFD-4085-8CB6-5A02B59A67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0871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AFDCD-AB1E-4695-83CE-DE9CF25E867F}" type="datetimeFigureOut">
              <a:rPr lang="en-ZA" smtClean="0"/>
              <a:t>2018/07/10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2BFB4-6EFD-4085-8CB6-5A02B59A67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416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Rectangle 1"/>
          <p:cNvSpPr/>
          <p:nvPr/>
        </p:nvSpPr>
        <p:spPr>
          <a:xfrm>
            <a:off x="-108520" y="0"/>
            <a:ext cx="9433048" cy="364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08520" y="2924944"/>
            <a:ext cx="9144000" cy="266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4000" b="1" dirty="0" smtClean="0">
                <a:solidFill>
                  <a:schemeClr val="accent2"/>
                </a:solidFill>
                <a:latin typeface="Spot Monkey" panose="02000500000000000000" pitchFamily="2" charset="0"/>
              </a:rPr>
              <a:t>Workshop code available here:</a:t>
            </a:r>
            <a:endParaRPr lang="en-ZA" sz="4000" b="1" dirty="0">
              <a:solidFill>
                <a:schemeClr val="accent2"/>
              </a:solidFill>
              <a:latin typeface="Spot Monkey" panose="020005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5291" y="5157192"/>
            <a:ext cx="7713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600" b="1" dirty="0">
                <a:latin typeface="Montserrat" pitchFamily="50" charset="0"/>
              </a:rPr>
              <a:t>https://</a:t>
            </a:r>
            <a:r>
              <a:rPr lang="en-ZA" sz="3600" b="1" dirty="0" smtClean="0">
                <a:latin typeface="Montserrat" pitchFamily="50" charset="0"/>
              </a:rPr>
              <a:t>github.com/SarahU/</a:t>
            </a:r>
          </a:p>
          <a:p>
            <a:pPr algn="ctr"/>
            <a:r>
              <a:rPr lang="en-ZA" sz="3600" b="1" dirty="0" err="1" smtClean="0">
                <a:latin typeface="Montserrat" pitchFamily="50" charset="0"/>
              </a:rPr>
              <a:t>TDDForTestersWorkshop</a:t>
            </a:r>
            <a:endParaRPr lang="en-ZA" sz="3600" b="1" dirty="0">
              <a:latin typeface="Montserrat" pitchFamily="50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11352" y="22207"/>
            <a:ext cx="5832648" cy="266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5400" b="1" dirty="0" smtClean="0">
                <a:solidFill>
                  <a:srgbClr val="00B050"/>
                </a:solidFill>
                <a:latin typeface="Sketch Toronto" panose="02000500000000000000" pitchFamily="2" charset="0"/>
              </a:rPr>
              <a:t>Test Driven Development </a:t>
            </a:r>
            <a:endParaRPr lang="en-ZA" sz="5400" b="1" dirty="0">
              <a:solidFill>
                <a:srgbClr val="00B050"/>
              </a:solidFill>
              <a:latin typeface="Sketch Toronto" panose="02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492" y="2347423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800" dirty="0">
                <a:solidFill>
                  <a:srgbClr val="00B050"/>
                </a:solidFill>
                <a:latin typeface="Shella Clean" pitchFamily="2" charset="0"/>
              </a:rPr>
              <a:t>For Testers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 rot="20584094">
            <a:off x="-2064665" y="570143"/>
            <a:ext cx="8229600" cy="1143000"/>
          </a:xfrm>
        </p:spPr>
        <p:txBody>
          <a:bodyPr>
            <a:noAutofit/>
          </a:bodyPr>
          <a:lstStyle/>
          <a:p>
            <a:r>
              <a:rPr lang="en-ZA" sz="6600" dirty="0" smtClean="0">
                <a:solidFill>
                  <a:schemeClr val="accent3"/>
                </a:solidFill>
                <a:latin typeface="Rathyland" pitchFamily="2" charset="0"/>
              </a:rPr>
              <a:t>Welcome   to</a:t>
            </a:r>
            <a:endParaRPr lang="en-ZA" sz="6600" dirty="0">
              <a:solidFill>
                <a:schemeClr val="accent3"/>
              </a:solidFill>
              <a:latin typeface="Rathyl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4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en-ZA" sz="5400" b="1" dirty="0" smtClean="0">
                <a:latin typeface="Sketch Toronto" panose="02000500000000000000" pitchFamily="2" charset="0"/>
              </a:rPr>
              <a:t>Types of tests</a:t>
            </a:r>
            <a:endParaRPr lang="en-ZA" sz="5400" b="1" dirty="0">
              <a:latin typeface="Sketch Toronto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0" y="1484784"/>
            <a:ext cx="9144000" cy="5373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88840"/>
            <a:ext cx="361116" cy="4429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34" y="3789040"/>
            <a:ext cx="436696" cy="4366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7704" y="1916831"/>
            <a:ext cx="5328592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>
                <a:latin typeface="Spot Monkey" panose="02000500000000000000" pitchFamily="2" charset="0"/>
              </a:rPr>
              <a:t>Unit and Integration Tests</a:t>
            </a:r>
          </a:p>
          <a:p>
            <a:pPr>
              <a:lnSpc>
                <a:spcPts val="1500"/>
              </a:lnSpc>
            </a:pPr>
            <a:endParaRPr lang="en-ZA" sz="3200" dirty="0" smtClean="0">
              <a:latin typeface="Spot Monkey" panose="02000500000000000000" pitchFamily="2" charset="0"/>
            </a:endParaRPr>
          </a:p>
          <a:p>
            <a:r>
              <a:rPr lang="en-ZA" sz="2800" dirty="0" smtClean="0">
                <a:latin typeface="Delicious Adventures" pitchFamily="2" charset="0"/>
              </a:rPr>
              <a:t>Developer TDD</a:t>
            </a:r>
            <a:endParaRPr lang="en-ZA" sz="2800" dirty="0">
              <a:latin typeface="Delicious Adventures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7704" y="3717032"/>
            <a:ext cx="5112568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>
                <a:latin typeface="Spot Monkey" panose="02000500000000000000" pitchFamily="2" charset="0"/>
              </a:rPr>
              <a:t>Acceptance Tests</a:t>
            </a:r>
          </a:p>
          <a:p>
            <a:pPr>
              <a:lnSpc>
                <a:spcPts val="1500"/>
              </a:lnSpc>
            </a:pPr>
            <a:endParaRPr lang="en-ZA" sz="3200" dirty="0" smtClean="0">
              <a:latin typeface="Spot Monkey" panose="02000500000000000000" pitchFamily="2" charset="0"/>
            </a:endParaRPr>
          </a:p>
          <a:p>
            <a:r>
              <a:rPr lang="en-ZA" sz="2800" dirty="0" smtClean="0">
                <a:latin typeface="Delicious Adventures" pitchFamily="2" charset="0"/>
              </a:rPr>
              <a:t>Acceptance TDD</a:t>
            </a:r>
            <a:endParaRPr lang="en-ZA" sz="2800" dirty="0">
              <a:latin typeface="Delicious Adventur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96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en-ZA" sz="5400" b="1" dirty="0" smtClean="0">
                <a:latin typeface="Sketch Toronto" panose="02000500000000000000" pitchFamily="2" charset="0"/>
              </a:rPr>
              <a:t>Types of tests</a:t>
            </a:r>
            <a:endParaRPr lang="en-ZA" sz="5400" b="1" dirty="0">
              <a:latin typeface="Sketch Toronto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0" y="1484784"/>
            <a:ext cx="9144000" cy="5373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88840"/>
            <a:ext cx="361116" cy="4429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34" y="3789040"/>
            <a:ext cx="436696" cy="4366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7704" y="1916831"/>
            <a:ext cx="5328592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>
                <a:latin typeface="Spot Monkey" panose="02000500000000000000" pitchFamily="2" charset="0"/>
              </a:rPr>
              <a:t>Unit and Integration Tests</a:t>
            </a:r>
          </a:p>
          <a:p>
            <a:pPr>
              <a:lnSpc>
                <a:spcPts val="1500"/>
              </a:lnSpc>
            </a:pPr>
            <a:endParaRPr lang="en-ZA" sz="3200" dirty="0" smtClean="0">
              <a:latin typeface="Spot Monkey" panose="02000500000000000000" pitchFamily="2" charset="0"/>
            </a:endParaRPr>
          </a:p>
          <a:p>
            <a:r>
              <a:rPr lang="en-ZA" sz="2800" dirty="0" smtClean="0">
                <a:latin typeface="Delicious Adventures" pitchFamily="2" charset="0"/>
              </a:rPr>
              <a:t>Developer TDD</a:t>
            </a:r>
            <a:endParaRPr lang="en-ZA" sz="2800" dirty="0">
              <a:latin typeface="Delicious Adventures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7704" y="3717032"/>
            <a:ext cx="5112568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>
                <a:latin typeface="Spot Monkey" panose="02000500000000000000" pitchFamily="2" charset="0"/>
              </a:rPr>
              <a:t>Acceptance Tests</a:t>
            </a:r>
          </a:p>
          <a:p>
            <a:pPr>
              <a:lnSpc>
                <a:spcPts val="1500"/>
              </a:lnSpc>
            </a:pPr>
            <a:endParaRPr lang="en-ZA" sz="3200" dirty="0" smtClean="0">
              <a:latin typeface="Spot Monkey" panose="02000500000000000000" pitchFamily="2" charset="0"/>
            </a:endParaRPr>
          </a:p>
          <a:p>
            <a:r>
              <a:rPr lang="en-ZA" sz="2800" dirty="0" smtClean="0">
                <a:latin typeface="Delicious Adventures" pitchFamily="2" charset="0"/>
              </a:rPr>
              <a:t>Acceptance TDD</a:t>
            </a:r>
            <a:endParaRPr lang="en-ZA" sz="2800" dirty="0">
              <a:latin typeface="Delicious Adventures" pitchFamily="2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27984" y="4653136"/>
            <a:ext cx="936104" cy="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27984" y="2852936"/>
            <a:ext cx="936104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52120" y="2601635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smtClean="0">
                <a:solidFill>
                  <a:srgbClr val="00B050"/>
                </a:solidFill>
                <a:latin typeface="Spot Monkey" panose="02000500000000000000" pitchFamily="2" charset="0"/>
              </a:rPr>
              <a:t>Developers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80112" y="4335641"/>
            <a:ext cx="3595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smtClean="0">
                <a:solidFill>
                  <a:schemeClr val="accent3"/>
                </a:solidFill>
                <a:latin typeface="Spot Monkey" panose="02000500000000000000" pitchFamily="2" charset="0"/>
              </a:rPr>
              <a:t>Testers / </a:t>
            </a:r>
          </a:p>
          <a:p>
            <a:r>
              <a:rPr lang="en-ZA" sz="2800" dirty="0" smtClean="0">
                <a:solidFill>
                  <a:schemeClr val="accent3"/>
                </a:solidFill>
                <a:latin typeface="Spot Monkey" panose="02000500000000000000" pitchFamily="2" charset="0"/>
              </a:rPr>
              <a:t>Business Analysts / Product People</a:t>
            </a:r>
          </a:p>
        </p:txBody>
      </p:sp>
    </p:spTree>
    <p:extLst>
      <p:ext uri="{BB962C8B-B14F-4D97-AF65-F5344CB8AC3E}">
        <p14:creationId xmlns:p14="http://schemas.microsoft.com/office/powerpoint/2010/main" val="9002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en-ZA" sz="5400" b="1" dirty="0" smtClean="0">
                <a:latin typeface="Sketch Toronto" panose="02000500000000000000" pitchFamily="2" charset="0"/>
              </a:rPr>
              <a:t>Types of tests</a:t>
            </a:r>
            <a:endParaRPr lang="en-ZA" sz="5400" b="1" dirty="0">
              <a:latin typeface="Sketch Toronto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0" y="1484784"/>
            <a:ext cx="9144000" cy="5373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88840"/>
            <a:ext cx="361116" cy="4429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34" y="3789040"/>
            <a:ext cx="436696" cy="4366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7704" y="1916831"/>
            <a:ext cx="5328592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>
                <a:latin typeface="Spot Monkey" panose="02000500000000000000" pitchFamily="2" charset="0"/>
              </a:rPr>
              <a:t>Unit and Integration Tests</a:t>
            </a:r>
          </a:p>
          <a:p>
            <a:pPr>
              <a:lnSpc>
                <a:spcPts val="1500"/>
              </a:lnSpc>
            </a:pPr>
            <a:endParaRPr lang="en-ZA" sz="3200" dirty="0" smtClean="0">
              <a:latin typeface="Spot Monkey" panose="02000500000000000000" pitchFamily="2" charset="0"/>
            </a:endParaRPr>
          </a:p>
          <a:p>
            <a:r>
              <a:rPr lang="en-ZA" sz="2800" dirty="0" smtClean="0">
                <a:latin typeface="Delicious Adventures" pitchFamily="2" charset="0"/>
              </a:rPr>
              <a:t>Developer TDD</a:t>
            </a:r>
            <a:endParaRPr lang="en-ZA" sz="2800" dirty="0">
              <a:latin typeface="Delicious Adventures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7704" y="3717032"/>
            <a:ext cx="5112568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>
                <a:latin typeface="Spot Monkey" panose="02000500000000000000" pitchFamily="2" charset="0"/>
              </a:rPr>
              <a:t>Acceptance Tests</a:t>
            </a:r>
          </a:p>
          <a:p>
            <a:pPr>
              <a:lnSpc>
                <a:spcPts val="1500"/>
              </a:lnSpc>
            </a:pPr>
            <a:endParaRPr lang="en-ZA" sz="3200" dirty="0" smtClean="0">
              <a:latin typeface="Spot Monkey" panose="02000500000000000000" pitchFamily="2" charset="0"/>
            </a:endParaRPr>
          </a:p>
          <a:p>
            <a:r>
              <a:rPr lang="en-ZA" sz="2800" dirty="0" smtClean="0">
                <a:latin typeface="Delicious Adventures" pitchFamily="2" charset="0"/>
              </a:rPr>
              <a:t>Acceptance TDD</a:t>
            </a:r>
            <a:endParaRPr lang="en-ZA" sz="2800" dirty="0">
              <a:latin typeface="Delicious Adventures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520" y="5229200"/>
            <a:ext cx="9144000" cy="163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 smtClean="0">
                <a:latin typeface="+mj-lt"/>
              </a:rPr>
              <a:t>*</a:t>
            </a:r>
            <a:r>
              <a:rPr lang="en-ZA" sz="3200" dirty="0" smtClean="0">
                <a:latin typeface="Spot Monkey" panose="02000500000000000000" pitchFamily="2" charset="0"/>
              </a:rPr>
              <a:t> End-to-End Tests – through all layers</a:t>
            </a:r>
          </a:p>
          <a:p>
            <a:r>
              <a:rPr lang="en-ZA" sz="4400" dirty="0" smtClean="0">
                <a:latin typeface="+mj-lt"/>
              </a:rPr>
              <a:t>*</a:t>
            </a:r>
            <a:r>
              <a:rPr lang="en-ZA" sz="3200" dirty="0" smtClean="0">
                <a:latin typeface="+mj-lt"/>
              </a:rPr>
              <a:t> </a:t>
            </a:r>
            <a:r>
              <a:rPr lang="en-ZA" sz="3200" dirty="0">
                <a:latin typeface="Spot Monkey" panose="02000500000000000000" pitchFamily="2" charset="0"/>
              </a:rPr>
              <a:t>F</a:t>
            </a:r>
            <a:r>
              <a:rPr lang="en-ZA" sz="3200" dirty="0" smtClean="0">
                <a:latin typeface="Spot Monkey" panose="02000500000000000000" pitchFamily="2" charset="0"/>
              </a:rPr>
              <a:t>unctional &amp; non-functional tests at any layer</a:t>
            </a:r>
            <a:endParaRPr lang="en-ZA" sz="3200" dirty="0" smtClean="0">
              <a:latin typeface="Spot Monkey" panose="02000500000000000000" pitchFamily="2" charset="0"/>
            </a:endParaRPr>
          </a:p>
          <a:p>
            <a:pPr>
              <a:lnSpc>
                <a:spcPts val="1500"/>
              </a:lnSpc>
            </a:pPr>
            <a:endParaRPr lang="en-ZA" sz="3200" dirty="0" smtClean="0">
              <a:latin typeface="Spot Monkey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9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en-ZA" sz="5400" b="1" dirty="0" smtClean="0">
                <a:latin typeface="Sketch Toronto" panose="02000500000000000000" pitchFamily="2" charset="0"/>
              </a:rPr>
              <a:t>pipeline</a:t>
            </a:r>
            <a:endParaRPr lang="en-ZA" sz="5400" b="1" dirty="0">
              <a:latin typeface="Sketch Toronto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0" y="1484784"/>
            <a:ext cx="9144000" cy="5373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ounded Rectangle 19"/>
          <p:cNvSpPr/>
          <p:nvPr/>
        </p:nvSpPr>
        <p:spPr>
          <a:xfrm>
            <a:off x="3522292" y="3590261"/>
            <a:ext cx="1985812" cy="1008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 smtClean="0">
                <a:latin typeface="Spot Monkey" panose="02000500000000000000" pitchFamily="2" charset="0"/>
              </a:rPr>
              <a:t>Automated acceptance</a:t>
            </a:r>
          </a:p>
          <a:p>
            <a:pPr algn="ctr"/>
            <a:r>
              <a:rPr lang="en-ZA" sz="2000" dirty="0" smtClean="0">
                <a:latin typeface="Spot Monkey" panose="02000500000000000000" pitchFamily="2" charset="0"/>
              </a:rPr>
              <a:t>Tests</a:t>
            </a:r>
            <a:endParaRPr lang="en-ZA" sz="2000" dirty="0">
              <a:latin typeface="Spot Monkey" panose="02000500000000000000" pitchFamily="2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08644" y="5229200"/>
            <a:ext cx="1985812" cy="100811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 smtClean="0">
                <a:latin typeface="Spot Monkey" panose="02000500000000000000" pitchFamily="2" charset="0"/>
              </a:rPr>
              <a:t>Environment </a:t>
            </a:r>
          </a:p>
          <a:p>
            <a:pPr algn="ctr"/>
            <a:r>
              <a:rPr lang="en-ZA" sz="2000" dirty="0" smtClean="0">
                <a:latin typeface="Spot Monkey" panose="02000500000000000000" pitchFamily="2" charset="0"/>
              </a:rPr>
              <a:t>Tests</a:t>
            </a:r>
            <a:endParaRPr lang="en-ZA" sz="2000" dirty="0">
              <a:latin typeface="Spot Monkey" panose="02000500000000000000" pitchFamily="2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964" y="3593994"/>
            <a:ext cx="198581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 smtClean="0">
                <a:latin typeface="Spot Monkey" panose="02000500000000000000" pitchFamily="2" charset="0"/>
              </a:rPr>
              <a:t>Source </a:t>
            </a:r>
          </a:p>
          <a:p>
            <a:pPr algn="ctr"/>
            <a:r>
              <a:rPr lang="en-ZA" sz="2000" dirty="0" smtClean="0">
                <a:latin typeface="Spot Monkey" panose="02000500000000000000" pitchFamily="2" charset="0"/>
              </a:rPr>
              <a:t>Control</a:t>
            </a:r>
            <a:endParaRPr lang="en-ZA" sz="2000" dirty="0">
              <a:latin typeface="Spot Monkey" panose="02000500000000000000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69964" y="1988840"/>
            <a:ext cx="1985812" cy="10081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 smtClean="0">
                <a:latin typeface="Spot Monkey" panose="02000500000000000000" pitchFamily="2" charset="0"/>
              </a:rPr>
              <a:t>Build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522292" y="1988840"/>
            <a:ext cx="1985812" cy="10081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 smtClean="0">
                <a:latin typeface="Spot Monkey" panose="02000500000000000000" pitchFamily="2" charset="0"/>
              </a:rPr>
              <a:t>Unit </a:t>
            </a:r>
          </a:p>
          <a:p>
            <a:pPr algn="ctr"/>
            <a:r>
              <a:rPr lang="en-ZA" sz="2000" dirty="0" smtClean="0">
                <a:latin typeface="Spot Monkey" panose="02000500000000000000" pitchFamily="2" charset="0"/>
              </a:rPr>
              <a:t>Tests</a:t>
            </a:r>
            <a:endParaRPr lang="en-ZA" sz="2000" dirty="0">
              <a:latin typeface="Spot Monkey" panose="02000500000000000000" pitchFamily="2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474620" y="5229200"/>
            <a:ext cx="1985812" cy="1008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 smtClean="0">
                <a:latin typeface="Spot Monkey" panose="02000500000000000000" pitchFamily="2" charset="0"/>
              </a:rPr>
              <a:t>Systems Integration</a:t>
            </a:r>
            <a:endParaRPr lang="en-ZA" sz="2000" dirty="0">
              <a:latin typeface="Spot Monkey" panose="02000500000000000000" pitchFamily="2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474620" y="3590261"/>
            <a:ext cx="1985812" cy="10081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 smtClean="0">
                <a:latin typeface="Spot Monkey" panose="02000500000000000000" pitchFamily="2" charset="0"/>
              </a:rPr>
              <a:t>Manual User Acceptance Testing</a:t>
            </a:r>
            <a:endParaRPr lang="en-ZA" sz="2000" dirty="0">
              <a:latin typeface="Spot Monkey" panose="02000500000000000000" pitchFamily="2" charset="0"/>
            </a:endParaRPr>
          </a:p>
        </p:txBody>
      </p:sp>
      <p:sp>
        <p:nvSpPr>
          <p:cNvPr id="12" name="Right Arrow 11"/>
          <p:cNvSpPr/>
          <p:nvPr/>
        </p:nvSpPr>
        <p:spPr>
          <a:xfrm rot="16200000">
            <a:off x="1362052" y="3140968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Right Arrow 26"/>
          <p:cNvSpPr/>
          <p:nvPr/>
        </p:nvSpPr>
        <p:spPr>
          <a:xfrm>
            <a:off x="2843808" y="2348880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Right Arrow 27"/>
          <p:cNvSpPr/>
          <p:nvPr/>
        </p:nvSpPr>
        <p:spPr>
          <a:xfrm rot="5400000">
            <a:off x="4299175" y="479715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Right Arrow 28"/>
          <p:cNvSpPr/>
          <p:nvPr/>
        </p:nvSpPr>
        <p:spPr>
          <a:xfrm rot="5400000">
            <a:off x="4299174" y="314951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Right Arrow 29"/>
          <p:cNvSpPr/>
          <p:nvPr/>
        </p:nvSpPr>
        <p:spPr>
          <a:xfrm rot="16200000">
            <a:off x="7251502" y="479715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Right Arrow 30"/>
          <p:cNvSpPr/>
          <p:nvPr/>
        </p:nvSpPr>
        <p:spPr>
          <a:xfrm>
            <a:off x="5796136" y="5589240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5-Point Star 13"/>
          <p:cNvSpPr/>
          <p:nvPr/>
        </p:nvSpPr>
        <p:spPr>
          <a:xfrm rot="661990">
            <a:off x="5148064" y="1728576"/>
            <a:ext cx="504056" cy="432048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5-Point Star 31"/>
          <p:cNvSpPr/>
          <p:nvPr/>
        </p:nvSpPr>
        <p:spPr>
          <a:xfrm rot="661990">
            <a:off x="5148064" y="3329224"/>
            <a:ext cx="504056" cy="432048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5-Point Star 32"/>
          <p:cNvSpPr/>
          <p:nvPr/>
        </p:nvSpPr>
        <p:spPr>
          <a:xfrm rot="661990">
            <a:off x="8208404" y="3323854"/>
            <a:ext cx="504056" cy="432048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5-Point Star 33"/>
          <p:cNvSpPr/>
          <p:nvPr/>
        </p:nvSpPr>
        <p:spPr>
          <a:xfrm rot="661990">
            <a:off x="8168555" y="4968936"/>
            <a:ext cx="504056" cy="432048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58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8800"/>
            <a:ext cx="8229600" cy="4464496"/>
          </a:xfrm>
        </p:spPr>
        <p:txBody>
          <a:bodyPr>
            <a:normAutofit/>
          </a:bodyPr>
          <a:lstStyle/>
          <a:p>
            <a:r>
              <a:rPr lang="en-ZA" sz="5400" b="1" dirty="0" smtClean="0">
                <a:solidFill>
                  <a:schemeClr val="accent3"/>
                </a:solidFill>
                <a:latin typeface="Sketch Toronto" panose="02000500000000000000" pitchFamily="2" charset="0"/>
              </a:rPr>
              <a:t>Unit </a:t>
            </a:r>
            <a:r>
              <a:rPr lang="en-ZA" sz="5400" b="1" dirty="0" smtClean="0">
                <a:latin typeface="Sketch Toronto" panose="02000500000000000000" pitchFamily="2" charset="0"/>
              </a:rPr>
              <a:t/>
            </a:r>
            <a:br>
              <a:rPr lang="en-ZA" sz="5400" b="1" dirty="0" smtClean="0">
                <a:latin typeface="Sketch Toronto" panose="02000500000000000000" pitchFamily="2" charset="0"/>
              </a:rPr>
            </a:br>
            <a:r>
              <a:rPr lang="en-ZA" sz="5400" b="1" dirty="0" smtClean="0">
                <a:latin typeface="Sketch Toronto" panose="02000500000000000000" pitchFamily="2" charset="0"/>
              </a:rPr>
              <a:t>vs </a:t>
            </a:r>
            <a:br>
              <a:rPr lang="en-ZA" sz="5400" b="1" dirty="0" smtClean="0">
                <a:latin typeface="Sketch Toronto" panose="02000500000000000000" pitchFamily="2" charset="0"/>
              </a:rPr>
            </a:br>
            <a:r>
              <a:rPr lang="en-ZA" sz="5400" b="1" dirty="0" smtClean="0">
                <a:solidFill>
                  <a:schemeClr val="accent1"/>
                </a:solidFill>
                <a:latin typeface="Sketch Toronto" panose="02000500000000000000" pitchFamily="2" charset="0"/>
              </a:rPr>
              <a:t>integration </a:t>
            </a:r>
            <a:br>
              <a:rPr lang="en-ZA" sz="5400" b="1" dirty="0" smtClean="0">
                <a:solidFill>
                  <a:schemeClr val="accent1"/>
                </a:solidFill>
                <a:latin typeface="Sketch Toronto" panose="02000500000000000000" pitchFamily="2" charset="0"/>
              </a:rPr>
            </a:br>
            <a:r>
              <a:rPr lang="en-ZA" sz="5400" b="1" dirty="0" smtClean="0">
                <a:latin typeface="Sketch Toronto" panose="02000500000000000000" pitchFamily="2" charset="0"/>
              </a:rPr>
              <a:t>vs </a:t>
            </a:r>
            <a:br>
              <a:rPr lang="en-ZA" sz="5400" b="1" dirty="0" smtClean="0">
                <a:latin typeface="Sketch Toronto" panose="02000500000000000000" pitchFamily="2" charset="0"/>
              </a:rPr>
            </a:br>
            <a:r>
              <a:rPr lang="en-ZA" sz="5400" b="1" dirty="0" smtClean="0">
                <a:solidFill>
                  <a:srgbClr val="92D050"/>
                </a:solidFill>
                <a:latin typeface="Sketch Toronto" panose="02000500000000000000" pitchFamily="2" charset="0"/>
              </a:rPr>
              <a:t>acceptance</a:t>
            </a:r>
            <a:endParaRPr lang="en-ZA" sz="5400" b="1" dirty="0">
              <a:solidFill>
                <a:srgbClr val="92D050"/>
              </a:solidFill>
              <a:latin typeface="Sketch Toronto" panose="02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404664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800" b="1" dirty="0" smtClean="0">
                <a:solidFill>
                  <a:schemeClr val="accent2"/>
                </a:solidFill>
                <a:latin typeface="Starry Night" pitchFamily="2" charset="0"/>
              </a:rPr>
              <a:t>Let’s see the difference</a:t>
            </a:r>
          </a:p>
        </p:txBody>
      </p:sp>
      <p:sp>
        <p:nvSpPr>
          <p:cNvPr id="16" name="5-Point Star 15"/>
          <p:cNvSpPr/>
          <p:nvPr/>
        </p:nvSpPr>
        <p:spPr>
          <a:xfrm rot="661990">
            <a:off x="8148775" y="597174"/>
            <a:ext cx="504056" cy="432048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5-Point Star 19"/>
          <p:cNvSpPr/>
          <p:nvPr/>
        </p:nvSpPr>
        <p:spPr>
          <a:xfrm rot="20819198">
            <a:off x="425373" y="604138"/>
            <a:ext cx="504056" cy="432048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682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345" y="5060527"/>
            <a:ext cx="1065636" cy="1065636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1340768"/>
            <a:ext cx="8229600" cy="2439144"/>
          </a:xfrm>
        </p:spPr>
        <p:txBody>
          <a:bodyPr>
            <a:noAutofit/>
          </a:bodyPr>
          <a:lstStyle/>
          <a:p>
            <a:r>
              <a:rPr lang="en-ZA" sz="13800" dirty="0" smtClean="0">
                <a:latin typeface="Shave the Whales Personal Use" pitchFamily="2" charset="0"/>
              </a:rPr>
              <a:t>Yay, Code!</a:t>
            </a:r>
            <a:endParaRPr lang="en-ZA" sz="13800" dirty="0">
              <a:latin typeface="Shave the Whales Personal Use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49" y="5009374"/>
            <a:ext cx="1292101" cy="129210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000007"/>
            <a:ext cx="1310834" cy="13108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43" y="5009373"/>
            <a:ext cx="1061057" cy="13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en-ZA" sz="5400" b="1" dirty="0" smtClean="0">
                <a:latin typeface="Sketch Toronto" panose="02000500000000000000" pitchFamily="2" charset="0"/>
              </a:rPr>
              <a:t>QA vs Dev use of </a:t>
            </a:r>
            <a:r>
              <a:rPr lang="en-ZA" sz="5400" b="1" dirty="0" err="1" smtClean="0">
                <a:latin typeface="Sketch Toronto" panose="02000500000000000000" pitchFamily="2" charset="0"/>
              </a:rPr>
              <a:t>tdd</a:t>
            </a:r>
            <a:endParaRPr lang="en-ZA" sz="5400" b="1" dirty="0">
              <a:latin typeface="Sketch Toronto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0" y="1484784"/>
            <a:ext cx="9144000" cy="5373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88840"/>
            <a:ext cx="361116" cy="4429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34" y="5296560"/>
            <a:ext cx="436696" cy="4366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1760" y="191683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err="1" smtClean="0">
                <a:latin typeface="Spot Monkey" panose="02000500000000000000" pitchFamily="2" charset="0"/>
              </a:rPr>
              <a:t>Devs</a:t>
            </a:r>
            <a:endParaRPr lang="en-ZA" sz="3200" dirty="0" smtClean="0">
              <a:latin typeface="Spot Monkey" panose="02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1760" y="5220489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>
                <a:latin typeface="Spot Monkey" panose="02000500000000000000" pitchFamily="2" charset="0"/>
              </a:rPr>
              <a:t>QAs ?</a:t>
            </a:r>
            <a:endParaRPr lang="en-ZA" sz="3200" dirty="0">
              <a:latin typeface="Spot Monkey" panose="02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760" y="2502000"/>
            <a:ext cx="6336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>
                <a:latin typeface="Playtime With Hot Toddies" panose="02000606020000020004" pitchFamily="2" charset="0"/>
              </a:rPr>
              <a:t>Write </a:t>
            </a:r>
            <a:r>
              <a:rPr lang="en-ZA" sz="3200" dirty="0" smtClean="0">
                <a:solidFill>
                  <a:srgbClr val="00B050"/>
                </a:solidFill>
                <a:latin typeface="Playtime With Hot Toddies" panose="02000606020000020004" pitchFamily="2" charset="0"/>
              </a:rPr>
              <a:t>unit</a:t>
            </a:r>
            <a:r>
              <a:rPr lang="en-ZA" sz="3200" dirty="0" smtClean="0">
                <a:latin typeface="Playtime With Hot Toddies" panose="02000606020000020004" pitchFamily="2" charset="0"/>
              </a:rPr>
              <a:t> &amp; </a:t>
            </a:r>
            <a:r>
              <a:rPr lang="en-ZA" sz="3200" dirty="0" smtClean="0">
                <a:solidFill>
                  <a:srgbClr val="00B050"/>
                </a:solidFill>
                <a:latin typeface="Playtime With Hot Toddies" panose="02000606020000020004" pitchFamily="2" charset="0"/>
              </a:rPr>
              <a:t>integration</a:t>
            </a:r>
            <a:r>
              <a:rPr lang="en-ZA" sz="3200" dirty="0" smtClean="0">
                <a:latin typeface="Playtime With Hot Toddies" panose="02000606020000020004" pitchFamily="2" charset="0"/>
              </a:rPr>
              <a:t> tests to drive the design of code interfaces: </a:t>
            </a:r>
          </a:p>
          <a:p>
            <a:r>
              <a:rPr lang="en-ZA" sz="3200" dirty="0">
                <a:latin typeface="Playtime With Hot Toddies" panose="02000606020000020004" pitchFamily="2" charset="0"/>
              </a:rPr>
              <a:t>	</a:t>
            </a:r>
            <a:r>
              <a:rPr lang="en-ZA" sz="3200" dirty="0" smtClean="0">
                <a:latin typeface="Playtime With Hot Toddies" panose="02000606020000020004" pitchFamily="2" charset="0"/>
              </a:rPr>
              <a:t>Test Driven </a:t>
            </a:r>
            <a:r>
              <a:rPr lang="en-ZA" sz="3200" dirty="0" smtClean="0">
                <a:solidFill>
                  <a:srgbClr val="7030A0"/>
                </a:solidFill>
                <a:latin typeface="Delicious Adventures" pitchFamily="2" charset="0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6612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TextBox 8"/>
          <p:cNvSpPr txBox="1"/>
          <p:nvPr/>
        </p:nvSpPr>
        <p:spPr>
          <a:xfrm>
            <a:off x="61779" y="181957"/>
            <a:ext cx="902044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ZA" sz="3200" i="1" dirty="0">
                <a:solidFill>
                  <a:schemeClr val="accent3"/>
                </a:solidFill>
                <a:latin typeface="Playtime With Hot Toddies" panose="02000606020000020004" pitchFamily="2" charset="0"/>
              </a:rPr>
              <a:t>Developers</a:t>
            </a:r>
            <a:r>
              <a:rPr lang="en-ZA" sz="3200" dirty="0">
                <a:solidFill>
                  <a:schemeClr val="accent3"/>
                </a:solidFill>
                <a:latin typeface="Playtime With Hot Toddies" panose="02000606020000020004" pitchFamily="2" charset="0"/>
              </a:rPr>
              <a:t> </a:t>
            </a:r>
            <a:r>
              <a:rPr lang="en-ZA" sz="3200" dirty="0">
                <a:latin typeface="Playtime With Hot Toddies" panose="02000606020000020004" pitchFamily="2" charset="0"/>
              </a:rPr>
              <a:t>are very, very good at abstraction. If you give us half a problem, we'll come up with the whole solution. In fact, we're so good at this, we won't even notice that we've only got half the problem. </a:t>
            </a:r>
            <a:endParaRPr lang="en-ZA" sz="3200" dirty="0" smtClean="0">
              <a:latin typeface="Playtime With Hot Toddies" panose="02000606020000020004" pitchFamily="2" charset="0"/>
            </a:endParaRPr>
          </a:p>
          <a:p>
            <a:pPr fontAlgn="base"/>
            <a:r>
              <a:rPr lang="en-ZA" sz="3200" dirty="0" smtClean="0">
                <a:latin typeface="Playtime With Hot Toddies" panose="02000606020000020004" pitchFamily="2" charset="0"/>
              </a:rPr>
              <a:t>We're </a:t>
            </a:r>
            <a:r>
              <a:rPr lang="en-ZA" sz="3200" b="1" dirty="0">
                <a:solidFill>
                  <a:schemeClr val="accent3"/>
                </a:solidFill>
                <a:latin typeface="Playtime With Hot Toddies" panose="02000606020000020004" pitchFamily="2" charset="0"/>
              </a:rPr>
              <a:t>"solution space" people</a:t>
            </a:r>
            <a:r>
              <a:rPr lang="en-ZA" sz="3200" dirty="0">
                <a:latin typeface="Playtime With Hot Toddies" panose="02000606020000020004" pitchFamily="2" charset="0"/>
              </a:rPr>
              <a:t>.  </a:t>
            </a:r>
            <a:r>
              <a:rPr lang="en-ZA" sz="3200" dirty="0" smtClean="0">
                <a:latin typeface="Playtime With Hot Toddies" panose="02000606020000020004" pitchFamily="2" charset="0"/>
              </a:rPr>
              <a:t>Our </a:t>
            </a:r>
            <a:r>
              <a:rPr lang="en-ZA" sz="3200" dirty="0">
                <a:latin typeface="Playtime With Hot Toddies" panose="02000606020000020004" pitchFamily="2" charset="0"/>
              </a:rPr>
              <a:t>job is to solve problems</a:t>
            </a:r>
            <a:r>
              <a:rPr lang="en-ZA" sz="3200" dirty="0" smtClean="0">
                <a:latin typeface="Playtime With Hot Toddies" panose="02000606020000020004" pitchFamily="2" charset="0"/>
              </a:rPr>
              <a:t>.</a:t>
            </a:r>
            <a:endParaRPr lang="en-ZA" sz="3200" dirty="0">
              <a:latin typeface="Playtime With Hot Toddies" panose="02000606020000020004" pitchFamily="2" charset="0"/>
            </a:endParaRPr>
          </a:p>
          <a:p>
            <a:pPr fontAlgn="base"/>
            <a:r>
              <a:rPr lang="en-ZA" sz="3200" i="1" dirty="0">
                <a:solidFill>
                  <a:srgbClr val="00B050"/>
                </a:solidFill>
                <a:latin typeface="Playtime With Hot Toddies" panose="02000606020000020004" pitchFamily="2" charset="0"/>
              </a:rPr>
              <a:t>Testers</a:t>
            </a:r>
            <a:r>
              <a:rPr lang="en-ZA" sz="3200" dirty="0">
                <a:latin typeface="Playtime With Hot Toddies" panose="02000606020000020004" pitchFamily="2" charset="0"/>
              </a:rPr>
              <a:t>, on the other hand, are </a:t>
            </a:r>
            <a:r>
              <a:rPr lang="en-ZA" sz="3200" b="1" dirty="0">
                <a:solidFill>
                  <a:srgbClr val="00B050"/>
                </a:solidFill>
                <a:latin typeface="Playtime With Hot Toddies" panose="02000606020000020004" pitchFamily="2" charset="0"/>
              </a:rPr>
              <a:t>"problem space" people</a:t>
            </a:r>
            <a:r>
              <a:rPr lang="en-ZA" sz="3200" dirty="0">
                <a:latin typeface="Playtime With Hot Toddies" panose="02000606020000020004" pitchFamily="2" charset="0"/>
              </a:rPr>
              <a:t>. They're the ones who ask, "What about X? Or Y? </a:t>
            </a:r>
            <a:endParaRPr lang="en-ZA" sz="3200" dirty="0" smtClean="0">
              <a:latin typeface="Playtime With Hot Toddies" panose="02000606020000020004" pitchFamily="2" charset="0"/>
            </a:endParaRPr>
          </a:p>
          <a:p>
            <a:pPr fontAlgn="base"/>
            <a:r>
              <a:rPr lang="en-ZA" sz="3200" dirty="0" smtClean="0">
                <a:latin typeface="Playtime With Hot Toddies" panose="02000606020000020004" pitchFamily="2" charset="0"/>
              </a:rPr>
              <a:t>Have </a:t>
            </a:r>
            <a:r>
              <a:rPr lang="en-ZA" sz="3200" dirty="0">
                <a:latin typeface="Playtime With Hot Toddies" panose="02000606020000020004" pitchFamily="2" charset="0"/>
              </a:rPr>
              <a:t>you thought about Z?" </a:t>
            </a:r>
            <a:endParaRPr lang="en-ZA" sz="3200" dirty="0" smtClean="0">
              <a:latin typeface="Playtime With Hot Toddies" panose="02000606020000020004" pitchFamily="2" charset="0"/>
            </a:endParaRPr>
          </a:p>
          <a:p>
            <a:pPr fontAlgn="base"/>
            <a:r>
              <a:rPr lang="en-ZA" sz="3200" dirty="0" smtClean="0">
                <a:latin typeface="Playtime With Hot Toddies" panose="02000606020000020004" pitchFamily="2" charset="0"/>
              </a:rPr>
              <a:t>They </a:t>
            </a:r>
            <a:r>
              <a:rPr lang="en-ZA" sz="3200" dirty="0">
                <a:latin typeface="Playtime With Hot Toddies" panose="02000606020000020004" pitchFamily="2" charset="0"/>
              </a:rPr>
              <a:t>know how to break our code before we've even written it. </a:t>
            </a:r>
            <a:endParaRPr lang="en-ZA" sz="3200" dirty="0" smtClean="0">
              <a:latin typeface="Playtime With Hot Toddies" panose="02000606020000020004" pitchFamily="2" charset="0"/>
            </a:endParaRPr>
          </a:p>
          <a:p>
            <a:pPr fontAlgn="base"/>
            <a:r>
              <a:rPr lang="en-ZA" sz="3200" dirty="0" smtClean="0">
                <a:latin typeface="Playtime With Hot Toddies" panose="02000606020000020004" pitchFamily="2" charset="0"/>
              </a:rPr>
              <a:t>If </a:t>
            </a:r>
            <a:r>
              <a:rPr lang="en-ZA" sz="3200" dirty="0">
                <a:latin typeface="Playtime With Hot Toddies" panose="02000606020000020004" pitchFamily="2" charset="0"/>
              </a:rPr>
              <a:t>we're really nice to them, they'll tell us. </a:t>
            </a:r>
            <a:endParaRPr lang="en-ZA" sz="3200" dirty="0" smtClean="0">
              <a:latin typeface="Playtime With Hot Toddies" panose="02000606020000020004" pitchFamily="2" charset="0"/>
            </a:endParaRPr>
          </a:p>
          <a:p>
            <a:pPr fontAlgn="base"/>
            <a:r>
              <a:rPr lang="en-ZA" sz="3200" dirty="0" smtClean="0">
                <a:latin typeface="Playtime With Hot Toddies" panose="02000606020000020004" pitchFamily="2" charset="0"/>
              </a:rPr>
              <a:t>Their </a:t>
            </a:r>
            <a:r>
              <a:rPr lang="en-ZA" sz="3200" dirty="0">
                <a:latin typeface="Playtime With Hot Toddies" panose="02000606020000020004" pitchFamily="2" charset="0"/>
              </a:rPr>
              <a:t>job is to </a:t>
            </a:r>
            <a:r>
              <a:rPr lang="en-ZA" sz="3200" b="1" dirty="0">
                <a:solidFill>
                  <a:schemeClr val="accent2"/>
                </a:solidFill>
                <a:latin typeface="Playtime With Hot Toddies" panose="02000606020000020004" pitchFamily="2" charset="0"/>
              </a:rPr>
              <a:t>understand the problem backwards.</a:t>
            </a:r>
          </a:p>
        </p:txBody>
      </p:sp>
    </p:spTree>
    <p:extLst>
      <p:ext uri="{BB962C8B-B14F-4D97-AF65-F5344CB8AC3E}">
        <p14:creationId xmlns:p14="http://schemas.microsoft.com/office/powerpoint/2010/main" val="37772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en-ZA" sz="5400" b="1" dirty="0" smtClean="0">
                <a:latin typeface="Sketch Toronto" panose="02000500000000000000" pitchFamily="2" charset="0"/>
              </a:rPr>
              <a:t>QA vs Dev in testing</a:t>
            </a:r>
            <a:endParaRPr lang="en-ZA" sz="5400" b="1" dirty="0">
              <a:latin typeface="Sketch Toronto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0" y="1484784"/>
            <a:ext cx="9144000" cy="5373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9" name="TextBox 18"/>
          <p:cNvSpPr txBox="1"/>
          <p:nvPr/>
        </p:nvSpPr>
        <p:spPr>
          <a:xfrm>
            <a:off x="359532" y="1552436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>
                <a:latin typeface="Spot Monkey" panose="02000500000000000000" pitchFamily="2" charset="0"/>
              </a:rPr>
              <a:t>QAs</a:t>
            </a:r>
            <a:endParaRPr lang="en-ZA" sz="3200" dirty="0">
              <a:latin typeface="Spot Monkey" panose="02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532" y="2132856"/>
            <a:ext cx="80288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200" dirty="0" smtClean="0">
                <a:solidFill>
                  <a:srgbClr val="7030A0"/>
                </a:solidFill>
                <a:latin typeface="Playtime With Hot Toddies" panose="02000606020000020004" pitchFamily="2" charset="0"/>
              </a:rPr>
              <a:t>Upfront acceptance criteria </a:t>
            </a:r>
            <a:r>
              <a:rPr lang="en-ZA" sz="3200" dirty="0" err="1" smtClean="0">
                <a:latin typeface="Playtime With Hot Toddies" panose="02000606020000020004" pitchFamily="2" charset="0"/>
              </a:rPr>
              <a:t>ie</a:t>
            </a:r>
            <a:r>
              <a:rPr lang="en-ZA" sz="3200" dirty="0" smtClean="0">
                <a:latin typeface="Playtime With Hot Toddies" panose="02000606020000020004" pitchFamily="2" charset="0"/>
              </a:rPr>
              <a:t>. BEFORE any code is written – automated if possible 	</a:t>
            </a:r>
          </a:p>
          <a:p>
            <a:r>
              <a:rPr lang="en-ZA" sz="3200" dirty="0">
                <a:latin typeface="Playtime With Hot Toddies" panose="02000606020000020004" pitchFamily="2" charset="0"/>
              </a:rPr>
              <a:t>	</a:t>
            </a:r>
            <a:r>
              <a:rPr lang="en-ZA" sz="3200" dirty="0" smtClean="0">
                <a:latin typeface="Playtime With Hot Toddies" panose="02000606020000020004" pitchFamily="2" charset="0"/>
              </a:rPr>
              <a:t>(dependant on production code and test 	automation tooling in use)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200" dirty="0" smtClean="0">
                <a:latin typeface="Playtime With Hot Toddies" panose="02000606020000020004" pitchFamily="2" charset="0"/>
              </a:rPr>
              <a:t>Focused solely on the </a:t>
            </a:r>
            <a:r>
              <a:rPr lang="en-ZA" sz="3200" dirty="0" smtClean="0">
                <a:solidFill>
                  <a:schemeClr val="accent3"/>
                </a:solidFill>
                <a:latin typeface="Playtime With Hot Toddies" panose="02000606020000020004" pitchFamily="2" charset="0"/>
              </a:rPr>
              <a:t>potential problems</a:t>
            </a:r>
            <a:r>
              <a:rPr lang="en-ZA" sz="3200" dirty="0" smtClean="0">
                <a:latin typeface="Playtime With Hot Toddies" panose="02000606020000020004" pitchFamily="2" charset="0"/>
              </a:rPr>
              <a:t> / user paths – can determine edge cases, unlikely but possible scenarios, </a:t>
            </a:r>
            <a:r>
              <a:rPr lang="en-ZA" sz="3200" dirty="0" err="1" smtClean="0">
                <a:latin typeface="Playtime With Hot Toddies" panose="02000606020000020004" pitchFamily="2" charset="0"/>
              </a:rPr>
              <a:t>etc</a:t>
            </a:r>
            <a:r>
              <a:rPr lang="en-ZA" sz="3200" dirty="0" smtClean="0">
                <a:latin typeface="Playtime With Hot Toddies" panose="02000606020000020004" pitchFamily="2" charset="0"/>
              </a:rPr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200" dirty="0" smtClean="0">
                <a:latin typeface="Playtime With Hot Toddies" panose="02000606020000020004" pitchFamily="2" charset="0"/>
              </a:rPr>
              <a:t>Free to be </a:t>
            </a:r>
            <a:r>
              <a:rPr lang="en-ZA" sz="3200" dirty="0" smtClean="0">
                <a:solidFill>
                  <a:srgbClr val="00B050"/>
                </a:solidFill>
                <a:latin typeface="Playtime With Hot Toddies" panose="02000606020000020004" pitchFamily="2" charset="0"/>
              </a:rPr>
              <a:t>creative and explore </a:t>
            </a:r>
            <a:r>
              <a:rPr lang="en-ZA" sz="3200" dirty="0" smtClean="0">
                <a:latin typeface="Playtime With Hot Toddies" panose="02000606020000020004" pitchFamily="2" charset="0"/>
              </a:rPr>
              <a:t>the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200" dirty="0" smtClean="0">
                <a:latin typeface="Playtime With Hot Toddies" panose="02000606020000020004" pitchFamily="2" charset="0"/>
              </a:rPr>
              <a:t>Write tests for </a:t>
            </a:r>
            <a:r>
              <a:rPr lang="en-ZA" sz="3200" dirty="0" smtClean="0">
                <a:solidFill>
                  <a:schemeClr val="accent2"/>
                </a:solidFill>
                <a:latin typeface="Playtime With Hot Toddies" panose="02000606020000020004" pitchFamily="2" charset="0"/>
              </a:rPr>
              <a:t>issues discovered by users</a:t>
            </a:r>
            <a:endParaRPr lang="en-ZA" sz="3200" dirty="0">
              <a:solidFill>
                <a:schemeClr val="accent2"/>
              </a:solidFill>
              <a:latin typeface="Playtime With Hot Toddies" panose="020006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0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84784"/>
            <a:ext cx="9144000" cy="5373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en-ZA" sz="5400" b="1" dirty="0" smtClean="0">
                <a:latin typeface="Sketch Toronto" panose="02000500000000000000" pitchFamily="2" charset="0"/>
              </a:rPr>
              <a:t>QA vs Dev in testing</a:t>
            </a:r>
            <a:endParaRPr lang="en-ZA" sz="5400" b="1" dirty="0">
              <a:latin typeface="Sketch Toronto" panose="02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601489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200" dirty="0" smtClean="0">
                <a:latin typeface="Playtime With Hot Toddies" panose="02000606020000020004" pitchFamily="2" charset="0"/>
              </a:rPr>
              <a:t>Redundancy is not a bad thing but don’t repeat tests unnecessarily – more to clean up later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200" dirty="0" smtClean="0">
                <a:latin typeface="Playtime With Hot Toddies" panose="02000606020000020004" pitchFamily="2" charset="0"/>
              </a:rPr>
              <a:t>Be aware of different tools </a:t>
            </a:r>
            <a:r>
              <a:rPr lang="en-ZA" sz="3200" dirty="0">
                <a:latin typeface="Playtime With Hot Toddies" panose="02000606020000020004" pitchFamily="2" charset="0"/>
              </a:rPr>
              <a:t>		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2529">
            <a:off x="5654715" y="3647618"/>
            <a:ext cx="662352" cy="662352"/>
          </a:xfrm>
        </p:spPr>
      </p:pic>
      <p:sp>
        <p:nvSpPr>
          <p:cNvPr id="19" name="TextBox 18"/>
          <p:cNvSpPr txBox="1"/>
          <p:nvPr/>
        </p:nvSpPr>
        <p:spPr>
          <a:xfrm>
            <a:off x="2411760" y="1844824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>
                <a:latin typeface="Spot Monkey" panose="02000500000000000000" pitchFamily="2" charset="0"/>
              </a:rPr>
              <a:t>Both (ideally whole team)</a:t>
            </a:r>
            <a:endParaRPr lang="en-ZA" sz="3200" dirty="0">
              <a:latin typeface="Spot Monkey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81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584094">
            <a:off x="-1560608" y="714158"/>
            <a:ext cx="8229600" cy="1143000"/>
          </a:xfrm>
        </p:spPr>
        <p:txBody>
          <a:bodyPr>
            <a:noAutofit/>
          </a:bodyPr>
          <a:lstStyle/>
          <a:p>
            <a:r>
              <a:rPr lang="en-ZA" sz="8000" dirty="0" smtClean="0">
                <a:latin typeface="Rathyland" pitchFamily="2" charset="0"/>
              </a:rPr>
              <a:t>Who am I ?</a:t>
            </a:r>
            <a:endParaRPr lang="en-ZA" sz="8000" dirty="0">
              <a:latin typeface="Rathyland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7704" y="142624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8000" u="sng" dirty="0" smtClean="0">
                <a:latin typeface="Sketch Toronto" panose="02000500000000000000" pitchFamily="2" charset="0"/>
              </a:rPr>
              <a:t>Sarah</a:t>
            </a:r>
            <a:endParaRPr lang="en-ZA" sz="8000" u="sng" dirty="0">
              <a:latin typeface="Sketch Toronto" panose="020005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0440"/>
            <a:ext cx="2924944" cy="29249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44416" y="2852936"/>
            <a:ext cx="50040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smtClean="0">
                <a:latin typeface="Playtime With Hot Toddies" panose="02000606020000020004" pitchFamily="2" charset="0"/>
              </a:rPr>
              <a:t>From Johannesburg, South Africa</a:t>
            </a:r>
          </a:p>
          <a:p>
            <a:endParaRPr lang="en-ZA" sz="2800" dirty="0" smtClean="0">
              <a:latin typeface="Playtime With Hot Toddies" panose="02000606020000020004" pitchFamily="2" charset="0"/>
            </a:endParaRPr>
          </a:p>
          <a:p>
            <a:r>
              <a:rPr lang="en-ZA" sz="2800" dirty="0" smtClean="0">
                <a:latin typeface="Playtime With Hot Toddies" panose="02000606020000020004" pitchFamily="2" charset="0"/>
              </a:rPr>
              <a:t>Developer  +/- 7 years</a:t>
            </a:r>
          </a:p>
          <a:p>
            <a:endParaRPr lang="en-ZA" sz="2800" dirty="0" smtClean="0">
              <a:latin typeface="Playtime With Hot Toddies" panose="02000606020000020004" pitchFamily="2" charset="0"/>
            </a:endParaRPr>
          </a:p>
          <a:p>
            <a:r>
              <a:rPr lang="en-ZA" sz="2800" dirty="0" smtClean="0">
                <a:latin typeface="Playtime With Hot Toddies" panose="02000606020000020004" pitchFamily="2" charset="0"/>
              </a:rPr>
              <a:t>Software Product Development </a:t>
            </a:r>
          </a:p>
          <a:p>
            <a:r>
              <a:rPr lang="en-ZA" sz="2800" dirty="0">
                <a:latin typeface="Playtime With Hot Toddies" panose="02000606020000020004" pitchFamily="2" charset="0"/>
              </a:rPr>
              <a:t>	</a:t>
            </a:r>
            <a:r>
              <a:rPr lang="en-ZA" sz="2800" dirty="0" smtClean="0">
                <a:latin typeface="Playtime With Hot Toddies" panose="02000606020000020004" pitchFamily="2" charset="0"/>
              </a:rPr>
              <a:t>is a Team Sport</a:t>
            </a:r>
          </a:p>
        </p:txBody>
      </p:sp>
      <p:sp>
        <p:nvSpPr>
          <p:cNvPr id="10" name="Sun 9"/>
          <p:cNvSpPr/>
          <p:nvPr/>
        </p:nvSpPr>
        <p:spPr>
          <a:xfrm>
            <a:off x="2646487" y="2492895"/>
            <a:ext cx="890972" cy="936105"/>
          </a:xfrm>
          <a:prstGeom prst="sun">
            <a:avLst>
              <a:gd name="adj" fmla="val 20405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356" y="5422912"/>
            <a:ext cx="880120" cy="8801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3284984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84784"/>
            <a:ext cx="9144000" cy="5373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en-ZA" sz="5400" b="1" dirty="0" smtClean="0">
                <a:latin typeface="Sketch Toronto" panose="02000500000000000000" pitchFamily="2" charset="0"/>
              </a:rPr>
              <a:t>QA vs Dev in testing</a:t>
            </a:r>
            <a:endParaRPr lang="en-ZA" sz="5400" b="1" dirty="0">
              <a:latin typeface="Sketch Toronto" panose="02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601489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200" dirty="0" smtClean="0">
                <a:latin typeface="Playtime With Hot Toddies" panose="02000606020000020004" pitchFamily="2" charset="0"/>
              </a:rPr>
              <a:t>Redundancy is not a bad thing but don’t repeat tests unnecessarily – more to clean up later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200" dirty="0" smtClean="0">
                <a:latin typeface="Playtime With Hot Toddies" panose="02000606020000020004" pitchFamily="2" charset="0"/>
              </a:rPr>
              <a:t>Be aware of different tools </a:t>
            </a:r>
            <a:r>
              <a:rPr lang="en-ZA" sz="3200" dirty="0">
                <a:latin typeface="Playtime With Hot Toddies" panose="02000606020000020004" pitchFamily="2" charset="0"/>
              </a:rPr>
              <a:t>		</a:t>
            </a:r>
            <a:endParaRPr lang="en-ZA" sz="3200" dirty="0">
              <a:latin typeface="Playtime With Hot Toddies" panose="02000606020000020004" pitchFamily="2" charset="0"/>
            </a:endParaRPr>
          </a:p>
          <a:p>
            <a:endParaRPr lang="en-ZA" sz="2000" dirty="0" smtClean="0">
              <a:latin typeface="Playtime With Hot Toddies" panose="02000606020000020004" pitchFamily="2" charset="0"/>
            </a:endParaRPr>
          </a:p>
          <a:p>
            <a:r>
              <a:rPr lang="en-ZA" sz="3200" dirty="0" smtClean="0">
                <a:latin typeface="Playtime With Hot Toddies" panose="02000606020000020004" pitchFamily="2" charset="0"/>
              </a:rPr>
              <a:t> </a:t>
            </a:r>
            <a:r>
              <a:rPr lang="en-ZA" sz="3200" dirty="0" err="1">
                <a:latin typeface="Playtime With Hot Toddies" panose="02000606020000020004" pitchFamily="2" charset="0"/>
              </a:rPr>
              <a:t>ie</a:t>
            </a:r>
            <a:r>
              <a:rPr lang="en-ZA" sz="3200" dirty="0">
                <a:latin typeface="Playtime With Hot Toddies" panose="02000606020000020004" pitchFamily="2" charset="0"/>
              </a:rPr>
              <a:t>:</a:t>
            </a:r>
          </a:p>
          <a:p>
            <a:r>
              <a:rPr lang="en-ZA" sz="2000" dirty="0">
                <a:latin typeface="Playtime With Hot Toddies" panose="02000606020000020004" pitchFamily="2" charset="0"/>
              </a:rPr>
              <a:t>	</a:t>
            </a:r>
          </a:p>
          <a:p>
            <a:r>
              <a:rPr lang="en-ZA" sz="3600" b="1" dirty="0">
                <a:solidFill>
                  <a:schemeClr val="accent3"/>
                </a:solidFill>
                <a:latin typeface="Starry Night" pitchFamily="2" charset="0"/>
              </a:rPr>
              <a:t>   Put the right tests </a:t>
            </a:r>
          </a:p>
          <a:p>
            <a:r>
              <a:rPr lang="en-ZA" sz="3600" b="1" dirty="0">
                <a:solidFill>
                  <a:schemeClr val="accent3"/>
                </a:solidFill>
                <a:latin typeface="Starry Night" pitchFamily="2" charset="0"/>
              </a:rPr>
              <a:t>		in the right places</a:t>
            </a:r>
            <a:endParaRPr lang="en-ZA" sz="3600" dirty="0">
              <a:latin typeface="Playtime With Hot Toddies" panose="02000606020000020004" pitchFamily="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2529">
            <a:off x="5654715" y="3647618"/>
            <a:ext cx="662352" cy="662352"/>
          </a:xfrm>
        </p:spPr>
      </p:pic>
      <p:sp>
        <p:nvSpPr>
          <p:cNvPr id="19" name="TextBox 18"/>
          <p:cNvSpPr txBox="1"/>
          <p:nvPr/>
        </p:nvSpPr>
        <p:spPr>
          <a:xfrm>
            <a:off x="2411760" y="1844824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>
                <a:latin typeface="Spot Monkey" panose="02000500000000000000" pitchFamily="2" charset="0"/>
              </a:rPr>
              <a:t>Both (ideally whole team)</a:t>
            </a:r>
            <a:endParaRPr lang="en-ZA" sz="3200" dirty="0">
              <a:latin typeface="Spot Monkey" panose="020005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78859">
            <a:off x="6350549" y="4637803"/>
            <a:ext cx="1543608" cy="15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611560" y="1340768"/>
            <a:ext cx="8229600" cy="2439144"/>
          </a:xfrm>
        </p:spPr>
        <p:txBody>
          <a:bodyPr>
            <a:noAutofit/>
          </a:bodyPr>
          <a:lstStyle/>
          <a:p>
            <a:r>
              <a:rPr lang="en-ZA" sz="8800" dirty="0" smtClean="0">
                <a:latin typeface="Shave the Whales Personal Use" pitchFamily="2" charset="0"/>
              </a:rPr>
              <a:t>Set your QA free from manual regression testing</a:t>
            </a:r>
            <a:endParaRPr lang="en-ZA" sz="8800" dirty="0">
              <a:latin typeface="Shave the Whales Personal Use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458" y="4221088"/>
            <a:ext cx="2789083" cy="27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1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345" y="5060527"/>
            <a:ext cx="1065636" cy="1065636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7864" y="0"/>
            <a:ext cx="5493296" cy="4657986"/>
          </a:xfrm>
        </p:spPr>
        <p:txBody>
          <a:bodyPr>
            <a:noAutofit/>
          </a:bodyPr>
          <a:lstStyle/>
          <a:p>
            <a:r>
              <a:rPr lang="en-ZA" sz="9600" dirty="0" smtClean="0">
                <a:solidFill>
                  <a:schemeClr val="accent2"/>
                </a:solidFill>
                <a:latin typeface="Shave the Whales Personal Use" pitchFamily="2" charset="0"/>
              </a:rPr>
              <a:t>Thank you!</a:t>
            </a:r>
            <a:endParaRPr lang="en-ZA" sz="9600" dirty="0">
              <a:solidFill>
                <a:schemeClr val="accent2"/>
              </a:solidFill>
              <a:latin typeface="Shave the Whales Personal Use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9" y="2784971"/>
            <a:ext cx="1292101" cy="129210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36" y="476672"/>
            <a:ext cx="1310834" cy="1310834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4139952" y="4674691"/>
            <a:ext cx="4608004" cy="20528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sz="2800" dirty="0" smtClean="0">
                <a:solidFill>
                  <a:schemeClr val="accent3"/>
                </a:solidFill>
                <a:latin typeface="Copperplate Gothic Bold" panose="020E0705020206020404" pitchFamily="34" charset="0"/>
              </a:rPr>
              <a:t>@</a:t>
            </a:r>
            <a:r>
              <a:rPr lang="en-ZA" sz="2800" dirty="0" err="1" smtClean="0">
                <a:solidFill>
                  <a:schemeClr val="accent3"/>
                </a:solidFill>
                <a:latin typeface="Copperplate Gothic Bold" panose="020E0705020206020404" pitchFamily="34" charset="0"/>
              </a:rPr>
              <a:t>SarahNUsher</a:t>
            </a:r>
            <a:endParaRPr lang="en-ZA" sz="2800" dirty="0" smtClean="0">
              <a:solidFill>
                <a:schemeClr val="accent3"/>
              </a:solidFill>
              <a:latin typeface="Copperplate Gothic Bold" panose="020E0705020206020404" pitchFamily="34" charset="0"/>
            </a:endParaRPr>
          </a:p>
          <a:p>
            <a:pPr marL="0" indent="0" algn="ctr">
              <a:buNone/>
            </a:pPr>
            <a:r>
              <a:rPr lang="en-ZA" sz="2800" b="1" dirty="0" smtClean="0">
                <a:solidFill>
                  <a:schemeClr val="accent2"/>
                </a:solidFill>
                <a:latin typeface="Smiley Regular" panose="02000509000000000000" pitchFamily="50" charset="0"/>
              </a:rPr>
              <a:t>#AGILEOTB</a:t>
            </a:r>
          </a:p>
          <a:p>
            <a:pPr marL="0" indent="0" algn="ctr">
              <a:buNone/>
            </a:pPr>
            <a:r>
              <a:rPr lang="en-ZA" sz="2800" b="1" dirty="0" smtClean="0">
                <a:solidFill>
                  <a:schemeClr val="accent3"/>
                </a:solidFill>
                <a:latin typeface="Copperplate Gothic Bold" panose="020E0705020206020404" pitchFamily="34" charset="0"/>
              </a:rPr>
              <a:t>@</a:t>
            </a:r>
            <a:r>
              <a:rPr lang="en-ZA" sz="2800" dirty="0" err="1" smtClean="0">
                <a:solidFill>
                  <a:schemeClr val="accent3"/>
                </a:solidFill>
                <a:latin typeface="Copperplate Gothic Bold" panose="020E0705020206020404" pitchFamily="34" charset="0"/>
              </a:rPr>
              <a:t>Agileonthebeach</a:t>
            </a:r>
            <a:r>
              <a:rPr lang="en-ZA" sz="2800" b="1" dirty="0" smtClean="0">
                <a:solidFill>
                  <a:schemeClr val="accent3"/>
                </a:solidFill>
                <a:latin typeface="Shella Clean" pitchFamily="2" charset="0"/>
              </a:rPr>
              <a:t> </a:t>
            </a:r>
            <a:endParaRPr lang="en-ZA" sz="2800" dirty="0">
              <a:solidFill>
                <a:schemeClr val="accent3"/>
              </a:solidFill>
              <a:latin typeface="Shella Clean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858" y="4005064"/>
            <a:ext cx="566192" cy="5661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009373"/>
            <a:ext cx="1061057" cy="13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84784"/>
            <a:ext cx="9144000" cy="5373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en-ZA" sz="5400" b="1" dirty="0" smtClean="0">
                <a:latin typeface="Sketch Toronto" panose="02000500000000000000" pitchFamily="2" charset="0"/>
              </a:rPr>
              <a:t>Sources/Reading</a:t>
            </a:r>
            <a:endParaRPr lang="en-ZA" sz="5400" b="1" dirty="0">
              <a:latin typeface="Sketch Toronto" panose="02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6512" y="1484784"/>
            <a:ext cx="91805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>
                <a:latin typeface="Playtime With Hot Toddies" panose="02000606020000020004" pitchFamily="2" charset="0"/>
              </a:rPr>
              <a:t>https://</a:t>
            </a:r>
            <a:r>
              <a:rPr lang="en-ZA" sz="2800" dirty="0" smtClean="0">
                <a:latin typeface="Playtime With Hot Toddies" panose="02000606020000020004" pitchFamily="2" charset="0"/>
              </a:rPr>
              <a:t>www.quora.com/Why-does-Kent-Beck-refer-to-the-rediscovery-of-test-driven-development-Whats-the-history-of-test-driven-development-before-Kent-Becks-rediscovery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latin typeface="Playtime With Hot Toddies" panose="02000606020000020004" pitchFamily="2" charset="0"/>
              </a:rPr>
              <a:t>https</a:t>
            </a:r>
            <a:r>
              <a:rPr lang="en-ZA" sz="2800" dirty="0">
                <a:latin typeface="Playtime With Hot Toddies" panose="02000606020000020004" pitchFamily="2" charset="0"/>
              </a:rPr>
              <a:t>://softwareengineering.stackexchange.com/questions/258311/if-we-have-tdd-and-bdd-why-do-we-need-qa-for/258316</a:t>
            </a:r>
          </a:p>
        </p:txBody>
      </p:sp>
    </p:spTree>
    <p:extLst>
      <p:ext uri="{BB962C8B-B14F-4D97-AF65-F5344CB8AC3E}">
        <p14:creationId xmlns:p14="http://schemas.microsoft.com/office/powerpoint/2010/main" val="28861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48064" y="0"/>
            <a:ext cx="399593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24544" y="739343"/>
            <a:ext cx="5832648" cy="2664296"/>
          </a:xfrm>
        </p:spPr>
        <p:txBody>
          <a:bodyPr>
            <a:normAutofit/>
          </a:bodyPr>
          <a:lstStyle/>
          <a:p>
            <a:r>
              <a:rPr lang="en-ZA" sz="6600" b="1" dirty="0" smtClean="0">
                <a:latin typeface="Sketch Toronto" panose="02000500000000000000" pitchFamily="2" charset="0"/>
              </a:rPr>
              <a:t>Test Driven Development </a:t>
            </a:r>
            <a:endParaRPr lang="en-ZA" sz="6600" b="1" dirty="0">
              <a:latin typeface="Sketch Toronto" panose="020005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8064" y="2996952"/>
            <a:ext cx="4031940" cy="2052854"/>
          </a:xfrm>
        </p:spPr>
        <p:txBody>
          <a:bodyPr>
            <a:noAutofit/>
          </a:bodyPr>
          <a:lstStyle/>
          <a:p>
            <a:r>
              <a:rPr lang="en-ZA" sz="2800" dirty="0" smtClean="0">
                <a:solidFill>
                  <a:schemeClr val="tx1"/>
                </a:solidFill>
                <a:latin typeface="Copperplate Gothic Bold" panose="020E0705020206020404" pitchFamily="34" charset="0"/>
              </a:rPr>
              <a:t>@</a:t>
            </a:r>
            <a:r>
              <a:rPr lang="en-ZA" sz="2800" dirty="0" err="1" smtClean="0">
                <a:solidFill>
                  <a:schemeClr val="tx1"/>
                </a:solidFill>
                <a:latin typeface="Copperplate Gothic Bold" panose="020E0705020206020404" pitchFamily="34" charset="0"/>
              </a:rPr>
              <a:t>SarahNUsher</a:t>
            </a:r>
            <a:endParaRPr lang="en-ZA" sz="2800"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  <a:p>
            <a:r>
              <a:rPr lang="en-ZA" sz="2800" b="1" dirty="0" smtClean="0">
                <a:solidFill>
                  <a:schemeClr val="tx1"/>
                </a:solidFill>
                <a:latin typeface="Smiley Regular" panose="02000509000000000000" pitchFamily="50" charset="0"/>
              </a:rPr>
              <a:t>#AGILEOTB</a:t>
            </a:r>
          </a:p>
          <a:p>
            <a:r>
              <a:rPr lang="en-ZA" sz="2800" b="1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@</a:t>
            </a:r>
            <a:r>
              <a:rPr lang="en-ZA" sz="2800" dirty="0" err="1">
                <a:solidFill>
                  <a:schemeClr val="tx1"/>
                </a:solidFill>
                <a:latin typeface="Copperplate Gothic Bold" panose="020E0705020206020404" pitchFamily="34" charset="0"/>
              </a:rPr>
              <a:t>Agileonthebeach</a:t>
            </a:r>
            <a:r>
              <a:rPr lang="en-ZA" sz="2800" b="1" dirty="0">
                <a:solidFill>
                  <a:schemeClr val="tx1"/>
                </a:solidFill>
                <a:latin typeface="Shella Clean" pitchFamily="2" charset="0"/>
              </a:rPr>
              <a:t> </a:t>
            </a:r>
            <a:endParaRPr lang="en-ZA" sz="2800" dirty="0">
              <a:solidFill>
                <a:schemeClr val="tx1"/>
              </a:solidFill>
              <a:latin typeface="Shella Clean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3639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6000" dirty="0">
                <a:latin typeface="Shella Clean" pitchFamily="2" charset="0"/>
              </a:rPr>
              <a:t>For Testers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936" y="2348880"/>
            <a:ext cx="566192" cy="5661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86989" y="6076737"/>
            <a:ext cx="21696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3200" dirty="0">
                <a:latin typeface="Shella Clean" pitchFamily="2" charset="0"/>
              </a:rPr>
              <a:t>Sarah Usher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308" y="5013176"/>
            <a:ext cx="865980" cy="86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en-ZA" sz="5400" b="1" dirty="0" smtClean="0">
                <a:latin typeface="Sketch Toronto" panose="02000500000000000000" pitchFamily="2" charset="0"/>
              </a:rPr>
              <a:t>recipe</a:t>
            </a:r>
            <a:endParaRPr lang="en-ZA" sz="5400" b="1" dirty="0">
              <a:latin typeface="Sketch Toronto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0" y="1484784"/>
            <a:ext cx="9144000" cy="5373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ounded Rectangle 4"/>
          <p:cNvSpPr/>
          <p:nvPr/>
        </p:nvSpPr>
        <p:spPr>
          <a:xfrm>
            <a:off x="2267744" y="1916832"/>
            <a:ext cx="4464496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 smtClean="0">
                <a:latin typeface="MV Boli" panose="02000500030200090000" pitchFamily="2" charset="0"/>
                <a:cs typeface="MV Boli" panose="02000500030200090000" pitchFamily="2" charset="0"/>
              </a:rPr>
              <a:t>Quick </a:t>
            </a:r>
            <a:r>
              <a:rPr lang="en-ZA" sz="3200" dirty="0">
                <a:latin typeface="MV Boli" panose="02000500030200090000" pitchFamily="2" charset="0"/>
                <a:cs typeface="MV Boli" panose="02000500030200090000" pitchFamily="2" charset="0"/>
              </a:rPr>
              <a:t>dose of theory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67744" y="3523320"/>
            <a:ext cx="4464496" cy="12961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latin typeface="Delicious Adventures" pitchFamily="2" charset="0"/>
              </a:rPr>
              <a:t>Splash of code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67744" y="5229200"/>
            <a:ext cx="4464496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 smtClean="0">
                <a:latin typeface="Starry Night" pitchFamily="2" charset="0"/>
              </a:rPr>
              <a:t>Sprinkling </a:t>
            </a:r>
            <a:r>
              <a:rPr lang="en-ZA" sz="3200" dirty="0">
                <a:latin typeface="Starry Night" pitchFamily="2" charset="0"/>
              </a:rPr>
              <a:t>of insights</a:t>
            </a:r>
          </a:p>
        </p:txBody>
      </p:sp>
    </p:spTree>
    <p:extLst>
      <p:ext uri="{BB962C8B-B14F-4D97-AF65-F5344CB8AC3E}">
        <p14:creationId xmlns:p14="http://schemas.microsoft.com/office/powerpoint/2010/main" val="422228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584094">
            <a:off x="-1560608" y="714158"/>
            <a:ext cx="8229600" cy="1143000"/>
          </a:xfrm>
        </p:spPr>
        <p:txBody>
          <a:bodyPr>
            <a:noAutofit/>
          </a:bodyPr>
          <a:lstStyle/>
          <a:p>
            <a:r>
              <a:rPr lang="en-ZA" sz="8000" dirty="0" smtClean="0">
                <a:latin typeface="Rathyland" pitchFamily="2" charset="0"/>
              </a:rPr>
              <a:t>Rediscovered</a:t>
            </a:r>
            <a:endParaRPr lang="en-ZA" sz="8000" dirty="0">
              <a:latin typeface="Rathyland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844824"/>
            <a:ext cx="3173338" cy="317333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 rot="20584094">
            <a:off x="2399831" y="510664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8000" dirty="0" smtClean="0">
                <a:latin typeface="Rathyland" pitchFamily="2" charset="0"/>
              </a:rPr>
              <a:t>Kent Beck</a:t>
            </a:r>
            <a:endParaRPr lang="en-ZA" sz="8000" dirty="0">
              <a:latin typeface="Rathyl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1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en-ZA" sz="5400" b="1" dirty="0" smtClean="0">
                <a:latin typeface="Sketch Toronto" panose="02000500000000000000" pitchFamily="2" charset="0"/>
              </a:rPr>
              <a:t>Code First</a:t>
            </a:r>
            <a:endParaRPr lang="en-ZA" sz="5400" b="1" dirty="0">
              <a:latin typeface="Sketch Toronto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0" y="1484784"/>
            <a:ext cx="9144000" cy="5373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ounded Rectangle 4"/>
          <p:cNvSpPr/>
          <p:nvPr/>
        </p:nvSpPr>
        <p:spPr>
          <a:xfrm>
            <a:off x="3563888" y="1916832"/>
            <a:ext cx="2160240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 smtClean="0">
                <a:latin typeface="Spot Monkey" panose="02000500000000000000" pitchFamily="2" charset="0"/>
              </a:rPr>
              <a:t>Write</a:t>
            </a:r>
          </a:p>
          <a:p>
            <a:pPr algn="ctr"/>
            <a:r>
              <a:rPr lang="en-ZA" sz="3200" dirty="0" smtClean="0">
                <a:latin typeface="Spot Monkey" panose="02000500000000000000" pitchFamily="2" charset="0"/>
              </a:rPr>
              <a:t>Code</a:t>
            </a:r>
            <a:endParaRPr lang="en-ZA" sz="3200" dirty="0">
              <a:latin typeface="Spot Monkey" panose="02000500000000000000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63888" y="3523320"/>
            <a:ext cx="2160240" cy="12961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 smtClean="0">
                <a:latin typeface="Spot Monkey" panose="02000500000000000000" pitchFamily="2" charset="0"/>
              </a:rPr>
              <a:t>Write</a:t>
            </a:r>
          </a:p>
          <a:p>
            <a:pPr algn="ctr"/>
            <a:r>
              <a:rPr lang="en-ZA" sz="3200" dirty="0" smtClean="0">
                <a:latin typeface="Spot Monkey" panose="02000500000000000000" pitchFamily="2" charset="0"/>
              </a:rPr>
              <a:t>Test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63888" y="5229200"/>
            <a:ext cx="2160240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 smtClean="0">
                <a:latin typeface="Spot Monkey" panose="02000500000000000000" pitchFamily="2" charset="0"/>
              </a:rPr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12979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en-ZA" sz="5400" b="1" dirty="0" smtClean="0">
                <a:latin typeface="Sketch Toronto" panose="02000500000000000000" pitchFamily="2" charset="0"/>
              </a:rPr>
              <a:t>Code First</a:t>
            </a:r>
            <a:endParaRPr lang="en-ZA" sz="5400" b="1" dirty="0">
              <a:latin typeface="Sketch Toronto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0" y="1484784"/>
            <a:ext cx="9144000" cy="5373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ounded Rectangle 4"/>
          <p:cNvSpPr/>
          <p:nvPr/>
        </p:nvSpPr>
        <p:spPr>
          <a:xfrm>
            <a:off x="3563888" y="1916832"/>
            <a:ext cx="2160240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 smtClean="0">
                <a:latin typeface="Spot Monkey" panose="02000500000000000000" pitchFamily="2" charset="0"/>
              </a:rPr>
              <a:t>Write</a:t>
            </a:r>
          </a:p>
          <a:p>
            <a:pPr algn="ctr"/>
            <a:r>
              <a:rPr lang="en-ZA" sz="3200" dirty="0" smtClean="0">
                <a:latin typeface="Spot Monkey" panose="02000500000000000000" pitchFamily="2" charset="0"/>
              </a:rPr>
              <a:t>Code</a:t>
            </a:r>
            <a:endParaRPr lang="en-ZA" sz="3200" dirty="0">
              <a:latin typeface="Spot Monkey" panose="02000500000000000000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63888" y="3523320"/>
            <a:ext cx="2160240" cy="12961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 smtClean="0">
                <a:latin typeface="Spot Monkey" panose="02000500000000000000" pitchFamily="2" charset="0"/>
              </a:rPr>
              <a:t>Write</a:t>
            </a:r>
          </a:p>
          <a:p>
            <a:pPr algn="ctr"/>
            <a:r>
              <a:rPr lang="en-ZA" sz="3200" dirty="0" smtClean="0">
                <a:latin typeface="Spot Monkey" panose="02000500000000000000" pitchFamily="2" charset="0"/>
              </a:rPr>
              <a:t>Test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63888" y="5229200"/>
            <a:ext cx="2160240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 smtClean="0">
                <a:latin typeface="Spot Monkey" panose="02000500000000000000" pitchFamily="2" charset="0"/>
              </a:rPr>
              <a:t>Refactor</a:t>
            </a:r>
          </a:p>
        </p:txBody>
      </p:sp>
      <p:sp>
        <p:nvSpPr>
          <p:cNvPr id="9" name="Curved Right Arrow 8"/>
          <p:cNvSpPr/>
          <p:nvPr/>
        </p:nvSpPr>
        <p:spPr>
          <a:xfrm>
            <a:off x="2483768" y="2720076"/>
            <a:ext cx="792088" cy="1606488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 flipH="1" flipV="1">
            <a:off x="6156176" y="2572009"/>
            <a:ext cx="792088" cy="1606488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32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en-ZA" sz="5400" b="1" dirty="0" smtClean="0">
                <a:solidFill>
                  <a:schemeClr val="accent6"/>
                </a:solidFill>
                <a:latin typeface="Sketch Toronto" panose="02000500000000000000" pitchFamily="2" charset="0"/>
              </a:rPr>
              <a:t>test</a:t>
            </a:r>
            <a:r>
              <a:rPr lang="en-ZA" sz="5400" b="1" dirty="0" smtClean="0">
                <a:latin typeface="Sketch Toronto" panose="02000500000000000000" pitchFamily="2" charset="0"/>
              </a:rPr>
              <a:t> First</a:t>
            </a:r>
            <a:endParaRPr lang="en-ZA" sz="5400" b="1" dirty="0">
              <a:latin typeface="Sketch Toronto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0" y="1484784"/>
            <a:ext cx="9144000" cy="5373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ounded Rectangle 6"/>
          <p:cNvSpPr/>
          <p:nvPr/>
        </p:nvSpPr>
        <p:spPr>
          <a:xfrm>
            <a:off x="3563888" y="5229200"/>
            <a:ext cx="2160240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 smtClean="0">
                <a:latin typeface="Spot Monkey" panose="02000500000000000000" pitchFamily="2" charset="0"/>
              </a:rPr>
              <a:t>Refactor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563888" y="3523320"/>
            <a:ext cx="2160240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 smtClean="0">
                <a:latin typeface="Spot Monkey" panose="02000500000000000000" pitchFamily="2" charset="0"/>
              </a:rPr>
              <a:t>Write</a:t>
            </a:r>
          </a:p>
          <a:p>
            <a:pPr algn="ctr"/>
            <a:r>
              <a:rPr lang="en-ZA" sz="3200" dirty="0" smtClean="0">
                <a:latin typeface="Spot Monkey" panose="02000500000000000000" pitchFamily="2" charset="0"/>
              </a:rPr>
              <a:t>Code</a:t>
            </a:r>
            <a:endParaRPr lang="en-ZA" sz="3200" dirty="0">
              <a:latin typeface="Spot Monkey" panose="02000500000000000000" pitchFamily="2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63888" y="1916832"/>
            <a:ext cx="2160240" cy="12961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 smtClean="0">
                <a:latin typeface="Spot Monkey" panose="02000500000000000000" pitchFamily="2" charset="0"/>
              </a:rPr>
              <a:t>Write</a:t>
            </a:r>
          </a:p>
          <a:p>
            <a:pPr algn="ctr"/>
            <a:r>
              <a:rPr lang="en-ZA" sz="3200" dirty="0" smtClean="0">
                <a:latin typeface="Spot Monkey" panose="02000500000000000000" pitchFamily="2" charset="0"/>
              </a:rPr>
              <a:t>Test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20072" y="3356992"/>
            <a:ext cx="9361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220072" y="5013176"/>
            <a:ext cx="936104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75474" y="3049796"/>
            <a:ext cx="234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smtClean="0">
                <a:solidFill>
                  <a:schemeClr val="accent6"/>
                </a:solidFill>
                <a:latin typeface="Walkway UltraBold" panose="00000400000000000000" pitchFamily="2" charset="0"/>
              </a:rPr>
              <a:t>See Test Fail</a:t>
            </a:r>
            <a:endParaRPr lang="en-ZA" sz="2800" dirty="0">
              <a:solidFill>
                <a:schemeClr val="accent6"/>
              </a:solidFill>
              <a:latin typeface="Walkway UltraBold" panose="000004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09246" y="4751566"/>
            <a:ext cx="1882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smtClean="0">
                <a:solidFill>
                  <a:srgbClr val="00B050"/>
                </a:solidFill>
                <a:latin typeface="Delicious Adventures" pitchFamily="2" charset="0"/>
              </a:rPr>
              <a:t>See Test Pass</a:t>
            </a:r>
            <a:endParaRPr lang="en-ZA" sz="2800" dirty="0">
              <a:solidFill>
                <a:srgbClr val="00B050"/>
              </a:solidFill>
              <a:latin typeface="Delicious Adventur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7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345" y="5060527"/>
            <a:ext cx="1065636" cy="1065636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2439144"/>
          </a:xfrm>
        </p:spPr>
        <p:txBody>
          <a:bodyPr>
            <a:noAutofit/>
          </a:bodyPr>
          <a:lstStyle/>
          <a:p>
            <a:r>
              <a:rPr lang="en-ZA" sz="9600" dirty="0" smtClean="0">
                <a:latin typeface="Shave the Whales Personal Use" pitchFamily="2" charset="0"/>
              </a:rPr>
              <a:t>So</a:t>
            </a:r>
            <a:r>
              <a:rPr lang="en-ZA" sz="9600" dirty="0" smtClean="0">
                <a:latin typeface="Delicious Adventures" pitchFamily="2" charset="0"/>
              </a:rPr>
              <a:t>,</a:t>
            </a:r>
            <a:r>
              <a:rPr lang="en-ZA" sz="9600" dirty="0" smtClean="0">
                <a:latin typeface="Shave the Whales Personal Use" pitchFamily="2" charset="0"/>
              </a:rPr>
              <a:t> </a:t>
            </a:r>
            <a:br>
              <a:rPr lang="en-ZA" sz="9600" dirty="0" smtClean="0">
                <a:latin typeface="Shave the Whales Personal Use" pitchFamily="2" charset="0"/>
              </a:rPr>
            </a:br>
            <a:r>
              <a:rPr lang="en-ZA" sz="9600" dirty="0" smtClean="0">
                <a:latin typeface="Shave the Whales Personal Use" pitchFamily="2" charset="0"/>
              </a:rPr>
              <a:t>what </a:t>
            </a:r>
            <a:r>
              <a:rPr lang="en-ZA" sz="9600" dirty="0" smtClean="0">
                <a:solidFill>
                  <a:schemeClr val="accent3"/>
                </a:solidFill>
                <a:latin typeface="Shave the Whales Personal Use" pitchFamily="2" charset="0"/>
              </a:rPr>
              <a:t>kinds of tests </a:t>
            </a:r>
            <a:r>
              <a:rPr lang="en-ZA" sz="9600" dirty="0" smtClean="0">
                <a:latin typeface="Shave the Whales Personal Use" pitchFamily="2" charset="0"/>
              </a:rPr>
              <a:t>are we talking about here</a:t>
            </a:r>
            <a:endParaRPr lang="en-ZA" sz="8000" dirty="0">
              <a:latin typeface="Delicious Adventures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20272" y="5057889"/>
            <a:ext cx="1008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0" dirty="0">
                <a:latin typeface="Delicious Adventures" pitchFamily="2" charset="0"/>
              </a:rPr>
              <a:t>?</a:t>
            </a:r>
            <a:endParaRPr lang="en-ZA" sz="8000" dirty="0"/>
          </a:p>
        </p:txBody>
      </p:sp>
    </p:spTree>
    <p:extLst>
      <p:ext uri="{BB962C8B-B14F-4D97-AF65-F5344CB8AC3E}">
        <p14:creationId xmlns:p14="http://schemas.microsoft.com/office/powerpoint/2010/main" val="427733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457</Words>
  <Application>Microsoft Office PowerPoint</Application>
  <PresentationFormat>On-screen Show (4:3)</PresentationFormat>
  <Paragraphs>131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Welcome   to</vt:lpstr>
      <vt:lpstr>Who am I ?</vt:lpstr>
      <vt:lpstr>Test Driven Development </vt:lpstr>
      <vt:lpstr>recipe</vt:lpstr>
      <vt:lpstr>Rediscovered</vt:lpstr>
      <vt:lpstr>Code First</vt:lpstr>
      <vt:lpstr>Code First</vt:lpstr>
      <vt:lpstr>test First</vt:lpstr>
      <vt:lpstr>So,  what kinds of tests are we talking about here</vt:lpstr>
      <vt:lpstr>Types of tests</vt:lpstr>
      <vt:lpstr>Types of tests</vt:lpstr>
      <vt:lpstr>Types of tests</vt:lpstr>
      <vt:lpstr>pipeline</vt:lpstr>
      <vt:lpstr>Unit  vs  integration  vs  acceptance</vt:lpstr>
      <vt:lpstr>Yay, Code!</vt:lpstr>
      <vt:lpstr>QA vs Dev use of tdd</vt:lpstr>
      <vt:lpstr>PowerPoint Presentation</vt:lpstr>
      <vt:lpstr>QA vs Dev in testing</vt:lpstr>
      <vt:lpstr>QA vs Dev in testing</vt:lpstr>
      <vt:lpstr>QA vs Dev in testing</vt:lpstr>
      <vt:lpstr>Set your QA free from manual regression testing</vt:lpstr>
      <vt:lpstr>Thank you!</vt:lpstr>
      <vt:lpstr>Sources/Reading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For Testers</dc:title>
  <dc:creator>Sarah Usher</dc:creator>
  <cp:lastModifiedBy>Sarah Usher</cp:lastModifiedBy>
  <cp:revision>48</cp:revision>
  <dcterms:created xsi:type="dcterms:W3CDTF">2018-07-03T16:01:49Z</dcterms:created>
  <dcterms:modified xsi:type="dcterms:W3CDTF">2018-07-10T21:13:29Z</dcterms:modified>
</cp:coreProperties>
</file>