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La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italic.fntdata"/><Relationship Id="rId25" Type="http://schemas.openxmlformats.org/officeDocument/2006/relationships/font" Target="fonts/LatoLight-bold.fntdata"/><Relationship Id="rId27"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2665d3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3c2665d30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fdc86afe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fdc86afe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b7a6c18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b7a6c18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b7a6c18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b7a6c18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b7a6c18c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b7a6c18c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2665d3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2665d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b7a6c18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b7a6c18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c2665d3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c2665d3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2665d3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2665d3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subTitle"/>
          </p:nvPr>
        </p:nvSpPr>
        <p:spPr>
          <a:xfrm>
            <a:off x="3391100" y="231450"/>
            <a:ext cx="4296000" cy="4699800"/>
          </a:xfrm>
          <a:prstGeom prst="rect">
            <a:avLst/>
          </a:prstGeom>
          <a:solidFill>
            <a:srgbClr val="3D85C6"/>
          </a:solidFill>
          <a:ln cap="flat" cmpd="sng" w="19050">
            <a:solidFill>
              <a:srgbClr val="07376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3200">
              <a:latin typeface="Lato"/>
              <a:ea typeface="Lato"/>
              <a:cs typeface="Lato"/>
              <a:sym typeface="Lato"/>
            </a:endParaRPr>
          </a:p>
          <a:p>
            <a:pPr indent="0" lvl="0" marL="0" rtl="0" algn="l">
              <a:spcBef>
                <a:spcPts val="1200"/>
              </a:spcBef>
              <a:spcAft>
                <a:spcPts val="1200"/>
              </a:spcAft>
              <a:buNone/>
            </a:pPr>
            <a:r>
              <a:t/>
            </a:r>
            <a:endParaRPr/>
          </a:p>
        </p:txBody>
      </p:sp>
      <p:sp>
        <p:nvSpPr>
          <p:cNvPr id="60" name="Google Shape;60;p13"/>
          <p:cNvSpPr txBox="1"/>
          <p:nvPr>
            <p:ph idx="4294967295" type="subTitle"/>
          </p:nvPr>
        </p:nvSpPr>
        <p:spPr>
          <a:xfrm>
            <a:off x="1132400" y="231525"/>
            <a:ext cx="2258700" cy="4699800"/>
          </a:xfrm>
          <a:prstGeom prst="rect">
            <a:avLst/>
          </a:prstGeom>
          <a:solidFill>
            <a:srgbClr val="A4C2F4"/>
          </a:solidFill>
          <a:ln cap="flat" cmpd="sng" w="19050">
            <a:solidFill>
              <a:srgbClr val="07376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3200">
              <a:latin typeface="Lato"/>
              <a:ea typeface="Lato"/>
              <a:cs typeface="Lato"/>
              <a:sym typeface="Lato"/>
            </a:endParaRPr>
          </a:p>
          <a:p>
            <a:pPr indent="0" lvl="0" marL="0" rtl="0" algn="l">
              <a:spcBef>
                <a:spcPts val="1200"/>
              </a:spcBef>
              <a:spcAft>
                <a:spcPts val="1200"/>
              </a:spcAft>
              <a:buNone/>
            </a:pPr>
            <a:r>
              <a:t/>
            </a:r>
            <a:endParaRPr/>
          </a:p>
        </p:txBody>
      </p:sp>
      <p:sp>
        <p:nvSpPr>
          <p:cNvPr id="61" name="Google Shape;61;p13"/>
          <p:cNvSpPr txBox="1"/>
          <p:nvPr/>
        </p:nvSpPr>
        <p:spPr>
          <a:xfrm>
            <a:off x="1361550" y="441825"/>
            <a:ext cx="16776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073763"/>
                </a:solidFill>
                <a:latin typeface="Georgia"/>
                <a:ea typeface="Georgia"/>
                <a:cs typeface="Georgia"/>
                <a:sym typeface="Georgia"/>
              </a:rPr>
              <a:t>Team 11</a:t>
            </a:r>
            <a:endParaRPr sz="1500">
              <a:solidFill>
                <a:srgbClr val="073763"/>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19241004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Sarah Zabeen</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rgbClr val="073763"/>
                </a:solidFill>
                <a:latin typeface="Georgia"/>
                <a:ea typeface="Georgia"/>
                <a:cs typeface="Georgia"/>
                <a:sym typeface="Georgia"/>
              </a:rPr>
              <a:t>Faculty</a:t>
            </a:r>
            <a:endParaRPr sz="1500">
              <a:solidFill>
                <a:srgbClr val="073763"/>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Annajiat Alim Rasel</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rgbClr val="073763"/>
                </a:solidFill>
                <a:latin typeface="Georgia"/>
                <a:ea typeface="Georgia"/>
                <a:cs typeface="Georgia"/>
                <a:sym typeface="Georgia"/>
              </a:rPr>
              <a:t>ST &amp; RA</a:t>
            </a:r>
            <a:endParaRPr sz="1500">
              <a:solidFill>
                <a:srgbClr val="073763"/>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Md. Farhadul Islam</a:t>
            </a:r>
            <a:endParaRPr sz="1200">
              <a:solidFill>
                <a:schemeClr val="lt1"/>
              </a:solidFill>
              <a:latin typeface="Georgia"/>
              <a:ea typeface="Georgia"/>
              <a:cs typeface="Georgia"/>
              <a:sym typeface="Georgia"/>
            </a:endParaRPr>
          </a:p>
          <a:p>
            <a:pPr indent="0" lvl="0" marL="0" rtl="0" algn="l">
              <a:spcBef>
                <a:spcPts val="0"/>
              </a:spcBef>
              <a:spcAft>
                <a:spcPts val="0"/>
              </a:spcAft>
              <a:buNone/>
            </a:pPr>
            <a:r>
              <a:rPr lang="en" sz="1200">
                <a:solidFill>
                  <a:schemeClr val="lt1"/>
                </a:solidFill>
                <a:latin typeface="Georgia"/>
                <a:ea typeface="Georgia"/>
                <a:cs typeface="Georgia"/>
                <a:sym typeface="Georgia"/>
              </a:rPr>
              <a:t>Md Sabbir Hossain</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sz="1200">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cxnSp>
        <p:nvCxnSpPr>
          <p:cNvPr id="62" name="Google Shape;62;p13"/>
          <p:cNvCxnSpPr/>
          <p:nvPr/>
        </p:nvCxnSpPr>
        <p:spPr>
          <a:xfrm>
            <a:off x="1293625" y="441975"/>
            <a:ext cx="0" cy="4278900"/>
          </a:xfrm>
          <a:prstGeom prst="straightConnector1">
            <a:avLst/>
          </a:prstGeom>
          <a:noFill/>
          <a:ln cap="flat" cmpd="sng" w="9525">
            <a:solidFill>
              <a:schemeClr val="lt1"/>
            </a:solidFill>
            <a:prstDash val="solid"/>
            <a:round/>
            <a:headEnd len="med" w="med" type="none"/>
            <a:tailEnd len="med" w="med" type="none"/>
          </a:ln>
        </p:spPr>
      </p:cxnSp>
      <p:sp>
        <p:nvSpPr>
          <p:cNvPr id="63" name="Google Shape;63;p13"/>
          <p:cNvSpPr txBox="1"/>
          <p:nvPr>
            <p:ph idx="4294967295" type="ctrTitle"/>
          </p:nvPr>
        </p:nvSpPr>
        <p:spPr>
          <a:xfrm>
            <a:off x="3792200" y="489225"/>
            <a:ext cx="3493800" cy="21975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SzPts val="990"/>
              <a:buNone/>
            </a:pPr>
            <a:r>
              <a:rPr b="0" lang="en" sz="2580">
                <a:solidFill>
                  <a:schemeClr val="lt1"/>
                </a:solidFill>
                <a:latin typeface="Lato Light"/>
                <a:ea typeface="Lato Light"/>
                <a:cs typeface="Lato Light"/>
                <a:sym typeface="Lato Light"/>
              </a:rPr>
              <a:t>Fake Reviews Detection using Supervised Machine</a:t>
            </a:r>
            <a:endParaRPr b="0" sz="2580">
              <a:solidFill>
                <a:schemeClr val="lt1"/>
              </a:solidFill>
              <a:latin typeface="Lato Light"/>
              <a:ea typeface="Lato Light"/>
              <a:cs typeface="Lato Light"/>
              <a:sym typeface="Lato Light"/>
            </a:endParaRPr>
          </a:p>
          <a:p>
            <a:pPr indent="0" lvl="0" marL="0" rtl="0" algn="ctr">
              <a:spcBef>
                <a:spcPts val="0"/>
              </a:spcBef>
              <a:spcAft>
                <a:spcPts val="0"/>
              </a:spcAft>
              <a:buSzPts val="990"/>
              <a:buNone/>
            </a:pPr>
            <a:r>
              <a:rPr b="0" lang="en" sz="2580">
                <a:solidFill>
                  <a:schemeClr val="lt1"/>
                </a:solidFill>
                <a:latin typeface="Lato Light"/>
                <a:ea typeface="Lato Light"/>
                <a:cs typeface="Lato Light"/>
                <a:sym typeface="Lato Light"/>
              </a:rPr>
              <a:t>Learning</a:t>
            </a:r>
            <a:r>
              <a:rPr b="0" lang="en" sz="2580">
                <a:solidFill>
                  <a:schemeClr val="lt1"/>
                </a:solidFill>
                <a:latin typeface="Lato Light"/>
                <a:ea typeface="Lato Light"/>
                <a:cs typeface="Lato Light"/>
                <a:sym typeface="Lato Light"/>
              </a:rPr>
              <a:t> </a:t>
            </a:r>
            <a:endParaRPr b="0" sz="2580">
              <a:solidFill>
                <a:schemeClr val="lt1"/>
              </a:solidFill>
              <a:latin typeface="Lato Light"/>
              <a:ea typeface="Lato Light"/>
              <a:cs typeface="Lato Light"/>
              <a:sym typeface="Lato Light"/>
            </a:endParaRPr>
          </a:p>
        </p:txBody>
      </p:sp>
      <p:sp>
        <p:nvSpPr>
          <p:cNvPr id="64" name="Google Shape;64;p13"/>
          <p:cNvSpPr txBox="1"/>
          <p:nvPr>
            <p:ph idx="4294967295" type="subTitle"/>
          </p:nvPr>
        </p:nvSpPr>
        <p:spPr>
          <a:xfrm>
            <a:off x="3925225" y="3353273"/>
            <a:ext cx="2951400" cy="905700"/>
          </a:xfrm>
          <a:prstGeom prst="rect">
            <a:avLst/>
          </a:prstGeom>
          <a:effectLst>
            <a:outerShdw blurRad="114300" rotWithShape="0" algn="bl" dir="780000" dist="47625">
              <a:srgbClr val="20124D">
                <a:alpha val="82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275"/>
              <a:buNone/>
            </a:pPr>
            <a:r>
              <a:rPr lang="en" sz="1200">
                <a:solidFill>
                  <a:srgbClr val="073763"/>
                </a:solidFill>
                <a:latin typeface="Georgia"/>
                <a:ea typeface="Georgia"/>
                <a:cs typeface="Georgia"/>
                <a:sym typeface="Georgia"/>
              </a:rPr>
              <a:t>By:</a:t>
            </a:r>
            <a:endParaRPr sz="1200">
              <a:solidFill>
                <a:srgbClr val="073763"/>
              </a:solidFill>
              <a:latin typeface="Georgia"/>
              <a:ea typeface="Georgia"/>
              <a:cs typeface="Georgia"/>
              <a:sym typeface="Georgia"/>
            </a:endParaRPr>
          </a:p>
          <a:p>
            <a:pPr indent="0" lvl="0" marL="0" rtl="0" algn="ctr">
              <a:lnSpc>
                <a:spcPct val="115000"/>
              </a:lnSpc>
              <a:spcBef>
                <a:spcPts val="0"/>
              </a:spcBef>
              <a:spcAft>
                <a:spcPts val="0"/>
              </a:spcAft>
              <a:buSzPts val="275"/>
              <a:buNone/>
            </a:pPr>
            <a:r>
              <a:rPr lang="en" sz="1200">
                <a:solidFill>
                  <a:srgbClr val="073763"/>
                </a:solidFill>
                <a:latin typeface="Georgia"/>
                <a:ea typeface="Georgia"/>
                <a:cs typeface="Georgia"/>
                <a:sym typeface="Georgia"/>
              </a:rPr>
              <a:t>Ahmed M. Elmogy, Usman Tariq, Ammar Mohammed, Atef Ibrahim</a:t>
            </a:r>
            <a:endParaRPr sz="1200">
              <a:solidFill>
                <a:srgbClr val="073763"/>
              </a:solidFill>
              <a:latin typeface="Georgia"/>
              <a:ea typeface="Georgia"/>
              <a:cs typeface="Georgia"/>
              <a:sym typeface="Georgia"/>
            </a:endParaRPr>
          </a:p>
          <a:p>
            <a:pPr indent="0" lvl="0" marL="0" rtl="0" algn="l">
              <a:lnSpc>
                <a:spcPct val="95000"/>
              </a:lnSpc>
              <a:spcBef>
                <a:spcPts val="0"/>
              </a:spcBef>
              <a:spcAft>
                <a:spcPts val="1200"/>
              </a:spcAft>
              <a:buSzPts val="275"/>
              <a:buNone/>
            </a:pPr>
            <a:r>
              <a:t/>
            </a:r>
            <a:endParaRPr sz="450">
              <a:solidFill>
                <a:schemeClr val="lt1"/>
              </a:solidFill>
              <a:latin typeface="Lato"/>
              <a:ea typeface="Lato"/>
              <a:cs typeface="Lato"/>
              <a:sym typeface="Lato"/>
            </a:endParaRPr>
          </a:p>
        </p:txBody>
      </p:sp>
      <p:sp>
        <p:nvSpPr>
          <p:cNvPr id="65" name="Google Shape;65;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4294967295" type="title"/>
          </p:nvPr>
        </p:nvSpPr>
        <p:spPr>
          <a:xfrm>
            <a:off x="416775" y="1839375"/>
            <a:ext cx="3395100" cy="1508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556"/>
              <a:buNone/>
            </a:pPr>
            <a:r>
              <a:rPr b="0" lang="en" sz="2700">
                <a:solidFill>
                  <a:srgbClr val="20124D"/>
                </a:solidFill>
              </a:rPr>
              <a:t>Conclusion</a:t>
            </a:r>
            <a:endParaRPr b="0" sz="2700">
              <a:solidFill>
                <a:srgbClr val="20124D"/>
              </a:solidFill>
            </a:endParaRPr>
          </a:p>
          <a:p>
            <a:pPr indent="0" lvl="0" marL="0" rtl="0" algn="ctr">
              <a:lnSpc>
                <a:spcPct val="100000"/>
              </a:lnSpc>
              <a:spcBef>
                <a:spcPts val="0"/>
              </a:spcBef>
              <a:spcAft>
                <a:spcPts val="0"/>
              </a:spcAft>
              <a:buSzPts val="3556"/>
              <a:buNone/>
            </a:pPr>
            <a:r>
              <a:rPr b="0" lang="en" sz="2700">
                <a:solidFill>
                  <a:srgbClr val="20124D"/>
                </a:solidFill>
                <a:highlight>
                  <a:srgbClr val="CFE2F3"/>
                </a:highlight>
              </a:rPr>
              <a:t>&amp;</a:t>
            </a:r>
            <a:endParaRPr b="0" sz="2700">
              <a:solidFill>
                <a:srgbClr val="CFE2F3"/>
              </a:solidFill>
              <a:highlight>
                <a:srgbClr val="CFE2F3"/>
              </a:highlight>
            </a:endParaRPr>
          </a:p>
          <a:p>
            <a:pPr indent="0" lvl="0" marL="0" rtl="0" algn="ctr">
              <a:lnSpc>
                <a:spcPct val="100000"/>
              </a:lnSpc>
              <a:spcBef>
                <a:spcPts val="0"/>
              </a:spcBef>
              <a:spcAft>
                <a:spcPts val="0"/>
              </a:spcAft>
              <a:buSzPts val="3556"/>
              <a:buNone/>
            </a:pPr>
            <a:r>
              <a:rPr b="0" lang="en" sz="2700">
                <a:solidFill>
                  <a:srgbClr val="20124D"/>
                </a:solidFill>
              </a:rPr>
              <a:t>Future Work</a:t>
            </a:r>
            <a:r>
              <a:rPr lang="en" sz="2700">
                <a:solidFill>
                  <a:srgbClr val="20124D"/>
                </a:solidFill>
              </a:rPr>
              <a:t> </a:t>
            </a:r>
            <a:endParaRPr sz="2700">
              <a:solidFill>
                <a:srgbClr val="20124D"/>
              </a:solidFill>
            </a:endParaRPr>
          </a:p>
        </p:txBody>
      </p:sp>
      <p:sp>
        <p:nvSpPr>
          <p:cNvPr id="136" name="Google Shape;136;p22"/>
          <p:cNvSpPr txBox="1"/>
          <p:nvPr>
            <p:ph idx="4294967295" type="body"/>
          </p:nvPr>
        </p:nvSpPr>
        <p:spPr>
          <a:xfrm>
            <a:off x="4495800" y="493225"/>
            <a:ext cx="4111800" cy="4325400"/>
          </a:xfrm>
          <a:prstGeom prst="rect">
            <a:avLst/>
          </a:prstGeom>
          <a:noFill/>
          <a:ln>
            <a:noFill/>
          </a:ln>
        </p:spPr>
        <p:txBody>
          <a:bodyPr anchorCtr="0" anchor="ctr" bIns="91425" lIns="91425" spcFirstLastPara="1" rIns="91425" wrap="square" tIns="91425">
            <a:normAutofit lnSpcReduction="20000"/>
          </a:bodyPr>
          <a:lstStyle/>
          <a:p>
            <a:pPr indent="0" lvl="0" marL="0" rtl="0" algn="just">
              <a:lnSpc>
                <a:spcPct val="115000"/>
              </a:lnSpc>
              <a:spcBef>
                <a:spcPts val="0"/>
              </a:spcBef>
              <a:spcAft>
                <a:spcPts val="0"/>
              </a:spcAft>
              <a:buSzPts val="1800"/>
              <a:buNone/>
            </a:pPr>
            <a:r>
              <a:rPr lang="en" sz="1400">
                <a:solidFill>
                  <a:srgbClr val="252525"/>
                </a:solidFill>
              </a:rPr>
              <a:t>This paper highlights the </a:t>
            </a:r>
            <a:r>
              <a:rPr lang="en" sz="1400">
                <a:solidFill>
                  <a:srgbClr val="252525"/>
                </a:solidFill>
              </a:rPr>
              <a:t>importance</a:t>
            </a:r>
            <a:r>
              <a:rPr lang="en" sz="1400">
                <a:solidFill>
                  <a:srgbClr val="252525"/>
                </a:solidFill>
              </a:rPr>
              <a:t> of detecting fake reviews online as they have a strong impact on consumer decisions.</a:t>
            </a:r>
            <a:endParaRPr sz="1400">
              <a:solidFill>
                <a:srgbClr val="252525"/>
              </a:solidFill>
            </a:endParaRPr>
          </a:p>
          <a:p>
            <a:pPr indent="0" lvl="0" marL="0" rtl="0" algn="just">
              <a:lnSpc>
                <a:spcPct val="115000"/>
              </a:lnSpc>
              <a:spcBef>
                <a:spcPts val="0"/>
              </a:spcBef>
              <a:spcAft>
                <a:spcPts val="0"/>
              </a:spcAft>
              <a:buSzPts val="1800"/>
              <a:buNone/>
            </a:pPr>
            <a:r>
              <a:t/>
            </a:r>
            <a:endParaRPr sz="1400">
              <a:solidFill>
                <a:srgbClr val="252525"/>
              </a:solidFill>
            </a:endParaRPr>
          </a:p>
          <a:p>
            <a:pPr indent="0" lvl="0" marL="0" rtl="0" algn="just">
              <a:lnSpc>
                <a:spcPct val="115000"/>
              </a:lnSpc>
              <a:spcBef>
                <a:spcPts val="0"/>
              </a:spcBef>
              <a:spcAft>
                <a:spcPts val="0"/>
              </a:spcAft>
              <a:buSzPts val="1800"/>
              <a:buNone/>
            </a:pPr>
            <a:r>
              <a:rPr lang="en" sz="1400">
                <a:solidFill>
                  <a:srgbClr val="252525"/>
                </a:solidFill>
              </a:rPr>
              <a:t>In the proposed approach, the features of the reviews and the behavioral features of the reviewers are tested over different classifiers and language models. The results reveal that KNN (where K=7) classifier outperforms the rest of classifiers, and that behavioural data enhances the performance.</a:t>
            </a:r>
            <a:endParaRPr sz="1400">
              <a:solidFill>
                <a:srgbClr val="252525"/>
              </a:solidFill>
            </a:endParaRPr>
          </a:p>
          <a:p>
            <a:pPr indent="0" lvl="0" marL="0" rtl="0" algn="just">
              <a:lnSpc>
                <a:spcPct val="115000"/>
              </a:lnSpc>
              <a:spcBef>
                <a:spcPts val="0"/>
              </a:spcBef>
              <a:spcAft>
                <a:spcPts val="0"/>
              </a:spcAft>
              <a:buSzPts val="1800"/>
              <a:buNone/>
            </a:pPr>
            <a:r>
              <a:t/>
            </a:r>
            <a:endParaRPr sz="1400">
              <a:solidFill>
                <a:srgbClr val="252525"/>
              </a:solidFill>
            </a:endParaRPr>
          </a:p>
          <a:p>
            <a:pPr indent="0" lvl="0" marL="0" rtl="0" algn="just">
              <a:lnSpc>
                <a:spcPct val="115000"/>
              </a:lnSpc>
              <a:spcBef>
                <a:spcPts val="0"/>
              </a:spcBef>
              <a:spcAft>
                <a:spcPts val="0"/>
              </a:spcAft>
              <a:buSzPts val="1800"/>
              <a:buNone/>
            </a:pPr>
            <a:r>
              <a:rPr lang="en" sz="1400">
                <a:solidFill>
                  <a:srgbClr val="252525"/>
                </a:solidFill>
              </a:rPr>
              <a:t>Future work may consider including other behavioral features such as timing, frequency or even positive or negative tone of reviews. The implementation of more behavioural features is expected to greatly improve the performance of the presented fake reviews detection approach.</a:t>
            </a:r>
            <a:endParaRPr sz="1400">
              <a:solidFill>
                <a:srgbClr val="252525"/>
              </a:solidFill>
            </a:endParaRPr>
          </a:p>
          <a:p>
            <a:pPr indent="0" lvl="0" marL="0" rtl="0" algn="just">
              <a:lnSpc>
                <a:spcPct val="115000"/>
              </a:lnSpc>
              <a:spcBef>
                <a:spcPts val="0"/>
              </a:spcBef>
              <a:spcAft>
                <a:spcPts val="0"/>
              </a:spcAft>
              <a:buSzPts val="1800"/>
              <a:buNone/>
            </a:pPr>
            <a:r>
              <a:t/>
            </a:r>
            <a:endParaRPr sz="1400">
              <a:solidFill>
                <a:srgbClr val="252525"/>
              </a:solidFill>
            </a:endParaRPr>
          </a:p>
        </p:txBody>
      </p:sp>
      <p:sp>
        <p:nvSpPr>
          <p:cNvPr id="137" name="Google Shape;137;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138" name="Google Shape;138;p22"/>
          <p:cNvCxnSpPr/>
          <p:nvPr/>
        </p:nvCxnSpPr>
        <p:spPr>
          <a:xfrm>
            <a:off x="4205750" y="819075"/>
            <a:ext cx="0" cy="3549300"/>
          </a:xfrm>
          <a:prstGeom prst="straightConnector1">
            <a:avLst/>
          </a:prstGeom>
          <a:noFill/>
          <a:ln cap="flat" cmpd="sng" w="19050">
            <a:solidFill>
              <a:srgbClr val="20124D"/>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0" y="308150"/>
            <a:ext cx="5495100" cy="626100"/>
          </a:xfrm>
          <a:prstGeom prst="rect">
            <a:avLst/>
          </a:prstGeom>
          <a:solidFill>
            <a:srgbClr val="3D85C6"/>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rPr>
              <a:t>Introduction</a:t>
            </a:r>
            <a:endParaRPr b="0">
              <a:solidFill>
                <a:schemeClr val="lt1"/>
              </a:solidFill>
            </a:endParaRPr>
          </a:p>
        </p:txBody>
      </p:sp>
      <p:sp>
        <p:nvSpPr>
          <p:cNvPr id="71" name="Google Shape;71;p14"/>
          <p:cNvSpPr txBox="1"/>
          <p:nvPr>
            <p:ph idx="1" type="body"/>
          </p:nvPr>
        </p:nvSpPr>
        <p:spPr>
          <a:xfrm>
            <a:off x="311700" y="1099425"/>
            <a:ext cx="8520600" cy="3416400"/>
          </a:xfrm>
          <a:prstGeom prst="rect">
            <a:avLst/>
          </a:prstGeom>
          <a:solidFill>
            <a:srgbClr val="CFE2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rmAutofit/>
          </a:bodyPr>
          <a:lstStyle/>
          <a:p>
            <a:pPr indent="-317500" lvl="0" marL="457200" rtl="0" algn="l">
              <a:lnSpc>
                <a:spcPct val="200000"/>
              </a:lnSpc>
              <a:spcBef>
                <a:spcPts val="0"/>
              </a:spcBef>
              <a:spcAft>
                <a:spcPts val="0"/>
              </a:spcAft>
              <a:buClr>
                <a:srgbClr val="20124D"/>
              </a:buClr>
              <a:buSzPts val="1400"/>
              <a:buChar char="●"/>
            </a:pPr>
            <a:r>
              <a:rPr lang="en" sz="1400">
                <a:solidFill>
                  <a:srgbClr val="20124D"/>
                </a:solidFill>
              </a:rPr>
              <a:t>Fake reviews posted online to boost sales</a:t>
            </a:r>
            <a:endParaRPr sz="1400">
              <a:solidFill>
                <a:srgbClr val="20124D"/>
              </a:solidFill>
            </a:endParaRPr>
          </a:p>
          <a:p>
            <a:pPr indent="-317500" lvl="0" marL="457200" rtl="0" algn="l">
              <a:lnSpc>
                <a:spcPct val="200000"/>
              </a:lnSpc>
              <a:spcBef>
                <a:spcPts val="0"/>
              </a:spcBef>
              <a:spcAft>
                <a:spcPts val="0"/>
              </a:spcAft>
              <a:buClr>
                <a:srgbClr val="20124D"/>
              </a:buClr>
              <a:buSzPts val="1400"/>
              <a:buChar char="●"/>
            </a:pPr>
            <a:r>
              <a:rPr lang="en" sz="1400">
                <a:solidFill>
                  <a:srgbClr val="20124D"/>
                </a:solidFill>
              </a:rPr>
              <a:t>Machine Learning approach to detect fake reviews</a:t>
            </a:r>
            <a:endParaRPr sz="1400">
              <a:solidFill>
                <a:srgbClr val="20124D"/>
              </a:solidFill>
            </a:endParaRPr>
          </a:p>
          <a:p>
            <a:pPr indent="-317500" lvl="0" marL="457200" rtl="0" algn="l">
              <a:lnSpc>
                <a:spcPct val="200000"/>
              </a:lnSpc>
              <a:spcBef>
                <a:spcPts val="0"/>
              </a:spcBef>
              <a:spcAft>
                <a:spcPts val="0"/>
              </a:spcAft>
              <a:buClr>
                <a:srgbClr val="20124D"/>
              </a:buClr>
              <a:buSzPts val="1400"/>
              <a:buChar char="●"/>
            </a:pPr>
            <a:r>
              <a:rPr lang="en" sz="1400">
                <a:solidFill>
                  <a:srgbClr val="20124D"/>
                </a:solidFill>
              </a:rPr>
              <a:t>Feature extraction and behaviour analysis</a:t>
            </a:r>
            <a:endParaRPr sz="1400">
              <a:solidFill>
                <a:srgbClr val="20124D"/>
              </a:solidFill>
            </a:endParaRPr>
          </a:p>
          <a:p>
            <a:pPr indent="-317500" lvl="0" marL="457200" rtl="0" algn="l">
              <a:lnSpc>
                <a:spcPct val="200000"/>
              </a:lnSpc>
              <a:spcBef>
                <a:spcPts val="0"/>
              </a:spcBef>
              <a:spcAft>
                <a:spcPts val="0"/>
              </a:spcAft>
              <a:buClr>
                <a:srgbClr val="20124D"/>
              </a:buClr>
              <a:buSzPts val="1400"/>
              <a:buChar char="●"/>
            </a:pPr>
            <a:r>
              <a:rPr lang="en" sz="1400">
                <a:solidFill>
                  <a:srgbClr val="20124D"/>
                </a:solidFill>
              </a:rPr>
              <a:t>Yelp dataset on restaurant reviews </a:t>
            </a:r>
            <a:endParaRPr sz="1400">
              <a:solidFill>
                <a:srgbClr val="20124D"/>
              </a:solidFill>
            </a:endParaRPr>
          </a:p>
          <a:p>
            <a:pPr indent="-317500" lvl="0" marL="457200" rtl="0" algn="l">
              <a:lnSpc>
                <a:spcPct val="200000"/>
              </a:lnSpc>
              <a:spcBef>
                <a:spcPts val="0"/>
              </a:spcBef>
              <a:spcAft>
                <a:spcPts val="0"/>
              </a:spcAft>
              <a:buClr>
                <a:srgbClr val="20124D"/>
              </a:buClr>
              <a:buSzPts val="1400"/>
              <a:buChar char="●"/>
            </a:pPr>
            <a:r>
              <a:rPr lang="en" sz="1400">
                <a:solidFill>
                  <a:srgbClr val="20124D"/>
                </a:solidFill>
              </a:rPr>
              <a:t>K-Nearest Neighbour (KNN), Naive Bayes (NB), Support Vector Machine (SVM), Logistic Regression, Random forest</a:t>
            </a:r>
            <a:endParaRPr sz="1400">
              <a:solidFill>
                <a:srgbClr val="20124D"/>
              </a:solidFill>
            </a:endParaRPr>
          </a:p>
          <a:p>
            <a:pPr indent="0" lvl="0" marL="457200" rtl="0" algn="l">
              <a:lnSpc>
                <a:spcPct val="150000"/>
              </a:lnSpc>
              <a:spcBef>
                <a:spcPts val="0"/>
              </a:spcBef>
              <a:spcAft>
                <a:spcPts val="0"/>
              </a:spcAft>
              <a:buNone/>
            </a:pPr>
            <a:r>
              <a:t/>
            </a:r>
            <a:endParaRPr sz="1400">
              <a:latin typeface="Georgia"/>
              <a:ea typeface="Georgia"/>
              <a:cs typeface="Georgia"/>
              <a:sym typeface="Georgia"/>
            </a:endParaRPr>
          </a:p>
        </p:txBody>
      </p:sp>
      <p:sp>
        <p:nvSpPr>
          <p:cNvPr id="72" name="Google Shape;72;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p:nvPr/>
        </p:nvSpPr>
        <p:spPr>
          <a:xfrm rot="10800000">
            <a:off x="5098550" y="296875"/>
            <a:ext cx="871800" cy="660000"/>
          </a:xfrm>
          <a:prstGeom prst="homePlate">
            <a:avLst>
              <a:gd fmla="val 50000" name="adj"/>
            </a:avLst>
          </a:prstGeom>
          <a:solidFill>
            <a:schemeClr val="lt1"/>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0" y="4945475"/>
            <a:ext cx="9144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91350"/>
            <a:ext cx="8520600" cy="626100"/>
          </a:xfrm>
          <a:prstGeom prst="rect">
            <a:avLst/>
          </a:prstGeom>
          <a:solidFill>
            <a:srgbClr val="3D85C6"/>
          </a:solidFill>
          <a:ln cap="flat" cmpd="sng" w="9525">
            <a:solidFill>
              <a:srgbClr val="20124D"/>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FE2F3"/>
                </a:solidFill>
              </a:rPr>
              <a:t>               </a:t>
            </a:r>
            <a:r>
              <a:rPr lang="en">
                <a:solidFill>
                  <a:srgbClr val="CFE2F3"/>
                </a:solidFill>
              </a:rPr>
              <a:t>Why</a:t>
            </a:r>
            <a:r>
              <a:rPr lang="en">
                <a:solidFill>
                  <a:srgbClr val="CFE2F3"/>
                </a:solidFill>
              </a:rPr>
              <a:t>                      </a:t>
            </a:r>
            <a:r>
              <a:rPr lang="en">
                <a:solidFill>
                  <a:srgbClr val="073763"/>
                </a:solidFill>
              </a:rPr>
              <a:t>&amp;</a:t>
            </a:r>
            <a:r>
              <a:rPr lang="en">
                <a:solidFill>
                  <a:srgbClr val="CFE2F3"/>
                </a:solidFill>
              </a:rPr>
              <a:t>            How to detect</a:t>
            </a:r>
            <a:endParaRPr>
              <a:solidFill>
                <a:srgbClr val="CFE2F3"/>
              </a:solidFill>
            </a:endParaRPr>
          </a:p>
        </p:txBody>
      </p:sp>
      <p:sp>
        <p:nvSpPr>
          <p:cNvPr id="80" name="Google Shape;80;p15"/>
          <p:cNvSpPr txBox="1"/>
          <p:nvPr>
            <p:ph idx="1" type="body"/>
          </p:nvPr>
        </p:nvSpPr>
        <p:spPr>
          <a:xfrm>
            <a:off x="311700" y="1152475"/>
            <a:ext cx="3999900" cy="3416400"/>
          </a:xfrm>
          <a:prstGeom prst="rect">
            <a:avLst/>
          </a:prstGeom>
          <a:solidFill>
            <a:srgbClr val="CFE2F3"/>
          </a:solidFill>
          <a:ln cap="flat" cmpd="sng" w="9525">
            <a:solidFill>
              <a:srgbClr val="07376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20124D"/>
              </a:buClr>
              <a:buSzPts val="1400"/>
              <a:buChar char="●"/>
            </a:pPr>
            <a:r>
              <a:rPr lang="en">
                <a:solidFill>
                  <a:srgbClr val="20124D"/>
                </a:solidFill>
              </a:rPr>
              <a:t>Online reviews are meant to be authentic feedback</a:t>
            </a:r>
            <a:endParaRPr>
              <a:solidFill>
                <a:srgbClr val="20124D"/>
              </a:solidFill>
            </a:endParaRPr>
          </a:p>
          <a:p>
            <a:pPr indent="0" lvl="0" marL="457200" rtl="0" algn="l">
              <a:lnSpc>
                <a:spcPct val="150000"/>
              </a:lnSpc>
              <a:spcBef>
                <a:spcPts val="1200"/>
              </a:spcBef>
              <a:spcAft>
                <a:spcPts val="0"/>
              </a:spcAft>
              <a:buNone/>
            </a:pPr>
            <a:r>
              <a:t/>
            </a:r>
            <a:endParaRPr>
              <a:solidFill>
                <a:srgbClr val="20124D"/>
              </a:solidFill>
            </a:endParaRPr>
          </a:p>
          <a:p>
            <a:pPr indent="-317500" lvl="0" marL="457200" rtl="0" algn="l">
              <a:lnSpc>
                <a:spcPct val="100000"/>
              </a:lnSpc>
              <a:spcBef>
                <a:spcPts val="1200"/>
              </a:spcBef>
              <a:spcAft>
                <a:spcPts val="0"/>
              </a:spcAft>
              <a:buClr>
                <a:srgbClr val="20124D"/>
              </a:buClr>
              <a:buSzPts val="1400"/>
              <a:buChar char="●"/>
            </a:pPr>
            <a:r>
              <a:rPr lang="en">
                <a:solidFill>
                  <a:srgbClr val="20124D"/>
                </a:solidFill>
              </a:rPr>
              <a:t>Fake reviews contaminate the reliability of online reviews</a:t>
            </a:r>
            <a:endParaRPr>
              <a:solidFill>
                <a:srgbClr val="20124D"/>
              </a:solidFill>
            </a:endParaRPr>
          </a:p>
          <a:p>
            <a:pPr indent="0" lvl="0" marL="457200" rtl="0" algn="l">
              <a:lnSpc>
                <a:spcPct val="150000"/>
              </a:lnSpc>
              <a:spcBef>
                <a:spcPts val="1200"/>
              </a:spcBef>
              <a:spcAft>
                <a:spcPts val="0"/>
              </a:spcAft>
              <a:buNone/>
            </a:pPr>
            <a:r>
              <a:t/>
            </a:r>
            <a:endParaRPr>
              <a:solidFill>
                <a:srgbClr val="20124D"/>
              </a:solidFill>
            </a:endParaRPr>
          </a:p>
          <a:p>
            <a:pPr indent="-317500" lvl="0" marL="457200" rtl="0" algn="l">
              <a:lnSpc>
                <a:spcPct val="150000"/>
              </a:lnSpc>
              <a:spcBef>
                <a:spcPts val="1200"/>
              </a:spcBef>
              <a:spcAft>
                <a:spcPts val="0"/>
              </a:spcAft>
              <a:buClr>
                <a:srgbClr val="20124D"/>
              </a:buClr>
              <a:buSzPts val="1400"/>
              <a:buChar char="●"/>
            </a:pPr>
            <a:r>
              <a:rPr lang="en">
                <a:solidFill>
                  <a:srgbClr val="20124D"/>
                </a:solidFill>
              </a:rPr>
              <a:t>Creates lack of trust for online services</a:t>
            </a:r>
            <a:endParaRPr>
              <a:solidFill>
                <a:srgbClr val="20124D"/>
              </a:solidFill>
            </a:endParaRPr>
          </a:p>
        </p:txBody>
      </p:sp>
      <p:sp>
        <p:nvSpPr>
          <p:cNvPr id="81" name="Google Shape;81;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5"/>
          <p:cNvSpPr txBox="1"/>
          <p:nvPr>
            <p:ph idx="2" type="body"/>
          </p:nvPr>
        </p:nvSpPr>
        <p:spPr>
          <a:xfrm>
            <a:off x="4832400" y="1152475"/>
            <a:ext cx="3999900" cy="3416400"/>
          </a:xfrm>
          <a:prstGeom prst="rect">
            <a:avLst/>
          </a:prstGeom>
          <a:solidFill>
            <a:srgbClr val="CFE2F3"/>
          </a:solidFill>
          <a:ln cap="flat" cmpd="sng" w="9525">
            <a:solidFill>
              <a:srgbClr val="073763"/>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20124D"/>
              </a:buClr>
              <a:buSzPts val="1400"/>
              <a:buChar char="●"/>
            </a:pPr>
            <a:r>
              <a:rPr lang="en">
                <a:solidFill>
                  <a:srgbClr val="20124D"/>
                </a:solidFill>
              </a:rPr>
              <a:t>Using machine learning, fake reviews could be detected</a:t>
            </a:r>
            <a:endParaRPr>
              <a:solidFill>
                <a:srgbClr val="20124D"/>
              </a:solidFill>
            </a:endParaRPr>
          </a:p>
          <a:p>
            <a:pPr indent="0" lvl="0" marL="457200" rtl="0" algn="l">
              <a:lnSpc>
                <a:spcPct val="100000"/>
              </a:lnSpc>
              <a:spcBef>
                <a:spcPts val="1200"/>
              </a:spcBef>
              <a:spcAft>
                <a:spcPts val="0"/>
              </a:spcAft>
              <a:buNone/>
            </a:pPr>
            <a:r>
              <a:t/>
            </a:r>
            <a:endParaRPr>
              <a:solidFill>
                <a:srgbClr val="20124D"/>
              </a:solidFill>
            </a:endParaRPr>
          </a:p>
          <a:p>
            <a:pPr indent="-317500" lvl="0" marL="457200" rtl="0" algn="l">
              <a:lnSpc>
                <a:spcPct val="100000"/>
              </a:lnSpc>
              <a:spcBef>
                <a:spcPts val="1200"/>
              </a:spcBef>
              <a:spcAft>
                <a:spcPts val="0"/>
              </a:spcAft>
              <a:buClr>
                <a:srgbClr val="20124D"/>
              </a:buClr>
              <a:buSzPts val="1400"/>
              <a:buChar char="●"/>
            </a:pPr>
            <a:r>
              <a:rPr lang="en">
                <a:solidFill>
                  <a:srgbClr val="20124D"/>
                </a:solidFill>
              </a:rPr>
              <a:t>Content mining, opinion mining</a:t>
            </a:r>
            <a:endParaRPr>
              <a:solidFill>
                <a:srgbClr val="20124D"/>
              </a:solidFill>
            </a:endParaRPr>
          </a:p>
          <a:p>
            <a:pPr indent="0" lvl="0" marL="457200" rtl="0" algn="l">
              <a:lnSpc>
                <a:spcPct val="100000"/>
              </a:lnSpc>
              <a:spcBef>
                <a:spcPts val="1200"/>
              </a:spcBef>
              <a:spcAft>
                <a:spcPts val="0"/>
              </a:spcAft>
              <a:buNone/>
            </a:pPr>
            <a:r>
              <a:t/>
            </a:r>
            <a:endParaRPr>
              <a:solidFill>
                <a:srgbClr val="20124D"/>
              </a:solidFill>
            </a:endParaRPr>
          </a:p>
          <a:p>
            <a:pPr indent="-317500" lvl="0" marL="457200" rtl="0" algn="l">
              <a:lnSpc>
                <a:spcPct val="100000"/>
              </a:lnSpc>
              <a:spcBef>
                <a:spcPts val="1200"/>
              </a:spcBef>
              <a:spcAft>
                <a:spcPts val="0"/>
              </a:spcAft>
              <a:buClr>
                <a:srgbClr val="20124D"/>
              </a:buClr>
              <a:buSzPts val="1400"/>
              <a:buChar char="●"/>
            </a:pPr>
            <a:r>
              <a:rPr lang="en">
                <a:solidFill>
                  <a:srgbClr val="20124D"/>
                </a:solidFill>
              </a:rPr>
              <a:t>Building features based on text and natural language processing.</a:t>
            </a:r>
            <a:endParaRPr>
              <a:solidFill>
                <a:srgbClr val="20124D"/>
              </a:solidFill>
            </a:endParaRPr>
          </a:p>
          <a:p>
            <a:pPr indent="0" lvl="0" marL="457200" rtl="0" algn="l">
              <a:lnSpc>
                <a:spcPct val="100000"/>
              </a:lnSpc>
              <a:spcBef>
                <a:spcPts val="1200"/>
              </a:spcBef>
              <a:spcAft>
                <a:spcPts val="0"/>
              </a:spcAft>
              <a:buNone/>
            </a:pPr>
            <a:r>
              <a:t/>
            </a:r>
            <a:endParaRPr>
              <a:solidFill>
                <a:srgbClr val="20124D"/>
              </a:solidFill>
            </a:endParaRPr>
          </a:p>
          <a:p>
            <a:pPr indent="-317500" lvl="0" marL="457200" rtl="0" algn="l">
              <a:lnSpc>
                <a:spcPct val="100000"/>
              </a:lnSpc>
              <a:spcBef>
                <a:spcPts val="1200"/>
              </a:spcBef>
              <a:spcAft>
                <a:spcPts val="0"/>
              </a:spcAft>
              <a:buClr>
                <a:srgbClr val="20124D"/>
              </a:buClr>
              <a:buSzPts val="1400"/>
              <a:buChar char="●"/>
            </a:pPr>
            <a:r>
              <a:rPr lang="en">
                <a:solidFill>
                  <a:srgbClr val="20124D"/>
                </a:solidFill>
              </a:rPr>
              <a:t>Observing other patterns to detect fake reviews</a:t>
            </a:r>
            <a:endParaRPr>
              <a:solidFill>
                <a:srgbClr val="20124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308150"/>
            <a:ext cx="5495100" cy="626100"/>
          </a:xfrm>
          <a:prstGeom prst="rect">
            <a:avLst/>
          </a:prstGeom>
          <a:solidFill>
            <a:srgbClr val="3D85C6"/>
          </a:solidFill>
          <a:ln cap="flat" cmpd="sng" w="19050">
            <a:solidFill>
              <a:srgbClr val="073763"/>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ctr">
              <a:spcBef>
                <a:spcPts val="0"/>
              </a:spcBef>
              <a:spcAft>
                <a:spcPts val="0"/>
              </a:spcAft>
              <a:buNone/>
            </a:pPr>
            <a:r>
              <a:rPr b="0" lang="en">
                <a:solidFill>
                  <a:schemeClr val="lt1"/>
                </a:solidFill>
              </a:rPr>
              <a:t>Dataset</a:t>
            </a:r>
            <a:endParaRPr b="0">
              <a:solidFill>
                <a:schemeClr val="lt1"/>
              </a:solidFill>
            </a:endParaRPr>
          </a:p>
        </p:txBody>
      </p:sp>
      <p:sp>
        <p:nvSpPr>
          <p:cNvPr id="88" name="Google Shape;88;p16"/>
          <p:cNvSpPr txBox="1"/>
          <p:nvPr>
            <p:ph idx="1" type="body"/>
          </p:nvPr>
        </p:nvSpPr>
        <p:spPr>
          <a:xfrm>
            <a:off x="311700" y="1099425"/>
            <a:ext cx="8520600" cy="3733200"/>
          </a:xfrm>
          <a:prstGeom prst="rect">
            <a:avLst/>
          </a:prstGeom>
          <a:solidFill>
            <a:srgbClr val="CFE2F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rmAutofit/>
          </a:bodyPr>
          <a:lstStyle/>
          <a:p>
            <a:pPr indent="0" lvl="0" marL="457200" rtl="0" algn="l">
              <a:lnSpc>
                <a:spcPct val="200000"/>
              </a:lnSpc>
              <a:spcBef>
                <a:spcPts val="0"/>
              </a:spcBef>
              <a:spcAft>
                <a:spcPts val="0"/>
              </a:spcAft>
              <a:buNone/>
            </a:pPr>
            <a:r>
              <a:t/>
            </a:r>
            <a:endParaRPr sz="1400"/>
          </a:p>
          <a:p>
            <a:pPr indent="0" lvl="0" marL="457200" rtl="0" algn="l">
              <a:lnSpc>
                <a:spcPct val="150000"/>
              </a:lnSpc>
              <a:spcBef>
                <a:spcPts val="0"/>
              </a:spcBef>
              <a:spcAft>
                <a:spcPts val="0"/>
              </a:spcAft>
              <a:buNone/>
            </a:pPr>
            <a:r>
              <a:t/>
            </a:r>
            <a:endParaRPr sz="1400">
              <a:latin typeface="Georgia"/>
              <a:ea typeface="Georgia"/>
              <a:cs typeface="Georgia"/>
              <a:sym typeface="Georgia"/>
            </a:endParaRPr>
          </a:p>
        </p:txBody>
      </p:sp>
      <p:sp>
        <p:nvSpPr>
          <p:cNvPr id="89" name="Google Shape;89;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p:nvPr/>
        </p:nvSpPr>
        <p:spPr>
          <a:xfrm rot="10800000">
            <a:off x="5098550" y="296875"/>
            <a:ext cx="871800" cy="660000"/>
          </a:xfrm>
          <a:prstGeom prst="homePlate">
            <a:avLst>
              <a:gd fmla="val 50000" name="adj"/>
            </a:avLst>
          </a:prstGeom>
          <a:solidFill>
            <a:schemeClr val="lt1"/>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0" y="4945475"/>
            <a:ext cx="9144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92" name="Google Shape;92;p16"/>
          <p:cNvPicPr preferRelativeResize="0"/>
          <p:nvPr/>
        </p:nvPicPr>
        <p:blipFill>
          <a:blip r:embed="rId3">
            <a:alphaModFix/>
          </a:blip>
          <a:stretch>
            <a:fillRect/>
          </a:stretch>
        </p:blipFill>
        <p:spPr>
          <a:xfrm>
            <a:off x="1094388" y="1446525"/>
            <a:ext cx="6955225" cy="283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3383100" y="355825"/>
            <a:ext cx="2377800" cy="632400"/>
          </a:xfrm>
          <a:prstGeom prst="rect">
            <a:avLst/>
          </a:prstGeom>
          <a:solidFill>
            <a:srgbClr val="C9DAF8"/>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
                <a:solidFill>
                  <a:srgbClr val="20124D"/>
                </a:solidFill>
              </a:rPr>
              <a:t>Methodology I</a:t>
            </a:r>
            <a:r>
              <a:rPr lang="en">
                <a:solidFill>
                  <a:srgbClr val="20124D"/>
                </a:solidFill>
              </a:rPr>
              <a:t> </a:t>
            </a:r>
            <a:r>
              <a:rPr lang="en">
                <a:solidFill>
                  <a:srgbClr val="20124D"/>
                </a:solidFill>
              </a:rPr>
              <a:t>:</a:t>
            </a:r>
            <a:endParaRPr>
              <a:solidFill>
                <a:srgbClr val="20124D"/>
              </a:solidFill>
            </a:endParaRPr>
          </a:p>
        </p:txBody>
      </p:sp>
      <p:sp>
        <p:nvSpPr>
          <p:cNvPr id="98" name="Google Shape;98;p17"/>
          <p:cNvSpPr txBox="1"/>
          <p:nvPr>
            <p:ph idx="1" type="body"/>
          </p:nvPr>
        </p:nvSpPr>
        <p:spPr>
          <a:xfrm>
            <a:off x="453650" y="1260850"/>
            <a:ext cx="7791900" cy="3369900"/>
          </a:xfrm>
          <a:prstGeom prst="rect">
            <a:avLst/>
          </a:prstGeom>
          <a:solidFill>
            <a:srgbClr val="CFE2F3"/>
          </a:solidFill>
          <a:ln cap="flat" cmpd="sng" w="9525">
            <a:solidFill>
              <a:srgbClr val="20124D"/>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20124D"/>
              </a:buClr>
              <a:buSzPts val="1400"/>
              <a:buChar char="●"/>
            </a:pPr>
            <a:r>
              <a:rPr lang="en" sz="1400">
                <a:solidFill>
                  <a:srgbClr val="20124D"/>
                </a:solidFill>
              </a:rPr>
              <a:t>Dataset preprocessing (Tokenization, Stop Word Cleaning, Lemmatization)</a:t>
            </a:r>
            <a:endParaRPr sz="1400">
              <a:solidFill>
                <a:srgbClr val="20124D"/>
              </a:solidFill>
            </a:endParaRPr>
          </a:p>
          <a:p>
            <a:pPr indent="0" lvl="0" marL="457200" rtl="0" algn="l">
              <a:lnSpc>
                <a:spcPct val="95000"/>
              </a:lnSpc>
              <a:spcBef>
                <a:spcPts val="1200"/>
              </a:spcBef>
              <a:spcAft>
                <a:spcPts val="0"/>
              </a:spcAft>
              <a:buSzPts val="935"/>
              <a:buNone/>
            </a:pPr>
            <a:r>
              <a:t/>
            </a:r>
            <a:endParaRPr sz="1400">
              <a:solidFill>
                <a:srgbClr val="20124D"/>
              </a:solidFill>
            </a:endParaRPr>
          </a:p>
          <a:p>
            <a:pPr indent="-317500" lvl="0" marL="457200" rtl="0" algn="l">
              <a:lnSpc>
                <a:spcPct val="95000"/>
              </a:lnSpc>
              <a:spcBef>
                <a:spcPts val="1200"/>
              </a:spcBef>
              <a:spcAft>
                <a:spcPts val="0"/>
              </a:spcAft>
              <a:buClr>
                <a:srgbClr val="20124D"/>
              </a:buClr>
              <a:buSzPts val="1400"/>
              <a:buChar char="●"/>
            </a:pPr>
            <a:r>
              <a:rPr lang="en" sz="1400">
                <a:solidFill>
                  <a:srgbClr val="20124D"/>
                </a:solidFill>
              </a:rPr>
              <a:t>Feature Extraction</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TF-IDF</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Bi-gram &amp; tri-gram model</a:t>
            </a:r>
            <a:endParaRPr sz="1400">
              <a:solidFill>
                <a:srgbClr val="20124D"/>
              </a:solidFill>
            </a:endParaRPr>
          </a:p>
          <a:p>
            <a:pPr indent="0" lvl="0" marL="914400" rtl="0" algn="l">
              <a:lnSpc>
                <a:spcPct val="95000"/>
              </a:lnSpc>
              <a:spcBef>
                <a:spcPts val="1200"/>
              </a:spcBef>
              <a:spcAft>
                <a:spcPts val="0"/>
              </a:spcAft>
              <a:buSzPts val="935"/>
              <a:buNone/>
            </a:pPr>
            <a:r>
              <a:t/>
            </a:r>
            <a:endParaRPr sz="1400">
              <a:solidFill>
                <a:srgbClr val="20124D"/>
              </a:solidFill>
            </a:endParaRPr>
          </a:p>
          <a:p>
            <a:pPr indent="-317500" lvl="0" marL="457200" rtl="0" algn="l">
              <a:lnSpc>
                <a:spcPct val="95000"/>
              </a:lnSpc>
              <a:spcBef>
                <a:spcPts val="1200"/>
              </a:spcBef>
              <a:spcAft>
                <a:spcPts val="0"/>
              </a:spcAft>
              <a:buClr>
                <a:srgbClr val="20124D"/>
              </a:buClr>
              <a:buSzPts val="1400"/>
              <a:buChar char="●"/>
            </a:pPr>
            <a:r>
              <a:rPr lang="en" sz="1400">
                <a:solidFill>
                  <a:srgbClr val="20124D"/>
                </a:solidFill>
              </a:rPr>
              <a:t>Feature Engineering</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Cap-count</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Punct-count</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Emoji-behaviour</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Group-by function</a:t>
            </a:r>
            <a:endParaRPr sz="1400">
              <a:solidFill>
                <a:srgbClr val="20124D"/>
              </a:solidFill>
            </a:endParaRPr>
          </a:p>
          <a:p>
            <a:pPr indent="0" lvl="0" marL="914400" rtl="0" algn="l">
              <a:lnSpc>
                <a:spcPct val="95000"/>
              </a:lnSpc>
              <a:spcBef>
                <a:spcPts val="1200"/>
              </a:spcBef>
              <a:spcAft>
                <a:spcPts val="0"/>
              </a:spcAft>
              <a:buNone/>
            </a:pPr>
            <a:r>
              <a:t/>
            </a:r>
            <a:endParaRPr sz="1400">
              <a:solidFill>
                <a:srgbClr val="20124D"/>
              </a:solidFill>
            </a:endParaRPr>
          </a:p>
          <a:p>
            <a:pPr indent="0" lvl="0" marL="0" rtl="0" algn="l">
              <a:lnSpc>
                <a:spcPct val="95000"/>
              </a:lnSpc>
              <a:spcBef>
                <a:spcPts val="1200"/>
              </a:spcBef>
              <a:spcAft>
                <a:spcPts val="1200"/>
              </a:spcAft>
              <a:buNone/>
            </a:pPr>
            <a:r>
              <a:t/>
            </a:r>
            <a:endParaRPr sz="1400">
              <a:solidFill>
                <a:srgbClr val="20124D"/>
              </a:solidFill>
            </a:endParaRPr>
          </a:p>
        </p:txBody>
      </p:sp>
      <p:sp>
        <p:nvSpPr>
          <p:cNvPr id="99" name="Google Shape;9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3040750" y="355825"/>
            <a:ext cx="2802000" cy="632400"/>
          </a:xfrm>
          <a:prstGeom prst="rect">
            <a:avLst/>
          </a:prstGeom>
          <a:solidFill>
            <a:srgbClr val="C9DAF8"/>
          </a:solidFill>
          <a:ln cap="flat" cmpd="sng" w="9525">
            <a:solidFill>
              <a:srgbClr val="20124D"/>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lang="en">
                <a:solidFill>
                  <a:srgbClr val="20124D"/>
                </a:solidFill>
              </a:rPr>
              <a:t>Methodology II:</a:t>
            </a:r>
            <a:endParaRPr>
              <a:solidFill>
                <a:srgbClr val="20124D"/>
              </a:solidFill>
            </a:endParaRPr>
          </a:p>
        </p:txBody>
      </p:sp>
      <p:sp>
        <p:nvSpPr>
          <p:cNvPr id="105" name="Google Shape;105;p18"/>
          <p:cNvSpPr txBox="1"/>
          <p:nvPr>
            <p:ph idx="1" type="body"/>
          </p:nvPr>
        </p:nvSpPr>
        <p:spPr>
          <a:xfrm>
            <a:off x="453650" y="1199450"/>
            <a:ext cx="7776600" cy="3246900"/>
          </a:xfrm>
          <a:prstGeom prst="rect">
            <a:avLst/>
          </a:prstGeom>
          <a:solidFill>
            <a:srgbClr val="CFE2F3"/>
          </a:solidFill>
          <a:ln cap="flat" cmpd="sng" w="9525">
            <a:solidFill>
              <a:srgbClr val="20124D"/>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Clr>
                <a:srgbClr val="20124D"/>
              </a:buClr>
              <a:buSzPts val="1400"/>
              <a:buChar char="●"/>
            </a:pPr>
            <a:r>
              <a:rPr lang="en" sz="1400">
                <a:solidFill>
                  <a:srgbClr val="20124D"/>
                </a:solidFill>
              </a:rPr>
              <a:t>Evaluation Metrics used:</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 </a:t>
            </a:r>
            <a:r>
              <a:rPr lang="en" sz="1400">
                <a:solidFill>
                  <a:srgbClr val="20124D"/>
                </a:solidFill>
              </a:rPr>
              <a:t>Accuracy</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Precision	</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Recall	</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F1-score</a:t>
            </a:r>
            <a:endParaRPr sz="1400">
              <a:solidFill>
                <a:srgbClr val="20124D"/>
              </a:solidFill>
            </a:endParaRPr>
          </a:p>
          <a:p>
            <a:pPr indent="0" lvl="0" marL="914400" rtl="0" algn="l">
              <a:lnSpc>
                <a:spcPct val="95000"/>
              </a:lnSpc>
              <a:spcBef>
                <a:spcPts val="1200"/>
              </a:spcBef>
              <a:spcAft>
                <a:spcPts val="0"/>
              </a:spcAft>
              <a:buNone/>
            </a:pPr>
            <a:r>
              <a:t/>
            </a:r>
            <a:endParaRPr sz="1400">
              <a:solidFill>
                <a:srgbClr val="20124D"/>
              </a:solidFill>
            </a:endParaRPr>
          </a:p>
          <a:p>
            <a:pPr indent="-317500" lvl="0" marL="457200" rtl="0" algn="l">
              <a:lnSpc>
                <a:spcPct val="95000"/>
              </a:lnSpc>
              <a:spcBef>
                <a:spcPts val="1200"/>
              </a:spcBef>
              <a:spcAft>
                <a:spcPts val="0"/>
              </a:spcAft>
              <a:buClr>
                <a:srgbClr val="20124D"/>
              </a:buClr>
              <a:buSzPts val="1400"/>
              <a:buChar char="●"/>
            </a:pPr>
            <a:r>
              <a:rPr lang="en" sz="1400">
                <a:solidFill>
                  <a:srgbClr val="20124D"/>
                </a:solidFill>
              </a:rPr>
              <a:t>Ratio of Training : Testing = 70:30</a:t>
            </a:r>
            <a:endParaRPr sz="1400">
              <a:solidFill>
                <a:srgbClr val="20124D"/>
              </a:solidFill>
            </a:endParaRPr>
          </a:p>
          <a:p>
            <a:pPr indent="0" lvl="0" marL="457200" rtl="0" algn="l">
              <a:lnSpc>
                <a:spcPct val="95000"/>
              </a:lnSpc>
              <a:spcBef>
                <a:spcPts val="1200"/>
              </a:spcBef>
              <a:spcAft>
                <a:spcPts val="0"/>
              </a:spcAft>
              <a:buNone/>
            </a:pPr>
            <a:r>
              <a:t/>
            </a:r>
            <a:endParaRPr sz="1400">
              <a:solidFill>
                <a:srgbClr val="20124D"/>
              </a:solidFill>
            </a:endParaRPr>
          </a:p>
          <a:p>
            <a:pPr indent="-317500" lvl="0" marL="457200" rtl="0" algn="l">
              <a:lnSpc>
                <a:spcPct val="95000"/>
              </a:lnSpc>
              <a:spcBef>
                <a:spcPts val="1200"/>
              </a:spcBef>
              <a:spcAft>
                <a:spcPts val="0"/>
              </a:spcAft>
              <a:buClr>
                <a:srgbClr val="20124D"/>
              </a:buClr>
              <a:buSzPts val="1400"/>
              <a:buChar char="●"/>
            </a:pPr>
            <a:r>
              <a:rPr lang="en" sz="1400">
                <a:solidFill>
                  <a:srgbClr val="20124D"/>
                </a:solidFill>
              </a:rPr>
              <a:t>Classification is done twice</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In presence of extracted user behaviour data</a:t>
            </a:r>
            <a:endParaRPr sz="1400">
              <a:solidFill>
                <a:srgbClr val="20124D"/>
              </a:solidFill>
            </a:endParaRPr>
          </a:p>
          <a:p>
            <a:pPr indent="-317500" lvl="1" marL="914400" rtl="0" algn="l">
              <a:lnSpc>
                <a:spcPct val="95000"/>
              </a:lnSpc>
              <a:spcBef>
                <a:spcPts val="0"/>
              </a:spcBef>
              <a:spcAft>
                <a:spcPts val="0"/>
              </a:spcAft>
              <a:buClr>
                <a:srgbClr val="20124D"/>
              </a:buClr>
              <a:buSzPts val="1400"/>
              <a:buChar char="○"/>
            </a:pPr>
            <a:r>
              <a:rPr lang="en" sz="1400">
                <a:solidFill>
                  <a:srgbClr val="20124D"/>
                </a:solidFill>
              </a:rPr>
              <a:t>In absence of extracted user behaviour data</a:t>
            </a:r>
            <a:endParaRPr sz="1400">
              <a:solidFill>
                <a:srgbClr val="20124D"/>
              </a:solidFill>
            </a:endParaRPr>
          </a:p>
        </p:txBody>
      </p:sp>
      <p:sp>
        <p:nvSpPr>
          <p:cNvPr id="106" name="Google Shape;10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0" name="Shape 110"/>
        <p:cNvGrpSpPr/>
        <p:nvPr/>
      </p:nvGrpSpPr>
      <p:grpSpPr>
        <a:xfrm>
          <a:off x="0" y="0"/>
          <a:ext cx="0" cy="0"/>
          <a:chOff x="0" y="0"/>
          <a:chExt cx="0" cy="0"/>
        </a:xfrm>
      </p:grpSpPr>
      <p:sp>
        <p:nvSpPr>
          <p:cNvPr id="111" name="Google Shape;111;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9"/>
          <p:cNvPicPr preferRelativeResize="0"/>
          <p:nvPr/>
        </p:nvPicPr>
        <p:blipFill>
          <a:blip r:embed="rId3">
            <a:alphaModFix/>
          </a:blip>
          <a:stretch>
            <a:fillRect/>
          </a:stretch>
        </p:blipFill>
        <p:spPr>
          <a:xfrm>
            <a:off x="971113" y="184750"/>
            <a:ext cx="7201786"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ph type="title"/>
          </p:nvPr>
        </p:nvSpPr>
        <p:spPr>
          <a:xfrm>
            <a:off x="311700" y="391350"/>
            <a:ext cx="8520600" cy="626100"/>
          </a:xfrm>
          <a:prstGeom prst="rect">
            <a:avLst/>
          </a:prstGeom>
          <a:solidFill>
            <a:srgbClr val="3D85C6"/>
          </a:solidFill>
          <a:ln cap="flat" cmpd="sng" w="9525">
            <a:solidFill>
              <a:srgbClr val="20124D"/>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CFE2F3"/>
                </a:solidFill>
              </a:rPr>
              <a:t>Experimental Results I:</a:t>
            </a:r>
            <a:endParaRPr sz="2400">
              <a:solidFill>
                <a:srgbClr val="CFE2F3"/>
              </a:solidFill>
            </a:endParaRPr>
          </a:p>
        </p:txBody>
      </p:sp>
      <p:sp>
        <p:nvSpPr>
          <p:cNvPr id="119" name="Google Shape;119;p20"/>
          <p:cNvSpPr txBox="1"/>
          <p:nvPr/>
        </p:nvSpPr>
        <p:spPr>
          <a:xfrm>
            <a:off x="-252650" y="4991500"/>
            <a:ext cx="9442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0" name="Google Shape;120;p20"/>
          <p:cNvPicPr preferRelativeResize="0"/>
          <p:nvPr/>
        </p:nvPicPr>
        <p:blipFill>
          <a:blip r:embed="rId3">
            <a:alphaModFix/>
          </a:blip>
          <a:stretch>
            <a:fillRect/>
          </a:stretch>
        </p:blipFill>
        <p:spPr>
          <a:xfrm>
            <a:off x="618775" y="1169850"/>
            <a:ext cx="3500434" cy="3669250"/>
          </a:xfrm>
          <a:prstGeom prst="rect">
            <a:avLst/>
          </a:prstGeom>
          <a:noFill/>
          <a:ln cap="flat" cmpd="sng" w="9525">
            <a:solidFill>
              <a:srgbClr val="20124D"/>
            </a:solidFill>
            <a:prstDash val="solid"/>
            <a:round/>
            <a:headEnd len="sm" w="sm" type="none"/>
            <a:tailEnd len="sm" w="sm" type="none"/>
          </a:ln>
        </p:spPr>
      </p:pic>
      <p:pic>
        <p:nvPicPr>
          <p:cNvPr id="121" name="Google Shape;121;p20"/>
          <p:cNvPicPr preferRelativeResize="0"/>
          <p:nvPr/>
        </p:nvPicPr>
        <p:blipFill>
          <a:blip r:embed="rId4">
            <a:alphaModFix/>
          </a:blip>
          <a:stretch>
            <a:fillRect/>
          </a:stretch>
        </p:blipFill>
        <p:spPr>
          <a:xfrm>
            <a:off x="4840759" y="1169850"/>
            <a:ext cx="3649496" cy="3669250"/>
          </a:xfrm>
          <a:prstGeom prst="rect">
            <a:avLst/>
          </a:prstGeom>
          <a:noFill/>
          <a:ln cap="flat" cmpd="sng" w="9525">
            <a:solidFill>
              <a:srgbClr val="20124D"/>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1"/>
          <p:cNvSpPr txBox="1"/>
          <p:nvPr>
            <p:ph type="title"/>
          </p:nvPr>
        </p:nvSpPr>
        <p:spPr>
          <a:xfrm>
            <a:off x="311700" y="391350"/>
            <a:ext cx="8520600" cy="626100"/>
          </a:xfrm>
          <a:prstGeom prst="rect">
            <a:avLst/>
          </a:prstGeom>
          <a:solidFill>
            <a:srgbClr val="3D85C6"/>
          </a:solidFill>
          <a:ln cap="flat" cmpd="sng" w="9525">
            <a:solidFill>
              <a:srgbClr val="20124D"/>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CFE2F3"/>
                </a:solidFill>
              </a:rPr>
              <a:t>Experimental Results II:</a:t>
            </a:r>
            <a:endParaRPr sz="2400">
              <a:solidFill>
                <a:srgbClr val="CFE2F3"/>
              </a:solidFill>
            </a:endParaRPr>
          </a:p>
        </p:txBody>
      </p:sp>
      <p:sp>
        <p:nvSpPr>
          <p:cNvPr id="128" name="Google Shape;128;p21"/>
          <p:cNvSpPr txBox="1"/>
          <p:nvPr/>
        </p:nvSpPr>
        <p:spPr>
          <a:xfrm>
            <a:off x="-252650" y="4991500"/>
            <a:ext cx="9442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29" name="Google Shape;129;p21"/>
          <p:cNvPicPr preferRelativeResize="0"/>
          <p:nvPr/>
        </p:nvPicPr>
        <p:blipFill>
          <a:blip r:embed="rId3">
            <a:alphaModFix/>
          </a:blip>
          <a:stretch>
            <a:fillRect/>
          </a:stretch>
        </p:blipFill>
        <p:spPr>
          <a:xfrm>
            <a:off x="566950" y="1169850"/>
            <a:ext cx="3501343" cy="3669250"/>
          </a:xfrm>
          <a:prstGeom prst="rect">
            <a:avLst/>
          </a:prstGeom>
          <a:noFill/>
          <a:ln cap="flat" cmpd="sng" w="9525">
            <a:solidFill>
              <a:srgbClr val="20124D"/>
            </a:solidFill>
            <a:prstDash val="solid"/>
            <a:round/>
            <a:headEnd len="sm" w="sm" type="none"/>
            <a:tailEnd len="sm" w="sm" type="none"/>
          </a:ln>
        </p:spPr>
      </p:pic>
      <p:pic>
        <p:nvPicPr>
          <p:cNvPr id="130" name="Google Shape;130;p21"/>
          <p:cNvPicPr preferRelativeResize="0"/>
          <p:nvPr/>
        </p:nvPicPr>
        <p:blipFill>
          <a:blip r:embed="rId4">
            <a:alphaModFix/>
          </a:blip>
          <a:stretch>
            <a:fillRect/>
          </a:stretch>
        </p:blipFill>
        <p:spPr>
          <a:xfrm>
            <a:off x="5014618" y="1169850"/>
            <a:ext cx="3475623" cy="3669251"/>
          </a:xfrm>
          <a:prstGeom prst="rect">
            <a:avLst/>
          </a:prstGeom>
          <a:noFill/>
          <a:ln cap="flat" cmpd="sng" w="9525">
            <a:solidFill>
              <a:srgbClr val="20124D"/>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