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5143500" cx="9144000"/>
  <p:notesSz cx="6858000" cy="9144000"/>
  <p:embeddedFontLst>
    <p:embeddedFont>
      <p:font typeface="Open Sans SemiBold"/>
      <p:regular r:id="rId16"/>
      <p:bold r:id="rId17"/>
      <p:italic r:id="rId18"/>
      <p:boldItalic r:id="rId19"/>
    </p:embeddedFont>
    <p:embeddedFont>
      <p:font typeface="Rajdhani"/>
      <p:regular r:id="rId20"/>
      <p:bold r:id="rId21"/>
    </p:embeddedFont>
    <p:embeddedFont>
      <p:font typeface="Open Sans Light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iSH3DPpYrliR7T4ngwNPYt/ChC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BE36E13-9044-432E-9C89-E9E74A25699C}">
  <a:tblStyle styleId="{3BE36E13-9044-432E-9C89-E9E74A25699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jdhani-regular.fntdata"/><Relationship Id="rId22" Type="http://schemas.openxmlformats.org/officeDocument/2006/relationships/font" Target="fonts/OpenSansLight-regular.fntdata"/><Relationship Id="rId21" Type="http://schemas.openxmlformats.org/officeDocument/2006/relationships/font" Target="fonts/Rajdhani-bold.fntdata"/><Relationship Id="rId24" Type="http://schemas.openxmlformats.org/officeDocument/2006/relationships/font" Target="fonts/OpenSansLight-italic.fntdata"/><Relationship Id="rId23" Type="http://schemas.openxmlformats.org/officeDocument/2006/relationships/font" Target="fonts/OpenSans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OpenSans-regular.fntdata"/><Relationship Id="rId25" Type="http://schemas.openxmlformats.org/officeDocument/2006/relationships/font" Target="fonts/OpenSansLight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OpenSans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customschemas.google.com/relationships/presentationmetadata" Target="meta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OpenSansSemiBold-bold.fntdata"/><Relationship Id="rId16" Type="http://schemas.openxmlformats.org/officeDocument/2006/relationships/font" Target="fonts/OpenSansSemiBold-regular.fntdata"/><Relationship Id="rId19" Type="http://schemas.openxmlformats.org/officeDocument/2006/relationships/font" Target="fonts/OpenSansSemiBold-boldItalic.fntdata"/><Relationship Id="rId18" Type="http://schemas.openxmlformats.org/officeDocument/2006/relationships/font" Target="fonts/OpenSansSemiBol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jp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0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" name="Google Shape;8;p10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3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6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20"/>
          <p:cNvSpPr txBox="1"/>
          <p:nvPr>
            <p:ph idx="2" type="body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2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2" name="Google Shape;8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2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3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3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Google Shape;43;p1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44" name="Google Shape;44;p1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reepik.es/vector-gratis/ilustracion-concepto-diagrama-flujo-usuarios_7407437.htm#page=2&amp;position=2#&amp;position=2" TargetMode="External"/><Relationship Id="rId4" Type="http://schemas.openxmlformats.org/officeDocument/2006/relationships/image" Target="../media/image1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18.pn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8.png"/><Relationship Id="rId5" Type="http://schemas.openxmlformats.org/officeDocument/2006/relationships/image" Target="../media/image14.png"/><Relationship Id="rId6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Relationship Id="rId5" Type="http://schemas.openxmlformats.org/officeDocument/2006/relationships/image" Target="../media/image22.png"/><Relationship Id="rId6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Relationship Id="rId4" Type="http://schemas.openxmlformats.org/officeDocument/2006/relationships/image" Target="../media/image27.png"/><Relationship Id="rId5" Type="http://schemas.openxmlformats.org/officeDocument/2006/relationships/image" Target="../media/image2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b="1" i="0" lang="es" sz="46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b="1" i="0" sz="46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b="1" i="0" lang="es" sz="46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integradora</a:t>
            </a:r>
            <a:endParaRPr b="1" i="0" sz="46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 aplicar mucho de lo aprendido en esta semana.</a:t>
            </a:r>
            <a:endParaRPr b="0" i="0" sz="1500" u="none" cap="none" strike="noStrike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esto cada mesa de trabajo deberá investigar qué puerto —o puertos— utilizan las siguientes aplicaciones. Además, deberán agregar tres aplicaciones más.</a:t>
            </a:r>
            <a:b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 para trabajo en clase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4" name="Google Shape;94;p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{3BE36E13-9044-432E-9C89-E9E74A25699C}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TCP/80,443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TCP/443,8801,8802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UDP/3478,3479,8801,8810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TCP/443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Meet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TCP/443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UDP/443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 Web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TCP/5222,5223,5228,524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UDP/3478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100" name="Google Shape;10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27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10075" y="1857637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4730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78925" y="1768500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0063" y="195897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19840" y="18162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06350" y="1779831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79725" y="170782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4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{3BE36E13-9044-432E-9C89-E9E74A25699C}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>
                          <a:solidFill>
                            <a:srgbClr val="1D1D1D"/>
                          </a:solidFill>
                        </a:rPr>
                        <a:t> </a:t>
                      </a:r>
                      <a:r>
                        <a:rPr b="1" lang="es" sz="1200">
                          <a:solidFill>
                            <a:srgbClr val="1D1D1D"/>
                          </a:solidFill>
                        </a:rPr>
                        <a:t>Puerto 3306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200">
                          <a:solidFill>
                            <a:srgbClr val="1D1D1D"/>
                          </a:solidFill>
                        </a:rPr>
                        <a:t> </a:t>
                      </a:r>
                      <a:r>
                        <a:rPr b="1" lang="es" sz="1200">
                          <a:solidFill>
                            <a:srgbClr val="1D1D1D"/>
                          </a:solidFill>
                        </a:rPr>
                        <a:t>Puerto 9418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 Sockets Layer (SSL)</a:t>
                      </a:r>
                      <a:endParaRPr b="1" sz="18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200">
                          <a:solidFill>
                            <a:srgbClr val="1D1D1D"/>
                          </a:solidFill>
                        </a:rPr>
                        <a:t>Puertos 587,993,995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200">
                          <a:solidFill>
                            <a:srgbClr val="1D1D1D"/>
                          </a:solidFill>
                        </a:rPr>
                        <a:t>Puerto 80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14" name="Google Shape;114;p4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11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46938" y="1768500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97775" y="1825900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03950" y="1847590"/>
            <a:ext cx="865850" cy="8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4" name="Google Shape;124;p5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{3BE36E13-9044-432E-9C89-E9E74A25699C}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80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 PPTP: TCP 1723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OpenVPN: UDP 1194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25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20 y 21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7950" y="1846406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25175" y="1958963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6"/>
          <p:cNvPicPr preferRelativeResize="0"/>
          <p:nvPr/>
        </p:nvPicPr>
        <p:blipFill rotWithShape="1">
          <a:blip r:embed="rId5">
            <a:alphaModFix/>
          </a:blip>
          <a:srcRect b="9460" l="29648" r="32257" t="0"/>
          <a:stretch/>
        </p:blipFill>
        <p:spPr>
          <a:xfrm>
            <a:off x="4926550" y="1566925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77600" y="1797262"/>
            <a:ext cx="1306224" cy="9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6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4" name="Google Shape;134;p6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{3BE36E13-9044-432E-9C89-E9E74A25699C}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Word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La </a:t>
                      </a:r>
                      <a:r>
                        <a:rPr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aplicación</a:t>
                      </a:r>
                      <a:r>
                        <a:rPr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no usa puertos, On line usa puerto 80</a:t>
                      </a:r>
                      <a:endParaRPr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443/TCP. 3478-3481/UDP. 50000-60000/UDP.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80, 433, 443, 3478, 3479, 5060, 5062, 5222, 6250, y 12000-65000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80, 443, 3478, 3479, 3480. UDP: 3478, 3479.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7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3" name="Google Shape;143;p7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{3BE36E13-9044-432E-9C89-E9E74A25699C}</a:tableStyleId>
              </a:tblPr>
              <a:tblGrid>
                <a:gridCol w="2118625"/>
                <a:gridCol w="1500875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/>
                        <a:t>Llamadas por internet VoIP, SIP o Asterisk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>
                          <a:solidFill>
                            <a:srgbClr val="434343"/>
                          </a:solidFill>
                        </a:rPr>
                        <a:t>puerto 80 y 443</a:t>
                      </a:r>
                      <a:endParaRPr b="1" u="none" cap="none" strike="noStrike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>
                          <a:solidFill>
                            <a:srgbClr val="434343"/>
                          </a:solidFill>
                        </a:rPr>
                        <a:t>para música y radio 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250">
                          <a:solidFill>
                            <a:srgbClr val="202124"/>
                          </a:solidFill>
                        </a:rPr>
                        <a:t> </a:t>
                      </a:r>
                      <a:r>
                        <a:rPr b="1" lang="es" sz="1550">
                          <a:solidFill>
                            <a:srgbClr val="202124"/>
                          </a:solidFill>
                        </a:rPr>
                        <a:t>puerto  445 y 3445 </a:t>
                      </a:r>
                      <a:endParaRPr b="1" sz="1550">
                        <a:solidFill>
                          <a:srgbClr val="202124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550">
                          <a:solidFill>
                            <a:srgbClr val="202124"/>
                          </a:solidFill>
                        </a:rPr>
                        <a:t>biblioteca de música.</a:t>
                      </a:r>
                      <a:endParaRPr sz="1550">
                        <a:solidFill>
                          <a:srgbClr val="202124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550">
                          <a:solidFill>
                            <a:srgbClr val="202124"/>
                          </a:solidFill>
                        </a:rPr>
                        <a:t>UDP /5353</a:t>
                      </a:r>
                      <a:endParaRPr sz="1550">
                        <a:solidFill>
                          <a:srgbClr val="202124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TeamViewer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TCP/5938.443,80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UDP/5938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443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1300"/>
                        <a:buAutoNum type="arabicPeriod"/>
                      </a:pPr>
                      <a:r>
                        <a:rPr lang="es" sz="1300">
                          <a:solidFill>
                            <a:srgbClr val="202124"/>
                          </a:solidFill>
                        </a:rPr>
                        <a:t>UDP/TCP 5060. In and out.</a:t>
                      </a:r>
                      <a:endParaRPr sz="1300">
                        <a:solidFill>
                          <a:srgbClr val="202124"/>
                        </a:solidFill>
                      </a:endParaRPr>
                    </a:p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1300"/>
                        <a:buAutoNum type="arabicPeriod"/>
                      </a:pPr>
                      <a:r>
                        <a:rPr lang="es" sz="1300">
                          <a:solidFill>
                            <a:srgbClr val="202124"/>
                          </a:solidFill>
                        </a:rPr>
                        <a:t>UDP 10000:20000 . In and out.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