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6858000" cx="12192000"/>
  <p:notesSz cx="6858000" cy="9144000"/>
  <p:embeddedFontLst>
    <p:embeddedFont>
      <p:font typeface="Arial Black"/>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0" roundtripDataSignature="AMtx7mhbt51QTEJ8d8GkZ+ekfk3gCyc/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ArialBlack-regular.fnt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400">
        <p14:rippl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400">
        <p14:rippl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400">
        <p14:rippl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400">
        <p14:rippl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400">
        <p14:rippl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4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9" name="Google Shape;29;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400">
        <p14:rippl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4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400">
        <p14:rippl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4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400">
        <p14:rippl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4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4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4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4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400">
        <p14:rippl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400">
        <p14:rippl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6"/>
          <p:cNvSpPr/>
          <p:nvPr>
            <p:ph idx="2" type="pic"/>
          </p:nvPr>
        </p:nvSpPr>
        <p:spPr>
          <a:xfrm>
            <a:off x="5183188" y="987425"/>
            <a:ext cx="6172200" cy="4873625"/>
          </a:xfrm>
          <a:prstGeom prst="rect">
            <a:avLst/>
          </a:prstGeom>
          <a:noFill/>
          <a:ln>
            <a:noFill/>
          </a:ln>
        </p:spPr>
      </p:sp>
      <p:sp>
        <p:nvSpPr>
          <p:cNvPr id="64" name="Google Shape;64;p4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400">
        <p14:rippl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1400">
        <p14:ripple/>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85" name="Google Shape;85;p1"/>
          <p:cNvPicPr preferRelativeResize="0"/>
          <p:nvPr/>
        </p:nvPicPr>
        <p:blipFill rotWithShape="1">
          <a:blip r:embed="rId4">
            <a:alphaModFix/>
          </a:blip>
          <a:srcRect b="0" l="0" r="0" t="0"/>
          <a:stretch/>
        </p:blipFill>
        <p:spPr>
          <a:xfrm>
            <a:off x="0" y="-1"/>
            <a:ext cx="12192000" cy="6857999"/>
          </a:xfrm>
          <a:prstGeom prst="rect">
            <a:avLst/>
          </a:prstGeom>
          <a:noFill/>
          <a:ln>
            <a:noFill/>
          </a:ln>
        </p:spPr>
      </p:pic>
    </p:spTree>
  </p:cSld>
  <p:clrMapOvr>
    <a:masterClrMapping/>
  </p:clrMapOvr>
  <mc:AlternateContent>
    <mc:Choice Requires="p14">
      <p:transition spd="slow" p14:dur="1400">
        <p14:rippl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type="title"/>
          </p:nvPr>
        </p:nvSpPr>
        <p:spPr>
          <a:xfrm>
            <a:off x="257176" y="0"/>
            <a:ext cx="10515600" cy="7064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4400"/>
              <a:buFont typeface="Arial Black"/>
              <a:buNone/>
            </a:pPr>
            <a:r>
              <a:rPr lang="en-US">
                <a:solidFill>
                  <a:srgbClr val="FFFF00"/>
                </a:solidFill>
                <a:latin typeface="Arial Black"/>
                <a:ea typeface="Arial Black"/>
                <a:cs typeface="Arial Black"/>
                <a:sym typeface="Arial Black"/>
              </a:rPr>
              <a:t>Interface of King Phisher</a:t>
            </a:r>
            <a:endParaRPr/>
          </a:p>
        </p:txBody>
      </p:sp>
      <p:pic>
        <p:nvPicPr>
          <p:cNvPr id="142" name="Google Shape;142;p10"/>
          <p:cNvPicPr preferRelativeResize="0"/>
          <p:nvPr>
            <p:ph idx="1" type="body"/>
          </p:nvPr>
        </p:nvPicPr>
        <p:blipFill rotWithShape="1">
          <a:blip r:embed="rId3">
            <a:alphaModFix/>
          </a:blip>
          <a:srcRect b="0" l="0" r="0" t="0"/>
          <a:stretch/>
        </p:blipFill>
        <p:spPr>
          <a:xfrm>
            <a:off x="238125" y="885826"/>
            <a:ext cx="11715750" cy="3214688"/>
          </a:xfrm>
          <a:prstGeom prst="rect">
            <a:avLst/>
          </a:prstGeom>
          <a:noFill/>
          <a:ln>
            <a:noFill/>
          </a:ln>
        </p:spPr>
      </p:pic>
      <p:pic>
        <p:nvPicPr>
          <p:cNvPr id="143" name="Google Shape;143;p10"/>
          <p:cNvPicPr preferRelativeResize="0"/>
          <p:nvPr/>
        </p:nvPicPr>
        <p:blipFill rotWithShape="1">
          <a:blip r:embed="rId4">
            <a:alphaModFix/>
          </a:blip>
          <a:srcRect b="0" l="0" r="0" t="0"/>
          <a:stretch/>
        </p:blipFill>
        <p:spPr>
          <a:xfrm>
            <a:off x="238125" y="4279902"/>
            <a:ext cx="11715750" cy="2185985"/>
          </a:xfrm>
          <a:prstGeom prst="rect">
            <a:avLst/>
          </a:prstGeom>
          <a:noFill/>
          <a:ln>
            <a:noFill/>
          </a:ln>
        </p:spPr>
      </p:pic>
    </p:spTree>
  </p:cSld>
  <p:clrMapOvr>
    <a:masterClrMapping/>
  </p:clrMapOvr>
  <mc:AlternateContent>
    <mc:Choice Requires="p14">
      <p:transition spd="slow" p14:dur="1400">
        <p14:rippl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49" name="Google Shape;14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50" name="Google Shape;150;p11"/>
          <p:cNvPicPr preferRelativeResize="0"/>
          <p:nvPr/>
        </p:nvPicPr>
        <p:blipFill rotWithShape="1">
          <a:blip r:embed="rId3">
            <a:alphaModFix/>
          </a:blip>
          <a:srcRect b="0" l="0" r="0" t="0"/>
          <a:stretch/>
        </p:blipFill>
        <p:spPr>
          <a:xfrm>
            <a:off x="570706" y="357187"/>
            <a:ext cx="11050587" cy="6029326"/>
          </a:xfrm>
          <a:prstGeom prst="rect">
            <a:avLst/>
          </a:prstGeom>
          <a:noFill/>
          <a:ln>
            <a:noFill/>
          </a:ln>
        </p:spPr>
      </p:pic>
    </p:spTree>
  </p:cSld>
  <p:clrMapOvr>
    <a:masterClrMapping/>
  </p:clrMapOvr>
  <mc:AlternateContent>
    <mc:Choice Requires="p14">
      <p:transition spd="slow" p14:dur="1400">
        <p14:rippl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56" name="Google Shape;156;p12"/>
          <p:cNvPicPr preferRelativeResize="0"/>
          <p:nvPr/>
        </p:nvPicPr>
        <p:blipFill rotWithShape="1">
          <a:blip r:embed="rId3">
            <a:alphaModFix/>
          </a:blip>
          <a:srcRect b="0" l="0" r="0" t="0"/>
          <a:stretch/>
        </p:blipFill>
        <p:spPr>
          <a:xfrm>
            <a:off x="0" y="0"/>
            <a:ext cx="12192000" cy="6857999"/>
          </a:xfrm>
          <a:prstGeom prst="rect">
            <a:avLst/>
          </a:prstGeom>
          <a:noFill/>
          <a:ln>
            <a:noFill/>
          </a:ln>
        </p:spPr>
      </p:pic>
      <p:sp>
        <p:nvSpPr>
          <p:cNvPr id="157" name="Google Shape;157;p12"/>
          <p:cNvSpPr txBox="1"/>
          <p:nvPr/>
        </p:nvSpPr>
        <p:spPr>
          <a:xfrm>
            <a:off x="169862" y="4148138"/>
            <a:ext cx="8231188" cy="19050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FF0000"/>
              </a:buClr>
              <a:buSzPts val="4400"/>
              <a:buFont typeface="Arial Black"/>
              <a:buNone/>
            </a:pPr>
            <a:r>
              <a:rPr b="0" i="0" lang="en-US" sz="4400" u="none" cap="none" strike="noStrike">
                <a:solidFill>
                  <a:srgbClr val="FF0000"/>
                </a:solidFill>
                <a:latin typeface="Arial Black"/>
                <a:ea typeface="Arial Black"/>
                <a:cs typeface="Arial Black"/>
                <a:sym typeface="Arial Black"/>
              </a:rPr>
              <a:t>Installation and Demo of</a:t>
            </a:r>
            <a:br>
              <a:rPr b="0" i="0" lang="en-US" sz="4400" u="none" cap="none" strike="noStrike">
                <a:solidFill>
                  <a:srgbClr val="FF0000"/>
                </a:solidFill>
                <a:latin typeface="Arial Black"/>
                <a:ea typeface="Arial Black"/>
                <a:cs typeface="Arial Black"/>
                <a:sym typeface="Arial Black"/>
              </a:rPr>
            </a:br>
            <a:r>
              <a:rPr b="0" i="0" lang="en-US" sz="4400" u="none" cap="none" strike="noStrike">
                <a:solidFill>
                  <a:srgbClr val="FF0000"/>
                </a:solidFill>
                <a:latin typeface="Arial Black"/>
                <a:ea typeface="Arial Black"/>
                <a:cs typeface="Arial Black"/>
                <a:sym typeface="Arial Black"/>
              </a:rPr>
              <a:t>      Phishing Attack</a:t>
            </a:r>
            <a:endParaRPr b="0" i="0" sz="4400" u="none" cap="none" strike="noStrike">
              <a:solidFill>
                <a:srgbClr val="FF0000"/>
              </a:solidFill>
              <a:latin typeface="Arial Black"/>
              <a:ea typeface="Arial Black"/>
              <a:cs typeface="Arial Black"/>
              <a:sym typeface="Arial Black"/>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3"/>
          <p:cNvSpPr txBox="1"/>
          <p:nvPr>
            <p:ph type="title"/>
          </p:nvPr>
        </p:nvSpPr>
        <p:spPr>
          <a:xfrm>
            <a:off x="966788" y="642939"/>
            <a:ext cx="10515600" cy="101441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00"/>
              </a:buClr>
              <a:buSzPct val="100000"/>
              <a:buFont typeface="Arial Black"/>
              <a:buNone/>
            </a:pPr>
            <a:r>
              <a:rPr b="1" lang="en-US">
                <a:solidFill>
                  <a:srgbClr val="FFFF00"/>
                </a:solidFill>
                <a:latin typeface="Arial Black"/>
                <a:ea typeface="Arial Black"/>
                <a:cs typeface="Arial Black"/>
                <a:sym typeface="Arial Black"/>
              </a:rPr>
              <a:t>Installing Dependencies</a:t>
            </a:r>
            <a:br>
              <a:rPr b="1" lang="en-US"/>
            </a:br>
            <a:endParaRPr/>
          </a:p>
        </p:txBody>
      </p:sp>
      <p:sp>
        <p:nvSpPr>
          <p:cNvPr id="163" name="Google Shape;163;p13"/>
          <p:cNvSpPr txBox="1"/>
          <p:nvPr>
            <p:ph idx="1" type="body"/>
          </p:nvPr>
        </p:nvSpPr>
        <p:spPr>
          <a:xfrm>
            <a:off x="966788" y="1657351"/>
            <a:ext cx="10515600" cy="4800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FF00"/>
              </a:buClr>
              <a:buSzPts val="2800"/>
              <a:buFont typeface="Noto Sans Symbols"/>
              <a:buChar char="❑"/>
            </a:pPr>
            <a:r>
              <a:rPr b="1" lang="en-US">
                <a:solidFill>
                  <a:srgbClr val="FFFF00"/>
                </a:solidFill>
                <a:latin typeface="Calibri"/>
                <a:ea typeface="Calibri"/>
                <a:cs typeface="Calibri"/>
                <a:sym typeface="Calibri"/>
              </a:rPr>
              <a:t>Terminal Access</a:t>
            </a:r>
            <a:endParaRPr/>
          </a:p>
          <a:p>
            <a:pPr indent="-228600" lvl="0" marL="228600" rtl="0" algn="l">
              <a:lnSpc>
                <a:spcPct val="90000"/>
              </a:lnSpc>
              <a:spcBef>
                <a:spcPts val="1000"/>
              </a:spcBef>
              <a:spcAft>
                <a:spcPts val="0"/>
              </a:spcAft>
              <a:buClr>
                <a:srgbClr val="00B0F0"/>
              </a:buClr>
              <a:buSzPts val="2800"/>
              <a:buFont typeface="Noto Sans Symbols"/>
              <a:buChar char="▪"/>
            </a:pPr>
            <a:r>
              <a:rPr b="1" lang="en-US">
                <a:solidFill>
                  <a:srgbClr val="00B0F0"/>
                </a:solidFill>
                <a:latin typeface="Calibri"/>
                <a:ea typeface="Calibri"/>
                <a:cs typeface="Calibri"/>
                <a:sym typeface="Calibri"/>
              </a:rPr>
              <a:t>Ensure you have access to the terminal in Kali Linux to execute commands.</a:t>
            </a:r>
            <a:endParaRPr/>
          </a:p>
          <a:p>
            <a:pPr indent="-228600" lvl="0" marL="228600" rtl="0" algn="l">
              <a:lnSpc>
                <a:spcPct val="90000"/>
              </a:lnSpc>
              <a:spcBef>
                <a:spcPts val="1000"/>
              </a:spcBef>
              <a:spcAft>
                <a:spcPts val="0"/>
              </a:spcAft>
              <a:buClr>
                <a:srgbClr val="FFFF00"/>
              </a:buClr>
              <a:buSzPts val="2800"/>
              <a:buFont typeface="Noto Sans Symbols"/>
              <a:buChar char="❑"/>
            </a:pPr>
            <a:r>
              <a:rPr b="1" lang="en-US">
                <a:solidFill>
                  <a:srgbClr val="FFFF00"/>
                </a:solidFill>
                <a:latin typeface="Calibri"/>
                <a:ea typeface="Calibri"/>
                <a:cs typeface="Calibri"/>
                <a:sym typeface="Calibri"/>
              </a:rPr>
              <a:t>Python Libraries</a:t>
            </a:r>
            <a:endParaRPr/>
          </a:p>
          <a:p>
            <a:pPr indent="-228600" lvl="0" marL="228600" rtl="0" algn="l">
              <a:lnSpc>
                <a:spcPct val="90000"/>
              </a:lnSpc>
              <a:spcBef>
                <a:spcPts val="1000"/>
              </a:spcBef>
              <a:spcAft>
                <a:spcPts val="0"/>
              </a:spcAft>
              <a:buClr>
                <a:srgbClr val="00B0F0"/>
              </a:buClr>
              <a:buSzPts val="2800"/>
              <a:buFont typeface="Noto Sans Symbols"/>
              <a:buChar char="▪"/>
            </a:pPr>
            <a:r>
              <a:rPr b="1" lang="en-US">
                <a:solidFill>
                  <a:srgbClr val="00B0F0"/>
                </a:solidFill>
                <a:latin typeface="Calibri"/>
                <a:ea typeface="Calibri"/>
                <a:cs typeface="Calibri"/>
                <a:sym typeface="Calibri"/>
              </a:rPr>
              <a:t>Install required Python libraries such as Flask, Jinja2, and psutil.</a:t>
            </a:r>
            <a:endParaRPr/>
          </a:p>
          <a:p>
            <a:pPr indent="-228600" lvl="0" marL="228600" rtl="0" algn="l">
              <a:lnSpc>
                <a:spcPct val="90000"/>
              </a:lnSpc>
              <a:spcBef>
                <a:spcPts val="1000"/>
              </a:spcBef>
              <a:spcAft>
                <a:spcPts val="0"/>
              </a:spcAft>
              <a:buClr>
                <a:srgbClr val="FFFF00"/>
              </a:buClr>
              <a:buSzPts val="2800"/>
              <a:buFont typeface="Noto Sans Symbols"/>
              <a:buChar char="❑"/>
            </a:pPr>
            <a:r>
              <a:rPr b="1" lang="en-US">
                <a:solidFill>
                  <a:srgbClr val="FFFF00"/>
                </a:solidFill>
                <a:latin typeface="Calibri"/>
                <a:ea typeface="Calibri"/>
                <a:cs typeface="Calibri"/>
                <a:sym typeface="Calibri"/>
              </a:rPr>
              <a:t>Additional Packages</a:t>
            </a:r>
            <a:endParaRPr/>
          </a:p>
          <a:p>
            <a:pPr indent="-228600" lvl="0" marL="228600" rtl="0" algn="l">
              <a:lnSpc>
                <a:spcPct val="90000"/>
              </a:lnSpc>
              <a:spcBef>
                <a:spcPts val="1000"/>
              </a:spcBef>
              <a:spcAft>
                <a:spcPts val="0"/>
              </a:spcAft>
              <a:buClr>
                <a:srgbClr val="00B0F0"/>
              </a:buClr>
              <a:buSzPts val="2800"/>
              <a:buFont typeface="Noto Sans Symbols"/>
              <a:buChar char="▪"/>
            </a:pPr>
            <a:r>
              <a:rPr b="1" lang="en-US">
                <a:solidFill>
                  <a:srgbClr val="00B0F0"/>
                </a:solidFill>
                <a:latin typeface="Calibri"/>
                <a:ea typeface="Calibri"/>
                <a:cs typeface="Calibri"/>
                <a:sym typeface="Calibri"/>
              </a:rPr>
              <a:t>Install any additional packages as per the King Phisher documentation.</a:t>
            </a:r>
            <a:endParaRPr/>
          </a:p>
          <a:p>
            <a:pPr indent="-50800" lvl="0" marL="228600" rtl="0" algn="l">
              <a:lnSpc>
                <a:spcPct val="90000"/>
              </a:lnSpc>
              <a:spcBef>
                <a:spcPts val="1000"/>
              </a:spcBef>
              <a:spcAft>
                <a:spcPts val="0"/>
              </a:spcAft>
              <a:buClr>
                <a:schemeClr val="dk1"/>
              </a:buClr>
              <a:buSzPts val="2800"/>
              <a:buNone/>
            </a:pPr>
            <a:r>
              <a:t/>
            </a:r>
            <a:endParaRPr>
              <a:solidFill>
                <a:srgbClr val="00B0F0"/>
              </a:solidFill>
            </a:endParaRPr>
          </a:p>
          <a:p>
            <a:pPr indent="-50800" lvl="0" marL="228600" rtl="0" algn="l">
              <a:lnSpc>
                <a:spcPct val="90000"/>
              </a:lnSpc>
              <a:spcBef>
                <a:spcPts val="1000"/>
              </a:spcBef>
              <a:spcAft>
                <a:spcPts val="0"/>
              </a:spcAft>
              <a:buClr>
                <a:schemeClr val="dk1"/>
              </a:buClr>
              <a:buSzPts val="2800"/>
              <a:buNone/>
            </a:pPr>
            <a:r>
              <a:t/>
            </a:r>
            <a:endParaRPr>
              <a:solidFill>
                <a:srgbClr val="00B0F0"/>
              </a:solidFill>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4400"/>
              <a:buFont typeface="Arial Black"/>
              <a:buNone/>
            </a:pPr>
            <a:r>
              <a:rPr b="1" lang="en-US">
                <a:solidFill>
                  <a:srgbClr val="FFFF00"/>
                </a:solidFill>
                <a:latin typeface="Arial Black"/>
                <a:ea typeface="Arial Black"/>
                <a:cs typeface="Arial Black"/>
                <a:sym typeface="Arial Black"/>
              </a:rPr>
              <a:t>Demo of King Phisher</a:t>
            </a:r>
            <a:endParaRPr b="1">
              <a:solidFill>
                <a:srgbClr val="FFFF00"/>
              </a:solidFill>
              <a:latin typeface="Arial Black"/>
              <a:ea typeface="Arial Black"/>
              <a:cs typeface="Arial Black"/>
              <a:sym typeface="Arial Black"/>
            </a:endParaRPr>
          </a:p>
        </p:txBody>
      </p:sp>
      <p:pic>
        <p:nvPicPr>
          <p:cNvPr id="169" name="Google Shape;169;p16"/>
          <p:cNvPicPr preferRelativeResize="0"/>
          <p:nvPr/>
        </p:nvPicPr>
        <p:blipFill rotWithShape="1">
          <a:blip r:embed="rId3">
            <a:alphaModFix/>
          </a:blip>
          <a:srcRect b="0" l="0" r="0" t="0"/>
          <a:stretch/>
        </p:blipFill>
        <p:spPr>
          <a:xfrm>
            <a:off x="0" y="1690688"/>
            <a:ext cx="12192000" cy="5167311"/>
          </a:xfrm>
          <a:prstGeom prst="rect">
            <a:avLst/>
          </a:prstGeom>
          <a:noFill/>
          <a:ln>
            <a:noFill/>
          </a:ln>
        </p:spPr>
      </p:pic>
      <p:sp>
        <p:nvSpPr>
          <p:cNvPr id="170" name="Google Shape;170;p16"/>
          <p:cNvSpPr txBox="1"/>
          <p:nvPr/>
        </p:nvSpPr>
        <p:spPr>
          <a:xfrm>
            <a:off x="390525" y="1952625"/>
            <a:ext cx="10515600" cy="435133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rgbClr val="00B0F0"/>
              </a:buClr>
              <a:buSzPts val="2800"/>
              <a:buFont typeface="Noto Sans Symbols"/>
              <a:buChar char="❑"/>
            </a:pPr>
            <a:r>
              <a:rPr b="1" i="0" lang="en-US" sz="2800" u="none" cap="none" strike="noStrike">
                <a:solidFill>
                  <a:srgbClr val="00B0F0"/>
                </a:solidFill>
                <a:latin typeface="Calibri"/>
                <a:ea typeface="Calibri"/>
                <a:cs typeface="Calibri"/>
                <a:sym typeface="Calibri"/>
              </a:rPr>
              <a:t>Create an Html file for Email Phishing</a:t>
            </a:r>
            <a:endParaRPr/>
          </a:p>
          <a:p>
            <a:pPr indent="-228600" lvl="0" marL="228600" marR="0" rtl="0" algn="l">
              <a:lnSpc>
                <a:spcPct val="90000"/>
              </a:lnSpc>
              <a:spcBef>
                <a:spcPts val="1000"/>
              </a:spcBef>
              <a:spcAft>
                <a:spcPts val="0"/>
              </a:spcAft>
              <a:buClr>
                <a:srgbClr val="00B0F0"/>
              </a:buClr>
              <a:buSzPts val="2800"/>
              <a:buFont typeface="Noto Sans Symbols"/>
              <a:buChar char="❑"/>
            </a:pPr>
            <a:r>
              <a:rPr b="1" i="0" lang="en-US" sz="2800" u="none" cap="none" strike="noStrike">
                <a:solidFill>
                  <a:srgbClr val="00B0F0"/>
                </a:solidFill>
                <a:latin typeface="Calibri"/>
                <a:ea typeface="Calibri"/>
                <a:cs typeface="Calibri"/>
                <a:sym typeface="Calibri"/>
              </a:rPr>
              <a:t>Configure the tool for Phishing email</a:t>
            </a:r>
            <a:endParaRPr/>
          </a:p>
          <a:p>
            <a:pPr indent="-228600" lvl="0" marL="228600" marR="0" rtl="0" algn="l">
              <a:lnSpc>
                <a:spcPct val="90000"/>
              </a:lnSpc>
              <a:spcBef>
                <a:spcPts val="1000"/>
              </a:spcBef>
              <a:spcAft>
                <a:spcPts val="0"/>
              </a:spcAft>
              <a:buClr>
                <a:srgbClr val="00B0F0"/>
              </a:buClr>
              <a:buSzPts val="2800"/>
              <a:buFont typeface="Noto Sans Symbols"/>
              <a:buChar char="❑"/>
            </a:pPr>
            <a:r>
              <a:rPr b="1" i="0" lang="en-US" sz="2800" u="none" cap="none" strike="noStrike">
                <a:solidFill>
                  <a:srgbClr val="00B0F0"/>
                </a:solidFill>
                <a:latin typeface="Calibri"/>
                <a:ea typeface="Calibri"/>
                <a:cs typeface="Calibri"/>
                <a:sym typeface="Calibri"/>
              </a:rPr>
              <a:t>Select your target</a:t>
            </a:r>
            <a:endParaRPr/>
          </a:p>
          <a:p>
            <a:pPr indent="-228600" lvl="0" marL="228600" marR="0" rtl="0" algn="l">
              <a:lnSpc>
                <a:spcPct val="90000"/>
              </a:lnSpc>
              <a:spcBef>
                <a:spcPts val="1000"/>
              </a:spcBef>
              <a:spcAft>
                <a:spcPts val="0"/>
              </a:spcAft>
              <a:buClr>
                <a:srgbClr val="00B0F0"/>
              </a:buClr>
              <a:buSzPts val="2800"/>
              <a:buFont typeface="Noto Sans Symbols"/>
              <a:buChar char="❑"/>
            </a:pPr>
            <a:r>
              <a:rPr b="1" i="0" lang="en-US" sz="2800" u="none" cap="none" strike="noStrike">
                <a:solidFill>
                  <a:srgbClr val="00B0F0"/>
                </a:solidFill>
                <a:latin typeface="Calibri"/>
                <a:ea typeface="Calibri"/>
                <a:cs typeface="Calibri"/>
                <a:sym typeface="Calibri"/>
              </a:rPr>
              <a:t>Send phishing email</a:t>
            </a:r>
            <a:endParaRPr/>
          </a:p>
          <a:p>
            <a:pPr indent="-228600" lvl="0" marL="228600" marR="0" rtl="0" algn="l">
              <a:lnSpc>
                <a:spcPct val="90000"/>
              </a:lnSpc>
              <a:spcBef>
                <a:spcPts val="1000"/>
              </a:spcBef>
              <a:spcAft>
                <a:spcPts val="0"/>
              </a:spcAft>
              <a:buClr>
                <a:srgbClr val="00B0F0"/>
              </a:buClr>
              <a:buSzPts val="2800"/>
              <a:buFont typeface="Noto Sans Symbols"/>
              <a:buChar char="❑"/>
            </a:pPr>
            <a:r>
              <a:rPr b="1" i="0" lang="en-US" sz="2800" u="none" cap="none" strike="noStrike">
                <a:solidFill>
                  <a:srgbClr val="00B0F0"/>
                </a:solidFill>
                <a:latin typeface="Calibri"/>
                <a:ea typeface="Calibri"/>
                <a:cs typeface="Calibri"/>
                <a:sym typeface="Calibri"/>
              </a:rPr>
              <a:t>Capturing Credentials</a:t>
            </a:r>
            <a:endParaRPr b="1" i="0" sz="2800" u="none" cap="none" strike="noStrike">
              <a:solidFill>
                <a:srgbClr val="00B0F0"/>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223837" y="277812"/>
            <a:ext cx="10515600" cy="8064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00"/>
              </a:buClr>
              <a:buSzPct val="100000"/>
              <a:buFont typeface="Calibri"/>
              <a:buNone/>
            </a:pPr>
            <a:r>
              <a:rPr b="1" lang="en-US" sz="4400">
                <a:solidFill>
                  <a:srgbClr val="FFFF00"/>
                </a:solidFill>
                <a:latin typeface="Calibri"/>
                <a:ea typeface="Calibri"/>
                <a:cs typeface="Calibri"/>
                <a:sym typeface="Calibri"/>
              </a:rPr>
              <a:t>Create an Html file for Email Phishing</a:t>
            </a:r>
            <a:br>
              <a:rPr b="1" lang="en-US" sz="4400">
                <a:solidFill>
                  <a:srgbClr val="FFFF00"/>
                </a:solidFill>
                <a:latin typeface="Calibri"/>
                <a:ea typeface="Calibri"/>
                <a:cs typeface="Calibri"/>
                <a:sym typeface="Calibri"/>
              </a:rPr>
            </a:br>
            <a:endParaRPr b="1">
              <a:latin typeface="Calibri"/>
              <a:ea typeface="Calibri"/>
              <a:cs typeface="Calibri"/>
              <a:sym typeface="Calibri"/>
            </a:endParaRPr>
          </a:p>
        </p:txBody>
      </p:sp>
      <p:pic>
        <p:nvPicPr>
          <p:cNvPr id="176" name="Google Shape;176;p17"/>
          <p:cNvPicPr preferRelativeResize="0"/>
          <p:nvPr/>
        </p:nvPicPr>
        <p:blipFill rotWithShape="1">
          <a:blip r:embed="rId3">
            <a:alphaModFix/>
          </a:blip>
          <a:srcRect b="0" l="0" r="0" t="0"/>
          <a:stretch/>
        </p:blipFill>
        <p:spPr>
          <a:xfrm>
            <a:off x="0" y="942975"/>
            <a:ext cx="12192000" cy="5915025"/>
          </a:xfrm>
          <a:prstGeom prst="rect">
            <a:avLst/>
          </a:prstGeom>
          <a:noFill/>
          <a:ln>
            <a:noFill/>
          </a:ln>
        </p:spPr>
      </p:pic>
      <p:pic>
        <p:nvPicPr>
          <p:cNvPr id="177" name="Google Shape;177;p17"/>
          <p:cNvPicPr preferRelativeResize="0"/>
          <p:nvPr/>
        </p:nvPicPr>
        <p:blipFill rotWithShape="1">
          <a:blip r:embed="rId4">
            <a:alphaModFix/>
          </a:blip>
          <a:srcRect b="0" l="0" r="0" t="0"/>
          <a:stretch/>
        </p:blipFill>
        <p:spPr>
          <a:xfrm>
            <a:off x="1059657" y="1389737"/>
            <a:ext cx="9329736" cy="4078526"/>
          </a:xfrm>
          <a:prstGeom prst="rect">
            <a:avLst/>
          </a:prstGeom>
          <a:noFill/>
          <a:ln>
            <a:noFill/>
          </a:ln>
          <a:effectLst>
            <a:outerShdw blurRad="292100" rotWithShape="0" algn="tl" dir="2700000" dist="139700">
              <a:srgbClr val="333333">
                <a:alpha val="64705"/>
              </a:srgbClr>
            </a:outerShdw>
          </a:effectLst>
        </p:spPr>
      </p:pic>
    </p:spTree>
  </p:cSld>
  <p:clrMapOvr>
    <a:masterClrMapping/>
  </p:clrMapOvr>
  <mc:AlternateContent>
    <mc:Choice Requires="p14">
      <p:transition spd="slow" p14:dur="1400">
        <p14:rippl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8"/>
          <p:cNvSpPr txBox="1"/>
          <p:nvPr>
            <p:ph type="title"/>
          </p:nvPr>
        </p:nvSpPr>
        <p:spPr>
          <a:xfrm>
            <a:off x="266700" y="256380"/>
            <a:ext cx="10515600" cy="8493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4400"/>
              <a:buFont typeface="Calibri"/>
              <a:buNone/>
            </a:pPr>
            <a:r>
              <a:rPr b="1" lang="en-US">
                <a:solidFill>
                  <a:srgbClr val="FFFF00"/>
                </a:solidFill>
                <a:latin typeface="Calibri"/>
                <a:ea typeface="Calibri"/>
                <a:cs typeface="Calibri"/>
                <a:sym typeface="Calibri"/>
              </a:rPr>
              <a:t>Configure for Sending Email Chose  Target</a:t>
            </a:r>
            <a:endParaRPr b="1">
              <a:latin typeface="Calibri"/>
              <a:ea typeface="Calibri"/>
              <a:cs typeface="Calibri"/>
              <a:sym typeface="Calibri"/>
            </a:endParaRPr>
          </a:p>
        </p:txBody>
      </p:sp>
      <p:pic>
        <p:nvPicPr>
          <p:cNvPr id="183" name="Google Shape;183;p18"/>
          <p:cNvPicPr preferRelativeResize="0"/>
          <p:nvPr>
            <p:ph idx="1" type="body"/>
          </p:nvPr>
        </p:nvPicPr>
        <p:blipFill rotWithShape="1">
          <a:blip r:embed="rId3">
            <a:alphaModFix/>
          </a:blip>
          <a:srcRect b="0" l="0" r="0" t="0"/>
          <a:stretch/>
        </p:blipFill>
        <p:spPr>
          <a:xfrm>
            <a:off x="457200" y="1256508"/>
            <a:ext cx="10915650" cy="2443162"/>
          </a:xfrm>
          <a:prstGeom prst="rect">
            <a:avLst/>
          </a:prstGeom>
          <a:noFill/>
          <a:ln>
            <a:noFill/>
          </a:ln>
        </p:spPr>
      </p:pic>
    </p:spTree>
  </p:cSld>
  <p:clrMapOvr>
    <a:masterClrMapping/>
  </p:clrMapOvr>
  <mc:AlternateContent>
    <mc:Choice Requires="p14">
      <p:transition spd="slow" p14:dur="1400">
        <p14:rippl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4400"/>
              <a:buFont typeface="Calibri"/>
              <a:buNone/>
            </a:pPr>
            <a:r>
              <a:rPr b="1" lang="en-US">
                <a:solidFill>
                  <a:srgbClr val="FFFF00"/>
                </a:solidFill>
                <a:latin typeface="Calibri"/>
                <a:ea typeface="Calibri"/>
                <a:cs typeface="Calibri"/>
                <a:sym typeface="Calibri"/>
              </a:rPr>
              <a:t>S</a:t>
            </a:r>
            <a:r>
              <a:rPr b="1" lang="en-US" sz="4400">
                <a:solidFill>
                  <a:srgbClr val="FFFF00"/>
                </a:solidFill>
                <a:latin typeface="Calibri"/>
                <a:ea typeface="Calibri"/>
                <a:cs typeface="Calibri"/>
                <a:sym typeface="Calibri"/>
              </a:rPr>
              <a:t>end </a:t>
            </a:r>
            <a:r>
              <a:rPr b="1" lang="en-US">
                <a:solidFill>
                  <a:srgbClr val="FFFF00"/>
                </a:solidFill>
                <a:latin typeface="Calibri"/>
                <a:ea typeface="Calibri"/>
                <a:cs typeface="Calibri"/>
                <a:sym typeface="Calibri"/>
              </a:rPr>
              <a:t>E</a:t>
            </a:r>
            <a:r>
              <a:rPr b="1" lang="en-US" sz="4400">
                <a:solidFill>
                  <a:srgbClr val="FFFF00"/>
                </a:solidFill>
                <a:latin typeface="Calibri"/>
                <a:ea typeface="Calibri"/>
                <a:cs typeface="Calibri"/>
                <a:sym typeface="Calibri"/>
              </a:rPr>
              <a:t>mail</a:t>
            </a:r>
            <a:br>
              <a:rPr b="1" lang="en-US" sz="4400">
                <a:solidFill>
                  <a:srgbClr val="FFFF00"/>
                </a:solidFill>
                <a:latin typeface="Arial Black"/>
                <a:ea typeface="Arial Black"/>
                <a:cs typeface="Arial Black"/>
                <a:sym typeface="Arial Black"/>
              </a:rPr>
            </a:br>
            <a:endParaRPr/>
          </a:p>
        </p:txBody>
      </p:sp>
      <p:pic>
        <p:nvPicPr>
          <p:cNvPr id="189" name="Google Shape;189;p19"/>
          <p:cNvPicPr preferRelativeResize="0"/>
          <p:nvPr/>
        </p:nvPicPr>
        <p:blipFill rotWithShape="1">
          <a:blip r:embed="rId3">
            <a:alphaModFix/>
          </a:blip>
          <a:srcRect b="0" l="0" r="0" t="0"/>
          <a:stretch/>
        </p:blipFill>
        <p:spPr>
          <a:xfrm>
            <a:off x="452437" y="4424853"/>
            <a:ext cx="10763251" cy="1465869"/>
          </a:xfrm>
          <a:prstGeom prst="rect">
            <a:avLst/>
          </a:prstGeom>
          <a:noFill/>
          <a:ln>
            <a:noFill/>
          </a:ln>
        </p:spPr>
      </p:pic>
    </p:spTree>
  </p:cSld>
  <p:clrMapOvr>
    <a:masterClrMapping/>
  </p:clrMapOvr>
  <mc:AlternateContent>
    <mc:Choice Requires="p14">
      <p:transition spd="slow" p14:dur="1400">
        <p14:rippl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95" name="Google Shape;195;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96" name="Google Shape;196;p20"/>
          <p:cNvPicPr preferRelativeResize="0"/>
          <p:nvPr>
            <p:ph idx="1" type="body"/>
          </p:nvPr>
        </p:nvPicPr>
        <p:blipFill rotWithShape="1">
          <a:blip r:embed="rId3">
            <a:alphaModFix/>
          </a:blip>
          <a:srcRect b="0" l="0" r="0" t="0"/>
          <a:stretch/>
        </p:blipFill>
        <p:spPr>
          <a:xfrm>
            <a:off x="838200" y="365125"/>
            <a:ext cx="10515600" cy="3077004"/>
          </a:xfrm>
          <a:prstGeom prst="rect">
            <a:avLst/>
          </a:prstGeom>
          <a:noFill/>
          <a:ln cap="flat" cmpd="sng" w="9525">
            <a:solidFill>
              <a:schemeClr val="dk1"/>
            </a:solidFill>
            <a:prstDash val="solid"/>
            <a:round/>
            <a:headEnd len="sm" w="sm" type="none"/>
            <a:tailEnd len="sm" w="sm" type="none"/>
          </a:ln>
          <a:effectLst>
            <a:outerShdw blurRad="292100" rotWithShape="0" algn="tl" dir="2700000" dist="139700">
              <a:srgbClr val="333333">
                <a:alpha val="64705"/>
              </a:srgbClr>
            </a:outerShdw>
          </a:effectLst>
        </p:spPr>
      </p:pic>
      <p:pic>
        <p:nvPicPr>
          <p:cNvPr id="197" name="Google Shape;197;p20"/>
          <p:cNvPicPr preferRelativeResize="0"/>
          <p:nvPr/>
        </p:nvPicPr>
        <p:blipFill rotWithShape="1">
          <a:blip r:embed="rId4">
            <a:alphaModFix/>
          </a:blip>
          <a:srcRect b="0" l="0" r="0" t="0"/>
          <a:stretch/>
        </p:blipFill>
        <p:spPr>
          <a:xfrm>
            <a:off x="838200" y="3643313"/>
            <a:ext cx="10515600" cy="2533650"/>
          </a:xfrm>
          <a:prstGeom prst="rect">
            <a:avLst/>
          </a:prstGeom>
          <a:noFill/>
          <a:ln>
            <a:noFill/>
          </a:ln>
          <a:effectLst>
            <a:outerShdw blurRad="292100" rotWithShape="0" algn="tl" dir="2700000" dist="139700">
              <a:srgbClr val="333333">
                <a:alpha val="64705"/>
              </a:srgbClr>
            </a:outerShdw>
          </a:effectLst>
        </p:spPr>
      </p:pic>
      <p:sp>
        <p:nvSpPr>
          <p:cNvPr id="198" name="Google Shape;198;p20"/>
          <p:cNvSpPr/>
          <p:nvPr/>
        </p:nvSpPr>
        <p:spPr>
          <a:xfrm>
            <a:off x="1655150" y="1051425"/>
            <a:ext cx="1200600" cy="20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dk1"/>
              </a:highlight>
              <a:latin typeface="Calibri"/>
              <a:ea typeface="Calibri"/>
              <a:cs typeface="Calibri"/>
              <a:sym typeface="Calibri"/>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txBox="1"/>
          <p:nvPr>
            <p:ph type="title"/>
          </p:nvPr>
        </p:nvSpPr>
        <p:spPr>
          <a:xfrm>
            <a:off x="238125" y="150814"/>
            <a:ext cx="10515600" cy="114935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4400"/>
              <a:buFont typeface="Calibri"/>
              <a:buNone/>
            </a:pPr>
            <a:r>
              <a:rPr b="1" lang="en-US">
                <a:solidFill>
                  <a:srgbClr val="FFFF00"/>
                </a:solidFill>
                <a:latin typeface="Calibri"/>
                <a:ea typeface="Calibri"/>
                <a:cs typeface="Calibri"/>
                <a:sym typeface="Calibri"/>
              </a:rPr>
              <a:t>Credentials Captured</a:t>
            </a:r>
            <a:endParaRPr b="1">
              <a:latin typeface="Calibri"/>
              <a:ea typeface="Calibri"/>
              <a:cs typeface="Calibri"/>
              <a:sym typeface="Calibri"/>
            </a:endParaRPr>
          </a:p>
        </p:txBody>
      </p:sp>
      <p:pic>
        <p:nvPicPr>
          <p:cNvPr id="204" name="Google Shape;204;p21"/>
          <p:cNvPicPr preferRelativeResize="0"/>
          <p:nvPr/>
        </p:nvPicPr>
        <p:blipFill rotWithShape="1">
          <a:blip r:embed="rId3">
            <a:alphaModFix/>
          </a:blip>
          <a:srcRect b="0" l="0" r="0" t="0"/>
          <a:stretch/>
        </p:blipFill>
        <p:spPr>
          <a:xfrm>
            <a:off x="0" y="1300164"/>
            <a:ext cx="12192000" cy="5557836"/>
          </a:xfrm>
          <a:prstGeom prst="rect">
            <a:avLst/>
          </a:prstGeom>
          <a:noFill/>
          <a:ln>
            <a:noFill/>
          </a:ln>
        </p:spPr>
      </p:pic>
      <p:pic>
        <p:nvPicPr>
          <p:cNvPr id="205" name="Google Shape;205;p21"/>
          <p:cNvPicPr preferRelativeResize="0"/>
          <p:nvPr/>
        </p:nvPicPr>
        <p:blipFill rotWithShape="1">
          <a:blip r:embed="rId4">
            <a:alphaModFix/>
          </a:blip>
          <a:srcRect b="0" l="0" r="0" t="0"/>
          <a:stretch/>
        </p:blipFill>
        <p:spPr>
          <a:xfrm>
            <a:off x="528638" y="1300164"/>
            <a:ext cx="11201400" cy="4857749"/>
          </a:xfrm>
          <a:prstGeom prst="rect">
            <a:avLst/>
          </a:prstGeom>
          <a:noFill/>
          <a:ln>
            <a:noFill/>
          </a:ln>
        </p:spPr>
      </p:pic>
    </p:spTree>
  </p:cSld>
  <p:clrMapOvr>
    <a:masterClrMapping/>
  </p:clrMapOvr>
  <mc:AlternateContent>
    <mc:Choice Requires="p14">
      <p:transition spd="slow" p14:dur="1400">
        <p14:rippl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521050" y="1014425"/>
            <a:ext cx="10515600" cy="2194200"/>
          </a:xfrm>
          <a:prstGeom prst="rect">
            <a:avLst/>
          </a:prstGeom>
          <a:solidFill>
            <a:schemeClr val="dk1"/>
          </a:solidFill>
          <a:ln cap="flat" cmpd="sng" w="9525">
            <a:solidFill>
              <a:srgbClr val="FFFF00"/>
            </a:solidFill>
            <a:prstDash val="solid"/>
            <a:round/>
            <a:headEnd len="sm" w="sm" type="none"/>
            <a:tailEnd len="sm" w="sm" type="none"/>
          </a:ln>
          <a:effectLst>
            <a:outerShdw blurRad="184150" sx="110000" algn="ctr" dir="11520000" dist="241300" sy="110000">
              <a:srgbClr val="000000">
                <a:alpha val="17647"/>
              </a:srgbClr>
            </a:outerShdw>
          </a:effectLst>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B0F0"/>
              </a:buClr>
              <a:buSzPct val="100000"/>
              <a:buFont typeface="Arial Black"/>
              <a:buNone/>
            </a:pPr>
            <a:r>
              <a:rPr b="1" lang="en-US" sz="6000">
                <a:solidFill>
                  <a:srgbClr val="00B0F0"/>
                </a:solidFill>
                <a:latin typeface="Arial Black"/>
                <a:ea typeface="Arial Black"/>
                <a:cs typeface="Arial Black"/>
                <a:sym typeface="Arial Black"/>
              </a:rPr>
              <a:t>Phishing awareness training with kingphisher tool </a:t>
            </a:r>
            <a:endParaRPr b="1" sz="6000">
              <a:solidFill>
                <a:srgbClr val="00B0F0"/>
              </a:solidFill>
              <a:latin typeface="Arial Black"/>
              <a:ea typeface="Arial Black"/>
              <a:cs typeface="Arial Black"/>
              <a:sym typeface="Arial Black"/>
            </a:endParaRPr>
          </a:p>
        </p:txBody>
      </p:sp>
      <p:sp>
        <p:nvSpPr>
          <p:cNvPr id="91" name="Google Shape;91;p2"/>
          <p:cNvSpPr txBox="1"/>
          <p:nvPr>
            <p:ph idx="1" type="body"/>
          </p:nvPr>
        </p:nvSpPr>
        <p:spPr>
          <a:xfrm>
            <a:off x="338125" y="4871693"/>
            <a:ext cx="10515600" cy="14301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rgbClr val="00B0F0"/>
              </a:buClr>
              <a:buSzPct val="100000"/>
              <a:buNone/>
            </a:pPr>
            <a:r>
              <a:rPr b="1" lang="en-US">
                <a:solidFill>
                  <a:srgbClr val="00B0F0"/>
                </a:solidFill>
                <a:latin typeface="Arial Black"/>
                <a:ea typeface="Arial Black"/>
                <a:cs typeface="Arial Black"/>
                <a:sym typeface="Arial Black"/>
              </a:rPr>
              <a:t>Presented by:</a:t>
            </a:r>
            <a:endParaRPr/>
          </a:p>
          <a:p>
            <a:pPr indent="-148590" lvl="0" marL="228600" rtl="0" algn="l">
              <a:lnSpc>
                <a:spcPct val="90000"/>
              </a:lnSpc>
              <a:spcBef>
                <a:spcPts val="1000"/>
              </a:spcBef>
              <a:spcAft>
                <a:spcPts val="0"/>
              </a:spcAft>
              <a:buClr>
                <a:srgbClr val="FFC000"/>
              </a:buClr>
              <a:buSzPct val="100000"/>
              <a:buFont typeface="Noto Sans Symbols"/>
              <a:buChar char="⮚"/>
            </a:pPr>
            <a:r>
              <a:rPr b="1" lang="en-US">
                <a:solidFill>
                  <a:srgbClr val="FFC000"/>
                </a:solidFill>
                <a:latin typeface="Arial Black"/>
                <a:ea typeface="Arial Black"/>
                <a:cs typeface="Arial Black"/>
                <a:sym typeface="Arial Black"/>
              </a:rPr>
              <a:t>Sara Saleem</a:t>
            </a:r>
            <a:endParaRPr/>
          </a:p>
          <a:p>
            <a:pPr indent="-50800" lvl="0" marL="228600" rtl="0" algn="l">
              <a:lnSpc>
                <a:spcPct val="90000"/>
              </a:lnSpc>
              <a:spcBef>
                <a:spcPts val="1000"/>
              </a:spcBef>
              <a:spcAft>
                <a:spcPts val="0"/>
              </a:spcAft>
              <a:buClr>
                <a:schemeClr val="dk1"/>
              </a:buClr>
              <a:buSzPct val="100000"/>
              <a:buNone/>
            </a:pPr>
            <a:r>
              <a:t/>
            </a:r>
            <a:endParaRPr b="1">
              <a:latin typeface="Arial Black"/>
              <a:ea typeface="Arial Black"/>
              <a:cs typeface="Arial Black"/>
              <a:sym typeface="Arial Black"/>
            </a:endParaRPr>
          </a:p>
          <a:p>
            <a:pPr indent="-50800" lvl="0" marL="228600" rtl="0" algn="l">
              <a:lnSpc>
                <a:spcPct val="90000"/>
              </a:lnSpc>
              <a:spcBef>
                <a:spcPts val="1000"/>
              </a:spcBef>
              <a:spcAft>
                <a:spcPts val="0"/>
              </a:spcAft>
              <a:buClr>
                <a:schemeClr val="dk1"/>
              </a:buClr>
              <a:buSzPct val="100000"/>
              <a:buNone/>
            </a:pPr>
            <a:r>
              <a:t/>
            </a:r>
            <a:endParaRPr b="1">
              <a:latin typeface="Arial Black"/>
              <a:ea typeface="Arial Black"/>
              <a:cs typeface="Arial Black"/>
              <a:sym typeface="Arial Black"/>
            </a:endParaRPr>
          </a:p>
          <a:p>
            <a:pPr indent="-50800" lvl="0" marL="228600" rtl="0" algn="l">
              <a:lnSpc>
                <a:spcPct val="90000"/>
              </a:lnSpc>
              <a:spcBef>
                <a:spcPts val="1000"/>
              </a:spcBef>
              <a:spcAft>
                <a:spcPts val="0"/>
              </a:spcAft>
              <a:buClr>
                <a:schemeClr val="dk1"/>
              </a:buClr>
              <a:buSzPct val="100000"/>
              <a:buNone/>
            </a:pPr>
            <a:r>
              <a:t/>
            </a:r>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22"/>
          <p:cNvPicPr preferRelativeResize="0"/>
          <p:nvPr>
            <p:ph idx="1" type="body"/>
          </p:nvPr>
        </p:nvPicPr>
        <p:blipFill rotWithShape="1">
          <a:blip r:embed="rId3">
            <a:alphaModFix/>
          </a:blip>
          <a:srcRect b="0" l="0" r="0" t="0"/>
          <a:stretch/>
        </p:blipFill>
        <p:spPr>
          <a:xfrm>
            <a:off x="1" y="0"/>
            <a:ext cx="12192000" cy="6857999"/>
          </a:xfrm>
          <a:prstGeom prst="rect">
            <a:avLst/>
          </a:prstGeom>
          <a:noFill/>
          <a:ln>
            <a:noFill/>
          </a:ln>
        </p:spPr>
      </p:pic>
      <p:sp>
        <p:nvSpPr>
          <p:cNvPr id="211" name="Google Shape;211;p22"/>
          <p:cNvSpPr txBox="1"/>
          <p:nvPr/>
        </p:nvSpPr>
        <p:spPr>
          <a:xfrm>
            <a:off x="704851" y="857250"/>
            <a:ext cx="11487149"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FFFF00"/>
              </a:buClr>
              <a:buSzPts val="4400"/>
              <a:buFont typeface="Arial Black"/>
              <a:buNone/>
            </a:pPr>
            <a:r>
              <a:rPr b="0" i="0" lang="en-US" sz="4400" u="none" cap="none" strike="noStrike">
                <a:solidFill>
                  <a:srgbClr val="FFFF00"/>
                </a:solidFill>
                <a:latin typeface="Arial Black"/>
                <a:ea typeface="Arial Black"/>
                <a:cs typeface="Arial Black"/>
                <a:sym typeface="Arial Black"/>
              </a:rPr>
              <a:t>Components of King Phisher and its</a:t>
            </a:r>
            <a:endParaRPr/>
          </a:p>
          <a:p>
            <a:pPr indent="0" lvl="0" marL="0" marR="0" rtl="0" algn="l">
              <a:lnSpc>
                <a:spcPct val="90000"/>
              </a:lnSpc>
              <a:spcBef>
                <a:spcPts val="0"/>
              </a:spcBef>
              <a:spcAft>
                <a:spcPts val="0"/>
              </a:spcAft>
              <a:buClr>
                <a:srgbClr val="FFFF00"/>
              </a:buClr>
              <a:buSzPts val="4400"/>
              <a:buFont typeface="Arial Black"/>
              <a:buNone/>
            </a:pPr>
            <a:r>
              <a:rPr b="0" i="0" lang="en-US" sz="4400" u="none" cap="none" strike="noStrike">
                <a:solidFill>
                  <a:srgbClr val="FFFF00"/>
                </a:solidFill>
                <a:latin typeface="Arial Black"/>
                <a:ea typeface="Arial Black"/>
                <a:cs typeface="Arial Black"/>
                <a:sym typeface="Arial Black"/>
              </a:rPr>
              <a:t>                Limitations</a:t>
            </a:r>
            <a:endParaRPr b="0" i="0" sz="4400" u="none" cap="none" strike="noStrike">
              <a:solidFill>
                <a:srgbClr val="FFFF00"/>
              </a:solidFill>
              <a:latin typeface="Arial Black"/>
              <a:ea typeface="Arial Black"/>
              <a:cs typeface="Arial Black"/>
              <a:sym typeface="Arial Black"/>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4400"/>
              <a:buFont typeface="Arial Black"/>
              <a:buNone/>
            </a:pPr>
            <a:r>
              <a:rPr b="1" lang="en-US" sz="4400">
                <a:solidFill>
                  <a:srgbClr val="FFFF00"/>
                </a:solidFill>
                <a:latin typeface="Arial Black"/>
                <a:ea typeface="Arial Black"/>
                <a:cs typeface="Arial Black"/>
                <a:sym typeface="Arial Black"/>
              </a:rPr>
              <a:t>Client Server Plugins</a:t>
            </a:r>
            <a:endParaRPr/>
          </a:p>
        </p:txBody>
      </p:sp>
      <p:sp>
        <p:nvSpPr>
          <p:cNvPr id="217" name="Google Shape;217;p23"/>
          <p:cNvSpPr txBox="1"/>
          <p:nvPr>
            <p:ph idx="1" type="body"/>
          </p:nvPr>
        </p:nvSpPr>
        <p:spPr>
          <a:xfrm>
            <a:off x="838200" y="1690688"/>
            <a:ext cx="10515600" cy="50387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FF00"/>
              </a:buClr>
              <a:buSzPts val="2800"/>
              <a:buFont typeface="Noto Sans Symbols"/>
              <a:buChar char="❑"/>
            </a:pPr>
            <a:r>
              <a:rPr b="1" lang="en-US">
                <a:solidFill>
                  <a:srgbClr val="FFFF00"/>
                </a:solidFill>
                <a:latin typeface="Arial Black"/>
                <a:ea typeface="Arial Black"/>
                <a:cs typeface="Arial Black"/>
                <a:sym typeface="Arial Black"/>
              </a:rPr>
              <a:t>Server Component:</a:t>
            </a:r>
            <a:endParaRPr/>
          </a:p>
          <a:p>
            <a:pPr indent="-228600" lvl="1" marL="685800" rtl="0" algn="l">
              <a:lnSpc>
                <a:spcPct val="90000"/>
              </a:lnSpc>
              <a:spcBef>
                <a:spcPts val="500"/>
              </a:spcBef>
              <a:spcAft>
                <a:spcPts val="0"/>
              </a:spcAft>
              <a:buClr>
                <a:srgbClr val="00B0F0"/>
              </a:buClr>
              <a:buSzPts val="2400"/>
              <a:buFont typeface="Noto Sans Symbols"/>
              <a:buChar char="▪"/>
            </a:pPr>
            <a:r>
              <a:rPr b="1" lang="en-US">
                <a:solidFill>
                  <a:srgbClr val="00B0F0"/>
                </a:solidFill>
              </a:rPr>
              <a:t>The server component of King Phisher is responsible for managing and coordinating phishing campaigns.</a:t>
            </a:r>
            <a:endParaRPr/>
          </a:p>
          <a:p>
            <a:pPr indent="-228600" lvl="1" marL="685800" rtl="0" algn="l">
              <a:lnSpc>
                <a:spcPct val="90000"/>
              </a:lnSpc>
              <a:spcBef>
                <a:spcPts val="500"/>
              </a:spcBef>
              <a:spcAft>
                <a:spcPts val="0"/>
              </a:spcAft>
              <a:buClr>
                <a:srgbClr val="00B0F0"/>
              </a:buClr>
              <a:buSzPts val="2400"/>
              <a:buFont typeface="Noto Sans Symbols"/>
              <a:buChar char="▪"/>
            </a:pPr>
            <a:r>
              <a:rPr b="1" lang="en-US">
                <a:solidFill>
                  <a:srgbClr val="00B0F0"/>
                </a:solidFill>
              </a:rPr>
              <a:t> It includes a web-based management interface that allows users to configure, launch, and monitor campaigns.</a:t>
            </a:r>
            <a:endParaRPr/>
          </a:p>
          <a:p>
            <a:pPr indent="-228600" lvl="1" marL="685800" rtl="0" algn="l">
              <a:lnSpc>
                <a:spcPct val="90000"/>
              </a:lnSpc>
              <a:spcBef>
                <a:spcPts val="500"/>
              </a:spcBef>
              <a:spcAft>
                <a:spcPts val="0"/>
              </a:spcAft>
              <a:buClr>
                <a:srgbClr val="00B0F0"/>
              </a:buClr>
              <a:buSzPts val="2400"/>
              <a:buFont typeface="Noto Sans Symbols"/>
              <a:buChar char="▪"/>
            </a:pPr>
            <a:r>
              <a:rPr b="1" lang="en-US">
                <a:solidFill>
                  <a:srgbClr val="00B0F0"/>
                </a:solidFill>
              </a:rPr>
              <a:t> The server component typically runs on a system designated as the control server.</a:t>
            </a:r>
            <a:endParaRPr/>
          </a:p>
          <a:p>
            <a:pPr indent="-228600" lvl="0" marL="228600" rtl="0" algn="l">
              <a:lnSpc>
                <a:spcPct val="90000"/>
              </a:lnSpc>
              <a:spcBef>
                <a:spcPts val="1000"/>
              </a:spcBef>
              <a:spcAft>
                <a:spcPts val="0"/>
              </a:spcAft>
              <a:buClr>
                <a:srgbClr val="FFFF00"/>
              </a:buClr>
              <a:buSzPts val="2800"/>
              <a:buFont typeface="Noto Sans Symbols"/>
              <a:buChar char="❑"/>
            </a:pPr>
            <a:r>
              <a:rPr b="1" lang="en-US">
                <a:solidFill>
                  <a:srgbClr val="FFFF00"/>
                </a:solidFill>
                <a:latin typeface="Arial Black"/>
                <a:ea typeface="Arial Black"/>
                <a:cs typeface="Arial Black"/>
                <a:sym typeface="Arial Black"/>
              </a:rPr>
              <a:t>Client Component:</a:t>
            </a:r>
            <a:endParaRPr/>
          </a:p>
          <a:p>
            <a:pPr indent="-228600" lvl="1" marL="685800" rtl="0" algn="l">
              <a:lnSpc>
                <a:spcPct val="90000"/>
              </a:lnSpc>
              <a:spcBef>
                <a:spcPts val="500"/>
              </a:spcBef>
              <a:spcAft>
                <a:spcPts val="0"/>
              </a:spcAft>
              <a:buClr>
                <a:srgbClr val="00B0F0"/>
              </a:buClr>
              <a:buSzPts val="2400"/>
              <a:buFont typeface="Noto Sans Symbols"/>
              <a:buChar char="▪"/>
            </a:pPr>
            <a:r>
              <a:rPr b="1" lang="en-US">
                <a:solidFill>
                  <a:srgbClr val="00B0F0"/>
                </a:solidFill>
              </a:rPr>
              <a:t>In the context of King Phisher, the "client" typically refers to the targets or individuals who are the recipients of the simulated phishing emails.</a:t>
            </a:r>
            <a:endParaRPr/>
          </a:p>
          <a:p>
            <a:pPr indent="-228600" lvl="1" marL="685800" rtl="0" algn="l">
              <a:lnSpc>
                <a:spcPct val="90000"/>
              </a:lnSpc>
              <a:spcBef>
                <a:spcPts val="500"/>
              </a:spcBef>
              <a:spcAft>
                <a:spcPts val="0"/>
              </a:spcAft>
              <a:buClr>
                <a:srgbClr val="00B0F0"/>
              </a:buClr>
              <a:buSzPts val="2400"/>
              <a:buFont typeface="Noto Sans Symbols"/>
              <a:buChar char="▪"/>
            </a:pPr>
            <a:r>
              <a:rPr b="1" lang="en-US">
                <a:solidFill>
                  <a:srgbClr val="00B0F0"/>
                </a:solidFill>
              </a:rPr>
              <a:t> These clients interact with the emails and potentially with phishing landing pages.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txBox="1"/>
          <p:nvPr>
            <p:ph type="title"/>
          </p:nvPr>
        </p:nvSpPr>
        <p:spPr>
          <a:xfrm>
            <a:off x="423862"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3600"/>
              <a:buFont typeface="Arial Black"/>
              <a:buNone/>
            </a:pPr>
            <a:r>
              <a:rPr b="1" lang="en-US" sz="3600">
                <a:solidFill>
                  <a:srgbClr val="FFFF00"/>
                </a:solidFill>
                <a:latin typeface="Arial Black"/>
                <a:ea typeface="Arial Black"/>
                <a:cs typeface="Arial Black"/>
                <a:sym typeface="Arial Black"/>
              </a:rPr>
              <a:t>Environment variables of King Phisher</a:t>
            </a:r>
            <a:endParaRPr sz="3600">
              <a:solidFill>
                <a:srgbClr val="FFFF00"/>
              </a:solidFill>
              <a:latin typeface="Arial Black"/>
              <a:ea typeface="Arial Black"/>
              <a:cs typeface="Arial Black"/>
              <a:sym typeface="Arial Black"/>
            </a:endParaRPr>
          </a:p>
        </p:txBody>
      </p:sp>
      <p:sp>
        <p:nvSpPr>
          <p:cNvPr id="223" name="Google Shape;223;p24"/>
          <p:cNvSpPr txBox="1"/>
          <p:nvPr>
            <p:ph idx="1" type="body"/>
          </p:nvPr>
        </p:nvSpPr>
        <p:spPr>
          <a:xfrm>
            <a:off x="538162" y="1253330"/>
            <a:ext cx="11120438" cy="549036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B050"/>
              </a:buClr>
              <a:buSzPts val="2800"/>
              <a:buFont typeface="Noto Sans Symbols"/>
              <a:buChar char="❑"/>
            </a:pPr>
            <a:r>
              <a:rPr b="1" lang="en-US">
                <a:solidFill>
                  <a:srgbClr val="00B050"/>
                </a:solidFill>
              </a:rPr>
              <a:t>Configuration Files:</a:t>
            </a:r>
            <a:endParaRPr>
              <a:solidFill>
                <a:srgbClr val="00B050"/>
              </a:solidFill>
            </a:endParaRPr>
          </a:p>
          <a:p>
            <a:pPr indent="-228600" lvl="1" marL="685800" rtl="0" algn="l">
              <a:lnSpc>
                <a:spcPct val="90000"/>
              </a:lnSpc>
              <a:spcBef>
                <a:spcPts val="500"/>
              </a:spcBef>
              <a:spcAft>
                <a:spcPts val="0"/>
              </a:spcAft>
              <a:buClr>
                <a:srgbClr val="00B0F0"/>
              </a:buClr>
              <a:buSzPts val="2400"/>
              <a:buFont typeface="Noto Sans Symbols"/>
              <a:buChar char="▪"/>
            </a:pPr>
            <a:r>
              <a:rPr lang="en-US">
                <a:solidFill>
                  <a:srgbClr val="00B0F0"/>
                </a:solidFill>
              </a:rPr>
              <a:t>King Phisher relies on configuration files to set up parameters for various components such as the server, campaign, and plugins. These configuration files might include settings for the email server, web server, database connection, etc.</a:t>
            </a:r>
            <a:endParaRPr/>
          </a:p>
          <a:p>
            <a:pPr indent="-228600" lvl="0" marL="228600" rtl="0" algn="l">
              <a:lnSpc>
                <a:spcPct val="90000"/>
              </a:lnSpc>
              <a:spcBef>
                <a:spcPts val="1000"/>
              </a:spcBef>
              <a:spcAft>
                <a:spcPts val="0"/>
              </a:spcAft>
              <a:buClr>
                <a:srgbClr val="00B050"/>
              </a:buClr>
              <a:buSzPts val="2800"/>
              <a:buFont typeface="Noto Sans Symbols"/>
              <a:buChar char="❑"/>
            </a:pPr>
            <a:r>
              <a:rPr b="1" lang="en-US">
                <a:solidFill>
                  <a:srgbClr val="00B050"/>
                </a:solidFill>
              </a:rPr>
              <a:t>Environment Variables:</a:t>
            </a:r>
            <a:endParaRPr>
              <a:solidFill>
                <a:srgbClr val="00B050"/>
              </a:solidFill>
            </a:endParaRPr>
          </a:p>
          <a:p>
            <a:pPr indent="-228600" lvl="1" marL="685800" rtl="0" algn="l">
              <a:lnSpc>
                <a:spcPct val="90000"/>
              </a:lnSpc>
              <a:spcBef>
                <a:spcPts val="500"/>
              </a:spcBef>
              <a:spcAft>
                <a:spcPts val="0"/>
              </a:spcAft>
              <a:buClr>
                <a:srgbClr val="00B0F0"/>
              </a:buClr>
              <a:buSzPts val="2400"/>
              <a:buFont typeface="Noto Sans Symbols"/>
              <a:buChar char="▪"/>
            </a:pPr>
            <a:r>
              <a:rPr lang="en-US">
                <a:solidFill>
                  <a:srgbClr val="00B0F0"/>
                </a:solidFill>
              </a:rPr>
              <a:t>While King Phisher doesn't explicitly use environmental variables in the way that some software applications or scripts might, it can inherit environmental variables from the operating system. For instance, if you're running King Phisher on Linux, environment variables set in the shell session can affect its behavior.</a:t>
            </a:r>
            <a:endParaRPr/>
          </a:p>
          <a:p>
            <a:pPr indent="-228600" lvl="0" marL="228600" rtl="0" algn="l">
              <a:lnSpc>
                <a:spcPct val="90000"/>
              </a:lnSpc>
              <a:spcBef>
                <a:spcPts val="1000"/>
              </a:spcBef>
              <a:spcAft>
                <a:spcPts val="0"/>
              </a:spcAft>
              <a:buClr>
                <a:srgbClr val="00B050"/>
              </a:buClr>
              <a:buSzPts val="2800"/>
              <a:buFont typeface="Noto Sans Symbols"/>
              <a:buChar char="❑"/>
            </a:pPr>
            <a:r>
              <a:rPr b="1" lang="en-US">
                <a:solidFill>
                  <a:srgbClr val="00B050"/>
                </a:solidFill>
              </a:rPr>
              <a:t>Database Configuration:</a:t>
            </a:r>
            <a:endParaRPr>
              <a:solidFill>
                <a:srgbClr val="00B050"/>
              </a:solidFill>
            </a:endParaRPr>
          </a:p>
          <a:p>
            <a:pPr indent="-228600" lvl="1" marL="685800" rtl="0" algn="l">
              <a:lnSpc>
                <a:spcPct val="90000"/>
              </a:lnSpc>
              <a:spcBef>
                <a:spcPts val="500"/>
              </a:spcBef>
              <a:spcAft>
                <a:spcPts val="0"/>
              </a:spcAft>
              <a:buClr>
                <a:srgbClr val="00B0F0"/>
              </a:buClr>
              <a:buSzPts val="2400"/>
              <a:buFont typeface="Noto Sans Symbols"/>
              <a:buChar char="▪"/>
            </a:pPr>
            <a:r>
              <a:rPr lang="en-US">
                <a:solidFill>
                  <a:srgbClr val="00B0F0"/>
                </a:solidFill>
              </a:rPr>
              <a:t>King Phisher uses a database to store campaign data, and the configuration for the database connection is specified in the configuration files. Users may need to set up environmental variables or configuration files for the database connection details.</a:t>
            </a:r>
            <a:endParaRPr/>
          </a:p>
          <a:p>
            <a:pPr indent="-50800" lvl="0" marL="228600" rtl="0" algn="l">
              <a:lnSpc>
                <a:spcPct val="90000"/>
              </a:lnSpc>
              <a:spcBef>
                <a:spcPts val="1000"/>
              </a:spcBef>
              <a:spcAft>
                <a:spcPts val="0"/>
              </a:spcAft>
              <a:buClr>
                <a:schemeClr val="dk1"/>
              </a:buClr>
              <a:buSzPts val="2800"/>
              <a:buNone/>
            </a:pPr>
            <a:r>
              <a:t/>
            </a:r>
            <a:endParaRPr>
              <a:solidFill>
                <a:srgbClr val="00B0F0"/>
              </a:solidFill>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4000"/>
              <a:buFont typeface="Arial Black"/>
              <a:buNone/>
            </a:pPr>
            <a:r>
              <a:rPr b="1" lang="en-US" sz="4000">
                <a:solidFill>
                  <a:srgbClr val="FFFF00"/>
                </a:solidFill>
                <a:latin typeface="Arial Black"/>
                <a:ea typeface="Arial Black"/>
                <a:cs typeface="Arial Black"/>
                <a:sym typeface="Arial Black"/>
              </a:rPr>
              <a:t>Disadvantages of King Phisher Tool </a:t>
            </a:r>
            <a:endParaRPr sz="4000">
              <a:solidFill>
                <a:srgbClr val="FFFF00"/>
              </a:solidFill>
              <a:latin typeface="Arial Black"/>
              <a:ea typeface="Arial Black"/>
              <a:cs typeface="Arial Black"/>
              <a:sym typeface="Arial Black"/>
            </a:endParaRPr>
          </a:p>
        </p:txBody>
      </p:sp>
      <p:sp>
        <p:nvSpPr>
          <p:cNvPr id="229" name="Google Shape;229;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B050"/>
              </a:buClr>
              <a:buSzPts val="2800"/>
              <a:buFont typeface="Noto Sans Symbols"/>
              <a:buChar char="❑"/>
            </a:pPr>
            <a:r>
              <a:rPr b="1" lang="en-US">
                <a:solidFill>
                  <a:srgbClr val="00B050"/>
                </a:solidFill>
              </a:rPr>
              <a:t>Ethical and Legal Concerns:</a:t>
            </a:r>
            <a:endParaRPr>
              <a:solidFill>
                <a:srgbClr val="00B050"/>
              </a:solidFill>
            </a:endParaRPr>
          </a:p>
          <a:p>
            <a:pPr indent="-228600" lvl="1" marL="685800" rtl="0" algn="l">
              <a:lnSpc>
                <a:spcPct val="90000"/>
              </a:lnSpc>
              <a:spcBef>
                <a:spcPts val="500"/>
              </a:spcBef>
              <a:spcAft>
                <a:spcPts val="0"/>
              </a:spcAft>
              <a:buClr>
                <a:srgbClr val="00B0F0"/>
              </a:buClr>
              <a:buSzPts val="2400"/>
              <a:buFont typeface="Noto Sans Symbols"/>
              <a:buChar char="▪"/>
            </a:pPr>
            <a:r>
              <a:rPr lang="en-US">
                <a:solidFill>
                  <a:srgbClr val="00B0F0"/>
                </a:solidFill>
              </a:rPr>
              <a:t>The primary concern is the potential for misuse. Conducting phishing simulations without proper authorization or explicit consent is unethical and likely illegal. It is essential to comply with legal and ethical standards and obtain consent from participants.</a:t>
            </a:r>
            <a:endParaRPr/>
          </a:p>
          <a:p>
            <a:pPr indent="-228600" lvl="0" marL="228600" rtl="0" algn="l">
              <a:lnSpc>
                <a:spcPct val="90000"/>
              </a:lnSpc>
              <a:spcBef>
                <a:spcPts val="1000"/>
              </a:spcBef>
              <a:spcAft>
                <a:spcPts val="0"/>
              </a:spcAft>
              <a:buClr>
                <a:srgbClr val="00B050"/>
              </a:buClr>
              <a:buSzPts val="2800"/>
              <a:buFont typeface="Noto Sans Symbols"/>
              <a:buChar char="❑"/>
            </a:pPr>
            <a:r>
              <a:rPr b="1" lang="en-US">
                <a:solidFill>
                  <a:srgbClr val="00B050"/>
                </a:solidFill>
              </a:rPr>
              <a:t>False Sense of Security:</a:t>
            </a:r>
            <a:endParaRPr>
              <a:solidFill>
                <a:srgbClr val="00B050"/>
              </a:solidFill>
            </a:endParaRPr>
          </a:p>
          <a:p>
            <a:pPr indent="-228600" lvl="1" marL="685800" rtl="0" algn="l">
              <a:lnSpc>
                <a:spcPct val="90000"/>
              </a:lnSpc>
              <a:spcBef>
                <a:spcPts val="500"/>
              </a:spcBef>
              <a:spcAft>
                <a:spcPts val="0"/>
              </a:spcAft>
              <a:buClr>
                <a:srgbClr val="00B0F0"/>
              </a:buClr>
              <a:buSzPts val="2400"/>
              <a:buFont typeface="Noto Sans Symbols"/>
              <a:buChar char="▪"/>
            </a:pPr>
            <a:r>
              <a:rPr lang="en-US">
                <a:solidFill>
                  <a:srgbClr val="00B0F0"/>
                </a:solidFill>
              </a:rPr>
              <a:t>Relying solely on phishing simulations may give organizations a false sense of security. While these tools assess susceptibility to phishing attacks, they do not address all aspects of an organization's overall security posture.</a:t>
            </a:r>
            <a:endParaRPr/>
          </a:p>
          <a:p>
            <a:pPr indent="0" lvl="0" marL="0" rtl="0" algn="l">
              <a:lnSpc>
                <a:spcPct val="90000"/>
              </a:lnSpc>
              <a:spcBef>
                <a:spcPts val="1000"/>
              </a:spcBef>
              <a:spcAft>
                <a:spcPts val="0"/>
              </a:spcAft>
              <a:buClr>
                <a:schemeClr val="dk1"/>
              </a:buClr>
              <a:buSzPts val="2800"/>
              <a:buNone/>
            </a:pPr>
            <a:r>
              <a:t/>
            </a:r>
            <a:endParaRPr>
              <a:solidFill>
                <a:srgbClr val="00B0F0"/>
              </a:solidFill>
            </a:endParaRPr>
          </a:p>
          <a:p>
            <a:pPr indent="-50800" lvl="0" marL="228600" rtl="0" algn="l">
              <a:lnSpc>
                <a:spcPct val="90000"/>
              </a:lnSpc>
              <a:spcBef>
                <a:spcPts val="1000"/>
              </a:spcBef>
              <a:spcAft>
                <a:spcPts val="0"/>
              </a:spcAft>
              <a:buClr>
                <a:schemeClr val="dk1"/>
              </a:buClr>
              <a:buSzPts val="2800"/>
              <a:buNone/>
            </a:pPr>
            <a:r>
              <a:t/>
            </a:r>
            <a:endParaRPr>
              <a:solidFill>
                <a:srgbClr val="00B0F0"/>
              </a:solidFill>
            </a:endParaRPr>
          </a:p>
          <a:p>
            <a:pPr indent="-50800" lvl="0" marL="228600" rtl="0" algn="l">
              <a:lnSpc>
                <a:spcPct val="90000"/>
              </a:lnSpc>
              <a:spcBef>
                <a:spcPts val="1000"/>
              </a:spcBef>
              <a:spcAft>
                <a:spcPts val="0"/>
              </a:spcAft>
              <a:buClr>
                <a:schemeClr val="dk1"/>
              </a:buClr>
              <a:buSzPts val="2800"/>
              <a:buNone/>
            </a:pPr>
            <a:r>
              <a:t/>
            </a:r>
            <a:endParaRPr>
              <a:solidFill>
                <a:srgbClr val="00B0F0"/>
              </a:solidFill>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4000"/>
              <a:buFont typeface="Arial Black"/>
              <a:buNone/>
            </a:pPr>
            <a:r>
              <a:rPr b="1" lang="en-US" sz="4000">
                <a:solidFill>
                  <a:srgbClr val="FFFF00"/>
                </a:solidFill>
                <a:latin typeface="Arial Black"/>
                <a:ea typeface="Arial Black"/>
                <a:cs typeface="Arial Black"/>
                <a:sym typeface="Arial Black"/>
              </a:rPr>
              <a:t>Disadvantages of King Phisher Tool </a:t>
            </a:r>
            <a:endParaRPr sz="4000"/>
          </a:p>
        </p:txBody>
      </p:sp>
      <p:sp>
        <p:nvSpPr>
          <p:cNvPr id="235" name="Google Shape;235;p26"/>
          <p:cNvSpPr txBox="1"/>
          <p:nvPr>
            <p:ph idx="1" type="body"/>
          </p:nvPr>
        </p:nvSpPr>
        <p:spPr>
          <a:xfrm>
            <a:off x="638175" y="1690688"/>
            <a:ext cx="10515600" cy="5167312"/>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0B050"/>
              </a:buClr>
              <a:buSzPts val="2600"/>
              <a:buFont typeface="Noto Sans Symbols"/>
              <a:buChar char="❑"/>
            </a:pPr>
            <a:r>
              <a:rPr b="1" lang="en-US" sz="2600">
                <a:solidFill>
                  <a:srgbClr val="00B050"/>
                </a:solidFill>
              </a:rPr>
              <a:t>Outdated Scenarios:</a:t>
            </a:r>
            <a:endParaRPr sz="2600">
              <a:solidFill>
                <a:srgbClr val="00B050"/>
              </a:solidFill>
            </a:endParaRPr>
          </a:p>
          <a:p>
            <a:pPr indent="-228600" lvl="0" marL="228600" rtl="0" algn="l">
              <a:lnSpc>
                <a:spcPct val="90000"/>
              </a:lnSpc>
              <a:spcBef>
                <a:spcPts val="1000"/>
              </a:spcBef>
              <a:spcAft>
                <a:spcPts val="0"/>
              </a:spcAft>
              <a:buClr>
                <a:srgbClr val="00B0F0"/>
              </a:buClr>
              <a:buSzPts val="2600"/>
              <a:buFont typeface="Noto Sans Symbols"/>
              <a:buChar char="▪"/>
            </a:pPr>
            <a:r>
              <a:rPr lang="en-US" sz="2600">
                <a:solidFill>
                  <a:srgbClr val="00B0F0"/>
                </a:solidFill>
              </a:rPr>
              <a:t>The predefined phishing scenarios in King Phisher may become outdated over time. The tool may not always reflect the latest tactics and techniques used by real attackers, making it important to regularly update and adapt scenarios.</a:t>
            </a:r>
            <a:endParaRPr/>
          </a:p>
          <a:p>
            <a:pPr indent="-228600" lvl="0" marL="228600" rtl="0" algn="l">
              <a:lnSpc>
                <a:spcPct val="90000"/>
              </a:lnSpc>
              <a:spcBef>
                <a:spcPts val="1000"/>
              </a:spcBef>
              <a:spcAft>
                <a:spcPts val="0"/>
              </a:spcAft>
              <a:buClr>
                <a:srgbClr val="00B050"/>
              </a:buClr>
              <a:buSzPts val="2600"/>
              <a:buFont typeface="Noto Sans Symbols"/>
              <a:buChar char="❑"/>
            </a:pPr>
            <a:r>
              <a:rPr b="1" lang="en-US" sz="2600">
                <a:solidFill>
                  <a:srgbClr val="00B050"/>
                </a:solidFill>
              </a:rPr>
              <a:t>Technical Skill Requirement:</a:t>
            </a:r>
            <a:endParaRPr/>
          </a:p>
          <a:p>
            <a:pPr indent="-228600" lvl="0" marL="228600" rtl="0" algn="l">
              <a:lnSpc>
                <a:spcPct val="90000"/>
              </a:lnSpc>
              <a:spcBef>
                <a:spcPts val="1000"/>
              </a:spcBef>
              <a:spcAft>
                <a:spcPts val="0"/>
              </a:spcAft>
              <a:buClr>
                <a:srgbClr val="00B0F0"/>
              </a:buClr>
              <a:buSzPts val="2600"/>
              <a:buFont typeface="Noto Sans Symbols"/>
              <a:buChar char="▪"/>
            </a:pPr>
            <a:r>
              <a:rPr lang="en-US" sz="2600">
                <a:solidFill>
                  <a:srgbClr val="00B0F0"/>
                </a:solidFill>
              </a:rPr>
              <a:t>Using King Phisher effectively requires a certain level of technical knowledge. Improper use or misconfiguration can lead to unintended consequences, and users should be aware of the potential risks.</a:t>
            </a:r>
            <a:endParaRPr/>
          </a:p>
          <a:p>
            <a:pPr indent="-228600" lvl="0" marL="228600" rtl="0" algn="l">
              <a:lnSpc>
                <a:spcPct val="90000"/>
              </a:lnSpc>
              <a:spcBef>
                <a:spcPts val="1000"/>
              </a:spcBef>
              <a:spcAft>
                <a:spcPts val="0"/>
              </a:spcAft>
              <a:buClr>
                <a:srgbClr val="00B050"/>
              </a:buClr>
              <a:buSzPts val="2600"/>
              <a:buFont typeface="Noto Sans Symbols"/>
              <a:buChar char="❑"/>
            </a:pPr>
            <a:r>
              <a:rPr b="1" lang="en-US" sz="2600">
                <a:solidFill>
                  <a:srgbClr val="00B050"/>
                </a:solidFill>
              </a:rPr>
              <a:t>Difficult to Access</a:t>
            </a:r>
            <a:endParaRPr/>
          </a:p>
          <a:p>
            <a:pPr indent="-228600" lvl="0" marL="228600" rtl="0" algn="l">
              <a:lnSpc>
                <a:spcPct val="90000"/>
              </a:lnSpc>
              <a:spcBef>
                <a:spcPts val="1000"/>
              </a:spcBef>
              <a:spcAft>
                <a:spcPts val="0"/>
              </a:spcAft>
              <a:buClr>
                <a:srgbClr val="00B0F0"/>
              </a:buClr>
              <a:buSzPts val="2600"/>
              <a:buFont typeface="Noto Sans Symbols"/>
              <a:buChar char="▪"/>
            </a:pPr>
            <a:r>
              <a:rPr lang="en-US" sz="2600">
                <a:solidFill>
                  <a:srgbClr val="00B0F0"/>
                </a:solidFill>
              </a:rPr>
              <a:t>King Phisher is mainly supported on Linux OS. In Linux OS, it is also based on Linux packages, like configuration , python libraries. In short , it is difficult to access it.</a:t>
            </a:r>
            <a:endParaRPr/>
          </a:p>
          <a:p>
            <a:pPr indent="-50800" lvl="0" marL="228600" rtl="0" algn="l">
              <a:lnSpc>
                <a:spcPct val="90000"/>
              </a:lnSpc>
              <a:spcBef>
                <a:spcPts val="1000"/>
              </a:spcBef>
              <a:spcAft>
                <a:spcPts val="0"/>
              </a:spcAft>
              <a:buClr>
                <a:schemeClr val="dk1"/>
              </a:buClr>
              <a:buSzPts val="2800"/>
              <a:buNone/>
            </a:pPr>
            <a:r>
              <a:t/>
            </a:r>
            <a:endParaRPr>
              <a:solidFill>
                <a:srgbClr val="00B0F0"/>
              </a:solidFill>
            </a:endParaRPr>
          </a:p>
          <a:p>
            <a:pPr indent="-50800" lvl="0" marL="228600" rtl="0" algn="l">
              <a:lnSpc>
                <a:spcPct val="90000"/>
              </a:lnSpc>
              <a:spcBef>
                <a:spcPts val="1000"/>
              </a:spcBef>
              <a:spcAft>
                <a:spcPts val="0"/>
              </a:spcAft>
              <a:buClr>
                <a:schemeClr val="dk1"/>
              </a:buClr>
              <a:buSzPts val="2800"/>
              <a:buNone/>
            </a:pPr>
            <a:r>
              <a:t/>
            </a:r>
            <a:endParaRPr>
              <a:solidFill>
                <a:srgbClr val="00B0F0"/>
              </a:solidFill>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41" name="Google Shape;241;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42" name="Google Shape;242;p27"/>
          <p:cNvPicPr preferRelativeResize="0"/>
          <p:nvPr/>
        </p:nvPicPr>
        <p:blipFill rotWithShape="1">
          <a:blip r:embed="rId3">
            <a:alphaModFix/>
          </a:blip>
          <a:srcRect b="0" l="0" r="0" t="0"/>
          <a:stretch/>
        </p:blipFill>
        <p:spPr>
          <a:xfrm>
            <a:off x="0" y="0"/>
            <a:ext cx="12191999" cy="6858000"/>
          </a:xfrm>
          <a:prstGeom prst="rect">
            <a:avLst/>
          </a:prstGeom>
          <a:noFill/>
          <a:ln>
            <a:noFill/>
          </a:ln>
        </p:spPr>
      </p:pic>
      <p:sp>
        <p:nvSpPr>
          <p:cNvPr id="243" name="Google Shape;243;p27"/>
          <p:cNvSpPr txBox="1"/>
          <p:nvPr/>
        </p:nvSpPr>
        <p:spPr>
          <a:xfrm>
            <a:off x="1076325" y="2055813"/>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FFFF00"/>
              </a:buClr>
              <a:buSzPts val="4400"/>
              <a:buFont typeface="Arial Black"/>
              <a:buNone/>
            </a:pPr>
            <a:r>
              <a:rPr b="0" i="0" lang="en-US" sz="4400" u="none" cap="none" strike="noStrike">
                <a:solidFill>
                  <a:srgbClr val="FFFF00"/>
                </a:solidFill>
                <a:latin typeface="Arial Black"/>
                <a:ea typeface="Arial Black"/>
                <a:cs typeface="Arial Black"/>
                <a:sym typeface="Arial Black"/>
              </a:rPr>
              <a:t>Features of King Phisher , Purpose and Real World Example</a:t>
            </a:r>
            <a:endParaRPr b="0" i="0" sz="44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4400"/>
              <a:buFont typeface="Arial Black"/>
              <a:buNone/>
            </a:pPr>
            <a:r>
              <a:rPr lang="en-US">
                <a:solidFill>
                  <a:srgbClr val="FFFF00"/>
                </a:solidFill>
                <a:latin typeface="Arial Black"/>
                <a:ea typeface="Arial Black"/>
                <a:cs typeface="Arial Black"/>
                <a:sym typeface="Arial Black"/>
              </a:rPr>
              <a:t>Features of King Phisher</a:t>
            </a:r>
            <a:endParaRPr/>
          </a:p>
        </p:txBody>
      </p:sp>
      <p:sp>
        <p:nvSpPr>
          <p:cNvPr id="249" name="Google Shape;249;p28"/>
          <p:cNvSpPr txBox="1"/>
          <p:nvPr>
            <p:ph idx="1" type="body"/>
          </p:nvPr>
        </p:nvSpPr>
        <p:spPr>
          <a:xfrm>
            <a:off x="981075" y="1897063"/>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00B050"/>
              </a:buClr>
              <a:buSzPct val="100000"/>
              <a:buFont typeface="Noto Sans Symbols"/>
              <a:buChar char="❑"/>
            </a:pPr>
            <a:r>
              <a:rPr lang="en-US">
                <a:solidFill>
                  <a:srgbClr val="00B050"/>
                </a:solidFill>
              </a:rPr>
              <a:t>Client Server Component</a:t>
            </a:r>
            <a:endParaRPr/>
          </a:p>
          <a:p>
            <a:pPr indent="-228600" lvl="0" marL="228600" rtl="0" algn="l">
              <a:lnSpc>
                <a:spcPct val="90000"/>
              </a:lnSpc>
              <a:spcBef>
                <a:spcPts val="1000"/>
              </a:spcBef>
              <a:spcAft>
                <a:spcPts val="0"/>
              </a:spcAft>
              <a:buClr>
                <a:srgbClr val="00B050"/>
              </a:buClr>
              <a:buSzPct val="100000"/>
              <a:buFont typeface="Noto Sans Symbols"/>
              <a:buChar char="❑"/>
            </a:pPr>
            <a:r>
              <a:rPr b="0" i="0" lang="en-US">
                <a:solidFill>
                  <a:srgbClr val="00B050"/>
                </a:solidFill>
                <a:latin typeface="Arial"/>
                <a:ea typeface="Arial"/>
                <a:cs typeface="Arial"/>
                <a:sym typeface="Arial"/>
              </a:rPr>
              <a:t>Run multiple phishing campaigns simultaneously</a:t>
            </a:r>
            <a:endParaRPr/>
          </a:p>
          <a:p>
            <a:pPr indent="-228600" lvl="0" marL="228600" rtl="0" algn="l">
              <a:lnSpc>
                <a:spcPct val="90000"/>
              </a:lnSpc>
              <a:spcBef>
                <a:spcPts val="1000"/>
              </a:spcBef>
              <a:spcAft>
                <a:spcPts val="0"/>
              </a:spcAft>
              <a:buClr>
                <a:srgbClr val="00B050"/>
              </a:buClr>
              <a:buSzPct val="100000"/>
              <a:buFont typeface="Noto Sans Symbols"/>
              <a:buChar char="❑"/>
            </a:pPr>
            <a:r>
              <a:rPr b="0" i="0" lang="en-US">
                <a:solidFill>
                  <a:srgbClr val="00B050"/>
                </a:solidFill>
                <a:latin typeface="Arial"/>
                <a:ea typeface="Arial"/>
                <a:cs typeface="Arial"/>
                <a:sym typeface="Arial"/>
              </a:rPr>
              <a:t>Send email with embedded images for a more legitimate appearance</a:t>
            </a:r>
            <a:endParaRPr/>
          </a:p>
          <a:p>
            <a:pPr indent="-228600" lvl="0" marL="228600" rtl="0" algn="l">
              <a:lnSpc>
                <a:spcPct val="90000"/>
              </a:lnSpc>
              <a:spcBef>
                <a:spcPts val="1000"/>
              </a:spcBef>
              <a:spcAft>
                <a:spcPts val="0"/>
              </a:spcAft>
              <a:buClr>
                <a:srgbClr val="00B050"/>
              </a:buClr>
              <a:buSzPct val="100000"/>
              <a:buFont typeface="Noto Sans Symbols"/>
              <a:buChar char="❑"/>
            </a:pPr>
            <a:r>
              <a:rPr b="0" i="0" lang="en-US">
                <a:solidFill>
                  <a:srgbClr val="00B050"/>
                </a:solidFill>
                <a:latin typeface="Arial"/>
                <a:ea typeface="Arial"/>
                <a:cs typeface="Arial"/>
                <a:sym typeface="Arial"/>
              </a:rPr>
              <a:t>Optional Two-Factor authentication</a:t>
            </a:r>
            <a:endParaRPr/>
          </a:p>
          <a:p>
            <a:pPr indent="-228600" lvl="0" marL="228600" rtl="0" algn="l">
              <a:lnSpc>
                <a:spcPct val="90000"/>
              </a:lnSpc>
              <a:spcBef>
                <a:spcPts val="1000"/>
              </a:spcBef>
              <a:spcAft>
                <a:spcPts val="0"/>
              </a:spcAft>
              <a:buClr>
                <a:srgbClr val="00B050"/>
              </a:buClr>
              <a:buSzPct val="100000"/>
              <a:buFont typeface="Noto Sans Symbols"/>
              <a:buChar char="❑"/>
            </a:pPr>
            <a:r>
              <a:rPr b="0" i="0" lang="en-US">
                <a:solidFill>
                  <a:srgbClr val="00B050"/>
                </a:solidFill>
                <a:latin typeface="Arial"/>
                <a:ea typeface="Arial"/>
                <a:cs typeface="Arial"/>
                <a:sym typeface="Arial"/>
              </a:rPr>
              <a:t>Credential harvesting from landing pages</a:t>
            </a:r>
            <a:endParaRPr/>
          </a:p>
          <a:p>
            <a:pPr indent="-228600" lvl="0" marL="228600" rtl="0" algn="l">
              <a:lnSpc>
                <a:spcPct val="90000"/>
              </a:lnSpc>
              <a:spcBef>
                <a:spcPts val="1000"/>
              </a:spcBef>
              <a:spcAft>
                <a:spcPts val="0"/>
              </a:spcAft>
              <a:buClr>
                <a:srgbClr val="00B050"/>
              </a:buClr>
              <a:buSzPct val="100000"/>
              <a:buFont typeface="Noto Sans Symbols"/>
              <a:buChar char="❑"/>
            </a:pPr>
            <a:r>
              <a:rPr b="0" i="0" lang="en-US">
                <a:solidFill>
                  <a:srgbClr val="00B050"/>
                </a:solidFill>
                <a:latin typeface="Arial"/>
                <a:ea typeface="Arial"/>
                <a:cs typeface="Arial"/>
                <a:sym typeface="Arial"/>
              </a:rPr>
              <a:t>SMS alerts regarding campaign status</a:t>
            </a:r>
            <a:endParaRPr/>
          </a:p>
          <a:p>
            <a:pPr indent="-228600" lvl="0" marL="228600" rtl="0" algn="l">
              <a:lnSpc>
                <a:spcPct val="90000"/>
              </a:lnSpc>
              <a:spcBef>
                <a:spcPts val="1000"/>
              </a:spcBef>
              <a:spcAft>
                <a:spcPts val="0"/>
              </a:spcAft>
              <a:buClr>
                <a:srgbClr val="00B050"/>
              </a:buClr>
              <a:buSzPct val="100000"/>
              <a:buFont typeface="Noto Sans Symbols"/>
              <a:buChar char="❑"/>
            </a:pPr>
            <a:r>
              <a:rPr b="0" i="0" lang="en-US">
                <a:solidFill>
                  <a:srgbClr val="00B050"/>
                </a:solidFill>
                <a:latin typeface="Arial"/>
                <a:ea typeface="Arial"/>
                <a:cs typeface="Arial"/>
                <a:sym typeface="Arial"/>
              </a:rPr>
              <a:t>Web page cloning capabilities</a:t>
            </a:r>
            <a:endParaRPr/>
          </a:p>
          <a:p>
            <a:pPr indent="-228600" lvl="0" marL="228600" rtl="0" algn="l">
              <a:lnSpc>
                <a:spcPct val="90000"/>
              </a:lnSpc>
              <a:spcBef>
                <a:spcPts val="1000"/>
              </a:spcBef>
              <a:spcAft>
                <a:spcPts val="0"/>
              </a:spcAft>
              <a:buClr>
                <a:srgbClr val="00B050"/>
              </a:buClr>
              <a:buSzPct val="100000"/>
              <a:buFont typeface="Noto Sans Symbols"/>
              <a:buChar char="❑"/>
            </a:pPr>
            <a:r>
              <a:rPr b="0" i="0" lang="en-US">
                <a:solidFill>
                  <a:srgbClr val="00B050"/>
                </a:solidFill>
                <a:latin typeface="Arial"/>
                <a:ea typeface="Arial"/>
                <a:cs typeface="Arial"/>
                <a:sym typeface="Arial"/>
              </a:rPr>
              <a:t>Integrated Sender Policy Framework (SPF) checks</a:t>
            </a:r>
            <a:endParaRPr/>
          </a:p>
          <a:p>
            <a:pPr indent="-228600" lvl="0" marL="228600" rtl="0" algn="l">
              <a:lnSpc>
                <a:spcPct val="90000"/>
              </a:lnSpc>
              <a:spcBef>
                <a:spcPts val="1000"/>
              </a:spcBef>
              <a:spcAft>
                <a:spcPts val="0"/>
              </a:spcAft>
              <a:buClr>
                <a:srgbClr val="00B050"/>
              </a:buClr>
              <a:buSzPct val="100000"/>
              <a:buFont typeface="Noto Sans Symbols"/>
              <a:buChar char="❑"/>
            </a:pPr>
            <a:r>
              <a:rPr b="0" i="0" lang="en-US">
                <a:solidFill>
                  <a:srgbClr val="00B050"/>
                </a:solidFill>
                <a:latin typeface="Arial"/>
                <a:ea typeface="Arial"/>
                <a:cs typeface="Arial"/>
                <a:sym typeface="Arial"/>
              </a:rPr>
              <a:t>Geo location of phishing visitors</a:t>
            </a:r>
            <a:endParaRPr/>
          </a:p>
          <a:p>
            <a:pPr indent="-228600" lvl="0" marL="228600" rtl="0" algn="l">
              <a:lnSpc>
                <a:spcPct val="90000"/>
              </a:lnSpc>
              <a:spcBef>
                <a:spcPts val="1000"/>
              </a:spcBef>
              <a:spcAft>
                <a:spcPts val="0"/>
              </a:spcAft>
              <a:buClr>
                <a:srgbClr val="00B050"/>
              </a:buClr>
              <a:buSzPct val="100000"/>
              <a:buFont typeface="Noto Sans Symbols"/>
              <a:buChar char="❑"/>
            </a:pPr>
            <a:r>
              <a:rPr b="0" i="0" lang="en-US">
                <a:solidFill>
                  <a:srgbClr val="00B050"/>
                </a:solidFill>
                <a:latin typeface="Arial"/>
                <a:ea typeface="Arial"/>
                <a:cs typeface="Arial"/>
                <a:sym typeface="Arial"/>
              </a:rPr>
              <a:t>Send email with calendar invitations</a:t>
            </a:r>
            <a:endParaRPr/>
          </a:p>
          <a:p>
            <a:pPr indent="-64135" lvl="0" marL="228600" rtl="0" algn="l">
              <a:lnSpc>
                <a:spcPct val="90000"/>
              </a:lnSpc>
              <a:spcBef>
                <a:spcPts val="1000"/>
              </a:spcBef>
              <a:spcAft>
                <a:spcPts val="0"/>
              </a:spcAft>
              <a:buClr>
                <a:schemeClr val="dk1"/>
              </a:buClr>
              <a:buSzPct val="100000"/>
              <a:buFont typeface="Noto Sans Symbols"/>
              <a:buNone/>
            </a:pPr>
            <a:r>
              <a:t/>
            </a:r>
            <a:endParaRPr>
              <a:solidFill>
                <a:srgbClr val="00B050"/>
              </a:solidFill>
            </a:endParaRPr>
          </a:p>
          <a:p>
            <a:pPr indent="-64135" lvl="0" marL="228600" rtl="0" algn="l">
              <a:lnSpc>
                <a:spcPct val="90000"/>
              </a:lnSpc>
              <a:spcBef>
                <a:spcPts val="1000"/>
              </a:spcBef>
              <a:spcAft>
                <a:spcPts val="0"/>
              </a:spcAft>
              <a:buClr>
                <a:schemeClr val="dk1"/>
              </a:buClr>
              <a:buSzPct val="100000"/>
              <a:buFont typeface="Noto Sans Symbols"/>
              <a:buNone/>
            </a:pPr>
            <a:r>
              <a:t/>
            </a:r>
            <a:endParaRPr>
              <a:solidFill>
                <a:srgbClr val="00B050"/>
              </a:solidFill>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4000"/>
              <a:buFont typeface="Arial Black"/>
              <a:buNone/>
            </a:pPr>
            <a:r>
              <a:rPr lang="en-US" sz="4000">
                <a:solidFill>
                  <a:srgbClr val="FFFF00"/>
                </a:solidFill>
                <a:latin typeface="Arial Black"/>
                <a:ea typeface="Arial Black"/>
                <a:cs typeface="Arial Black"/>
                <a:sym typeface="Arial Black"/>
              </a:rPr>
              <a:t>Google Docs as a Victim of Phishing</a:t>
            </a:r>
            <a:endParaRPr sz="4000">
              <a:solidFill>
                <a:srgbClr val="FFFF00"/>
              </a:solidFill>
              <a:latin typeface="Arial Black"/>
              <a:ea typeface="Arial Black"/>
              <a:cs typeface="Arial Black"/>
              <a:sym typeface="Arial Black"/>
            </a:endParaRPr>
          </a:p>
        </p:txBody>
      </p:sp>
      <p:sp>
        <p:nvSpPr>
          <p:cNvPr id="255" name="Google Shape;255;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B0F0"/>
              </a:buClr>
              <a:buSzPts val="2800"/>
              <a:buFont typeface="Noto Sans Symbols"/>
              <a:buChar char="❑"/>
            </a:pPr>
            <a:r>
              <a:rPr i="0" lang="en-US">
                <a:solidFill>
                  <a:srgbClr val="00B0F0"/>
                </a:solidFill>
              </a:rPr>
              <a:t>Real-world example of a phishing attack is the </a:t>
            </a:r>
            <a:r>
              <a:rPr i="0" lang="en-US">
                <a:solidFill>
                  <a:srgbClr val="FFC000"/>
                </a:solidFill>
              </a:rPr>
              <a:t>"Google Docs" </a:t>
            </a:r>
            <a:r>
              <a:rPr i="0" lang="en-US">
                <a:solidFill>
                  <a:srgbClr val="00B0F0"/>
                </a:solidFill>
              </a:rPr>
              <a:t>phishing scam that occurred in </a:t>
            </a:r>
            <a:r>
              <a:rPr i="0" lang="en-US">
                <a:solidFill>
                  <a:srgbClr val="FFC000"/>
                </a:solidFill>
              </a:rPr>
              <a:t>2017</a:t>
            </a:r>
            <a:r>
              <a:rPr i="0" lang="en-US">
                <a:solidFill>
                  <a:srgbClr val="00B0F0"/>
                </a:solidFill>
              </a:rPr>
              <a:t>.</a:t>
            </a:r>
            <a:endParaRPr/>
          </a:p>
          <a:p>
            <a:pPr indent="-228600" lvl="0" marL="228600" rtl="0" algn="l">
              <a:lnSpc>
                <a:spcPct val="90000"/>
              </a:lnSpc>
              <a:spcBef>
                <a:spcPts val="1000"/>
              </a:spcBef>
              <a:spcAft>
                <a:spcPts val="0"/>
              </a:spcAft>
              <a:buClr>
                <a:srgbClr val="00B0F0"/>
              </a:buClr>
              <a:buSzPts val="2800"/>
              <a:buFont typeface="Noto Sans Symbols"/>
              <a:buChar char="❑"/>
            </a:pPr>
            <a:r>
              <a:rPr i="0" lang="en-US">
                <a:solidFill>
                  <a:srgbClr val="00B0F0"/>
                </a:solidFill>
              </a:rPr>
              <a:t>In this incident, attackers </a:t>
            </a:r>
            <a:r>
              <a:rPr i="0" lang="en-US">
                <a:solidFill>
                  <a:srgbClr val="FFC000"/>
                </a:solidFill>
              </a:rPr>
              <a:t>exploited</a:t>
            </a:r>
            <a:r>
              <a:rPr i="0" lang="en-US">
                <a:solidFill>
                  <a:srgbClr val="00B0F0"/>
                </a:solidFill>
              </a:rPr>
              <a:t> the trust users have in </a:t>
            </a:r>
            <a:r>
              <a:rPr i="0" lang="en-US">
                <a:solidFill>
                  <a:srgbClr val="FFC000"/>
                </a:solidFill>
              </a:rPr>
              <a:t>Google's services </a:t>
            </a:r>
            <a:r>
              <a:rPr i="0" lang="en-US">
                <a:solidFill>
                  <a:srgbClr val="00B0F0"/>
                </a:solidFill>
              </a:rPr>
              <a:t>to deceive them into granting access to their Google accounts.</a:t>
            </a:r>
            <a:endParaRPr/>
          </a:p>
          <a:p>
            <a:pPr indent="-228600" lvl="0" marL="228600" rtl="0" algn="l">
              <a:lnSpc>
                <a:spcPct val="90000"/>
              </a:lnSpc>
              <a:spcBef>
                <a:spcPts val="1000"/>
              </a:spcBef>
              <a:spcAft>
                <a:spcPts val="0"/>
              </a:spcAft>
              <a:buClr>
                <a:srgbClr val="00B0F0"/>
              </a:buClr>
              <a:buSzPts val="2800"/>
              <a:buFont typeface="Noto Sans Symbols"/>
              <a:buChar char="❑"/>
            </a:pPr>
            <a:r>
              <a:rPr i="0" lang="en-US">
                <a:solidFill>
                  <a:srgbClr val="00B0F0"/>
                </a:solidFill>
              </a:rPr>
              <a:t>The attack involved malicious emails sent to </a:t>
            </a:r>
            <a:r>
              <a:rPr i="0" lang="en-US">
                <a:solidFill>
                  <a:srgbClr val="FFC000"/>
                </a:solidFill>
              </a:rPr>
              <a:t>Gmail users</a:t>
            </a:r>
            <a:r>
              <a:rPr i="0" lang="en-US">
                <a:solidFill>
                  <a:srgbClr val="00B0F0"/>
                </a:solidFill>
              </a:rPr>
              <a:t>, appearing to come from a known contact. The email contained an invitation to view a </a:t>
            </a:r>
            <a:r>
              <a:rPr i="0" lang="en-US">
                <a:solidFill>
                  <a:srgbClr val="FFC000"/>
                </a:solidFill>
              </a:rPr>
              <a:t>Google Docs document</a:t>
            </a:r>
            <a:r>
              <a:rPr i="0" lang="en-US">
                <a:solidFill>
                  <a:srgbClr val="00B0F0"/>
                </a:solidFill>
              </a:rPr>
              <a:t>.</a:t>
            </a:r>
            <a:endParaRPr/>
          </a:p>
          <a:p>
            <a:pPr indent="0" lvl="0" marL="0" rtl="0" algn="l">
              <a:lnSpc>
                <a:spcPct val="90000"/>
              </a:lnSpc>
              <a:spcBef>
                <a:spcPts val="1000"/>
              </a:spcBef>
              <a:spcAft>
                <a:spcPts val="0"/>
              </a:spcAft>
              <a:buClr>
                <a:srgbClr val="00B0F0"/>
              </a:buClr>
              <a:buSzPts val="2800"/>
              <a:buNone/>
            </a:pPr>
            <a:r>
              <a:rPr i="0" lang="en-US">
                <a:solidFill>
                  <a:srgbClr val="00B0F0"/>
                </a:solidFill>
              </a:rPr>
              <a:t> </a:t>
            </a:r>
            <a:endParaRPr>
              <a:solidFill>
                <a:srgbClr val="00B0F0"/>
              </a:solidFill>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txBox="1"/>
          <p:nvPr>
            <p:ph type="title"/>
          </p:nvPr>
        </p:nvSpPr>
        <p:spPr>
          <a:xfrm>
            <a:off x="838200" y="365125"/>
            <a:ext cx="10934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4000"/>
              <a:buFont typeface="Arial Black"/>
              <a:buNone/>
            </a:pPr>
            <a:r>
              <a:rPr lang="en-US" sz="4000">
                <a:solidFill>
                  <a:srgbClr val="FFFF00"/>
                </a:solidFill>
                <a:latin typeface="Arial Black"/>
                <a:ea typeface="Arial Black"/>
                <a:cs typeface="Arial Black"/>
                <a:sym typeface="Arial Black"/>
              </a:rPr>
              <a:t>Google Docs as a Victim of Phishing</a:t>
            </a:r>
            <a:endParaRPr sz="4000"/>
          </a:p>
        </p:txBody>
      </p:sp>
      <p:sp>
        <p:nvSpPr>
          <p:cNvPr id="261" name="Google Shape;261;p30"/>
          <p:cNvSpPr txBox="1"/>
          <p:nvPr>
            <p:ph idx="1" type="body"/>
          </p:nvPr>
        </p:nvSpPr>
        <p:spPr>
          <a:xfrm>
            <a:off x="838200" y="1825624"/>
            <a:ext cx="10515600" cy="411797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00B050"/>
              </a:buClr>
              <a:buSzPct val="100000"/>
              <a:buFont typeface="Noto Sans Symbols"/>
              <a:buChar char="❑"/>
            </a:pPr>
            <a:r>
              <a:rPr lang="en-US">
                <a:solidFill>
                  <a:srgbClr val="00B050"/>
                </a:solidFill>
                <a:latin typeface="Arial Black"/>
                <a:ea typeface="Arial Black"/>
                <a:cs typeface="Arial Black"/>
                <a:sym typeface="Arial Black"/>
              </a:rPr>
              <a:t>Gain Access to Google Accounts</a:t>
            </a:r>
            <a:endParaRPr/>
          </a:p>
          <a:p>
            <a:pPr indent="0" lvl="0" marL="0" rtl="0" algn="l">
              <a:lnSpc>
                <a:spcPct val="90000"/>
              </a:lnSpc>
              <a:spcBef>
                <a:spcPts val="1000"/>
              </a:spcBef>
              <a:spcAft>
                <a:spcPts val="0"/>
              </a:spcAft>
              <a:buClr>
                <a:schemeClr val="dk1"/>
              </a:buClr>
              <a:buSzPct val="100000"/>
              <a:buNone/>
            </a:pPr>
            <a:r>
              <a:t/>
            </a:r>
            <a:endParaRPr i="0">
              <a:solidFill>
                <a:srgbClr val="00B050"/>
              </a:solidFill>
              <a:latin typeface="Arial Black"/>
              <a:ea typeface="Arial Black"/>
              <a:cs typeface="Arial Black"/>
              <a:sym typeface="Arial Black"/>
            </a:endParaRPr>
          </a:p>
          <a:p>
            <a:pPr indent="-228600" lvl="0" marL="228600" rtl="0" algn="l">
              <a:lnSpc>
                <a:spcPct val="90000"/>
              </a:lnSpc>
              <a:spcBef>
                <a:spcPts val="1000"/>
              </a:spcBef>
              <a:spcAft>
                <a:spcPts val="0"/>
              </a:spcAft>
              <a:buClr>
                <a:srgbClr val="00B0F0"/>
              </a:buClr>
              <a:buSzPct val="100000"/>
              <a:buFont typeface="Noto Sans Symbols"/>
              <a:buChar char="⮚"/>
            </a:pPr>
            <a:r>
              <a:rPr i="0" lang="en-US">
                <a:solidFill>
                  <a:srgbClr val="00B0F0"/>
                </a:solidFill>
              </a:rPr>
              <a:t>When users clicked on the link, they were redirected to a legitimate </a:t>
            </a:r>
            <a:r>
              <a:rPr i="0" lang="en-US">
                <a:solidFill>
                  <a:srgbClr val="FFC000"/>
                </a:solidFill>
              </a:rPr>
              <a:t>Google sign-in page </a:t>
            </a:r>
            <a:r>
              <a:rPr i="0" lang="en-US">
                <a:solidFill>
                  <a:srgbClr val="00B0F0"/>
                </a:solidFill>
              </a:rPr>
              <a:t>where they were prompted to select their Google account. </a:t>
            </a:r>
            <a:r>
              <a:rPr b="0" i="0" lang="en-US">
                <a:solidFill>
                  <a:srgbClr val="00B0F0"/>
                </a:solidFill>
              </a:rPr>
              <a:t> this was a phishing page designed to harvest their</a:t>
            </a:r>
            <a:r>
              <a:rPr b="0" i="0" lang="en-US">
                <a:solidFill>
                  <a:srgbClr val="FFC000"/>
                </a:solidFill>
              </a:rPr>
              <a:t> login credentials.</a:t>
            </a:r>
            <a:endParaRPr/>
          </a:p>
          <a:p>
            <a:pPr indent="0" lvl="0" marL="0" rtl="0" algn="l">
              <a:lnSpc>
                <a:spcPct val="90000"/>
              </a:lnSpc>
              <a:spcBef>
                <a:spcPts val="1000"/>
              </a:spcBef>
              <a:spcAft>
                <a:spcPts val="0"/>
              </a:spcAft>
              <a:buClr>
                <a:schemeClr val="dk1"/>
              </a:buClr>
              <a:buSzPct val="100000"/>
              <a:buNone/>
            </a:pPr>
            <a:r>
              <a:t/>
            </a:r>
            <a:endParaRPr b="0" i="0">
              <a:solidFill>
                <a:srgbClr val="FFC000"/>
              </a:solidFill>
            </a:endParaRPr>
          </a:p>
          <a:p>
            <a:pPr indent="-228600" lvl="0" marL="228600" rtl="0" algn="l">
              <a:lnSpc>
                <a:spcPct val="90000"/>
              </a:lnSpc>
              <a:spcBef>
                <a:spcPts val="1000"/>
              </a:spcBef>
              <a:spcAft>
                <a:spcPts val="0"/>
              </a:spcAft>
              <a:buClr>
                <a:srgbClr val="00B0F0"/>
              </a:buClr>
              <a:buSzPct val="100000"/>
              <a:buFont typeface="Noto Sans Symbols"/>
              <a:buChar char="⮚"/>
            </a:pPr>
            <a:r>
              <a:rPr b="0" i="0" lang="en-US">
                <a:solidFill>
                  <a:srgbClr val="00B0F0"/>
                </a:solidFill>
              </a:rPr>
              <a:t>Once users entered their credentials, the attackers </a:t>
            </a:r>
            <a:r>
              <a:rPr b="0" i="0" lang="en-US">
                <a:solidFill>
                  <a:srgbClr val="FFC000"/>
                </a:solidFill>
              </a:rPr>
              <a:t>gained access to their Google accounts</a:t>
            </a:r>
            <a:r>
              <a:rPr b="0" i="0" lang="en-US">
                <a:solidFill>
                  <a:srgbClr val="00B0F0"/>
                </a:solidFill>
              </a:rPr>
              <a:t> and could potentially use this information for various malicious activities, such as unauthorized access to sensitive data, spreading malware, or launching further phishing attacks.</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4000"/>
              <a:buFont typeface="Arial Black"/>
              <a:buNone/>
            </a:pPr>
            <a:r>
              <a:rPr lang="en-US" sz="4000">
                <a:solidFill>
                  <a:srgbClr val="FFFF00"/>
                </a:solidFill>
                <a:latin typeface="Arial Black"/>
                <a:ea typeface="Arial Black"/>
                <a:cs typeface="Arial Black"/>
                <a:sym typeface="Arial Black"/>
              </a:rPr>
              <a:t>Increased Security Measures </a:t>
            </a:r>
            <a:endParaRPr sz="4000">
              <a:solidFill>
                <a:srgbClr val="FFFF00"/>
              </a:solidFill>
              <a:latin typeface="Arial Black"/>
              <a:ea typeface="Arial Black"/>
              <a:cs typeface="Arial Black"/>
              <a:sym typeface="Arial Black"/>
            </a:endParaRPr>
          </a:p>
        </p:txBody>
      </p:sp>
      <p:sp>
        <p:nvSpPr>
          <p:cNvPr id="267" name="Google Shape;267;p31"/>
          <p:cNvSpPr txBox="1"/>
          <p:nvPr>
            <p:ph idx="1" type="body"/>
          </p:nvPr>
        </p:nvSpPr>
        <p:spPr>
          <a:xfrm>
            <a:off x="838200" y="1825625"/>
            <a:ext cx="10515600" cy="47894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B050"/>
              </a:buClr>
              <a:buSzPts val="2400"/>
              <a:buFont typeface="Noto Sans Symbols"/>
              <a:buChar char="❑"/>
            </a:pPr>
            <a:r>
              <a:rPr b="0" i="0" lang="en-US" sz="2400">
                <a:solidFill>
                  <a:srgbClr val="00B050"/>
                </a:solidFill>
                <a:latin typeface="Arial Black"/>
                <a:ea typeface="Arial Black"/>
                <a:cs typeface="Arial Black"/>
                <a:sym typeface="Arial Black"/>
              </a:rPr>
              <a:t>Quick Response By Google</a:t>
            </a:r>
            <a:endParaRPr/>
          </a:p>
          <a:p>
            <a:pPr indent="-228600" lvl="0" marL="228600" rtl="0" algn="l">
              <a:lnSpc>
                <a:spcPct val="90000"/>
              </a:lnSpc>
              <a:spcBef>
                <a:spcPts val="1000"/>
              </a:spcBef>
              <a:spcAft>
                <a:spcPts val="0"/>
              </a:spcAft>
              <a:buClr>
                <a:srgbClr val="00B0F0"/>
              </a:buClr>
              <a:buSzPts val="2800"/>
              <a:buFont typeface="Noto Sans Symbols"/>
              <a:buChar char="⮚"/>
            </a:pPr>
            <a:r>
              <a:rPr b="0" i="0" lang="en-US">
                <a:solidFill>
                  <a:srgbClr val="00B0F0"/>
                </a:solidFill>
                <a:latin typeface="Arial"/>
                <a:ea typeface="Arial"/>
                <a:cs typeface="Arial"/>
                <a:sym typeface="Arial"/>
              </a:rPr>
              <a:t>Google quickly responded to the incident, taking measures to </a:t>
            </a:r>
            <a:r>
              <a:rPr b="0" i="0" lang="en-US">
                <a:solidFill>
                  <a:srgbClr val="FFC000"/>
                </a:solidFill>
                <a:latin typeface="Arial"/>
                <a:ea typeface="Arial"/>
                <a:cs typeface="Arial"/>
                <a:sym typeface="Arial"/>
              </a:rPr>
              <a:t>disable the phishing campaign</a:t>
            </a:r>
            <a:r>
              <a:rPr b="0" i="0" lang="en-US">
                <a:solidFill>
                  <a:srgbClr val="00B0F0"/>
                </a:solidFill>
                <a:latin typeface="Arial"/>
                <a:ea typeface="Arial"/>
                <a:cs typeface="Arial"/>
                <a:sym typeface="Arial"/>
              </a:rPr>
              <a:t> and improve security measures.</a:t>
            </a:r>
            <a:endParaRPr/>
          </a:p>
          <a:p>
            <a:pPr indent="-228600" lvl="0" marL="228600" rtl="0" algn="l">
              <a:lnSpc>
                <a:spcPct val="90000"/>
              </a:lnSpc>
              <a:spcBef>
                <a:spcPts val="1000"/>
              </a:spcBef>
              <a:spcAft>
                <a:spcPts val="0"/>
              </a:spcAft>
              <a:buClr>
                <a:srgbClr val="00B050"/>
              </a:buClr>
              <a:buSzPts val="2400"/>
              <a:buFont typeface="Noto Sans Symbols"/>
              <a:buChar char="❑"/>
            </a:pPr>
            <a:r>
              <a:rPr lang="en-US" sz="2400">
                <a:solidFill>
                  <a:srgbClr val="00B050"/>
                </a:solidFill>
                <a:latin typeface="Arial Black"/>
                <a:ea typeface="Arial Black"/>
                <a:cs typeface="Arial Black"/>
                <a:sym typeface="Arial Black"/>
              </a:rPr>
              <a:t>Importance of Incident </a:t>
            </a:r>
            <a:endParaRPr b="0" i="0" sz="2400">
              <a:solidFill>
                <a:srgbClr val="00B050"/>
              </a:solidFill>
              <a:latin typeface="Arial Black"/>
              <a:ea typeface="Arial Black"/>
              <a:cs typeface="Arial Black"/>
              <a:sym typeface="Arial Black"/>
            </a:endParaRPr>
          </a:p>
          <a:p>
            <a:pPr indent="-228600" lvl="0" marL="228600" rtl="0" algn="l">
              <a:lnSpc>
                <a:spcPct val="90000"/>
              </a:lnSpc>
              <a:spcBef>
                <a:spcPts val="1000"/>
              </a:spcBef>
              <a:spcAft>
                <a:spcPts val="0"/>
              </a:spcAft>
              <a:buClr>
                <a:srgbClr val="00B0F0"/>
              </a:buClr>
              <a:buSzPts val="2800"/>
              <a:buFont typeface="Noto Sans Symbols"/>
              <a:buChar char="⮚"/>
            </a:pPr>
            <a:r>
              <a:rPr b="0" i="0" lang="en-US">
                <a:solidFill>
                  <a:srgbClr val="00B0F0"/>
                </a:solidFill>
                <a:latin typeface="Arial"/>
                <a:ea typeface="Arial"/>
                <a:cs typeface="Arial"/>
                <a:sym typeface="Arial"/>
              </a:rPr>
              <a:t> The attack highlighted the importance of </a:t>
            </a:r>
            <a:r>
              <a:rPr b="0" i="0" lang="en-US">
                <a:solidFill>
                  <a:srgbClr val="FFC000"/>
                </a:solidFill>
                <a:latin typeface="Arial"/>
                <a:ea typeface="Arial"/>
                <a:cs typeface="Arial"/>
                <a:sym typeface="Arial"/>
              </a:rPr>
              <a:t>user awareness</a:t>
            </a:r>
            <a:r>
              <a:rPr b="0" i="0" lang="en-US">
                <a:solidFill>
                  <a:srgbClr val="00B0F0"/>
                </a:solidFill>
                <a:latin typeface="Arial"/>
                <a:ea typeface="Arial"/>
                <a:cs typeface="Arial"/>
                <a:sym typeface="Arial"/>
              </a:rPr>
              <a:t>, as even seemingly harmless invitations to collaborate on a document can be manipulated for malicious purposes.</a:t>
            </a:r>
            <a:endParaRPr/>
          </a:p>
          <a:p>
            <a:pPr indent="-228600" lvl="0" marL="228600" rtl="0" algn="l">
              <a:lnSpc>
                <a:spcPct val="90000"/>
              </a:lnSpc>
              <a:spcBef>
                <a:spcPts val="1000"/>
              </a:spcBef>
              <a:spcAft>
                <a:spcPts val="0"/>
              </a:spcAft>
              <a:buClr>
                <a:srgbClr val="00B0F0"/>
              </a:buClr>
              <a:buSzPts val="2800"/>
              <a:buFont typeface="Noto Sans Symbols"/>
              <a:buChar char="⮚"/>
            </a:pPr>
            <a:r>
              <a:rPr b="0" i="0" lang="en-US">
                <a:solidFill>
                  <a:srgbClr val="00B0F0"/>
                </a:solidFill>
                <a:latin typeface="Arial"/>
                <a:ea typeface="Arial"/>
                <a:cs typeface="Arial"/>
                <a:sym typeface="Arial"/>
              </a:rPr>
              <a:t> It also emphasized the need for organizations to continuously enhance security protocols to defend against evolving phishing tactics.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4400"/>
              <a:buFont typeface="Arial Black"/>
              <a:buNone/>
            </a:pPr>
            <a:r>
              <a:rPr lang="en-US">
                <a:solidFill>
                  <a:srgbClr val="FFFF00"/>
                </a:solidFill>
                <a:latin typeface="Arial Black"/>
                <a:ea typeface="Arial Black"/>
                <a:cs typeface="Arial Black"/>
                <a:sym typeface="Arial Black"/>
              </a:rPr>
              <a:t>Overview </a:t>
            </a:r>
            <a:endParaRPr>
              <a:solidFill>
                <a:srgbClr val="FFFF00"/>
              </a:solidFill>
              <a:latin typeface="Arial Black"/>
              <a:ea typeface="Arial Black"/>
              <a:cs typeface="Arial Black"/>
              <a:sym typeface="Arial Black"/>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41934" lvl="0" marL="228600" rtl="0" algn="l">
              <a:lnSpc>
                <a:spcPct val="90000"/>
              </a:lnSpc>
              <a:spcBef>
                <a:spcPts val="0"/>
              </a:spcBef>
              <a:spcAft>
                <a:spcPts val="0"/>
              </a:spcAft>
              <a:buClr>
                <a:srgbClr val="92D050"/>
              </a:buClr>
              <a:buSzPts val="2800"/>
              <a:buFont typeface="Noto Sans Symbols"/>
              <a:buChar char="❑"/>
            </a:pPr>
            <a:r>
              <a:rPr lang="en-US">
                <a:solidFill>
                  <a:srgbClr val="92D050"/>
                </a:solidFill>
              </a:rPr>
              <a:t>Introduction                                                                            </a:t>
            </a:r>
            <a:endParaRPr/>
          </a:p>
          <a:p>
            <a:pPr indent="-241934" lvl="0" marL="228600" rtl="0" algn="l">
              <a:lnSpc>
                <a:spcPct val="90000"/>
              </a:lnSpc>
              <a:spcBef>
                <a:spcPts val="1000"/>
              </a:spcBef>
              <a:spcAft>
                <a:spcPts val="0"/>
              </a:spcAft>
              <a:buClr>
                <a:srgbClr val="92D050"/>
              </a:buClr>
              <a:buSzPts val="2800"/>
              <a:buFont typeface="Noto Sans Symbols"/>
              <a:buChar char="❑"/>
            </a:pPr>
            <a:r>
              <a:rPr lang="en-US">
                <a:solidFill>
                  <a:srgbClr val="92D050"/>
                </a:solidFill>
              </a:rPr>
              <a:t>Why Phishing ?                                                                        </a:t>
            </a:r>
            <a:endParaRPr/>
          </a:p>
          <a:p>
            <a:pPr indent="-241934" lvl="0" marL="228600" rtl="0" algn="l">
              <a:lnSpc>
                <a:spcPct val="90000"/>
              </a:lnSpc>
              <a:spcBef>
                <a:spcPts val="1000"/>
              </a:spcBef>
              <a:spcAft>
                <a:spcPts val="0"/>
              </a:spcAft>
              <a:buClr>
                <a:srgbClr val="92D050"/>
              </a:buClr>
              <a:buSzPts val="2800"/>
              <a:buFont typeface="Noto Sans Symbols"/>
              <a:buChar char="❑"/>
            </a:pPr>
            <a:r>
              <a:rPr lang="en-US">
                <a:solidFill>
                  <a:srgbClr val="92D050"/>
                </a:solidFill>
              </a:rPr>
              <a:t>Installation                                                                               </a:t>
            </a:r>
            <a:endParaRPr/>
          </a:p>
          <a:p>
            <a:pPr indent="-241934" lvl="0" marL="228600" rtl="0" algn="l">
              <a:lnSpc>
                <a:spcPct val="90000"/>
              </a:lnSpc>
              <a:spcBef>
                <a:spcPts val="1000"/>
              </a:spcBef>
              <a:spcAft>
                <a:spcPts val="0"/>
              </a:spcAft>
              <a:buClr>
                <a:srgbClr val="92D050"/>
              </a:buClr>
              <a:buSzPts val="2800"/>
              <a:buFont typeface="Noto Sans Symbols"/>
              <a:buChar char="❑"/>
            </a:pPr>
            <a:r>
              <a:rPr lang="en-US">
                <a:solidFill>
                  <a:srgbClr val="92D050"/>
                </a:solidFill>
              </a:rPr>
              <a:t>Demo of King Phisher                                                            </a:t>
            </a:r>
            <a:endParaRPr/>
          </a:p>
          <a:p>
            <a:pPr indent="-241934" lvl="0" marL="228600" rtl="0" algn="l">
              <a:lnSpc>
                <a:spcPct val="90000"/>
              </a:lnSpc>
              <a:spcBef>
                <a:spcPts val="1000"/>
              </a:spcBef>
              <a:spcAft>
                <a:spcPts val="0"/>
              </a:spcAft>
              <a:buClr>
                <a:srgbClr val="92D050"/>
              </a:buClr>
              <a:buSzPts val="2800"/>
              <a:buFont typeface="Noto Sans Symbols"/>
              <a:buChar char="❑"/>
            </a:pPr>
            <a:r>
              <a:rPr lang="en-US">
                <a:solidFill>
                  <a:srgbClr val="92D050"/>
                </a:solidFill>
              </a:rPr>
              <a:t>Components of King Phisher                                                 </a:t>
            </a:r>
            <a:endParaRPr/>
          </a:p>
          <a:p>
            <a:pPr indent="-241934" lvl="0" marL="228600" rtl="0" algn="l">
              <a:lnSpc>
                <a:spcPct val="90000"/>
              </a:lnSpc>
              <a:spcBef>
                <a:spcPts val="1000"/>
              </a:spcBef>
              <a:spcAft>
                <a:spcPts val="0"/>
              </a:spcAft>
              <a:buClr>
                <a:srgbClr val="92D050"/>
              </a:buClr>
              <a:buSzPts val="2800"/>
              <a:buFont typeface="Noto Sans Symbols"/>
              <a:buChar char="❑"/>
            </a:pPr>
            <a:r>
              <a:rPr lang="en-US">
                <a:solidFill>
                  <a:srgbClr val="92D050"/>
                </a:solidFill>
              </a:rPr>
              <a:t>Disadvantages of King Phisher                                              </a:t>
            </a:r>
            <a:endParaRPr/>
          </a:p>
          <a:p>
            <a:pPr indent="-241934" lvl="0" marL="228600" rtl="0" algn="l">
              <a:lnSpc>
                <a:spcPct val="90000"/>
              </a:lnSpc>
              <a:spcBef>
                <a:spcPts val="1000"/>
              </a:spcBef>
              <a:spcAft>
                <a:spcPts val="0"/>
              </a:spcAft>
              <a:buClr>
                <a:srgbClr val="92D050"/>
              </a:buClr>
              <a:buSzPts val="2800"/>
              <a:buFont typeface="Noto Sans Symbols"/>
              <a:buChar char="❑"/>
            </a:pPr>
            <a:r>
              <a:rPr lang="en-US">
                <a:solidFill>
                  <a:srgbClr val="92D050"/>
                </a:solidFill>
              </a:rPr>
              <a:t>Features of King Phisher                                                                                                    </a:t>
            </a:r>
            <a:endParaRPr/>
          </a:p>
          <a:p>
            <a:pPr indent="-241934" lvl="0" marL="228600" rtl="0" algn="l">
              <a:lnSpc>
                <a:spcPct val="90000"/>
              </a:lnSpc>
              <a:spcBef>
                <a:spcPts val="1000"/>
              </a:spcBef>
              <a:spcAft>
                <a:spcPts val="0"/>
              </a:spcAft>
              <a:buClr>
                <a:srgbClr val="92D050"/>
              </a:buClr>
              <a:buSzPts val="2800"/>
              <a:buFont typeface="Noto Sans Symbols"/>
              <a:buChar char="❑"/>
            </a:pPr>
            <a:r>
              <a:rPr lang="en-US">
                <a:solidFill>
                  <a:srgbClr val="92D050"/>
                </a:solidFill>
              </a:rPr>
              <a:t>Real World Example                                                               </a:t>
            </a:r>
            <a:endParaRPr/>
          </a:p>
          <a:p>
            <a:pPr indent="-241934" lvl="0" marL="228600" rtl="0" algn="l">
              <a:lnSpc>
                <a:spcPct val="90000"/>
              </a:lnSpc>
              <a:spcBef>
                <a:spcPts val="1000"/>
              </a:spcBef>
              <a:spcAft>
                <a:spcPts val="0"/>
              </a:spcAft>
              <a:buClr>
                <a:srgbClr val="92D050"/>
              </a:buClr>
              <a:buSzPts val="2800"/>
              <a:buFont typeface="Noto Sans Symbols"/>
              <a:buChar char="❑"/>
            </a:pPr>
            <a:r>
              <a:rPr lang="en-US">
                <a:solidFill>
                  <a:srgbClr val="92D050"/>
                </a:solidFill>
              </a:rPr>
              <a:t>Other types of Phishing                                                         </a:t>
            </a:r>
            <a:endParaRPr/>
          </a:p>
          <a:p>
            <a:pPr indent="-241934" lvl="0" marL="228600" rtl="0" algn="l">
              <a:lnSpc>
                <a:spcPct val="90000"/>
              </a:lnSpc>
              <a:spcBef>
                <a:spcPts val="1000"/>
              </a:spcBef>
              <a:spcAft>
                <a:spcPts val="0"/>
              </a:spcAft>
              <a:buClr>
                <a:srgbClr val="92D050"/>
              </a:buClr>
              <a:buSzPts val="2800"/>
              <a:buFont typeface="Noto Sans Symbols"/>
              <a:buChar char="❑"/>
            </a:pPr>
            <a:r>
              <a:rPr lang="en-US">
                <a:solidFill>
                  <a:srgbClr val="92D050"/>
                </a:solidFill>
              </a:rPr>
              <a:t>Prevention from Phishing Attacks                                      </a:t>
            </a:r>
            <a:endParaRPr>
              <a:solidFill>
                <a:srgbClr val="FFFF00"/>
              </a:solidFill>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273" name="Google Shape;273;p32"/>
          <p:cNvPicPr preferRelativeResize="0"/>
          <p:nvPr>
            <p:ph idx="1" type="body"/>
          </p:nvPr>
        </p:nvPicPr>
        <p:blipFill rotWithShape="1">
          <a:blip r:embed="rId3">
            <a:alphaModFix/>
          </a:blip>
          <a:srcRect b="0" l="0" r="0" t="0"/>
          <a:stretch/>
        </p:blipFill>
        <p:spPr>
          <a:xfrm>
            <a:off x="0" y="0"/>
            <a:ext cx="12192000" cy="6858000"/>
          </a:xfrm>
          <a:prstGeom prst="rect">
            <a:avLst/>
          </a:prstGeom>
          <a:noFill/>
          <a:ln>
            <a:noFill/>
          </a:ln>
        </p:spPr>
      </p:pic>
      <p:sp>
        <p:nvSpPr>
          <p:cNvPr id="274" name="Google Shape;274;p32"/>
          <p:cNvSpPr txBox="1"/>
          <p:nvPr/>
        </p:nvSpPr>
        <p:spPr>
          <a:xfrm>
            <a:off x="1995487" y="781625"/>
            <a:ext cx="10306050"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400" u="none" cap="none" strike="noStrike">
                <a:solidFill>
                  <a:srgbClr val="FFFF00"/>
                </a:solidFill>
                <a:latin typeface="Arial Black"/>
                <a:ea typeface="Arial Black"/>
                <a:cs typeface="Arial Black"/>
                <a:sym typeface="Arial Black"/>
              </a:rPr>
              <a:t>Kinds of Phishing Attack and</a:t>
            </a:r>
            <a:endParaRPr/>
          </a:p>
          <a:p>
            <a:pPr indent="0" lvl="0" marL="0" marR="0" rtl="0" algn="l">
              <a:spcBef>
                <a:spcPts val="0"/>
              </a:spcBef>
              <a:spcAft>
                <a:spcPts val="0"/>
              </a:spcAft>
              <a:buNone/>
            </a:pPr>
            <a:r>
              <a:rPr b="1" lang="en-US" sz="4400">
                <a:solidFill>
                  <a:srgbClr val="FFFF00"/>
                </a:solidFill>
                <a:latin typeface="Arial Black"/>
                <a:ea typeface="Arial Black"/>
                <a:cs typeface="Arial Black"/>
                <a:sym typeface="Arial Black"/>
              </a:rPr>
              <a:t>            Prevention</a:t>
            </a:r>
            <a:endParaRPr sz="4400">
              <a:solidFill>
                <a:srgbClr val="FFFF00"/>
              </a:solidFill>
              <a:latin typeface="Arial Black"/>
              <a:ea typeface="Arial Black"/>
              <a:cs typeface="Arial Black"/>
              <a:sym typeface="Arial Black"/>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4400"/>
              <a:buFont typeface="Arial Black"/>
              <a:buNone/>
            </a:pPr>
            <a:r>
              <a:rPr b="1" lang="en-US">
                <a:solidFill>
                  <a:srgbClr val="FFFF00"/>
                </a:solidFill>
                <a:latin typeface="Arial Black"/>
                <a:ea typeface="Arial Black"/>
                <a:cs typeface="Arial Black"/>
                <a:sym typeface="Arial Black"/>
              </a:rPr>
              <a:t>Kinds of Phishing Attack</a:t>
            </a:r>
            <a:endParaRPr>
              <a:solidFill>
                <a:srgbClr val="FFFF00"/>
              </a:solidFill>
              <a:latin typeface="Arial Black"/>
              <a:ea typeface="Arial Black"/>
              <a:cs typeface="Arial Black"/>
              <a:sym typeface="Arial Black"/>
            </a:endParaRPr>
          </a:p>
        </p:txBody>
      </p:sp>
      <p:sp>
        <p:nvSpPr>
          <p:cNvPr id="280" name="Google Shape;280;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rgbClr val="FFFF00"/>
              </a:buClr>
              <a:buSzPct val="100000"/>
              <a:buFont typeface="Noto Sans Symbols"/>
              <a:buChar char="❑"/>
            </a:pPr>
            <a:r>
              <a:rPr b="1" lang="en-US" sz="2800">
                <a:solidFill>
                  <a:srgbClr val="FFFF00"/>
                </a:solidFill>
                <a:latin typeface="Arial Black"/>
                <a:ea typeface="Arial Black"/>
                <a:cs typeface="Arial Black"/>
                <a:sym typeface="Arial Black"/>
              </a:rPr>
              <a:t>Angler Phishing: </a:t>
            </a:r>
            <a:r>
              <a:rPr lang="en-US" sz="2800">
                <a:solidFill>
                  <a:srgbClr val="00B0F0"/>
                </a:solidFill>
              </a:rPr>
              <a:t>This is the practice of masquerading as a customer service account on social media, hoping to reach a disgruntled consumer.</a:t>
            </a:r>
            <a:endParaRPr/>
          </a:p>
          <a:p>
            <a:pPr indent="0" lvl="0" marL="0" rtl="0" algn="l">
              <a:lnSpc>
                <a:spcPct val="90000"/>
              </a:lnSpc>
              <a:spcBef>
                <a:spcPts val="1000"/>
              </a:spcBef>
              <a:spcAft>
                <a:spcPts val="0"/>
              </a:spcAft>
              <a:buClr>
                <a:srgbClr val="00B0F0"/>
              </a:buClr>
              <a:buSzPct val="100000"/>
              <a:buNone/>
            </a:pPr>
            <a:r>
              <a:rPr lang="en-US" sz="2800">
                <a:solidFill>
                  <a:srgbClr val="00B0F0"/>
                </a:solidFill>
              </a:rPr>
              <a:t> </a:t>
            </a:r>
            <a:r>
              <a:rPr lang="en-US" sz="2800">
                <a:solidFill>
                  <a:srgbClr val="00B050"/>
                </a:solidFill>
                <a:latin typeface="Arial Black"/>
                <a:ea typeface="Arial Black"/>
                <a:cs typeface="Arial Black"/>
                <a:sym typeface="Arial Black"/>
              </a:rPr>
              <a:t>Exam</a:t>
            </a:r>
            <a:r>
              <a:rPr lang="en-US">
                <a:solidFill>
                  <a:srgbClr val="00B050"/>
                </a:solidFill>
                <a:latin typeface="Arial Black"/>
                <a:ea typeface="Arial Black"/>
                <a:cs typeface="Arial Black"/>
                <a:sym typeface="Arial Black"/>
              </a:rPr>
              <a:t>ple: </a:t>
            </a:r>
            <a:r>
              <a:rPr lang="en-US">
                <a:solidFill>
                  <a:srgbClr val="00B0F0"/>
                </a:solidFill>
              </a:rPr>
              <a:t>if you tweet at your bank about a problem, a scammer might respond pretending to be the bank’s support team and ask you to provide your account details</a:t>
            </a:r>
            <a:r>
              <a:rPr lang="en-US" sz="2800">
                <a:solidFill>
                  <a:srgbClr val="00B0F0"/>
                </a:solidFill>
              </a:rPr>
              <a:t>.</a:t>
            </a:r>
            <a:endParaRPr/>
          </a:p>
          <a:p>
            <a:pPr indent="-228600" lvl="0" marL="228600" rtl="0" algn="l">
              <a:lnSpc>
                <a:spcPct val="90000"/>
              </a:lnSpc>
              <a:spcBef>
                <a:spcPts val="1000"/>
              </a:spcBef>
              <a:spcAft>
                <a:spcPts val="0"/>
              </a:spcAft>
              <a:buClr>
                <a:srgbClr val="FFFF00"/>
              </a:buClr>
              <a:buSzPct val="100000"/>
              <a:buFont typeface="Noto Sans Symbols"/>
              <a:buChar char="❑"/>
            </a:pPr>
            <a:r>
              <a:rPr b="1" lang="en-US" sz="2800">
                <a:solidFill>
                  <a:srgbClr val="FFFF00"/>
                </a:solidFill>
                <a:latin typeface="Arial Black"/>
                <a:ea typeface="Arial Black"/>
                <a:cs typeface="Arial Black"/>
                <a:sym typeface="Arial Black"/>
              </a:rPr>
              <a:t>Vishing</a:t>
            </a:r>
            <a:r>
              <a:rPr lang="en-US" sz="2800">
                <a:solidFill>
                  <a:srgbClr val="FFFF00"/>
                </a:solidFill>
                <a:latin typeface="Arial Black"/>
                <a:ea typeface="Arial Black"/>
                <a:cs typeface="Arial Black"/>
                <a:sym typeface="Arial Black"/>
              </a:rPr>
              <a:t>:</a:t>
            </a:r>
            <a:endParaRPr/>
          </a:p>
          <a:p>
            <a:pPr indent="0" lvl="0" marL="0" rtl="0" algn="l">
              <a:lnSpc>
                <a:spcPct val="90000"/>
              </a:lnSpc>
              <a:spcBef>
                <a:spcPts val="1000"/>
              </a:spcBef>
              <a:spcAft>
                <a:spcPts val="0"/>
              </a:spcAft>
              <a:buClr>
                <a:srgbClr val="00B0F0"/>
              </a:buClr>
              <a:buSzPct val="100000"/>
              <a:buNone/>
            </a:pPr>
            <a:r>
              <a:rPr lang="en-US" sz="2800">
                <a:solidFill>
                  <a:srgbClr val="00B0F0"/>
                </a:solidFill>
              </a:rPr>
              <a:t>Short for voice phishing, it refers to fraudulent phone calls or voice messages designed to trick victims into providing sensitive information.</a:t>
            </a:r>
            <a:endParaRPr/>
          </a:p>
          <a:p>
            <a:pPr indent="0" lvl="0" marL="0" rtl="0" algn="l">
              <a:lnSpc>
                <a:spcPct val="90000"/>
              </a:lnSpc>
              <a:spcBef>
                <a:spcPts val="1000"/>
              </a:spcBef>
              <a:spcAft>
                <a:spcPts val="0"/>
              </a:spcAft>
              <a:buClr>
                <a:srgbClr val="00B050"/>
              </a:buClr>
              <a:buSzPct val="100000"/>
              <a:buNone/>
            </a:pPr>
            <a:r>
              <a:rPr lang="en-US">
                <a:solidFill>
                  <a:srgbClr val="00B050"/>
                </a:solidFill>
                <a:latin typeface="Arial Black"/>
                <a:ea typeface="Arial Black"/>
                <a:cs typeface="Arial Black"/>
                <a:sym typeface="Arial Black"/>
              </a:rPr>
              <a:t>Example: </a:t>
            </a:r>
            <a:r>
              <a:rPr lang="en-US">
                <a:solidFill>
                  <a:srgbClr val="00B0F0"/>
                </a:solidFill>
              </a:rPr>
              <a:t>You might receive a call from someone claiming to be from your credit card company , asking you to give your credit card details.</a:t>
            </a:r>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4000"/>
              <a:buFont typeface="Arial Black"/>
              <a:buNone/>
            </a:pPr>
            <a:r>
              <a:rPr b="1" lang="en-US" sz="4000">
                <a:solidFill>
                  <a:srgbClr val="FFFF00"/>
                </a:solidFill>
                <a:latin typeface="Arial Black"/>
                <a:ea typeface="Arial Black"/>
                <a:cs typeface="Arial Black"/>
                <a:sym typeface="Arial Black"/>
              </a:rPr>
              <a:t>Kinds of Phishing Attack</a:t>
            </a:r>
            <a:endParaRPr sz="4000"/>
          </a:p>
        </p:txBody>
      </p:sp>
      <p:sp>
        <p:nvSpPr>
          <p:cNvPr id="286" name="Google Shape;286;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B050"/>
              </a:buClr>
              <a:buSzPts val="2400"/>
              <a:buNone/>
            </a:pPr>
            <a:r>
              <a:rPr lang="en-US" sz="2400">
                <a:solidFill>
                  <a:srgbClr val="00B050"/>
                </a:solidFill>
                <a:latin typeface="Arial Black"/>
                <a:ea typeface="Arial Black"/>
                <a:cs typeface="Arial Black"/>
                <a:sym typeface="Arial Black"/>
              </a:rPr>
              <a:t>Water hole phishing:</a:t>
            </a:r>
            <a:endParaRPr/>
          </a:p>
          <a:p>
            <a:pPr indent="0" lvl="0" marL="0" rtl="0" algn="l">
              <a:lnSpc>
                <a:spcPct val="90000"/>
              </a:lnSpc>
              <a:spcBef>
                <a:spcPts val="1000"/>
              </a:spcBef>
              <a:spcAft>
                <a:spcPts val="0"/>
              </a:spcAft>
              <a:buClr>
                <a:srgbClr val="00B0F0"/>
              </a:buClr>
              <a:buSzPts val="2800"/>
              <a:buNone/>
            </a:pPr>
            <a:r>
              <a:rPr lang="en-US">
                <a:solidFill>
                  <a:srgbClr val="00B0F0"/>
                </a:solidFill>
              </a:rPr>
              <a:t>It is a target attack in which a cyber criminal compromise a website which is used by a specific group of people.</a:t>
            </a:r>
            <a:endParaRPr/>
          </a:p>
          <a:p>
            <a:pPr indent="0" lvl="0" marL="0" rtl="0" algn="l">
              <a:lnSpc>
                <a:spcPct val="90000"/>
              </a:lnSpc>
              <a:spcBef>
                <a:spcPts val="1000"/>
              </a:spcBef>
              <a:spcAft>
                <a:spcPts val="0"/>
              </a:spcAft>
              <a:buClr>
                <a:srgbClr val="FFFF00"/>
              </a:buClr>
              <a:buSzPts val="2000"/>
              <a:buNone/>
            </a:pPr>
            <a:r>
              <a:rPr lang="en-US" sz="2000">
                <a:solidFill>
                  <a:srgbClr val="FFFF00"/>
                </a:solidFill>
                <a:latin typeface="Arial Black"/>
                <a:ea typeface="Arial Black"/>
                <a:cs typeface="Arial Black"/>
                <a:sym typeface="Arial Black"/>
              </a:rPr>
              <a:t>Example: </a:t>
            </a:r>
            <a:r>
              <a:rPr lang="en-US">
                <a:solidFill>
                  <a:srgbClr val="00B0F0"/>
                </a:solidFill>
              </a:rPr>
              <a:t>if you visit frequently a particular forum, a scammer might infect that forum with malware to try to steal information of its users.</a:t>
            </a:r>
            <a:endParaRPr/>
          </a:p>
          <a:p>
            <a:pPr indent="0" lvl="0" marL="0" rtl="0" algn="l">
              <a:lnSpc>
                <a:spcPct val="90000"/>
              </a:lnSpc>
              <a:spcBef>
                <a:spcPts val="1000"/>
              </a:spcBef>
              <a:spcAft>
                <a:spcPts val="0"/>
              </a:spcAft>
              <a:buClr>
                <a:srgbClr val="00B050"/>
              </a:buClr>
              <a:buSzPts val="2400"/>
              <a:buNone/>
            </a:pPr>
            <a:r>
              <a:rPr lang="en-US" sz="2400">
                <a:solidFill>
                  <a:srgbClr val="00B050"/>
                </a:solidFill>
                <a:latin typeface="Arial Black"/>
                <a:ea typeface="Arial Black"/>
                <a:cs typeface="Arial Black"/>
                <a:sym typeface="Arial Black"/>
              </a:rPr>
              <a:t>Credential Stuffing:</a:t>
            </a:r>
            <a:endParaRPr/>
          </a:p>
          <a:p>
            <a:pPr indent="0" lvl="0" marL="0" rtl="0" algn="l">
              <a:lnSpc>
                <a:spcPct val="90000"/>
              </a:lnSpc>
              <a:spcBef>
                <a:spcPts val="1000"/>
              </a:spcBef>
              <a:spcAft>
                <a:spcPts val="0"/>
              </a:spcAft>
              <a:buClr>
                <a:srgbClr val="00B0F0"/>
              </a:buClr>
              <a:buSzPts val="2800"/>
              <a:buNone/>
            </a:pPr>
            <a:r>
              <a:rPr lang="en-US">
                <a:solidFill>
                  <a:srgbClr val="00B0F0"/>
                </a:solidFill>
              </a:rPr>
              <a:t>It is a type of cyberattack where attackers steal account credentials, like usernames, email addresses, and passwords.</a:t>
            </a:r>
            <a:endParaRPr/>
          </a:p>
          <a:p>
            <a:pPr indent="0" lvl="0" marL="0" rtl="0" algn="l">
              <a:lnSpc>
                <a:spcPct val="90000"/>
              </a:lnSpc>
              <a:spcBef>
                <a:spcPts val="1000"/>
              </a:spcBef>
              <a:spcAft>
                <a:spcPts val="0"/>
              </a:spcAft>
              <a:buClr>
                <a:schemeClr val="dk1"/>
              </a:buClr>
              <a:buSzPts val="2800"/>
              <a:buNone/>
            </a:pPr>
            <a:r>
              <a:t/>
            </a:r>
            <a:endParaRPr>
              <a:solidFill>
                <a:srgbClr val="FFFF00"/>
              </a:solidFill>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4400"/>
              <a:buFont typeface="Arial Black"/>
              <a:buNone/>
            </a:pPr>
            <a:r>
              <a:rPr lang="en-US">
                <a:solidFill>
                  <a:srgbClr val="FFFF00"/>
                </a:solidFill>
                <a:latin typeface="Arial Black"/>
                <a:ea typeface="Arial Black"/>
                <a:cs typeface="Arial Black"/>
                <a:sym typeface="Arial Black"/>
              </a:rPr>
              <a:t>Prevention from Phishing Attacks</a:t>
            </a:r>
            <a:endParaRPr>
              <a:solidFill>
                <a:srgbClr val="FFFF00"/>
              </a:solidFill>
              <a:latin typeface="Arial Black"/>
              <a:ea typeface="Arial Black"/>
              <a:cs typeface="Arial Black"/>
              <a:sym typeface="Arial Black"/>
            </a:endParaRPr>
          </a:p>
        </p:txBody>
      </p:sp>
      <p:sp>
        <p:nvSpPr>
          <p:cNvPr id="292" name="Google Shape;292;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0B0F0"/>
              </a:buClr>
              <a:buSzPts val="2800"/>
              <a:buFont typeface="Noto Sans Symbols"/>
              <a:buChar char="❑"/>
            </a:pPr>
            <a:r>
              <a:rPr lang="en-US">
                <a:solidFill>
                  <a:srgbClr val="00B0F0"/>
                </a:solidFill>
              </a:rPr>
              <a:t>Recognize the sign of phishing</a:t>
            </a:r>
            <a:endParaRPr/>
          </a:p>
          <a:p>
            <a:pPr indent="-228600" lvl="0" marL="228600" rtl="0" algn="l">
              <a:lnSpc>
                <a:spcPct val="90000"/>
              </a:lnSpc>
              <a:spcBef>
                <a:spcPts val="1000"/>
              </a:spcBef>
              <a:spcAft>
                <a:spcPts val="0"/>
              </a:spcAft>
              <a:buClr>
                <a:srgbClr val="00B0F0"/>
              </a:buClr>
              <a:buSzPts val="2800"/>
              <a:buFont typeface="Noto Sans Symbols"/>
              <a:buChar char="❑"/>
            </a:pPr>
            <a:r>
              <a:rPr lang="en-US">
                <a:solidFill>
                  <a:srgbClr val="00B0F0"/>
                </a:solidFill>
              </a:rPr>
              <a:t>Do not give response to unknown email who is offering you for something.</a:t>
            </a:r>
            <a:endParaRPr/>
          </a:p>
          <a:p>
            <a:pPr indent="-228600" lvl="0" marL="228600" rtl="0" algn="l">
              <a:lnSpc>
                <a:spcPct val="90000"/>
              </a:lnSpc>
              <a:spcBef>
                <a:spcPts val="1000"/>
              </a:spcBef>
              <a:spcAft>
                <a:spcPts val="0"/>
              </a:spcAft>
              <a:buClr>
                <a:srgbClr val="00B0F0"/>
              </a:buClr>
              <a:buSzPts val="2800"/>
              <a:buFont typeface="Noto Sans Symbols"/>
              <a:buChar char="❑"/>
            </a:pPr>
            <a:r>
              <a:rPr lang="en-US">
                <a:solidFill>
                  <a:srgbClr val="00B0F0"/>
                </a:solidFill>
              </a:rPr>
              <a:t>Report suspicious messages</a:t>
            </a:r>
            <a:endParaRPr/>
          </a:p>
          <a:p>
            <a:pPr indent="-228600" lvl="0" marL="228600" rtl="0" algn="l">
              <a:lnSpc>
                <a:spcPct val="90000"/>
              </a:lnSpc>
              <a:spcBef>
                <a:spcPts val="1000"/>
              </a:spcBef>
              <a:spcAft>
                <a:spcPts val="0"/>
              </a:spcAft>
              <a:buClr>
                <a:srgbClr val="00B0F0"/>
              </a:buClr>
              <a:buSzPts val="2800"/>
              <a:buFont typeface="Noto Sans Symbols"/>
              <a:buChar char="❑"/>
            </a:pPr>
            <a:r>
              <a:rPr lang="en-US">
                <a:solidFill>
                  <a:srgbClr val="00B0F0"/>
                </a:solidFill>
              </a:rPr>
              <a:t>Use security software</a:t>
            </a:r>
            <a:endParaRPr/>
          </a:p>
          <a:p>
            <a:pPr indent="-228600" lvl="0" marL="228600" rtl="0" algn="l">
              <a:lnSpc>
                <a:spcPct val="90000"/>
              </a:lnSpc>
              <a:spcBef>
                <a:spcPts val="1000"/>
              </a:spcBef>
              <a:spcAft>
                <a:spcPts val="0"/>
              </a:spcAft>
              <a:buClr>
                <a:srgbClr val="00B0F0"/>
              </a:buClr>
              <a:buSzPts val="2800"/>
              <a:buFont typeface="Noto Sans Symbols"/>
              <a:buChar char="❑"/>
            </a:pPr>
            <a:r>
              <a:rPr lang="en-US">
                <a:solidFill>
                  <a:srgbClr val="00B0F0"/>
                </a:solidFill>
              </a:rPr>
              <a:t>Be cautious with links</a:t>
            </a:r>
            <a:endParaRPr/>
          </a:p>
          <a:p>
            <a:pPr indent="-228600" lvl="0" marL="228600" rtl="0" algn="l">
              <a:lnSpc>
                <a:spcPct val="90000"/>
              </a:lnSpc>
              <a:spcBef>
                <a:spcPts val="1000"/>
              </a:spcBef>
              <a:spcAft>
                <a:spcPts val="0"/>
              </a:spcAft>
              <a:buClr>
                <a:srgbClr val="00B0F0"/>
              </a:buClr>
              <a:buSzPts val="2800"/>
              <a:buFont typeface="Noto Sans Symbols"/>
              <a:buChar char="❑"/>
            </a:pPr>
            <a:r>
              <a:rPr lang="en-US">
                <a:solidFill>
                  <a:srgbClr val="00B0F0"/>
                </a:solidFill>
              </a:rPr>
              <a:t>Check the email’s header</a:t>
            </a:r>
            <a:endParaRPr/>
          </a:p>
          <a:p>
            <a:pPr indent="-228600" lvl="0" marL="228600" rtl="0" algn="l">
              <a:lnSpc>
                <a:spcPct val="90000"/>
              </a:lnSpc>
              <a:spcBef>
                <a:spcPts val="1000"/>
              </a:spcBef>
              <a:spcAft>
                <a:spcPts val="0"/>
              </a:spcAft>
              <a:buClr>
                <a:srgbClr val="00B0F0"/>
              </a:buClr>
              <a:buSzPts val="2800"/>
              <a:buFont typeface="Noto Sans Symbols"/>
              <a:buChar char="❑"/>
            </a:pPr>
            <a:r>
              <a:rPr lang="en-US">
                <a:solidFill>
                  <a:srgbClr val="00B0F0"/>
                </a:solidFill>
              </a:rPr>
              <a:t>Install anti-phishing tools</a:t>
            </a:r>
            <a:endParaRPr/>
          </a:p>
          <a:p>
            <a:pPr indent="-228600" lvl="0" marL="228600" rtl="0" algn="l">
              <a:lnSpc>
                <a:spcPct val="90000"/>
              </a:lnSpc>
              <a:spcBef>
                <a:spcPts val="1000"/>
              </a:spcBef>
              <a:spcAft>
                <a:spcPts val="0"/>
              </a:spcAft>
              <a:buClr>
                <a:srgbClr val="00B0F0"/>
              </a:buClr>
              <a:buSzPts val="2800"/>
              <a:buFont typeface="Noto Sans Symbols"/>
              <a:buChar char="❑"/>
            </a:pPr>
            <a:r>
              <a:rPr lang="en-US">
                <a:solidFill>
                  <a:srgbClr val="00B0F0"/>
                </a:solidFill>
              </a:rPr>
              <a:t>Educate yourself and others</a:t>
            </a:r>
            <a:endParaRPr>
              <a:solidFill>
                <a:srgbClr val="00B0F0"/>
              </a:solidFill>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6"/>
          <p:cNvSpPr txBox="1"/>
          <p:nvPr>
            <p:ph type="title"/>
          </p:nvPr>
        </p:nvSpPr>
        <p:spPr>
          <a:xfrm>
            <a:off x="3238501" y="2951162"/>
            <a:ext cx="6134099"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7200"/>
              <a:buFont typeface="Arial Black"/>
              <a:buNone/>
            </a:pPr>
            <a:r>
              <a:rPr lang="en-US" sz="7200">
                <a:solidFill>
                  <a:srgbClr val="FFFF00"/>
                </a:solidFill>
                <a:latin typeface="Arial Black"/>
                <a:ea typeface="Arial Black"/>
                <a:cs typeface="Arial Black"/>
                <a:sym typeface="Arial Black"/>
              </a:rPr>
              <a:t>Thank You</a:t>
            </a:r>
            <a:endParaRPr sz="7200">
              <a:solidFill>
                <a:srgbClr val="FFFF00"/>
              </a:solidFill>
              <a:latin typeface="Arial Black"/>
              <a:ea typeface="Arial Black"/>
              <a:cs typeface="Arial Black"/>
              <a:sym typeface="Arial Black"/>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842168"/>
            <a:ext cx="10515600" cy="8778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4400"/>
              <a:buFont typeface="Arial Black"/>
              <a:buNone/>
            </a:pPr>
            <a:r>
              <a:rPr lang="en-US">
                <a:solidFill>
                  <a:srgbClr val="FFFF00"/>
                </a:solidFill>
                <a:latin typeface="Arial Black"/>
                <a:ea typeface="Arial Black"/>
                <a:cs typeface="Arial Black"/>
                <a:sym typeface="Arial Black"/>
              </a:rPr>
              <a:t>Big Challenge for Organizations</a:t>
            </a:r>
            <a:endParaRPr/>
          </a:p>
        </p:txBody>
      </p:sp>
      <p:sp>
        <p:nvSpPr>
          <p:cNvPr id="103" name="Google Shape;103;p4"/>
          <p:cNvSpPr txBox="1"/>
          <p:nvPr>
            <p:ph idx="1" type="body"/>
          </p:nvPr>
        </p:nvSpPr>
        <p:spPr>
          <a:xfrm>
            <a:off x="1109663" y="2663826"/>
            <a:ext cx="10515600" cy="26574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B0F0"/>
              </a:buClr>
              <a:buSzPts val="2800"/>
              <a:buFont typeface="Noto Sans Symbols"/>
              <a:buChar char="❑"/>
            </a:pPr>
            <a:r>
              <a:rPr b="1" lang="en-US">
                <a:solidFill>
                  <a:srgbClr val="00B0F0"/>
                </a:solidFill>
              </a:rPr>
              <a:t>Phishing</a:t>
            </a:r>
            <a:r>
              <a:rPr b="1" i="0" lang="en-US">
                <a:solidFill>
                  <a:srgbClr val="00B0F0"/>
                </a:solidFill>
              </a:rPr>
              <a:t> attack is the most common types of </a:t>
            </a:r>
            <a:r>
              <a:rPr b="1" lang="en-US">
                <a:solidFill>
                  <a:srgbClr val="00B0F0"/>
                </a:solidFill>
              </a:rPr>
              <a:t>attacks</a:t>
            </a:r>
            <a:r>
              <a:rPr b="1" i="0" lang="en-US">
                <a:solidFill>
                  <a:srgbClr val="00B0F0"/>
                </a:solidFill>
              </a:rPr>
              <a:t>. All are organizations are struggling hard to combat this type of attack on their employees.</a:t>
            </a:r>
            <a:endParaRPr/>
          </a:p>
          <a:p>
            <a:pPr indent="-228600" lvl="0" marL="228600" rtl="0" algn="l">
              <a:lnSpc>
                <a:spcPct val="90000"/>
              </a:lnSpc>
              <a:spcBef>
                <a:spcPts val="1000"/>
              </a:spcBef>
              <a:spcAft>
                <a:spcPts val="0"/>
              </a:spcAft>
              <a:buClr>
                <a:srgbClr val="00B0F0"/>
              </a:buClr>
              <a:buSzPts val="2800"/>
              <a:buFont typeface="Noto Sans Symbols"/>
              <a:buChar char="❑"/>
            </a:pPr>
            <a:r>
              <a:rPr b="1" i="0" lang="en-US">
                <a:solidFill>
                  <a:srgbClr val="00B0F0"/>
                </a:solidFill>
              </a:rPr>
              <a:t> International Institute of Cyber Security offers </a:t>
            </a:r>
            <a:r>
              <a:rPr b="1" lang="en-US">
                <a:solidFill>
                  <a:srgbClr val="00B0F0"/>
                </a:solidFill>
              </a:rPr>
              <a:t>cyber security awareness</a:t>
            </a:r>
            <a:r>
              <a:rPr b="1" i="0" lang="en-US">
                <a:solidFill>
                  <a:srgbClr val="00B0F0"/>
                </a:solidFill>
              </a:rPr>
              <a:t> training program for employees covers every aspect of Phishing attacks with real life demonstrations.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4000"/>
              <a:buFont typeface="Arial Black"/>
              <a:buNone/>
            </a:pPr>
            <a:r>
              <a:rPr lang="en-US" sz="4000">
                <a:solidFill>
                  <a:srgbClr val="FFFF00"/>
                </a:solidFill>
                <a:latin typeface="Arial Black"/>
                <a:ea typeface="Arial Black"/>
                <a:cs typeface="Arial Black"/>
                <a:sym typeface="Arial Black"/>
              </a:rPr>
              <a:t>Different Campaign Tools</a:t>
            </a:r>
            <a:endParaRPr sz="4000"/>
          </a:p>
        </p:txBody>
      </p:sp>
      <p:sp>
        <p:nvSpPr>
          <p:cNvPr id="109" name="Google Shape;109;p5"/>
          <p:cNvSpPr txBox="1"/>
          <p:nvPr>
            <p:ph idx="1" type="body"/>
          </p:nvPr>
        </p:nvSpPr>
        <p:spPr>
          <a:xfrm>
            <a:off x="642937" y="1628775"/>
            <a:ext cx="10906125" cy="180022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00B0F0"/>
              </a:buClr>
              <a:buSzPts val="2400"/>
              <a:buFont typeface="Noto Sans Symbols"/>
              <a:buChar char="⮚"/>
            </a:pPr>
            <a:r>
              <a:rPr b="1" i="0" lang="en-US" sz="2400">
                <a:solidFill>
                  <a:srgbClr val="00B0F0"/>
                </a:solidFill>
              </a:rPr>
              <a:t>There are many </a:t>
            </a:r>
            <a:r>
              <a:rPr b="1" lang="en-US" sz="2400">
                <a:solidFill>
                  <a:srgbClr val="00B0F0"/>
                </a:solidFill>
              </a:rPr>
              <a:t>tools</a:t>
            </a:r>
            <a:r>
              <a:rPr b="1" i="0" lang="en-US" sz="2400">
                <a:solidFill>
                  <a:srgbClr val="00B0F0"/>
                </a:solidFill>
              </a:rPr>
              <a:t> out there to create phishing pages in minutes. So there is always a need of a toolkit that can help organization test there security posture.</a:t>
            </a:r>
            <a:endParaRPr b="1" sz="2400">
              <a:solidFill>
                <a:srgbClr val="00B0F0"/>
              </a:solidFill>
            </a:endParaRPr>
          </a:p>
          <a:p>
            <a:pPr indent="-228600" lvl="0" marL="228600" rtl="0" algn="l">
              <a:lnSpc>
                <a:spcPct val="120000"/>
              </a:lnSpc>
              <a:spcBef>
                <a:spcPts val="1000"/>
              </a:spcBef>
              <a:spcAft>
                <a:spcPts val="0"/>
              </a:spcAft>
              <a:buClr>
                <a:srgbClr val="00B0F0"/>
              </a:buClr>
              <a:buSzPts val="2400"/>
              <a:buFont typeface="Noto Sans Symbols"/>
              <a:buChar char="❑"/>
            </a:pPr>
            <a:r>
              <a:rPr b="1" lang="en-US" sz="2400">
                <a:solidFill>
                  <a:srgbClr val="00B0F0"/>
                </a:solidFill>
              </a:rPr>
              <a:t>Evilginx2, Kingphisher ,Pyphisher ,Gophish , Blackeye</a:t>
            </a:r>
            <a:endParaRPr/>
          </a:p>
          <a:p>
            <a:pPr indent="-50800" lvl="0" marL="228600" rtl="0" algn="l">
              <a:lnSpc>
                <a:spcPct val="90000"/>
              </a:lnSpc>
              <a:spcBef>
                <a:spcPts val="1000"/>
              </a:spcBef>
              <a:spcAft>
                <a:spcPts val="0"/>
              </a:spcAft>
              <a:buClr>
                <a:schemeClr val="dk1"/>
              </a:buClr>
              <a:buSzPts val="2800"/>
              <a:buNone/>
            </a:pPr>
            <a:r>
              <a:t/>
            </a:r>
            <a:endParaRPr b="1" i="0" u="none" strike="noStrike">
              <a:solidFill>
                <a:srgbClr val="00B0F0"/>
              </a:solidFill>
            </a:endParaRPr>
          </a:p>
          <a:p>
            <a:pPr indent="0" lvl="0" marL="0" rtl="0" algn="l">
              <a:lnSpc>
                <a:spcPct val="90000"/>
              </a:lnSpc>
              <a:spcBef>
                <a:spcPts val="1000"/>
              </a:spcBef>
              <a:spcAft>
                <a:spcPts val="0"/>
              </a:spcAft>
              <a:buClr>
                <a:schemeClr val="dk1"/>
              </a:buClr>
              <a:buSzPts val="2800"/>
              <a:buNone/>
            </a:pPr>
            <a:r>
              <a:t/>
            </a:r>
            <a:endParaRPr b="1" i="0" u="none" strike="noStrike">
              <a:solidFill>
                <a:srgbClr val="00B0F0"/>
              </a:solidFill>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10" name="Google Shape;110;p5"/>
          <p:cNvPicPr preferRelativeResize="0"/>
          <p:nvPr/>
        </p:nvPicPr>
        <p:blipFill rotWithShape="1">
          <a:blip r:embed="rId3">
            <a:alphaModFix/>
          </a:blip>
          <a:srcRect b="0" l="0" r="0" t="0"/>
          <a:stretch/>
        </p:blipFill>
        <p:spPr>
          <a:xfrm>
            <a:off x="623910" y="2954338"/>
            <a:ext cx="7477103" cy="1329043"/>
          </a:xfrm>
          <a:prstGeom prst="rect">
            <a:avLst/>
          </a:prstGeom>
          <a:noFill/>
          <a:ln>
            <a:noFill/>
          </a:ln>
        </p:spPr>
      </p:pic>
      <p:sp>
        <p:nvSpPr>
          <p:cNvPr id="111" name="Google Shape;111;p5"/>
          <p:cNvSpPr txBox="1"/>
          <p:nvPr/>
        </p:nvSpPr>
        <p:spPr>
          <a:xfrm>
            <a:off x="838199" y="4283381"/>
            <a:ext cx="10515600" cy="1903413"/>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rgbClr val="00B0F0"/>
              </a:buClr>
              <a:buSzPts val="2400"/>
              <a:buFont typeface="Noto Sans Symbols"/>
              <a:buChar char="❑"/>
            </a:pPr>
            <a:r>
              <a:rPr b="1" i="0" lang="en-US" sz="2400" u="none" cap="none" strike="noStrike">
                <a:solidFill>
                  <a:srgbClr val="00B0F0"/>
                </a:solidFill>
                <a:latin typeface="Calibri"/>
                <a:ea typeface="Calibri"/>
                <a:cs typeface="Calibri"/>
                <a:sym typeface="Calibri"/>
              </a:rPr>
              <a:t>Phishing is a cyber-attack method that involves deceiving individuals and steal his  sensitive information such as usernames, passwords, and financial details by posing as a trustworthy entity.</a:t>
            </a:r>
            <a:endParaRPr/>
          </a:p>
          <a:p>
            <a:pPr indent="-228600" lvl="0" marL="228600" marR="0" rtl="0" algn="l">
              <a:lnSpc>
                <a:spcPct val="90000"/>
              </a:lnSpc>
              <a:spcBef>
                <a:spcPts val="1000"/>
              </a:spcBef>
              <a:spcAft>
                <a:spcPts val="0"/>
              </a:spcAft>
              <a:buClr>
                <a:srgbClr val="00B0F0"/>
              </a:buClr>
              <a:buSzPts val="2400"/>
              <a:buFont typeface="Noto Sans Symbols"/>
              <a:buChar char="❑"/>
            </a:pPr>
            <a:r>
              <a:rPr b="1" i="0" lang="en-US" sz="2400" u="none" cap="none" strike="noStrike">
                <a:solidFill>
                  <a:srgbClr val="00B0F0"/>
                </a:solidFill>
                <a:latin typeface="Calibri"/>
                <a:ea typeface="Calibri"/>
                <a:cs typeface="Calibri"/>
                <a:sym typeface="Calibri"/>
              </a:rPr>
              <a:t>Phishing attacks typically occur through various channels, including emails, text messages, or even social media messages.</a:t>
            </a:r>
            <a:endParaRPr/>
          </a:p>
          <a:p>
            <a:pPr indent="-76200" lvl="0" marL="228600" marR="0" rtl="0" algn="l">
              <a:lnSpc>
                <a:spcPct val="90000"/>
              </a:lnSpc>
              <a:spcBef>
                <a:spcPts val="1000"/>
              </a:spcBef>
              <a:spcAft>
                <a:spcPts val="0"/>
              </a:spcAft>
              <a:buClr>
                <a:schemeClr val="dk1"/>
              </a:buClr>
              <a:buSzPts val="2400"/>
              <a:buFont typeface="Noto Sans Symbols"/>
              <a:buNone/>
            </a:pPr>
            <a:r>
              <a:t/>
            </a:r>
            <a:endParaRPr b="1" i="0" sz="2400" u="none" cap="none" strike="noStrike">
              <a:solidFill>
                <a:srgbClr val="00B0F0"/>
              </a:solidFill>
              <a:latin typeface="Calibri"/>
              <a:ea typeface="Calibri"/>
              <a:cs typeface="Calibri"/>
              <a:sym typeface="Calibri"/>
            </a:endParaRPr>
          </a:p>
          <a:p>
            <a:pPr indent="-76200" lvl="0" marL="228600" marR="0" rtl="0" algn="l">
              <a:lnSpc>
                <a:spcPct val="90000"/>
              </a:lnSpc>
              <a:spcBef>
                <a:spcPts val="1000"/>
              </a:spcBef>
              <a:spcAft>
                <a:spcPts val="0"/>
              </a:spcAft>
              <a:buClr>
                <a:schemeClr val="dk1"/>
              </a:buClr>
              <a:buSzPts val="2400"/>
              <a:buFont typeface="Noto Sans Symbols"/>
              <a:buNone/>
            </a:pPr>
            <a:r>
              <a:t/>
            </a:r>
            <a:endParaRPr b="0" i="0" sz="2400" u="none" cap="none" strike="noStrike">
              <a:solidFill>
                <a:srgbClr val="00B0F0"/>
              </a:solidFill>
              <a:latin typeface="Calibri"/>
              <a:ea typeface="Calibri"/>
              <a:cs typeface="Calibri"/>
              <a:sym typeface="Calibri"/>
            </a:endParaRPr>
          </a:p>
          <a:p>
            <a:pPr indent="-76200" lvl="0" marL="228600" marR="0" rtl="0" algn="l">
              <a:lnSpc>
                <a:spcPct val="90000"/>
              </a:lnSpc>
              <a:spcBef>
                <a:spcPts val="1000"/>
              </a:spcBef>
              <a:spcAft>
                <a:spcPts val="0"/>
              </a:spcAft>
              <a:buClr>
                <a:schemeClr val="dk1"/>
              </a:buClr>
              <a:buSzPts val="2400"/>
              <a:buFont typeface="Noto Sans Symbols"/>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838200" y="365126"/>
            <a:ext cx="10515600" cy="76358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00"/>
              </a:buClr>
              <a:buSzPct val="100000"/>
              <a:buFont typeface="Arial Black"/>
              <a:buNone/>
            </a:pPr>
            <a:r>
              <a:rPr lang="en-US" sz="4000">
                <a:solidFill>
                  <a:srgbClr val="FFFF00"/>
                </a:solidFill>
                <a:latin typeface="Arial Black"/>
                <a:ea typeface="Arial Black"/>
                <a:cs typeface="Arial Black"/>
                <a:sym typeface="Arial Black"/>
              </a:rPr>
              <a:t>Purpose of Phishing</a:t>
            </a:r>
            <a:br>
              <a:rPr lang="en-US" sz="4000">
                <a:solidFill>
                  <a:srgbClr val="FFFF00"/>
                </a:solidFill>
                <a:latin typeface="Arial Black"/>
                <a:ea typeface="Arial Black"/>
                <a:cs typeface="Arial Black"/>
                <a:sym typeface="Arial Black"/>
              </a:rPr>
            </a:br>
            <a:endParaRPr sz="4000"/>
          </a:p>
        </p:txBody>
      </p:sp>
      <p:sp>
        <p:nvSpPr>
          <p:cNvPr id="117" name="Google Shape;117;p6"/>
          <p:cNvSpPr txBox="1"/>
          <p:nvPr>
            <p:ph idx="1" type="body"/>
          </p:nvPr>
        </p:nvSpPr>
        <p:spPr>
          <a:xfrm>
            <a:off x="838200" y="1257300"/>
            <a:ext cx="10515600" cy="49196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FF00"/>
              </a:buClr>
              <a:buSzPts val="2800"/>
              <a:buFont typeface="Noto Sans Symbols"/>
              <a:buChar char="❑"/>
            </a:pPr>
            <a:r>
              <a:rPr b="1" i="0" lang="en-US">
                <a:solidFill>
                  <a:srgbClr val="FFFF00"/>
                </a:solidFill>
                <a:latin typeface="Arial"/>
                <a:ea typeface="Arial"/>
                <a:cs typeface="Arial"/>
                <a:sym typeface="Arial"/>
              </a:rPr>
              <a:t>Stealing Personal Information:</a:t>
            </a:r>
            <a:endParaRPr b="0" i="0">
              <a:solidFill>
                <a:srgbClr val="FFFF00"/>
              </a:solidFill>
              <a:latin typeface="Arial"/>
              <a:ea typeface="Arial"/>
              <a:cs typeface="Arial"/>
              <a:sym typeface="Arial"/>
            </a:endParaRPr>
          </a:p>
          <a:p>
            <a:pPr indent="-228600" lvl="0" marL="228600" rtl="0" algn="l">
              <a:lnSpc>
                <a:spcPct val="90000"/>
              </a:lnSpc>
              <a:spcBef>
                <a:spcPts val="1000"/>
              </a:spcBef>
              <a:spcAft>
                <a:spcPts val="0"/>
              </a:spcAft>
              <a:buClr>
                <a:srgbClr val="00B0F0"/>
              </a:buClr>
              <a:buSzPts val="2800"/>
              <a:buFont typeface="Noto Sans Symbols"/>
              <a:buChar char="⮚"/>
            </a:pPr>
            <a:r>
              <a:rPr b="0" i="0" lang="en-US">
                <a:solidFill>
                  <a:srgbClr val="00B0F0"/>
                </a:solidFill>
                <a:latin typeface="Arial"/>
                <a:ea typeface="Arial"/>
                <a:cs typeface="Arial"/>
                <a:sym typeface="Arial"/>
              </a:rPr>
              <a:t>Attackers often aim to harvest sensitive personal information such as usernames, passwords, credit card numbers, and social security numbers. This stolen information can be used for identity theft, financial fraud, or other malicious activities.</a:t>
            </a:r>
            <a:endParaRPr/>
          </a:p>
          <a:p>
            <a:pPr indent="-228600" lvl="0" marL="228600" rtl="0" algn="l">
              <a:lnSpc>
                <a:spcPct val="90000"/>
              </a:lnSpc>
              <a:spcBef>
                <a:spcPts val="1000"/>
              </a:spcBef>
              <a:spcAft>
                <a:spcPts val="0"/>
              </a:spcAft>
              <a:buClr>
                <a:srgbClr val="FFFF00"/>
              </a:buClr>
              <a:buSzPts val="2800"/>
              <a:buFont typeface="Noto Sans Symbols"/>
              <a:buChar char="❑"/>
            </a:pPr>
            <a:r>
              <a:rPr b="1" i="0" lang="en-US">
                <a:solidFill>
                  <a:srgbClr val="FFFF00"/>
                </a:solidFill>
                <a:latin typeface="Arial"/>
                <a:ea typeface="Arial"/>
                <a:cs typeface="Arial"/>
                <a:sym typeface="Arial"/>
              </a:rPr>
              <a:t>Credential Theft:</a:t>
            </a:r>
            <a:endParaRPr b="0" i="0">
              <a:solidFill>
                <a:srgbClr val="FFFF00"/>
              </a:solidFill>
              <a:latin typeface="Arial"/>
              <a:ea typeface="Arial"/>
              <a:cs typeface="Arial"/>
              <a:sym typeface="Arial"/>
            </a:endParaRPr>
          </a:p>
          <a:p>
            <a:pPr indent="-228600" lvl="0" marL="228600" rtl="0" algn="l">
              <a:lnSpc>
                <a:spcPct val="90000"/>
              </a:lnSpc>
              <a:spcBef>
                <a:spcPts val="1000"/>
              </a:spcBef>
              <a:spcAft>
                <a:spcPts val="0"/>
              </a:spcAft>
              <a:buClr>
                <a:srgbClr val="00B0F0"/>
              </a:buClr>
              <a:buSzPts val="2800"/>
              <a:buFont typeface="Noto Sans Symbols"/>
              <a:buChar char="⮚"/>
            </a:pPr>
            <a:r>
              <a:rPr b="0" i="0" lang="en-US">
                <a:solidFill>
                  <a:srgbClr val="00B0F0"/>
                </a:solidFill>
                <a:latin typeface="Arial"/>
                <a:ea typeface="Arial"/>
                <a:cs typeface="Arial"/>
                <a:sym typeface="Arial"/>
              </a:rPr>
              <a:t>Phishing attacks frequently target login credentials for various accounts, including email, social media, banking, and business accounts. Once obtained, attackers can gain unauthorized access to these accounts, compromising privacy and security.</a:t>
            </a:r>
            <a:endParaRPr/>
          </a:p>
          <a:p>
            <a:pPr indent="-50800" lvl="0" marL="228600" rtl="0" algn="l">
              <a:lnSpc>
                <a:spcPct val="90000"/>
              </a:lnSpc>
              <a:spcBef>
                <a:spcPts val="1000"/>
              </a:spcBef>
              <a:spcAft>
                <a:spcPts val="0"/>
              </a:spcAft>
              <a:buClr>
                <a:schemeClr val="dk1"/>
              </a:buClr>
              <a:buSzPts val="2800"/>
              <a:buNone/>
            </a:pPr>
            <a:r>
              <a:t/>
            </a:r>
            <a:endParaRPr>
              <a:solidFill>
                <a:srgbClr val="00B0F0"/>
              </a:solidFill>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838200" y="365126"/>
            <a:ext cx="10515600" cy="1092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4000"/>
              <a:buFont typeface="Arial Black"/>
              <a:buNone/>
            </a:pPr>
            <a:r>
              <a:rPr lang="en-US" sz="4000">
                <a:solidFill>
                  <a:srgbClr val="FFFF00"/>
                </a:solidFill>
                <a:latin typeface="Arial Black"/>
                <a:ea typeface="Arial Black"/>
                <a:cs typeface="Arial Black"/>
                <a:sym typeface="Arial Black"/>
              </a:rPr>
              <a:t>Purpose of Phishing </a:t>
            </a:r>
            <a:endParaRPr sz="4000"/>
          </a:p>
        </p:txBody>
      </p:sp>
      <p:sp>
        <p:nvSpPr>
          <p:cNvPr id="123" name="Google Shape;12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FF00"/>
              </a:buClr>
              <a:buSzPts val="2800"/>
              <a:buFont typeface="Noto Sans Symbols"/>
              <a:buChar char="❑"/>
            </a:pPr>
            <a:r>
              <a:rPr b="1" i="0" lang="en-US">
                <a:solidFill>
                  <a:srgbClr val="FFFF00"/>
                </a:solidFill>
                <a:latin typeface="Arial"/>
                <a:ea typeface="Arial"/>
                <a:cs typeface="Arial"/>
                <a:sym typeface="Arial"/>
              </a:rPr>
              <a:t>Distributing Malware:</a:t>
            </a:r>
            <a:endParaRPr b="0" i="0">
              <a:solidFill>
                <a:srgbClr val="FFFF00"/>
              </a:solidFill>
              <a:latin typeface="Arial"/>
              <a:ea typeface="Arial"/>
              <a:cs typeface="Arial"/>
              <a:sym typeface="Arial"/>
            </a:endParaRPr>
          </a:p>
          <a:p>
            <a:pPr indent="-228600" lvl="0" marL="228600" rtl="0" algn="l">
              <a:lnSpc>
                <a:spcPct val="90000"/>
              </a:lnSpc>
              <a:spcBef>
                <a:spcPts val="1000"/>
              </a:spcBef>
              <a:spcAft>
                <a:spcPts val="0"/>
              </a:spcAft>
              <a:buClr>
                <a:srgbClr val="00B0F0"/>
              </a:buClr>
              <a:buSzPts val="2800"/>
              <a:buFont typeface="Noto Sans Symbols"/>
              <a:buChar char="⮚"/>
            </a:pPr>
            <a:r>
              <a:rPr b="0" i="0" lang="en-US">
                <a:solidFill>
                  <a:srgbClr val="00B0F0"/>
                </a:solidFill>
                <a:latin typeface="Arial"/>
                <a:ea typeface="Arial"/>
                <a:cs typeface="Arial"/>
                <a:sym typeface="Arial"/>
              </a:rPr>
              <a:t>Phishing emails often contain malicious attachments or links that, when clicked, can download and install malware on the victim's device. This malware may be designed to steal information, monitor activities, or create a backdoor for further attacks.</a:t>
            </a:r>
            <a:endParaRPr/>
          </a:p>
          <a:p>
            <a:pPr indent="-228600" lvl="0" marL="228600" rtl="0" algn="l">
              <a:lnSpc>
                <a:spcPct val="90000"/>
              </a:lnSpc>
              <a:spcBef>
                <a:spcPts val="1000"/>
              </a:spcBef>
              <a:spcAft>
                <a:spcPts val="0"/>
              </a:spcAft>
              <a:buClr>
                <a:srgbClr val="FFFF00"/>
              </a:buClr>
              <a:buSzPts val="2800"/>
              <a:buFont typeface="Noto Sans Symbols"/>
              <a:buChar char="❑"/>
            </a:pPr>
            <a:r>
              <a:rPr b="1" i="0" lang="en-US">
                <a:solidFill>
                  <a:srgbClr val="FFFF00"/>
                </a:solidFill>
                <a:latin typeface="Arial"/>
                <a:ea typeface="Arial"/>
                <a:cs typeface="Arial"/>
                <a:sym typeface="Arial"/>
              </a:rPr>
              <a:t>Ransomware Attacks:</a:t>
            </a:r>
            <a:endParaRPr b="0" i="0">
              <a:solidFill>
                <a:srgbClr val="FFFF00"/>
              </a:solidFill>
              <a:latin typeface="Arial"/>
              <a:ea typeface="Arial"/>
              <a:cs typeface="Arial"/>
              <a:sym typeface="Arial"/>
            </a:endParaRPr>
          </a:p>
          <a:p>
            <a:pPr indent="-228600" lvl="0" marL="228600" rtl="0" algn="l">
              <a:lnSpc>
                <a:spcPct val="90000"/>
              </a:lnSpc>
              <a:spcBef>
                <a:spcPts val="1000"/>
              </a:spcBef>
              <a:spcAft>
                <a:spcPts val="0"/>
              </a:spcAft>
              <a:buClr>
                <a:srgbClr val="00B0F0"/>
              </a:buClr>
              <a:buSzPts val="2800"/>
              <a:buFont typeface="Noto Sans Symbols"/>
              <a:buChar char="⮚"/>
            </a:pPr>
            <a:r>
              <a:rPr b="0" i="0" lang="en-US">
                <a:solidFill>
                  <a:srgbClr val="00B0F0"/>
                </a:solidFill>
                <a:latin typeface="Arial"/>
                <a:ea typeface="Arial"/>
                <a:cs typeface="Arial"/>
                <a:sym typeface="Arial"/>
              </a:rPr>
              <a:t>Some phishing campaigns are specifically crafted to deliver ransomware, a type of malware that encrypts files on the victim's system. The attacker then demands a ransom in exchange for decrypting the files, holding the victim's data hostage.</a:t>
            </a:r>
            <a:endParaRPr/>
          </a:p>
          <a:p>
            <a:pPr indent="-50800" lvl="0" marL="228600" rtl="0" algn="l">
              <a:lnSpc>
                <a:spcPct val="90000"/>
              </a:lnSpc>
              <a:spcBef>
                <a:spcPts val="1000"/>
              </a:spcBef>
              <a:spcAft>
                <a:spcPts val="0"/>
              </a:spcAft>
              <a:buClr>
                <a:schemeClr val="dk1"/>
              </a:buClr>
              <a:buSzPts val="2800"/>
              <a:buNone/>
            </a:pPr>
            <a:r>
              <a:t/>
            </a:r>
            <a:endParaRPr>
              <a:solidFill>
                <a:srgbClr val="00B0F0"/>
              </a:solidFill>
            </a:endParaRPr>
          </a:p>
        </p:txBody>
      </p:sp>
    </p:spTree>
  </p:cSld>
  <p:clrMapOvr>
    <a:masterClrMapping/>
  </p:clrMapOvr>
  <mc:AlternateContent>
    <mc:Choice Requires="p14">
      <p:transition spd="slow" p14:dur="1400">
        <p14:rippl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29" name="Google Shape;12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30" name="Google Shape;130;p8"/>
          <p:cNvPicPr preferRelativeResize="0"/>
          <p:nvPr/>
        </p:nvPicPr>
        <p:blipFill rotWithShape="1">
          <a:blip r:embed="rId3">
            <a:alphaModFix/>
          </a:blip>
          <a:srcRect b="0" l="0" r="0" t="0"/>
          <a:stretch/>
        </p:blipFill>
        <p:spPr>
          <a:xfrm>
            <a:off x="1" y="1"/>
            <a:ext cx="12192000" cy="6858000"/>
          </a:xfrm>
          <a:prstGeom prst="rect">
            <a:avLst/>
          </a:prstGeom>
          <a:noFill/>
          <a:ln>
            <a:noFill/>
          </a:ln>
        </p:spPr>
      </p:pic>
    </p:spTree>
  </p:cSld>
  <p:clrMapOvr>
    <a:masterClrMapping/>
  </p:clrMapOvr>
  <mc:AlternateContent>
    <mc:Choice Requires="p14">
      <p:transition spd="slow" p14:dur="1400">
        <p14:rippl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00"/>
              </a:buClr>
              <a:buSzPts val="4400"/>
              <a:buFont typeface="Arial Black"/>
              <a:buNone/>
            </a:pPr>
            <a:r>
              <a:rPr lang="en-US">
                <a:solidFill>
                  <a:srgbClr val="FFFF00"/>
                </a:solidFill>
                <a:latin typeface="Arial Black"/>
                <a:ea typeface="Arial Black"/>
                <a:cs typeface="Arial Black"/>
                <a:sym typeface="Arial Black"/>
              </a:rPr>
              <a:t>King Phisher Tool</a:t>
            </a:r>
            <a:endParaRPr/>
          </a:p>
        </p:txBody>
      </p:sp>
      <p:sp>
        <p:nvSpPr>
          <p:cNvPr id="136" name="Google Shape;136;p9"/>
          <p:cNvSpPr txBox="1"/>
          <p:nvPr>
            <p:ph idx="1" type="body"/>
          </p:nvPr>
        </p:nvSpPr>
        <p:spPr>
          <a:xfrm>
            <a:off x="838200" y="1825625"/>
            <a:ext cx="10515600" cy="34607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B0F0"/>
              </a:buClr>
              <a:buSzPts val="2400"/>
              <a:buFont typeface="Noto Sans Symbols"/>
              <a:buChar char="❑"/>
            </a:pPr>
            <a:r>
              <a:rPr b="1" i="0" lang="en-US" sz="2400">
                <a:solidFill>
                  <a:srgbClr val="00B0F0"/>
                </a:solidFill>
              </a:rPr>
              <a:t>King Phisher is a phishing campaign toolkit, using this toolkit we can test user’s by sending the malicious link via email using SMTP server and stealing user credentials.</a:t>
            </a:r>
            <a:endParaRPr/>
          </a:p>
          <a:p>
            <a:pPr indent="-228600" lvl="0" marL="228600" rtl="0" algn="l">
              <a:lnSpc>
                <a:spcPct val="90000"/>
              </a:lnSpc>
              <a:spcBef>
                <a:spcPts val="1000"/>
              </a:spcBef>
              <a:spcAft>
                <a:spcPts val="0"/>
              </a:spcAft>
              <a:buClr>
                <a:srgbClr val="00B0F0"/>
              </a:buClr>
              <a:buSzPts val="2400"/>
              <a:buFont typeface="Noto Sans Symbols"/>
              <a:buChar char="❑"/>
            </a:pPr>
            <a:r>
              <a:rPr b="1" i="0" lang="en-US" sz="2400">
                <a:solidFill>
                  <a:srgbClr val="00B0F0"/>
                </a:solidFill>
              </a:rPr>
              <a:t> We use king phisher tool for promoting user awareness on real world phishing attacks. </a:t>
            </a:r>
            <a:endParaRPr/>
          </a:p>
          <a:p>
            <a:pPr indent="-228600" lvl="0" marL="228600" rtl="0" algn="l">
              <a:lnSpc>
                <a:spcPct val="90000"/>
              </a:lnSpc>
              <a:spcBef>
                <a:spcPts val="1000"/>
              </a:spcBef>
              <a:spcAft>
                <a:spcPts val="0"/>
              </a:spcAft>
              <a:buClr>
                <a:srgbClr val="00B0F0"/>
              </a:buClr>
              <a:buSzPts val="2400"/>
              <a:buFont typeface="Noto Sans Symbols"/>
              <a:buChar char="❑"/>
            </a:pPr>
            <a:r>
              <a:rPr b="1" i="0" lang="en-US" sz="2400">
                <a:solidFill>
                  <a:srgbClr val="00B0F0"/>
                </a:solidFill>
              </a:rPr>
              <a:t>This tool has a user-friendly interface easy to use with multiple campaigns.</a:t>
            </a:r>
            <a:endParaRPr/>
          </a:p>
          <a:p>
            <a:pPr indent="-228600" lvl="0" marL="228600" rtl="0" algn="l">
              <a:lnSpc>
                <a:spcPct val="90000"/>
              </a:lnSpc>
              <a:spcBef>
                <a:spcPts val="1000"/>
              </a:spcBef>
              <a:spcAft>
                <a:spcPts val="0"/>
              </a:spcAft>
              <a:buClr>
                <a:srgbClr val="00B0F0"/>
              </a:buClr>
              <a:buSzPts val="2400"/>
              <a:buFont typeface="Noto Sans Symbols"/>
              <a:buChar char="❑"/>
            </a:pPr>
            <a:r>
              <a:rPr b="1" i="0" lang="en-US" sz="2400">
                <a:solidFill>
                  <a:srgbClr val="00B0F0"/>
                </a:solidFill>
              </a:rPr>
              <a:t> This tool is built on python language</a:t>
            </a:r>
            <a:r>
              <a:rPr b="1" i="0" lang="en-US" sz="2400">
                <a:solidFill>
                  <a:srgbClr val="666666"/>
                </a:solidFill>
              </a:rPr>
              <a:t>.</a:t>
            </a:r>
            <a:endParaRPr/>
          </a:p>
          <a:p>
            <a:pPr indent="-76200" lvl="0" marL="228600" rtl="0" algn="l">
              <a:lnSpc>
                <a:spcPct val="90000"/>
              </a:lnSpc>
              <a:spcBef>
                <a:spcPts val="1000"/>
              </a:spcBef>
              <a:spcAft>
                <a:spcPts val="0"/>
              </a:spcAft>
              <a:buClr>
                <a:schemeClr val="dk1"/>
              </a:buClr>
              <a:buSzPts val="2400"/>
              <a:buFont typeface="Noto Sans Symbols"/>
              <a:buNone/>
            </a:pPr>
            <a:r>
              <a:t/>
            </a:r>
            <a:endParaRPr b="1" sz="2400"/>
          </a:p>
          <a:p>
            <a:pPr indent="-76200" lvl="0" marL="228600" rtl="0" algn="l">
              <a:lnSpc>
                <a:spcPct val="90000"/>
              </a:lnSpc>
              <a:spcBef>
                <a:spcPts val="1000"/>
              </a:spcBef>
              <a:spcAft>
                <a:spcPts val="0"/>
              </a:spcAft>
              <a:buClr>
                <a:schemeClr val="dk1"/>
              </a:buClr>
              <a:buSzPts val="2400"/>
              <a:buFont typeface="Noto Sans Symbols"/>
              <a:buNone/>
            </a:pPr>
            <a:r>
              <a:t/>
            </a:r>
            <a:endParaRPr sz="2400"/>
          </a:p>
        </p:txBody>
      </p:sp>
    </p:spTree>
  </p:cSld>
  <p:clrMapOvr>
    <a:masterClrMapping/>
  </p:clrMapOvr>
  <mc:AlternateContent>
    <mc:Choice Requires="p14">
      <p:transition spd="slow" p14:dur="1400">
        <p14:rippl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2024-01-09T15:39:18Z</dcterms:created>
  <dc:creator>Abdul Qadeer</dc:creator>
</cp:coreProperties>
</file>