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handoutMasterIdLst>
    <p:handoutMasterId r:id="rId27"/>
  </p:handoutMasterIdLst>
  <p:sldIdLst>
    <p:sldId id="256" r:id="rId3"/>
    <p:sldId id="257" r:id="rId4"/>
    <p:sldId id="258" r:id="rId5"/>
    <p:sldId id="259" r:id="rId6"/>
    <p:sldId id="260" r:id="rId7"/>
    <p:sldId id="261" r:id="rId8"/>
    <p:sldId id="262" r:id="rId9"/>
    <p:sldId id="264" r:id="rId10"/>
    <p:sldId id="271" r:id="rId11"/>
    <p:sldId id="270" r:id="rId12"/>
    <p:sldId id="277" r:id="rId13"/>
    <p:sldId id="273" r:id="rId14"/>
    <p:sldId id="278" r:id="rId15"/>
    <p:sldId id="279" r:id="rId16"/>
    <p:sldId id="280" r:id="rId17"/>
    <p:sldId id="281" r:id="rId18"/>
    <p:sldId id="282" r:id="rId19"/>
    <p:sldId id="272" r:id="rId20"/>
    <p:sldId id="274" r:id="rId21"/>
    <p:sldId id="275" r:id="rId22"/>
    <p:sldId id="276" r:id="rId23"/>
    <p:sldId id="263" r:id="rId24"/>
    <p:sldId id="267"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1B56"/>
    <a:srgbClr val="553058"/>
    <a:srgbClr val="A02A7D"/>
    <a:srgbClr val="362A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handoutMaster" Target="handoutMasters/handoutMaster1.xml"/><Relationship Id="rId26" Type="http://schemas.openxmlformats.org/officeDocument/2006/relationships/notesMaster" Target="notesMasters/notesMaster1.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Calibri" panose="020F0502020204030204" pitchFamily="3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Calibri" panose="020F0502020204030204" pitchFamily="34" charset="0"/>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Calibri" panose="020F0502020204030204" pitchFamily="3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Calibri" panose="020F0502020204030204" pitchFamily="34" charset="0"/>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Calibri" panose="020F0502020204030204" pitchFamily="34" charset="0"/>
        <a:cs typeface="+mn-cs"/>
      </a:defRPr>
    </a:lvl1pPr>
    <a:lvl2pPr marL="457200" algn="l" defTabSz="914400" rtl="0" eaLnBrk="1" latinLnBrk="0" hangingPunct="1">
      <a:defRPr sz="1200" kern="1200">
        <a:solidFill>
          <a:schemeClr val="tx1"/>
        </a:solidFill>
        <a:latin typeface="+mn-lt"/>
        <a:ea typeface="Calibri" panose="020F0502020204030204" pitchFamily="34" charset="0"/>
        <a:cs typeface="+mn-cs"/>
      </a:defRPr>
    </a:lvl2pPr>
    <a:lvl3pPr marL="914400" algn="l" defTabSz="914400" rtl="0" eaLnBrk="1" latinLnBrk="0" hangingPunct="1">
      <a:defRPr sz="1200" kern="1200">
        <a:solidFill>
          <a:schemeClr val="tx1"/>
        </a:solidFill>
        <a:latin typeface="+mn-lt"/>
        <a:ea typeface="Calibri" panose="020F0502020204030204" pitchFamily="34" charset="0"/>
        <a:cs typeface="+mn-cs"/>
      </a:defRPr>
    </a:lvl3pPr>
    <a:lvl4pPr marL="1371600" algn="l" defTabSz="914400" rtl="0" eaLnBrk="1" latinLnBrk="0" hangingPunct="1">
      <a:defRPr sz="1200" kern="1200">
        <a:solidFill>
          <a:schemeClr val="tx1"/>
        </a:solidFill>
        <a:latin typeface="+mn-lt"/>
        <a:ea typeface="Calibri" panose="020F0502020204030204" pitchFamily="34" charset="0"/>
        <a:cs typeface="+mn-cs"/>
      </a:defRPr>
    </a:lvl4pPr>
    <a:lvl5pPr marL="1828800" algn="l" defTabSz="914400" rtl="0" eaLnBrk="1" latinLnBrk="0" hangingPunct="1">
      <a:defRPr sz="1200" kern="1200">
        <a:solidFill>
          <a:schemeClr val="tx1"/>
        </a:solidFill>
        <a:latin typeface="+mn-lt"/>
        <a:ea typeface="Calibri" panose="020F0502020204030204"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4A4CFA3-DB98-45A2-AAE3-52D9BDB7DD8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74A263-F159-4676-87FC-72AFA819E21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4A4CFA3-DB98-45A2-AAE3-52D9BDB7DD8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74A263-F159-4676-87FC-72AFA819E214}"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4A4CFA3-DB98-45A2-AAE3-52D9BDB7DD8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74A263-F159-4676-87FC-72AFA819E21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4A4CFA3-DB98-45A2-AAE3-52D9BDB7DD8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74A263-F159-4676-87FC-72AFA819E21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F4A4CFA3-DB98-45A2-AAE3-52D9BDB7DD8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74A263-F159-4676-87FC-72AFA819E21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4A4CFA3-DB98-45A2-AAE3-52D9BDB7DD8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874A263-F159-4676-87FC-72AFA819E21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4A4CFA3-DB98-45A2-AAE3-52D9BDB7DD8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874A263-F159-4676-87FC-72AFA819E21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4A4CFA3-DB98-45A2-AAE3-52D9BDB7DD8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874A263-F159-4676-87FC-72AFA819E21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4A4CFA3-DB98-45A2-AAE3-52D9BDB7DD8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874A263-F159-4676-87FC-72AFA819E21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F4A4CFA3-DB98-45A2-AAE3-52D9BDB7DD8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874A263-F159-4676-87FC-72AFA819E214}"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F4A4CFA3-DB98-45A2-AAE3-52D9BDB7DD8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874A263-F159-4676-87FC-72AFA819E21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Calibri" panose="020F0502020204030204" pitchFamily="34" charset="0"/>
              </a:defRPr>
            </a:lvl1pPr>
          </a:lstStyle>
          <a:p>
            <a:fld id="{F4A4CFA3-DB98-45A2-AAE3-52D9BDB7DD8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Calibri" panose="020F0502020204030204" pitchFamily="34"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Calibri" panose="020F0502020204030204" pitchFamily="34" charset="0"/>
              </a:defRPr>
            </a:lvl1pPr>
          </a:lstStyle>
          <a:p>
            <a:fld id="{6874A263-F159-4676-87FC-72AFA819E21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Calibri" panose="020F050202020403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Calibri" panose="020F050202020403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Calibri" panose="020F050202020403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Calibri" panose="020F050202020403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Calibri" panose="020F050202020403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Calibri" panose="020F050202020403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5.png"/><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6.png"/><Relationship Id="rId1" Type="http://schemas.openxmlformats.org/officeDocument/2006/relationships/image" Target="../media/image6.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矩形 6"/>
          <p:cNvSpPr/>
          <p:nvPr/>
        </p:nvSpPr>
        <p:spPr>
          <a:xfrm>
            <a:off x="8370570" y="5099050"/>
            <a:ext cx="2383790" cy="706755"/>
          </a:xfrm>
          <a:prstGeom prst="rect">
            <a:avLst/>
          </a:prstGeom>
        </p:spPr>
        <p:txBody>
          <a:bodyPr wrap="square">
            <a:spAutoFit/>
          </a:bodyPr>
          <a:lstStyle/>
          <a:p>
            <a:pPr algn="dist"/>
            <a:r>
              <a:rPr lang="en-US" altLang="zh-CN" sz="2000" dirty="0" smtClean="0">
                <a:solidFill>
                  <a:schemeClr val="bg1"/>
                </a:solidFill>
                <a:latin typeface="Calibri" panose="020F0502020204030204" pitchFamily="34" charset="0"/>
                <a:ea typeface="Calibri" panose="020F0502020204030204" pitchFamily="34" charset="0"/>
              </a:rPr>
              <a:t>Sarah Zhang</a:t>
            </a:r>
            <a:r>
              <a:rPr lang="zh-CN" altLang="en-US" sz="2000" dirty="0" smtClean="0">
                <a:solidFill>
                  <a:schemeClr val="bg1"/>
                </a:solidFill>
                <a:latin typeface="Calibri" panose="020F0502020204030204" pitchFamily="34" charset="0"/>
                <a:ea typeface="Calibri" panose="020F0502020204030204" pitchFamily="34" charset="0"/>
              </a:rPr>
              <a:t>
</a:t>
            </a:r>
            <a:endParaRPr lang="zh-CN" altLang="en-US" sz="2000" dirty="0">
              <a:solidFill>
                <a:schemeClr val="bg1"/>
              </a:solidFill>
              <a:ea typeface="Calibri" panose="020F0502020204030204" pitchFamily="34" charset="0"/>
            </a:endParaRPr>
          </a:p>
        </p:txBody>
      </p:sp>
      <p:sp>
        <p:nvSpPr>
          <p:cNvPr id="8" name="圆角矩形 7"/>
          <p:cNvSpPr/>
          <p:nvPr/>
        </p:nvSpPr>
        <p:spPr>
          <a:xfrm>
            <a:off x="8290387" y="5098863"/>
            <a:ext cx="2517508" cy="400110"/>
          </a:xfrm>
          <a:prstGeom prst="roundRect">
            <a:avLst>
              <a:gd name="adj" fmla="val 5000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sp>
        <p:nvSpPr>
          <p:cNvPr id="2" name="文本框 1"/>
          <p:cNvSpPr txBox="1"/>
          <p:nvPr/>
        </p:nvSpPr>
        <p:spPr>
          <a:xfrm>
            <a:off x="4281170" y="2676525"/>
            <a:ext cx="7673975" cy="1568450"/>
          </a:xfrm>
          <a:prstGeom prst="rect">
            <a:avLst/>
          </a:prstGeom>
          <a:noFill/>
        </p:spPr>
        <p:txBody>
          <a:bodyPr wrap="square" rtlCol="0">
            <a:spAutoFit/>
          </a:bodyPr>
          <a:p>
            <a:r>
              <a:rPr lang="en-US" altLang="zh-CN" sz="4800" b="1" dirty="0" smtClean="0">
                <a:solidFill>
                  <a:schemeClr val="bg1"/>
                </a:solidFill>
                <a:latin typeface="Calibri" panose="020F0502020204030204" pitchFamily="34" charset="0"/>
                <a:ea typeface="Calibri" panose="020F0502020204030204" pitchFamily="34" charset="0"/>
              </a:rPr>
              <a:t>Data Science Capstone</a:t>
            </a:r>
            <a:endParaRPr lang="en-US" altLang="zh-CN" sz="4800" b="1" dirty="0" smtClean="0">
              <a:solidFill>
                <a:schemeClr val="bg1"/>
              </a:solidFill>
              <a:latin typeface="Calibri" panose="020F0502020204030204" pitchFamily="34" charset="0"/>
              <a:ea typeface="Calibri" panose="020F0502020204030204" pitchFamily="34" charset="0"/>
            </a:endParaRPr>
          </a:p>
          <a:p>
            <a:r>
              <a:rPr lang="en-US" altLang="zh-CN" sz="2800" b="1" dirty="0" smtClean="0">
                <a:solidFill>
                  <a:schemeClr val="bg1"/>
                </a:solidFill>
                <a:latin typeface="Calibri" panose="020F0502020204030204" pitchFamily="34" charset="0"/>
                <a:ea typeface="Calibri" panose="020F0502020204030204" pitchFamily="34" charset="0"/>
              </a:rPr>
              <a:t>SpaceX Launching Info Investigation </a:t>
            </a:r>
            <a:r>
              <a:rPr lang="en-US" altLang="zh-CN" sz="4800" b="1" dirty="0" smtClean="0">
                <a:solidFill>
                  <a:schemeClr val="bg1"/>
                </a:solidFill>
                <a:latin typeface="Calibri" panose="020F0502020204030204" pitchFamily="34" charset="0"/>
                <a:ea typeface="Calibri" panose="020F0502020204030204" pitchFamily="34" charset="0"/>
              </a:rPr>
              <a:t> </a:t>
            </a:r>
            <a:endParaRPr lang="en-US" altLang="zh-CN" sz="4800" b="1" dirty="0" smtClean="0">
              <a:solidFill>
                <a:schemeClr val="bg1"/>
              </a:solidFill>
              <a:latin typeface="Calibri" panose="020F0502020204030204" pitchFamily="34" charset="0"/>
              <a:ea typeface="Calibri" panose="020F0502020204030204" pitchFamily="34" charset="0"/>
            </a:endParaRPr>
          </a:p>
        </p:txBody>
      </p:sp>
    </p:spTree>
    <p:custDataLst>
      <p:tags r:id="rId2"/>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38430"/>
            <a:ext cx="12192000" cy="952500"/>
          </a:xfrm>
          <a:prstGeom prst="rect">
            <a:avLst/>
          </a:prstGeom>
          <a:gradFill>
            <a:gsLst>
              <a:gs pos="0">
                <a:srgbClr val="A02A7D"/>
              </a:gs>
              <a:gs pos="41000">
                <a:srgbClr val="553058"/>
              </a:gs>
              <a:gs pos="83000">
                <a:srgbClr val="221B56"/>
              </a:gs>
              <a:gs pos="100000">
                <a:srgbClr val="221B56"/>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sp>
        <p:nvSpPr>
          <p:cNvPr id="2" name="矩形 1"/>
          <p:cNvSpPr>
            <a:spLocks noChangeArrowheads="1"/>
          </p:cNvSpPr>
          <p:nvPr/>
        </p:nvSpPr>
        <p:spPr bwMode="auto">
          <a:xfrm>
            <a:off x="1190625" y="353378"/>
            <a:ext cx="74676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0">
            <a:spAutoFit/>
          </a:bodyPr>
          <a:lstStyle/>
          <a:p>
            <a:pPr algn="l"/>
            <a:r>
              <a:rPr lang="en-US" altLang="zh-CN" sz="2800" b="1" dirty="0" smtClean="0">
                <a:solidFill>
                  <a:schemeClr val="bg1"/>
                </a:solidFill>
                <a:latin typeface="Calibri" panose="020F0502020204030204" pitchFamily="34" charset="0"/>
                <a:ea typeface="Calibri" panose="020F0502020204030204" pitchFamily="34" charset="0"/>
                <a:sym typeface="黑体" panose="02010609060101010101" pitchFamily="49" charset="-122"/>
              </a:rPr>
              <a:t>Predictive Analysis</a:t>
            </a:r>
            <a:endParaRPr lang="en-US" altLang="zh-CN" sz="2800" b="1" dirty="0" smtClean="0">
              <a:solidFill>
                <a:schemeClr val="bg1"/>
              </a:solidFill>
              <a:latin typeface="Calibri" panose="020F0502020204030204" pitchFamily="34" charset="0"/>
              <a:ea typeface="Calibri" panose="020F0502020204030204" pitchFamily="34" charset="0"/>
              <a:sym typeface="黑体" panose="02010609060101010101" pitchFamily="49" charset="-122"/>
            </a:endParaRPr>
          </a:p>
        </p:txBody>
      </p:sp>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81793" y="229757"/>
            <a:ext cx="769889" cy="769889"/>
          </a:xfrm>
          <a:prstGeom prst="rect">
            <a:avLst/>
          </a:prstGeom>
          <a:noFill/>
        </p:spPr>
      </p:pic>
      <p:sp>
        <p:nvSpPr>
          <p:cNvPr id="3" name="文本框 2"/>
          <p:cNvSpPr txBox="1"/>
          <p:nvPr/>
        </p:nvSpPr>
        <p:spPr>
          <a:xfrm>
            <a:off x="1298575" y="2305050"/>
            <a:ext cx="8804275" cy="2444115"/>
          </a:xfrm>
          <a:prstGeom prst="rect">
            <a:avLst/>
          </a:prstGeom>
          <a:noFill/>
        </p:spPr>
        <p:txBody>
          <a:bodyPr wrap="square" rtlCol="0">
            <a:spAutoFit/>
          </a:bodyPr>
          <a:p>
            <a:pPr marL="285750" indent="-285750">
              <a:lnSpc>
                <a:spcPct val="170000"/>
              </a:lnSpc>
              <a:buFont typeface="Arial" panose="020B0604020202020204" pitchFamily="34" charset="0"/>
              <a:buChar char="•"/>
            </a:pPr>
            <a:r>
              <a:rPr lang="en-US" altLang="zh-CN"/>
              <a:t>Prepare data and standalize them.</a:t>
            </a:r>
            <a:endParaRPr lang="en-US" altLang="zh-CN"/>
          </a:p>
          <a:p>
            <a:pPr marL="285750" indent="-285750">
              <a:lnSpc>
                <a:spcPct val="170000"/>
              </a:lnSpc>
              <a:buFont typeface="Arial" panose="020B0604020202020204" pitchFamily="34" charset="0"/>
              <a:buChar char="•"/>
            </a:pPr>
            <a:r>
              <a:rPr lang="en-US" altLang="zh-CN"/>
              <a:t>Split data into training and testing group</a:t>
            </a:r>
            <a:endParaRPr lang="en-US" altLang="zh-CN"/>
          </a:p>
          <a:p>
            <a:pPr marL="285750" indent="-285750">
              <a:lnSpc>
                <a:spcPct val="170000"/>
              </a:lnSpc>
              <a:buFont typeface="Arial" panose="020B0604020202020204" pitchFamily="34" charset="0"/>
              <a:buChar char="•"/>
            </a:pPr>
            <a:r>
              <a:rPr lang="en-US" altLang="zh-CN"/>
              <a:t>Use logistics regression, support vector machine, decision tree and KNN classification models to train the dataset.</a:t>
            </a:r>
            <a:endParaRPr lang="en-US" altLang="zh-CN"/>
          </a:p>
          <a:p>
            <a:pPr marL="285750" indent="-285750">
              <a:lnSpc>
                <a:spcPct val="170000"/>
              </a:lnSpc>
              <a:buFont typeface="Arial" panose="020B0604020202020204" pitchFamily="34" charset="0"/>
              <a:buChar char="•"/>
            </a:pPr>
            <a:r>
              <a:rPr lang="en-US" altLang="zh-CN"/>
              <a:t>Compare and get a most accuracy result</a:t>
            </a:r>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362A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sp>
        <p:nvSpPr>
          <p:cNvPr id="3" name="椭圆 2"/>
          <p:cNvSpPr/>
          <p:nvPr/>
        </p:nvSpPr>
        <p:spPr>
          <a:xfrm>
            <a:off x="3016156" y="1108882"/>
            <a:ext cx="4804011" cy="4804011"/>
          </a:xfrm>
          <a:prstGeom prst="ellipse">
            <a:avLst/>
          </a:prstGeom>
          <a:gradFill flip="none" rotWithShape="1">
            <a:gsLst>
              <a:gs pos="0">
                <a:srgbClr val="A02A7D"/>
              </a:gs>
              <a:gs pos="41000">
                <a:srgbClr val="553058"/>
              </a:gs>
              <a:gs pos="83000">
                <a:srgbClr val="221B56"/>
              </a:gs>
              <a:gs pos="100000">
                <a:srgbClr val="221B56"/>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sp>
        <p:nvSpPr>
          <p:cNvPr id="4" name="椭圆 3"/>
          <p:cNvSpPr/>
          <p:nvPr/>
        </p:nvSpPr>
        <p:spPr>
          <a:xfrm>
            <a:off x="982637" y="673856"/>
            <a:ext cx="3475063" cy="3475063"/>
          </a:xfrm>
          <a:prstGeom prst="ellipse">
            <a:avLst/>
          </a:prstGeom>
          <a:noFill/>
          <a:ln w="254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sp>
        <p:nvSpPr>
          <p:cNvPr id="5" name="矩形 4"/>
          <p:cNvSpPr/>
          <p:nvPr/>
        </p:nvSpPr>
        <p:spPr>
          <a:xfrm>
            <a:off x="1792822" y="1696843"/>
            <a:ext cx="1133644" cy="1015663"/>
          </a:xfrm>
          <a:prstGeom prst="rect">
            <a:avLst/>
          </a:prstGeom>
          <a:noFill/>
        </p:spPr>
        <p:txBody>
          <a:bodyPr wrap="none">
            <a:spAutoFit/>
          </a:bodyPr>
          <a:lstStyle/>
          <a:p>
            <a:r>
              <a:rPr lang="en-US" altLang="zh-CN" sz="6000" b="1" dirty="0" smtClean="0">
                <a:solidFill>
                  <a:schemeClr val="bg1"/>
                </a:solidFill>
                <a:latin typeface="Calibri" panose="020F0502020204030204" pitchFamily="34" charset="0"/>
                <a:ea typeface="Calibri" panose="020F0502020204030204" pitchFamily="34" charset="0"/>
              </a:rPr>
              <a:t>04</a:t>
            </a:r>
            <a:endParaRPr lang="zh-CN" altLang="en-US" sz="6000" b="1" dirty="0">
              <a:solidFill>
                <a:schemeClr val="bg1"/>
              </a:solidFill>
              <a:ea typeface="Calibri" panose="020F0502020204030204" pitchFamily="34" charset="0"/>
            </a:endParaRPr>
          </a:p>
        </p:txBody>
      </p:sp>
      <p:sp>
        <p:nvSpPr>
          <p:cNvPr id="6" name="矩形 5"/>
          <p:cNvSpPr/>
          <p:nvPr/>
        </p:nvSpPr>
        <p:spPr>
          <a:xfrm>
            <a:off x="8082968" y="3429000"/>
            <a:ext cx="3026309" cy="1383665"/>
          </a:xfrm>
          <a:prstGeom prst="rect">
            <a:avLst/>
          </a:prstGeom>
        </p:spPr>
        <p:txBody>
          <a:bodyPr wrap="square">
            <a:spAutoFit/>
          </a:bodyPr>
          <a:lstStyle/>
          <a:p>
            <a:pPr algn="l"/>
            <a:r>
              <a:rPr lang="en-US" altLang="zh-CN" sz="2800" b="1" dirty="0" smtClean="0">
                <a:solidFill>
                  <a:schemeClr val="bg1"/>
                </a:solidFill>
                <a:latin typeface="Calibri" panose="020F0502020204030204" pitchFamily="34" charset="0"/>
                <a:ea typeface="Calibri" panose="020F0502020204030204" pitchFamily="34" charset="0"/>
              </a:rPr>
              <a:t>Results &amp;</a:t>
            </a:r>
            <a:endParaRPr lang="en-US" altLang="zh-CN" sz="2800" b="1" dirty="0" smtClean="0">
              <a:solidFill>
                <a:schemeClr val="bg1"/>
              </a:solidFill>
              <a:latin typeface="Calibri" panose="020F0502020204030204" pitchFamily="34" charset="0"/>
              <a:ea typeface="Calibri" panose="020F0502020204030204" pitchFamily="34" charset="0"/>
            </a:endParaRPr>
          </a:p>
          <a:p>
            <a:pPr algn="l"/>
            <a:r>
              <a:rPr lang="en-US" altLang="zh-CN" sz="2800" b="1" dirty="0" smtClean="0">
                <a:solidFill>
                  <a:schemeClr val="bg1"/>
                </a:solidFill>
                <a:latin typeface="Calibri" panose="020F0502020204030204" pitchFamily="34" charset="0"/>
                <a:ea typeface="Calibri" panose="020F0502020204030204" pitchFamily="34" charset="0"/>
              </a:rPr>
              <a:t>Conclusion</a:t>
            </a:r>
            <a:r>
              <a:rPr lang="zh-CN" altLang="en-US" sz="2800" b="1" dirty="0" smtClean="0">
                <a:solidFill>
                  <a:schemeClr val="bg1"/>
                </a:solidFill>
                <a:latin typeface="Calibri" panose="020F0502020204030204" pitchFamily="34" charset="0"/>
                <a:ea typeface="Calibri" panose="020F0502020204030204" pitchFamily="34" charset="0"/>
              </a:rPr>
              <a:t>
</a:t>
            </a:r>
            <a:endParaRPr lang="zh-CN" altLang="en-US" sz="2800" b="1" dirty="0">
              <a:solidFill>
                <a:schemeClr val="bg1"/>
              </a:solidFill>
              <a:ea typeface="Calibri" panose="020F0502020204030204"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38430"/>
            <a:ext cx="12192000" cy="952500"/>
          </a:xfrm>
          <a:prstGeom prst="rect">
            <a:avLst/>
          </a:prstGeom>
          <a:gradFill>
            <a:gsLst>
              <a:gs pos="0">
                <a:srgbClr val="A02A7D"/>
              </a:gs>
              <a:gs pos="41000">
                <a:srgbClr val="553058"/>
              </a:gs>
              <a:gs pos="83000">
                <a:srgbClr val="221B56"/>
              </a:gs>
              <a:gs pos="100000">
                <a:srgbClr val="221B56"/>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sp>
        <p:nvSpPr>
          <p:cNvPr id="2" name="矩形 1"/>
          <p:cNvSpPr>
            <a:spLocks noChangeArrowheads="1"/>
          </p:cNvSpPr>
          <p:nvPr/>
        </p:nvSpPr>
        <p:spPr bwMode="auto">
          <a:xfrm>
            <a:off x="1190625" y="353378"/>
            <a:ext cx="74676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0">
            <a:spAutoFit/>
          </a:bodyPr>
          <a:lstStyle/>
          <a:p>
            <a:pPr algn="l"/>
            <a:r>
              <a:rPr lang="en-US" altLang="zh-CN" sz="2800" b="1" dirty="0" smtClean="0">
                <a:solidFill>
                  <a:schemeClr val="bg1"/>
                </a:solidFill>
                <a:latin typeface="Calibri" panose="020F0502020204030204" pitchFamily="34" charset="0"/>
                <a:ea typeface="Calibri" panose="020F0502020204030204" pitchFamily="34" charset="0"/>
                <a:sym typeface="黑体" panose="02010609060101010101" pitchFamily="49" charset="-122"/>
              </a:rPr>
              <a:t>EDA with SQL Results</a:t>
            </a:r>
            <a:endParaRPr lang="en-US" altLang="zh-CN" sz="2800" b="1" dirty="0" smtClean="0">
              <a:solidFill>
                <a:schemeClr val="bg1"/>
              </a:solidFill>
              <a:latin typeface="Calibri" panose="020F0502020204030204" pitchFamily="34" charset="0"/>
              <a:ea typeface="Calibri" panose="020F0502020204030204" pitchFamily="34" charset="0"/>
              <a:sym typeface="黑体" panose="02010609060101010101" pitchFamily="49" charset="-122"/>
            </a:endParaRPr>
          </a:p>
        </p:txBody>
      </p:sp>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81793" y="229757"/>
            <a:ext cx="769889" cy="769889"/>
          </a:xfrm>
          <a:prstGeom prst="rect">
            <a:avLst/>
          </a:prstGeom>
          <a:noFill/>
        </p:spPr>
      </p:pic>
      <p:sp>
        <p:nvSpPr>
          <p:cNvPr id="3" name="文本框 2"/>
          <p:cNvSpPr txBox="1"/>
          <p:nvPr/>
        </p:nvSpPr>
        <p:spPr>
          <a:xfrm>
            <a:off x="1051560" y="1901825"/>
            <a:ext cx="10415905" cy="3605530"/>
          </a:xfrm>
          <a:prstGeom prst="rect">
            <a:avLst/>
          </a:prstGeom>
          <a:noFill/>
        </p:spPr>
        <p:txBody>
          <a:bodyPr wrap="square" rtlCol="0">
            <a:spAutoFit/>
          </a:bodyPr>
          <a:p>
            <a:pPr marL="285750" indent="-285750">
              <a:lnSpc>
                <a:spcPct val="130000"/>
              </a:lnSpc>
              <a:buFont typeface="Arial" panose="020B0604020202020204" pitchFamily="34" charset="0"/>
              <a:buChar char="•"/>
            </a:pPr>
            <a:r>
              <a:rPr lang="en-US" altLang="zh-CN"/>
              <a:t>SpaceX has four Launch sites in the space mission.</a:t>
            </a:r>
            <a:endParaRPr lang="en-US" altLang="zh-CN"/>
          </a:p>
          <a:p>
            <a:pPr marL="285750" indent="-285750">
              <a:lnSpc>
                <a:spcPct val="130000"/>
              </a:lnSpc>
              <a:buFont typeface="Arial" panose="020B0604020202020204" pitchFamily="34" charset="0"/>
              <a:buChar char="•"/>
            </a:pPr>
            <a:r>
              <a:rPr lang="en-US" altLang="zh-CN"/>
              <a:t>All of the launch site that begin with the string ‘CCA’ are F9 v1.0 booster version.</a:t>
            </a:r>
            <a:endParaRPr lang="en-US" altLang="zh-CN"/>
          </a:p>
          <a:p>
            <a:pPr marL="285750" indent="-285750">
              <a:lnSpc>
                <a:spcPct val="130000"/>
              </a:lnSpc>
              <a:buFont typeface="Arial" panose="020B0604020202020204" pitchFamily="34" charset="0"/>
              <a:buChar char="•"/>
            </a:pPr>
            <a:r>
              <a:rPr lang="en-US" altLang="zh-CN"/>
              <a:t>111268 payload mass carried by boosters launched by NASA (CRS).</a:t>
            </a:r>
            <a:endParaRPr lang="en-US" altLang="zh-CN"/>
          </a:p>
          <a:p>
            <a:pPr marL="285750" indent="-285750">
              <a:lnSpc>
                <a:spcPct val="130000"/>
              </a:lnSpc>
              <a:buFont typeface="Arial" panose="020B0604020202020204" pitchFamily="34" charset="0"/>
              <a:buChar char="•"/>
            </a:pPr>
            <a:r>
              <a:rPr lang="en-US" altLang="zh-CN"/>
              <a:t>Booster version F9 v1.1 carry 2928.4 payload mass averagly.</a:t>
            </a:r>
            <a:endParaRPr lang="en-US" altLang="zh-CN"/>
          </a:p>
          <a:p>
            <a:pPr marL="285750" indent="-285750">
              <a:lnSpc>
                <a:spcPct val="130000"/>
              </a:lnSpc>
              <a:buFont typeface="Arial" panose="020B0604020202020204" pitchFamily="34" charset="0"/>
              <a:buChar char="•"/>
            </a:pPr>
            <a:r>
              <a:rPr lang="en-US" altLang="zh-CN"/>
              <a:t>F9 FT B1032.1, F9 B4 B1040.1 and F9 B4 B1043.1 have success in drone ship and have payload mass greater than 4000 but less than 6000.</a:t>
            </a:r>
            <a:endParaRPr lang="en-US" altLang="zh-CN"/>
          </a:p>
          <a:p>
            <a:pPr marL="285750" indent="-285750">
              <a:lnSpc>
                <a:spcPct val="130000"/>
              </a:lnSpc>
              <a:buFont typeface="Arial" panose="020B0604020202020204" pitchFamily="34" charset="0"/>
              <a:buChar char="•"/>
            </a:pPr>
            <a:r>
              <a:rPr lang="en-US" altLang="zh-CN"/>
              <a:t>There are 100 times success and 1 time failure in flight in mission.</a:t>
            </a:r>
            <a:endParaRPr lang="en-US" altLang="zh-CN"/>
          </a:p>
          <a:p>
            <a:pPr marL="285750" indent="-285750">
              <a:lnSpc>
                <a:spcPct val="130000"/>
              </a:lnSpc>
              <a:buFont typeface="Arial" panose="020B0604020202020204" pitchFamily="34" charset="0"/>
              <a:buChar char="•"/>
            </a:pPr>
            <a:r>
              <a:rPr lang="en-US" altLang="zh-CN"/>
              <a:t>Booster version F9 v1.1 B1012 and F9 v1.1 B1015 with CCAFS LC-40 launch sites are failed in 2015</a:t>
            </a:r>
            <a:endParaRPr lang="en-US" altLang="zh-CN"/>
          </a:p>
          <a:p>
            <a:pPr marL="285750" indent="-285750">
              <a:buFont typeface="Arial" panose="020B0604020202020204" pitchFamily="34" charset="0"/>
              <a:buChar char="•"/>
            </a:pPr>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38430"/>
            <a:ext cx="12192000" cy="952500"/>
          </a:xfrm>
          <a:prstGeom prst="rect">
            <a:avLst/>
          </a:prstGeom>
          <a:gradFill>
            <a:gsLst>
              <a:gs pos="0">
                <a:srgbClr val="A02A7D"/>
              </a:gs>
              <a:gs pos="41000">
                <a:srgbClr val="553058"/>
              </a:gs>
              <a:gs pos="83000">
                <a:srgbClr val="221B56"/>
              </a:gs>
              <a:gs pos="100000">
                <a:srgbClr val="221B56"/>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sp>
        <p:nvSpPr>
          <p:cNvPr id="2" name="矩形 1"/>
          <p:cNvSpPr>
            <a:spLocks noChangeArrowheads="1"/>
          </p:cNvSpPr>
          <p:nvPr/>
        </p:nvSpPr>
        <p:spPr bwMode="auto">
          <a:xfrm>
            <a:off x="1190625" y="353378"/>
            <a:ext cx="74676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0">
            <a:spAutoFit/>
          </a:bodyPr>
          <a:lstStyle/>
          <a:p>
            <a:pPr algn="l"/>
            <a:r>
              <a:rPr lang="en-US" altLang="zh-CN" sz="2800" b="1" dirty="0" smtClean="0">
                <a:solidFill>
                  <a:schemeClr val="bg1"/>
                </a:solidFill>
                <a:latin typeface="Calibri" panose="020F0502020204030204" pitchFamily="34" charset="0"/>
                <a:ea typeface="Calibri" panose="020F0502020204030204" pitchFamily="34" charset="0"/>
                <a:sym typeface="黑体" panose="02010609060101010101" pitchFamily="49" charset="-122"/>
              </a:rPr>
              <a:t>EDA with Visualization Results</a:t>
            </a:r>
            <a:endParaRPr lang="en-US" altLang="zh-CN" sz="2800" b="1" dirty="0" smtClean="0">
              <a:solidFill>
                <a:schemeClr val="bg1"/>
              </a:solidFill>
              <a:latin typeface="Calibri" panose="020F0502020204030204" pitchFamily="34" charset="0"/>
              <a:ea typeface="Calibri" panose="020F0502020204030204" pitchFamily="34" charset="0"/>
              <a:sym typeface="黑体" panose="02010609060101010101" pitchFamily="49" charset="-122"/>
            </a:endParaRPr>
          </a:p>
        </p:txBody>
      </p:sp>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81793" y="229757"/>
            <a:ext cx="769889" cy="769889"/>
          </a:xfrm>
          <a:prstGeom prst="rect">
            <a:avLst/>
          </a:prstGeom>
          <a:noFill/>
        </p:spPr>
      </p:pic>
      <p:pic>
        <p:nvPicPr>
          <p:cNvPr id="3" name="图片 2"/>
          <p:cNvPicPr>
            <a:picLocks noChangeAspect="1"/>
          </p:cNvPicPr>
          <p:nvPr/>
        </p:nvPicPr>
        <p:blipFill>
          <a:blip r:embed="rId2"/>
          <a:stretch>
            <a:fillRect/>
          </a:stretch>
        </p:blipFill>
        <p:spPr>
          <a:xfrm>
            <a:off x="281940" y="1943735"/>
            <a:ext cx="11645900" cy="2260600"/>
          </a:xfrm>
          <a:prstGeom prst="rect">
            <a:avLst/>
          </a:prstGeom>
        </p:spPr>
      </p:pic>
      <p:sp>
        <p:nvSpPr>
          <p:cNvPr id="7" name="文本框 6"/>
          <p:cNvSpPr txBox="1"/>
          <p:nvPr/>
        </p:nvSpPr>
        <p:spPr>
          <a:xfrm>
            <a:off x="791845" y="4672330"/>
            <a:ext cx="10715625" cy="1198880"/>
          </a:xfrm>
          <a:prstGeom prst="rect">
            <a:avLst/>
          </a:prstGeom>
          <a:noFill/>
        </p:spPr>
        <p:txBody>
          <a:bodyPr wrap="square" rtlCol="0">
            <a:spAutoFit/>
          </a:bodyPr>
          <a:p>
            <a:pPr marL="285750" indent="-285750">
              <a:buFont typeface="Arial" panose="020B0604020202020204" pitchFamily="34" charset="0"/>
              <a:buChar char="•"/>
            </a:pPr>
            <a:r>
              <a:rPr lang="en-US" altLang="zh-CN"/>
              <a:t>CCAFS SSSSLC 40 launch site is the most often used site. It’s also has a wide range of Flight number except flight number between 30 to 40.</a:t>
            </a:r>
            <a:endParaRPr lang="en-US" altLang="zh-CN"/>
          </a:p>
          <a:p>
            <a:pPr marL="285750" indent="-285750">
              <a:buFont typeface="Arial" panose="020B0604020202020204" pitchFamily="34" charset="0"/>
              <a:buChar char="•"/>
            </a:pPr>
            <a:r>
              <a:rPr lang="en-US" altLang="zh-CN"/>
              <a:t>While KSC LC 39A is have a large numbrt of flight numbrt between that range.</a:t>
            </a:r>
            <a:endParaRPr lang="en-US" altLang="zh-CN"/>
          </a:p>
          <a:p>
            <a:pPr marL="285750" indent="-285750">
              <a:buFont typeface="Arial" panose="020B0604020202020204" pitchFamily="34" charset="0"/>
              <a:buChar char="•"/>
            </a:pPr>
            <a:r>
              <a:rPr lang="en-US" altLang="zh-CN"/>
              <a:t>VAFB SLC 4E doesn’t launch many times, but only failed three times</a:t>
            </a:r>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38430"/>
            <a:ext cx="12192000" cy="952500"/>
          </a:xfrm>
          <a:prstGeom prst="rect">
            <a:avLst/>
          </a:prstGeom>
          <a:gradFill>
            <a:gsLst>
              <a:gs pos="0">
                <a:srgbClr val="A02A7D"/>
              </a:gs>
              <a:gs pos="41000">
                <a:srgbClr val="553058"/>
              </a:gs>
              <a:gs pos="83000">
                <a:srgbClr val="221B56"/>
              </a:gs>
              <a:gs pos="100000">
                <a:srgbClr val="221B56"/>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sp>
        <p:nvSpPr>
          <p:cNvPr id="2" name="矩形 1"/>
          <p:cNvSpPr>
            <a:spLocks noChangeArrowheads="1"/>
          </p:cNvSpPr>
          <p:nvPr/>
        </p:nvSpPr>
        <p:spPr bwMode="auto">
          <a:xfrm>
            <a:off x="1190625" y="353378"/>
            <a:ext cx="74676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0">
            <a:spAutoFit/>
          </a:bodyPr>
          <a:lstStyle/>
          <a:p>
            <a:pPr algn="l"/>
            <a:r>
              <a:rPr lang="en-US" altLang="zh-CN" sz="2800" b="1" dirty="0" smtClean="0">
                <a:solidFill>
                  <a:schemeClr val="bg1"/>
                </a:solidFill>
                <a:latin typeface="Calibri" panose="020F0502020204030204" pitchFamily="34" charset="0"/>
                <a:ea typeface="Calibri" panose="020F0502020204030204" pitchFamily="34" charset="0"/>
                <a:sym typeface="黑体" panose="02010609060101010101" pitchFamily="49" charset="-122"/>
              </a:rPr>
              <a:t>EDA with Visualization Results</a:t>
            </a:r>
            <a:endParaRPr lang="en-US" altLang="zh-CN" sz="2800" b="1" dirty="0" smtClean="0">
              <a:solidFill>
                <a:schemeClr val="bg1"/>
              </a:solidFill>
              <a:latin typeface="Calibri" panose="020F0502020204030204" pitchFamily="34" charset="0"/>
              <a:ea typeface="Calibri" panose="020F0502020204030204" pitchFamily="34" charset="0"/>
              <a:sym typeface="黑体" panose="02010609060101010101" pitchFamily="49" charset="-122"/>
            </a:endParaRPr>
          </a:p>
        </p:txBody>
      </p:sp>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81793" y="229757"/>
            <a:ext cx="769889" cy="769889"/>
          </a:xfrm>
          <a:prstGeom prst="rect">
            <a:avLst/>
          </a:prstGeom>
          <a:noFill/>
        </p:spPr>
      </p:pic>
      <p:pic>
        <p:nvPicPr>
          <p:cNvPr id="3" name="图片 2"/>
          <p:cNvPicPr>
            <a:picLocks noChangeAspect="1"/>
          </p:cNvPicPr>
          <p:nvPr/>
        </p:nvPicPr>
        <p:blipFill>
          <a:blip r:embed="rId2"/>
          <a:stretch>
            <a:fillRect/>
          </a:stretch>
        </p:blipFill>
        <p:spPr>
          <a:xfrm>
            <a:off x="355600" y="1827530"/>
            <a:ext cx="11480800" cy="2336800"/>
          </a:xfrm>
          <a:prstGeom prst="rect">
            <a:avLst/>
          </a:prstGeom>
        </p:spPr>
      </p:pic>
      <p:sp>
        <p:nvSpPr>
          <p:cNvPr id="6" name="文本框 5"/>
          <p:cNvSpPr txBox="1"/>
          <p:nvPr/>
        </p:nvSpPr>
        <p:spPr>
          <a:xfrm>
            <a:off x="583565" y="4591685"/>
            <a:ext cx="5253355" cy="368300"/>
          </a:xfrm>
          <a:prstGeom prst="rect">
            <a:avLst/>
          </a:prstGeom>
          <a:noFill/>
        </p:spPr>
        <p:txBody>
          <a:bodyPr wrap="none" rtlCol="0">
            <a:spAutoFit/>
          </a:bodyPr>
          <a:p>
            <a:pPr marL="285750" indent="-285750">
              <a:buFont typeface="Arial" panose="020B0604020202020204" pitchFamily="34" charset="0"/>
              <a:buChar char="•"/>
            </a:pPr>
            <a:r>
              <a:rPr lang="en-US" altLang="zh-CN"/>
              <a:t>Payload over 9000 has a better successful rate</a:t>
            </a:r>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38430"/>
            <a:ext cx="12192000" cy="952500"/>
          </a:xfrm>
          <a:prstGeom prst="rect">
            <a:avLst/>
          </a:prstGeom>
          <a:gradFill>
            <a:gsLst>
              <a:gs pos="0">
                <a:srgbClr val="A02A7D"/>
              </a:gs>
              <a:gs pos="41000">
                <a:srgbClr val="553058"/>
              </a:gs>
              <a:gs pos="83000">
                <a:srgbClr val="221B56"/>
              </a:gs>
              <a:gs pos="100000">
                <a:srgbClr val="221B56"/>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sp>
        <p:nvSpPr>
          <p:cNvPr id="2" name="矩形 1"/>
          <p:cNvSpPr>
            <a:spLocks noChangeArrowheads="1"/>
          </p:cNvSpPr>
          <p:nvPr/>
        </p:nvSpPr>
        <p:spPr bwMode="auto">
          <a:xfrm>
            <a:off x="1190625" y="353378"/>
            <a:ext cx="74676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0">
            <a:spAutoFit/>
          </a:bodyPr>
          <a:lstStyle/>
          <a:p>
            <a:pPr algn="l"/>
            <a:r>
              <a:rPr lang="en-US" altLang="zh-CN" sz="2800" b="1" dirty="0" smtClean="0">
                <a:solidFill>
                  <a:schemeClr val="bg1"/>
                </a:solidFill>
                <a:latin typeface="Calibri" panose="020F0502020204030204" pitchFamily="34" charset="0"/>
                <a:ea typeface="Calibri" panose="020F0502020204030204" pitchFamily="34" charset="0"/>
                <a:sym typeface="黑体" panose="02010609060101010101" pitchFamily="49" charset="-122"/>
              </a:rPr>
              <a:t>EDA with Visualization Results</a:t>
            </a:r>
            <a:endParaRPr lang="en-US" altLang="zh-CN" sz="2800" b="1" dirty="0" smtClean="0">
              <a:solidFill>
                <a:schemeClr val="bg1"/>
              </a:solidFill>
              <a:latin typeface="Calibri" panose="020F0502020204030204" pitchFamily="34" charset="0"/>
              <a:ea typeface="Calibri" panose="020F0502020204030204" pitchFamily="34" charset="0"/>
              <a:sym typeface="黑体" panose="02010609060101010101" pitchFamily="49" charset="-122"/>
            </a:endParaRPr>
          </a:p>
        </p:txBody>
      </p:sp>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81793" y="229757"/>
            <a:ext cx="769889" cy="769889"/>
          </a:xfrm>
          <a:prstGeom prst="rect">
            <a:avLst/>
          </a:prstGeom>
          <a:noFill/>
        </p:spPr>
      </p:pic>
      <p:pic>
        <p:nvPicPr>
          <p:cNvPr id="3" name="图片 2"/>
          <p:cNvPicPr>
            <a:picLocks noChangeAspect="1"/>
          </p:cNvPicPr>
          <p:nvPr/>
        </p:nvPicPr>
        <p:blipFill>
          <a:blip r:embed="rId2"/>
          <a:stretch>
            <a:fillRect/>
          </a:stretch>
        </p:blipFill>
        <p:spPr>
          <a:xfrm>
            <a:off x="611505" y="1530350"/>
            <a:ext cx="5467985" cy="4457065"/>
          </a:xfrm>
          <a:prstGeom prst="rect">
            <a:avLst/>
          </a:prstGeom>
        </p:spPr>
      </p:pic>
      <p:sp>
        <p:nvSpPr>
          <p:cNvPr id="4" name="文本框 3"/>
          <p:cNvSpPr txBox="1"/>
          <p:nvPr/>
        </p:nvSpPr>
        <p:spPr>
          <a:xfrm>
            <a:off x="6717665" y="2081530"/>
            <a:ext cx="4802505" cy="2414905"/>
          </a:xfrm>
          <a:prstGeom prst="rect">
            <a:avLst/>
          </a:prstGeom>
          <a:noFill/>
        </p:spPr>
        <p:txBody>
          <a:bodyPr wrap="square" rtlCol="0">
            <a:spAutoFit/>
          </a:bodyPr>
          <a:p>
            <a:pPr marL="285750" indent="-285750">
              <a:lnSpc>
                <a:spcPct val="140000"/>
              </a:lnSpc>
              <a:buFont typeface="Arial" panose="020B0604020202020204" pitchFamily="34" charset="0"/>
              <a:buChar char="•"/>
            </a:pPr>
            <a:r>
              <a:rPr lang="en-US" altLang="zh-CN"/>
              <a:t>ES-L1, GEO, HEO and SSO are 100% success by Orbit</a:t>
            </a:r>
            <a:endParaRPr lang="en-US" altLang="zh-CN"/>
          </a:p>
          <a:p>
            <a:pPr marL="285750" indent="-285750">
              <a:lnSpc>
                <a:spcPct val="140000"/>
              </a:lnSpc>
              <a:buFont typeface="Arial" panose="020B0604020202020204" pitchFamily="34" charset="0"/>
              <a:buChar char="•"/>
            </a:pPr>
            <a:r>
              <a:rPr lang="en-US" altLang="zh-CN"/>
              <a:t>Followed by LEO (around 70%) , MEO and PO (around 65%)</a:t>
            </a:r>
            <a:endParaRPr lang="en-US" altLang="zh-CN"/>
          </a:p>
          <a:p>
            <a:pPr marL="285750" indent="-285750">
              <a:lnSpc>
                <a:spcPct val="140000"/>
              </a:lnSpc>
              <a:buFont typeface="Arial" panose="020B0604020202020204" pitchFamily="34" charset="0"/>
              <a:buChar char="•"/>
            </a:pPr>
            <a:r>
              <a:rPr lang="en-US" altLang="zh-CN"/>
              <a:t>Unfortunately, there is no success with orbit SO </a:t>
            </a:r>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38430"/>
            <a:ext cx="12192000" cy="952500"/>
          </a:xfrm>
          <a:prstGeom prst="rect">
            <a:avLst/>
          </a:prstGeom>
          <a:gradFill>
            <a:gsLst>
              <a:gs pos="0">
                <a:srgbClr val="A02A7D"/>
              </a:gs>
              <a:gs pos="41000">
                <a:srgbClr val="553058"/>
              </a:gs>
              <a:gs pos="83000">
                <a:srgbClr val="221B56"/>
              </a:gs>
              <a:gs pos="100000">
                <a:srgbClr val="221B56"/>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sp>
        <p:nvSpPr>
          <p:cNvPr id="2" name="矩形 1"/>
          <p:cNvSpPr>
            <a:spLocks noChangeArrowheads="1"/>
          </p:cNvSpPr>
          <p:nvPr/>
        </p:nvSpPr>
        <p:spPr bwMode="auto">
          <a:xfrm>
            <a:off x="1190625" y="353378"/>
            <a:ext cx="74676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0">
            <a:spAutoFit/>
          </a:bodyPr>
          <a:lstStyle/>
          <a:p>
            <a:pPr algn="l"/>
            <a:r>
              <a:rPr lang="en-US" altLang="zh-CN" sz="2800" b="1" dirty="0" smtClean="0">
                <a:solidFill>
                  <a:schemeClr val="bg1"/>
                </a:solidFill>
                <a:latin typeface="Calibri" panose="020F0502020204030204" pitchFamily="34" charset="0"/>
                <a:ea typeface="Calibri" panose="020F0502020204030204" pitchFamily="34" charset="0"/>
                <a:sym typeface="黑体" panose="02010609060101010101" pitchFamily="49" charset="-122"/>
              </a:rPr>
              <a:t>EDA with Visualization Results</a:t>
            </a:r>
            <a:endParaRPr lang="en-US" altLang="zh-CN" sz="2800" b="1" dirty="0" smtClean="0">
              <a:solidFill>
                <a:schemeClr val="bg1"/>
              </a:solidFill>
              <a:latin typeface="Calibri" panose="020F0502020204030204" pitchFamily="34" charset="0"/>
              <a:ea typeface="Calibri" panose="020F0502020204030204" pitchFamily="34" charset="0"/>
              <a:sym typeface="黑体" panose="02010609060101010101" pitchFamily="49" charset="-122"/>
            </a:endParaRPr>
          </a:p>
        </p:txBody>
      </p:sp>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81793" y="229757"/>
            <a:ext cx="769889" cy="769889"/>
          </a:xfrm>
          <a:prstGeom prst="rect">
            <a:avLst/>
          </a:prstGeom>
          <a:noFill/>
        </p:spPr>
      </p:pic>
      <p:pic>
        <p:nvPicPr>
          <p:cNvPr id="3" name="图片 2"/>
          <p:cNvPicPr>
            <a:picLocks noChangeAspect="1"/>
          </p:cNvPicPr>
          <p:nvPr/>
        </p:nvPicPr>
        <p:blipFill>
          <a:blip r:embed="rId2"/>
          <a:stretch>
            <a:fillRect/>
          </a:stretch>
        </p:blipFill>
        <p:spPr>
          <a:xfrm>
            <a:off x="216535" y="1559560"/>
            <a:ext cx="11607800" cy="2527300"/>
          </a:xfrm>
          <a:prstGeom prst="rect">
            <a:avLst/>
          </a:prstGeom>
        </p:spPr>
      </p:pic>
      <p:sp>
        <p:nvSpPr>
          <p:cNvPr id="4" name="文本框 3"/>
          <p:cNvSpPr txBox="1"/>
          <p:nvPr/>
        </p:nvSpPr>
        <p:spPr>
          <a:xfrm>
            <a:off x="454025" y="4375150"/>
            <a:ext cx="11019790" cy="1252855"/>
          </a:xfrm>
          <a:prstGeom prst="rect">
            <a:avLst/>
          </a:prstGeom>
          <a:noFill/>
        </p:spPr>
        <p:txBody>
          <a:bodyPr wrap="square" rtlCol="0">
            <a:spAutoFit/>
          </a:bodyPr>
          <a:p>
            <a:pPr marL="285750" indent="-285750">
              <a:lnSpc>
                <a:spcPct val="140000"/>
              </a:lnSpc>
              <a:buFont typeface="Arial" panose="020B0604020202020204" pitchFamily="34" charset="0"/>
              <a:buChar char="•"/>
            </a:pPr>
            <a:r>
              <a:rPr lang="en-US" altLang="zh-CN"/>
              <a:t>At the begining, SpaceX is more often to test with orbit LEO, ISS, PO and OTO. After Flight number 60, they change to focus more on VLEO</a:t>
            </a:r>
            <a:endParaRPr lang="en-US" altLang="zh-CN"/>
          </a:p>
          <a:p>
            <a:pPr marL="285750" indent="-285750">
              <a:lnSpc>
                <a:spcPct val="140000"/>
              </a:lnSpc>
              <a:buFont typeface="Arial" panose="020B0604020202020204" pitchFamily="34" charset="0"/>
              <a:buChar char="•"/>
            </a:pPr>
            <a:r>
              <a:rPr lang="en-US" altLang="zh-CN"/>
              <a:t>It is obverious that the success rate increase a lot as time pass. Especially when they test on VLEO.</a:t>
            </a:r>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38430"/>
            <a:ext cx="12192000" cy="952500"/>
          </a:xfrm>
          <a:prstGeom prst="rect">
            <a:avLst/>
          </a:prstGeom>
          <a:gradFill>
            <a:gsLst>
              <a:gs pos="0">
                <a:srgbClr val="A02A7D"/>
              </a:gs>
              <a:gs pos="41000">
                <a:srgbClr val="553058"/>
              </a:gs>
              <a:gs pos="83000">
                <a:srgbClr val="221B56"/>
              </a:gs>
              <a:gs pos="100000">
                <a:srgbClr val="221B56"/>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sp>
        <p:nvSpPr>
          <p:cNvPr id="2" name="矩形 1"/>
          <p:cNvSpPr>
            <a:spLocks noChangeArrowheads="1"/>
          </p:cNvSpPr>
          <p:nvPr/>
        </p:nvSpPr>
        <p:spPr bwMode="auto">
          <a:xfrm>
            <a:off x="1190625" y="353378"/>
            <a:ext cx="74676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0">
            <a:spAutoFit/>
          </a:bodyPr>
          <a:lstStyle/>
          <a:p>
            <a:pPr algn="l"/>
            <a:r>
              <a:rPr lang="en-US" altLang="zh-CN" sz="2800" b="1" dirty="0" smtClean="0">
                <a:solidFill>
                  <a:schemeClr val="bg1"/>
                </a:solidFill>
                <a:latin typeface="Calibri" panose="020F0502020204030204" pitchFamily="34" charset="0"/>
                <a:ea typeface="Calibri" panose="020F0502020204030204" pitchFamily="34" charset="0"/>
                <a:sym typeface="黑体" panose="02010609060101010101" pitchFamily="49" charset="-122"/>
              </a:rPr>
              <a:t>EDA with Visualization Results</a:t>
            </a:r>
            <a:endParaRPr lang="en-US" altLang="zh-CN" sz="2800" b="1" dirty="0" smtClean="0">
              <a:solidFill>
                <a:schemeClr val="bg1"/>
              </a:solidFill>
              <a:latin typeface="Calibri" panose="020F0502020204030204" pitchFamily="34" charset="0"/>
              <a:ea typeface="Calibri" panose="020F0502020204030204" pitchFamily="34" charset="0"/>
              <a:sym typeface="黑体" panose="02010609060101010101" pitchFamily="49" charset="-122"/>
            </a:endParaRPr>
          </a:p>
        </p:txBody>
      </p:sp>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81793" y="229757"/>
            <a:ext cx="769889" cy="769889"/>
          </a:xfrm>
          <a:prstGeom prst="rect">
            <a:avLst/>
          </a:prstGeom>
          <a:noFill/>
        </p:spPr>
      </p:pic>
      <p:pic>
        <p:nvPicPr>
          <p:cNvPr id="3" name="图片 2"/>
          <p:cNvPicPr>
            <a:picLocks noChangeAspect="1"/>
          </p:cNvPicPr>
          <p:nvPr/>
        </p:nvPicPr>
        <p:blipFill>
          <a:blip r:embed="rId2"/>
          <a:stretch>
            <a:fillRect/>
          </a:stretch>
        </p:blipFill>
        <p:spPr>
          <a:xfrm>
            <a:off x="281940" y="1676400"/>
            <a:ext cx="11557000" cy="2336800"/>
          </a:xfrm>
          <a:prstGeom prst="rect">
            <a:avLst/>
          </a:prstGeom>
        </p:spPr>
      </p:pic>
      <p:sp>
        <p:nvSpPr>
          <p:cNvPr id="4" name="文本框 3"/>
          <p:cNvSpPr txBox="1"/>
          <p:nvPr/>
        </p:nvSpPr>
        <p:spPr>
          <a:xfrm>
            <a:off x="572770" y="4396740"/>
            <a:ext cx="11015345" cy="1087755"/>
          </a:xfrm>
          <a:prstGeom prst="rect">
            <a:avLst/>
          </a:prstGeom>
          <a:noFill/>
        </p:spPr>
        <p:txBody>
          <a:bodyPr wrap="square" rtlCol="0">
            <a:spAutoFit/>
          </a:bodyPr>
          <a:p>
            <a:pPr marL="285750" indent="-285750">
              <a:lnSpc>
                <a:spcPct val="120000"/>
              </a:lnSpc>
              <a:buFont typeface="Arial" panose="020B0604020202020204" pitchFamily="34" charset="0"/>
              <a:buChar char="•"/>
            </a:pPr>
            <a:r>
              <a:rPr lang="en-US" altLang="zh-CN"/>
              <a:t>ES-L1, SSO and HEO perform good in low payload (less than 2000), while LEO, ISS, PO failed in most cases.</a:t>
            </a:r>
            <a:endParaRPr lang="en-US" altLang="zh-CN"/>
          </a:p>
          <a:p>
            <a:pPr marL="285750" indent="-285750">
              <a:lnSpc>
                <a:spcPct val="120000"/>
              </a:lnSpc>
              <a:buFont typeface="Arial" panose="020B0604020202020204" pitchFamily="34" charset="0"/>
              <a:buChar char="•"/>
            </a:pPr>
            <a:r>
              <a:rPr lang="en-US" altLang="zh-CN"/>
              <a:t>VLEO has a very high payload mass but the highest one with 16000 failed</a:t>
            </a:r>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38430"/>
            <a:ext cx="12192000" cy="952500"/>
          </a:xfrm>
          <a:prstGeom prst="rect">
            <a:avLst/>
          </a:prstGeom>
          <a:gradFill>
            <a:gsLst>
              <a:gs pos="0">
                <a:srgbClr val="A02A7D"/>
              </a:gs>
              <a:gs pos="41000">
                <a:srgbClr val="553058"/>
              </a:gs>
              <a:gs pos="83000">
                <a:srgbClr val="221B56"/>
              </a:gs>
              <a:gs pos="100000">
                <a:srgbClr val="221B56"/>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sp>
        <p:nvSpPr>
          <p:cNvPr id="2" name="矩形 1"/>
          <p:cNvSpPr>
            <a:spLocks noChangeArrowheads="1"/>
          </p:cNvSpPr>
          <p:nvPr/>
        </p:nvSpPr>
        <p:spPr bwMode="auto">
          <a:xfrm>
            <a:off x="1190625" y="353378"/>
            <a:ext cx="74676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0">
            <a:spAutoFit/>
          </a:bodyPr>
          <a:lstStyle/>
          <a:p>
            <a:pPr algn="l"/>
            <a:r>
              <a:rPr lang="en-US" altLang="zh-CN" sz="2800" b="1" dirty="0" smtClean="0">
                <a:solidFill>
                  <a:schemeClr val="bg1"/>
                </a:solidFill>
                <a:latin typeface="Calibri" panose="020F0502020204030204" pitchFamily="34" charset="0"/>
                <a:ea typeface="Calibri" panose="020F0502020204030204" pitchFamily="34" charset="0"/>
                <a:sym typeface="黑体" panose="02010609060101010101" pitchFamily="49" charset="-122"/>
              </a:rPr>
              <a:t>EDA with Visualization Results</a:t>
            </a:r>
            <a:endParaRPr lang="en-US" altLang="zh-CN" sz="2800" b="1" dirty="0" smtClean="0">
              <a:solidFill>
                <a:schemeClr val="bg1"/>
              </a:solidFill>
              <a:latin typeface="Calibri" panose="020F0502020204030204" pitchFamily="34" charset="0"/>
              <a:ea typeface="Calibri" panose="020F0502020204030204" pitchFamily="34" charset="0"/>
              <a:sym typeface="黑体" panose="02010609060101010101" pitchFamily="49" charset="-122"/>
            </a:endParaRPr>
          </a:p>
        </p:txBody>
      </p:sp>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81793" y="229757"/>
            <a:ext cx="769889" cy="769889"/>
          </a:xfrm>
          <a:prstGeom prst="rect">
            <a:avLst/>
          </a:prstGeom>
          <a:noFill/>
        </p:spPr>
      </p:pic>
      <p:pic>
        <p:nvPicPr>
          <p:cNvPr id="4" name="图片 3"/>
          <p:cNvPicPr>
            <a:picLocks noChangeAspect="1"/>
          </p:cNvPicPr>
          <p:nvPr/>
        </p:nvPicPr>
        <p:blipFill>
          <a:blip r:embed="rId2"/>
          <a:stretch>
            <a:fillRect/>
          </a:stretch>
        </p:blipFill>
        <p:spPr>
          <a:xfrm>
            <a:off x="866775" y="1687830"/>
            <a:ext cx="5673725" cy="4439285"/>
          </a:xfrm>
          <a:prstGeom prst="rect">
            <a:avLst/>
          </a:prstGeom>
        </p:spPr>
      </p:pic>
      <p:sp>
        <p:nvSpPr>
          <p:cNvPr id="6" name="文本框 5"/>
          <p:cNvSpPr txBox="1"/>
          <p:nvPr/>
        </p:nvSpPr>
        <p:spPr>
          <a:xfrm>
            <a:off x="6963410" y="2945130"/>
            <a:ext cx="4550410" cy="645160"/>
          </a:xfrm>
          <a:prstGeom prst="rect">
            <a:avLst/>
          </a:prstGeom>
          <a:noFill/>
        </p:spPr>
        <p:txBody>
          <a:bodyPr wrap="square" rtlCol="0">
            <a:spAutoFit/>
          </a:bodyPr>
          <a:p>
            <a:r>
              <a:rPr lang="en-US" altLang="zh-CN"/>
              <a:t>The success rate keep increased pass the years</a:t>
            </a:r>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38430"/>
            <a:ext cx="12192000" cy="952500"/>
          </a:xfrm>
          <a:prstGeom prst="rect">
            <a:avLst/>
          </a:prstGeom>
          <a:gradFill>
            <a:gsLst>
              <a:gs pos="0">
                <a:srgbClr val="A02A7D"/>
              </a:gs>
              <a:gs pos="41000">
                <a:srgbClr val="553058"/>
              </a:gs>
              <a:gs pos="83000">
                <a:srgbClr val="221B56"/>
              </a:gs>
              <a:gs pos="100000">
                <a:srgbClr val="221B56"/>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sp>
        <p:nvSpPr>
          <p:cNvPr id="2" name="矩形 1"/>
          <p:cNvSpPr>
            <a:spLocks noChangeArrowheads="1"/>
          </p:cNvSpPr>
          <p:nvPr/>
        </p:nvSpPr>
        <p:spPr bwMode="auto">
          <a:xfrm>
            <a:off x="1190625" y="353378"/>
            <a:ext cx="74676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0">
            <a:spAutoFit/>
          </a:bodyPr>
          <a:lstStyle/>
          <a:p>
            <a:pPr algn="l"/>
            <a:r>
              <a:rPr lang="en-US" altLang="zh-CN" sz="2800" b="1" dirty="0" smtClean="0">
                <a:solidFill>
                  <a:schemeClr val="bg1"/>
                </a:solidFill>
                <a:latin typeface="Calibri" panose="020F0502020204030204" pitchFamily="34" charset="0"/>
                <a:ea typeface="Calibri" panose="020F0502020204030204" pitchFamily="34" charset="0"/>
                <a:sym typeface="黑体" panose="02010609060101010101" pitchFamily="49" charset="-122"/>
              </a:rPr>
              <a:t>interactive Map with Folium Results</a:t>
            </a:r>
            <a:endParaRPr lang="en-US" altLang="zh-CN" sz="2800" b="1" dirty="0" smtClean="0">
              <a:solidFill>
                <a:schemeClr val="bg1"/>
              </a:solidFill>
              <a:latin typeface="Calibri" panose="020F0502020204030204" pitchFamily="34" charset="0"/>
              <a:ea typeface="Calibri" panose="020F0502020204030204" pitchFamily="34" charset="0"/>
              <a:sym typeface="黑体" panose="02010609060101010101" pitchFamily="49" charset="-122"/>
            </a:endParaRPr>
          </a:p>
        </p:txBody>
      </p:sp>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81793" y="229757"/>
            <a:ext cx="769889" cy="769889"/>
          </a:xfrm>
          <a:prstGeom prst="rect">
            <a:avLst/>
          </a:prstGeom>
          <a:noFill/>
        </p:spPr>
      </p:pic>
      <p:pic>
        <p:nvPicPr>
          <p:cNvPr id="4" name="图片 3"/>
          <p:cNvPicPr>
            <a:picLocks noChangeAspect="1"/>
          </p:cNvPicPr>
          <p:nvPr/>
        </p:nvPicPr>
        <p:blipFill>
          <a:blip r:embed="rId2"/>
          <a:stretch>
            <a:fillRect/>
          </a:stretch>
        </p:blipFill>
        <p:spPr>
          <a:xfrm>
            <a:off x="6405245" y="1475105"/>
            <a:ext cx="4761865" cy="2991485"/>
          </a:xfrm>
          <a:prstGeom prst="rect">
            <a:avLst/>
          </a:prstGeom>
        </p:spPr>
      </p:pic>
      <p:pic>
        <p:nvPicPr>
          <p:cNvPr id="6" name="图片 5"/>
          <p:cNvPicPr>
            <a:picLocks noChangeAspect="1"/>
          </p:cNvPicPr>
          <p:nvPr/>
        </p:nvPicPr>
        <p:blipFill>
          <a:blip r:embed="rId3"/>
          <a:stretch>
            <a:fillRect/>
          </a:stretch>
        </p:blipFill>
        <p:spPr>
          <a:xfrm>
            <a:off x="837565" y="1475105"/>
            <a:ext cx="4761230" cy="2986405"/>
          </a:xfrm>
          <a:prstGeom prst="rect">
            <a:avLst/>
          </a:prstGeom>
        </p:spPr>
      </p:pic>
      <p:sp>
        <p:nvSpPr>
          <p:cNvPr id="7" name="文本框 6"/>
          <p:cNvSpPr txBox="1"/>
          <p:nvPr/>
        </p:nvSpPr>
        <p:spPr>
          <a:xfrm>
            <a:off x="837565" y="4850765"/>
            <a:ext cx="10330180" cy="922020"/>
          </a:xfrm>
          <a:prstGeom prst="rect">
            <a:avLst/>
          </a:prstGeom>
          <a:noFill/>
        </p:spPr>
        <p:txBody>
          <a:bodyPr wrap="square" rtlCol="0">
            <a:spAutoFit/>
          </a:bodyPr>
          <a:p>
            <a:r>
              <a:rPr lang="en-US" altLang="zh-CN"/>
              <a:t>Launch site usually loacte in a safe place </a:t>
            </a:r>
            <a:r>
              <a:rPr lang="en-US" altLang="zh-CN">
                <a:sym typeface="+mn-ea"/>
              </a:rPr>
              <a:t> near the sea</a:t>
            </a:r>
            <a:endParaRPr lang="en-US" altLang="zh-CN">
              <a:sym typeface="+mn-ea"/>
            </a:endParaRPr>
          </a:p>
          <a:p>
            <a:r>
              <a:rPr lang="en-US" altLang="zh-CN"/>
              <a:t>The one near the Kennedy Parkway has the highest successful rate. It’s also near the city. The nearest one only 0.55 KM.</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362A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sp>
        <p:nvSpPr>
          <p:cNvPr id="4" name="矩形 3"/>
          <p:cNvSpPr/>
          <p:nvPr/>
        </p:nvSpPr>
        <p:spPr>
          <a:xfrm>
            <a:off x="4351406" y="631960"/>
            <a:ext cx="3489188" cy="707886"/>
          </a:xfrm>
          <a:prstGeom prst="rect">
            <a:avLst/>
          </a:prstGeom>
        </p:spPr>
        <p:txBody>
          <a:bodyPr wrap="square">
            <a:spAutoFit/>
          </a:bodyPr>
          <a:lstStyle/>
          <a:p>
            <a:pPr algn="dist"/>
            <a:r>
              <a:rPr lang="en-US" altLang="zh-CN" sz="4000" b="1" dirty="0" smtClean="0">
                <a:solidFill>
                  <a:schemeClr val="bg1"/>
                </a:solidFill>
                <a:latin typeface="Calibri" panose="020F0502020204030204" pitchFamily="34" charset="0"/>
                <a:ea typeface="Calibri" panose="020F0502020204030204" pitchFamily="34" charset="0"/>
              </a:rPr>
              <a:t>CONTENTS</a:t>
            </a:r>
            <a:endParaRPr lang="zh-CN" altLang="en-US" sz="4000" b="1" dirty="0">
              <a:solidFill>
                <a:schemeClr val="bg1"/>
              </a:solidFill>
              <a:ea typeface="Calibri" panose="020F0502020204030204" pitchFamily="34" charset="0"/>
            </a:endParaRPr>
          </a:p>
        </p:txBody>
      </p:sp>
      <p:grpSp>
        <p:nvGrpSpPr>
          <p:cNvPr id="5" name="组合 4"/>
          <p:cNvGrpSpPr/>
          <p:nvPr/>
        </p:nvGrpSpPr>
        <p:grpSpPr>
          <a:xfrm>
            <a:off x="998032" y="3034324"/>
            <a:ext cx="2166501" cy="2308870"/>
            <a:chOff x="998032" y="3034324"/>
            <a:chExt cx="2166501" cy="2308870"/>
          </a:xfrm>
        </p:grpSpPr>
        <p:sp>
          <p:nvSpPr>
            <p:cNvPr id="7" name="矩形 6"/>
            <p:cNvSpPr/>
            <p:nvPr/>
          </p:nvSpPr>
          <p:spPr>
            <a:xfrm>
              <a:off x="1726792" y="3034324"/>
              <a:ext cx="627095" cy="523220"/>
            </a:xfrm>
            <a:prstGeom prst="rect">
              <a:avLst/>
            </a:prstGeom>
            <a:noFill/>
          </p:spPr>
          <p:txBody>
            <a:bodyPr wrap="none">
              <a:spAutoFit/>
            </a:bodyPr>
            <a:lstStyle/>
            <a:p>
              <a:r>
                <a:rPr lang="en-US" altLang="zh-CN" sz="2800" b="1" dirty="0" smtClean="0">
                  <a:solidFill>
                    <a:schemeClr val="bg1"/>
                  </a:solidFill>
                  <a:latin typeface="Calibri" panose="020F0502020204030204" pitchFamily="34" charset="0"/>
                  <a:ea typeface="Calibri" panose="020F0502020204030204" pitchFamily="34" charset="0"/>
                </a:rPr>
                <a:t>01</a:t>
              </a:r>
              <a:endParaRPr lang="zh-CN" altLang="en-US" sz="2800" b="1" dirty="0">
                <a:solidFill>
                  <a:schemeClr val="bg1"/>
                </a:solidFill>
                <a:ea typeface="Calibri" panose="020F0502020204030204" pitchFamily="34" charset="0"/>
              </a:endParaRPr>
            </a:p>
          </p:txBody>
        </p:sp>
        <p:sp>
          <p:nvSpPr>
            <p:cNvPr id="8" name="矩形 7"/>
            <p:cNvSpPr/>
            <p:nvPr/>
          </p:nvSpPr>
          <p:spPr>
            <a:xfrm>
              <a:off x="998032" y="4144314"/>
              <a:ext cx="2166501" cy="1198880"/>
            </a:xfrm>
            <a:prstGeom prst="rect">
              <a:avLst/>
            </a:prstGeom>
          </p:spPr>
          <p:txBody>
            <a:bodyPr wrap="square">
              <a:spAutoFit/>
            </a:bodyPr>
            <a:lstStyle/>
            <a:p>
              <a:pPr algn="ctr"/>
              <a:r>
                <a:rPr lang="zh-CN" altLang="en-US" sz="2400" b="1" dirty="0" smtClean="0">
                  <a:solidFill>
                    <a:schemeClr val="bg1"/>
                  </a:solidFill>
                  <a:latin typeface="Calibri" panose="020F0502020204030204" pitchFamily="34" charset="0"/>
                  <a:ea typeface="Calibri" panose="020F0502020204030204" pitchFamily="34" charset="0"/>
                </a:rPr>
                <a:t>E</a:t>
              </a:r>
              <a:r>
                <a:rPr lang="en-US" altLang="zh-CN" sz="2400" b="1" dirty="0" smtClean="0">
                  <a:solidFill>
                    <a:schemeClr val="bg1"/>
                  </a:solidFill>
                  <a:latin typeface="Calibri" panose="020F0502020204030204" pitchFamily="34" charset="0"/>
                  <a:ea typeface="Calibri" panose="020F0502020204030204" pitchFamily="34" charset="0"/>
                </a:rPr>
                <a:t>xecutive Summary</a:t>
              </a:r>
              <a:r>
                <a:rPr lang="zh-CN" altLang="en-US" sz="2400" b="1" dirty="0" smtClean="0">
                  <a:solidFill>
                    <a:schemeClr val="bg1"/>
                  </a:solidFill>
                  <a:latin typeface="Calibri" panose="020F0502020204030204" pitchFamily="34" charset="0"/>
                  <a:ea typeface="Calibri" panose="020F0502020204030204" pitchFamily="34" charset="0"/>
                </a:rPr>
                <a:t>
</a:t>
              </a:r>
              <a:endParaRPr lang="zh-CN" altLang="en-US" sz="2400" b="1" dirty="0">
                <a:solidFill>
                  <a:schemeClr val="bg1"/>
                </a:solidFill>
                <a:ea typeface="Calibri" panose="020F0502020204030204" pitchFamily="34" charset="0"/>
              </a:endParaRPr>
            </a:p>
          </p:txBody>
        </p:sp>
      </p:grpSp>
      <p:grpSp>
        <p:nvGrpSpPr>
          <p:cNvPr id="9" name="组合 8"/>
          <p:cNvGrpSpPr/>
          <p:nvPr/>
        </p:nvGrpSpPr>
        <p:grpSpPr>
          <a:xfrm>
            <a:off x="3637317" y="3034324"/>
            <a:ext cx="2166501" cy="1939935"/>
            <a:chOff x="998032" y="3034324"/>
            <a:chExt cx="2166501" cy="1939935"/>
          </a:xfrm>
        </p:grpSpPr>
        <p:sp>
          <p:nvSpPr>
            <p:cNvPr id="11" name="矩形 10"/>
            <p:cNvSpPr/>
            <p:nvPr/>
          </p:nvSpPr>
          <p:spPr>
            <a:xfrm>
              <a:off x="1726792" y="3034324"/>
              <a:ext cx="627095" cy="523220"/>
            </a:xfrm>
            <a:prstGeom prst="rect">
              <a:avLst/>
            </a:prstGeom>
            <a:noFill/>
          </p:spPr>
          <p:txBody>
            <a:bodyPr wrap="none">
              <a:spAutoFit/>
            </a:bodyPr>
            <a:lstStyle/>
            <a:p>
              <a:r>
                <a:rPr lang="en-US" altLang="zh-CN" sz="2800" b="1" dirty="0" smtClean="0">
                  <a:solidFill>
                    <a:schemeClr val="bg1"/>
                  </a:solidFill>
                  <a:latin typeface="Calibri" panose="020F0502020204030204" pitchFamily="34" charset="0"/>
                  <a:ea typeface="Calibri" panose="020F0502020204030204" pitchFamily="34" charset="0"/>
                </a:rPr>
                <a:t>02</a:t>
              </a:r>
              <a:endParaRPr lang="zh-CN" altLang="en-US" sz="2800" b="1" dirty="0">
                <a:solidFill>
                  <a:schemeClr val="bg1"/>
                </a:solidFill>
                <a:ea typeface="Calibri" panose="020F0502020204030204" pitchFamily="34" charset="0"/>
              </a:endParaRPr>
            </a:p>
          </p:txBody>
        </p:sp>
        <p:sp>
          <p:nvSpPr>
            <p:cNvPr id="12" name="矩形 11"/>
            <p:cNvSpPr/>
            <p:nvPr/>
          </p:nvSpPr>
          <p:spPr>
            <a:xfrm>
              <a:off x="998032" y="4144314"/>
              <a:ext cx="2166501" cy="829945"/>
            </a:xfrm>
            <a:prstGeom prst="rect">
              <a:avLst/>
            </a:prstGeom>
          </p:spPr>
          <p:txBody>
            <a:bodyPr wrap="square">
              <a:spAutoFit/>
            </a:bodyPr>
            <a:lstStyle/>
            <a:p>
              <a:pPr algn="ctr"/>
              <a:r>
                <a:rPr lang="en-US" altLang="zh-CN" sz="2400" b="1" dirty="0" smtClean="0">
                  <a:solidFill>
                    <a:schemeClr val="bg1"/>
                  </a:solidFill>
                  <a:latin typeface="Calibri" panose="020F0502020204030204" pitchFamily="34" charset="0"/>
                  <a:ea typeface="Calibri" panose="020F0502020204030204" pitchFamily="34" charset="0"/>
                </a:rPr>
                <a:t>Introduction</a:t>
              </a:r>
              <a:r>
                <a:rPr lang="zh-CN" altLang="en-US" sz="2400" b="1" dirty="0" smtClean="0">
                  <a:solidFill>
                    <a:schemeClr val="bg1"/>
                  </a:solidFill>
                  <a:latin typeface="Calibri" panose="020F0502020204030204" pitchFamily="34" charset="0"/>
                  <a:ea typeface="Calibri" panose="020F0502020204030204" pitchFamily="34" charset="0"/>
                </a:rPr>
                <a:t>
</a:t>
              </a:r>
              <a:endParaRPr lang="zh-CN" altLang="en-US" sz="2400" b="1" dirty="0">
                <a:solidFill>
                  <a:schemeClr val="bg1"/>
                </a:solidFill>
                <a:ea typeface="Calibri" panose="020F0502020204030204" pitchFamily="34" charset="0"/>
              </a:endParaRPr>
            </a:p>
          </p:txBody>
        </p:sp>
      </p:grpSp>
      <p:grpSp>
        <p:nvGrpSpPr>
          <p:cNvPr id="13" name="组合 12"/>
          <p:cNvGrpSpPr/>
          <p:nvPr/>
        </p:nvGrpSpPr>
        <p:grpSpPr>
          <a:xfrm>
            <a:off x="6276602" y="3034324"/>
            <a:ext cx="2166501" cy="1939935"/>
            <a:chOff x="998032" y="3034324"/>
            <a:chExt cx="2166501" cy="1939935"/>
          </a:xfrm>
        </p:grpSpPr>
        <p:sp>
          <p:nvSpPr>
            <p:cNvPr id="15" name="矩形 14"/>
            <p:cNvSpPr/>
            <p:nvPr/>
          </p:nvSpPr>
          <p:spPr>
            <a:xfrm>
              <a:off x="1726792" y="3034324"/>
              <a:ext cx="627095" cy="523220"/>
            </a:xfrm>
            <a:prstGeom prst="rect">
              <a:avLst/>
            </a:prstGeom>
            <a:noFill/>
          </p:spPr>
          <p:txBody>
            <a:bodyPr wrap="none">
              <a:spAutoFit/>
            </a:bodyPr>
            <a:lstStyle/>
            <a:p>
              <a:r>
                <a:rPr lang="en-US" altLang="zh-CN" sz="2800" b="1" dirty="0" smtClean="0">
                  <a:solidFill>
                    <a:schemeClr val="bg1"/>
                  </a:solidFill>
                  <a:latin typeface="Calibri" panose="020F0502020204030204" pitchFamily="34" charset="0"/>
                  <a:ea typeface="Calibri" panose="020F0502020204030204" pitchFamily="34" charset="0"/>
                </a:rPr>
                <a:t>03</a:t>
              </a:r>
              <a:endParaRPr lang="zh-CN" altLang="en-US" sz="2800" b="1" dirty="0">
                <a:solidFill>
                  <a:schemeClr val="bg1"/>
                </a:solidFill>
                <a:ea typeface="Calibri" panose="020F0502020204030204" pitchFamily="34" charset="0"/>
              </a:endParaRPr>
            </a:p>
          </p:txBody>
        </p:sp>
        <p:sp>
          <p:nvSpPr>
            <p:cNvPr id="16" name="矩形 15"/>
            <p:cNvSpPr/>
            <p:nvPr/>
          </p:nvSpPr>
          <p:spPr>
            <a:xfrm>
              <a:off x="998032" y="4144314"/>
              <a:ext cx="2166501" cy="829945"/>
            </a:xfrm>
            <a:prstGeom prst="rect">
              <a:avLst/>
            </a:prstGeom>
          </p:spPr>
          <p:txBody>
            <a:bodyPr wrap="square">
              <a:spAutoFit/>
            </a:bodyPr>
            <a:lstStyle/>
            <a:p>
              <a:pPr algn="ctr"/>
              <a:r>
                <a:rPr lang="en-US" altLang="zh-CN" sz="2400" b="1" dirty="0" smtClean="0">
                  <a:solidFill>
                    <a:schemeClr val="bg1"/>
                  </a:solidFill>
                  <a:latin typeface="Calibri" panose="020F0502020204030204" pitchFamily="34" charset="0"/>
                  <a:ea typeface="Calibri" panose="020F0502020204030204" pitchFamily="34" charset="0"/>
                </a:rPr>
                <a:t>Methodology</a:t>
              </a:r>
              <a:r>
                <a:rPr lang="zh-CN" altLang="en-US" sz="2400" b="1" dirty="0" smtClean="0">
                  <a:solidFill>
                    <a:schemeClr val="bg1"/>
                  </a:solidFill>
                  <a:latin typeface="Calibri" panose="020F0502020204030204" pitchFamily="34" charset="0"/>
                  <a:ea typeface="Calibri" panose="020F0502020204030204" pitchFamily="34" charset="0"/>
                </a:rPr>
                <a:t>
</a:t>
              </a:r>
              <a:endParaRPr lang="zh-CN" altLang="en-US" sz="2400" b="1" dirty="0">
                <a:solidFill>
                  <a:schemeClr val="bg1"/>
                </a:solidFill>
                <a:ea typeface="Calibri" panose="020F0502020204030204" pitchFamily="34" charset="0"/>
              </a:endParaRPr>
            </a:p>
          </p:txBody>
        </p:sp>
      </p:grpSp>
      <p:grpSp>
        <p:nvGrpSpPr>
          <p:cNvPr id="17" name="组合 16"/>
          <p:cNvGrpSpPr/>
          <p:nvPr/>
        </p:nvGrpSpPr>
        <p:grpSpPr>
          <a:xfrm>
            <a:off x="8915886" y="3034324"/>
            <a:ext cx="2166501" cy="2308870"/>
            <a:chOff x="998032" y="3034324"/>
            <a:chExt cx="2166501" cy="2308870"/>
          </a:xfrm>
        </p:grpSpPr>
        <p:sp>
          <p:nvSpPr>
            <p:cNvPr id="19" name="矩形 18"/>
            <p:cNvSpPr/>
            <p:nvPr/>
          </p:nvSpPr>
          <p:spPr>
            <a:xfrm>
              <a:off x="1726792" y="3034324"/>
              <a:ext cx="627095" cy="523220"/>
            </a:xfrm>
            <a:prstGeom prst="rect">
              <a:avLst/>
            </a:prstGeom>
            <a:noFill/>
          </p:spPr>
          <p:txBody>
            <a:bodyPr wrap="none">
              <a:spAutoFit/>
            </a:bodyPr>
            <a:lstStyle/>
            <a:p>
              <a:r>
                <a:rPr lang="en-US" altLang="zh-CN" sz="2800" b="1" dirty="0" smtClean="0">
                  <a:solidFill>
                    <a:schemeClr val="bg1"/>
                  </a:solidFill>
                  <a:latin typeface="Calibri" panose="020F0502020204030204" pitchFamily="34" charset="0"/>
                  <a:ea typeface="Calibri" panose="020F0502020204030204" pitchFamily="34" charset="0"/>
                </a:rPr>
                <a:t>04</a:t>
              </a:r>
              <a:endParaRPr lang="zh-CN" altLang="en-US" sz="2800" b="1" dirty="0">
                <a:solidFill>
                  <a:schemeClr val="bg1"/>
                </a:solidFill>
                <a:ea typeface="Calibri" panose="020F0502020204030204" pitchFamily="34" charset="0"/>
              </a:endParaRPr>
            </a:p>
          </p:txBody>
        </p:sp>
        <p:sp>
          <p:nvSpPr>
            <p:cNvPr id="20" name="矩形 19"/>
            <p:cNvSpPr/>
            <p:nvPr/>
          </p:nvSpPr>
          <p:spPr>
            <a:xfrm>
              <a:off x="998032" y="4144314"/>
              <a:ext cx="2166501" cy="1198880"/>
            </a:xfrm>
            <a:prstGeom prst="rect">
              <a:avLst/>
            </a:prstGeom>
          </p:spPr>
          <p:txBody>
            <a:bodyPr wrap="square">
              <a:spAutoFit/>
            </a:bodyPr>
            <a:lstStyle/>
            <a:p>
              <a:pPr algn="ctr"/>
              <a:r>
                <a:rPr lang="en-US" altLang="zh-CN" sz="2400" b="1" dirty="0" smtClean="0">
                  <a:solidFill>
                    <a:schemeClr val="bg1"/>
                  </a:solidFill>
                  <a:latin typeface="Calibri" panose="020F0502020204030204" pitchFamily="34" charset="0"/>
                  <a:ea typeface="Calibri" panose="020F0502020204030204" pitchFamily="34" charset="0"/>
                </a:rPr>
                <a:t>Result &amp; Conclusion</a:t>
              </a:r>
              <a:r>
                <a:rPr lang="zh-CN" altLang="en-US" sz="2400" b="1" dirty="0" smtClean="0">
                  <a:solidFill>
                    <a:schemeClr val="bg1"/>
                  </a:solidFill>
                  <a:latin typeface="Calibri" panose="020F0502020204030204" pitchFamily="34" charset="0"/>
                  <a:ea typeface="Calibri" panose="020F0502020204030204" pitchFamily="34" charset="0"/>
                </a:rPr>
                <a:t>
</a:t>
              </a:r>
              <a:endParaRPr lang="zh-CN" altLang="en-US" sz="2400" b="1" dirty="0">
                <a:solidFill>
                  <a:schemeClr val="bg1"/>
                </a:solidFill>
                <a:ea typeface="Calibri" panose="020F0502020204030204" pitchFamily="34" charset="0"/>
              </a:endParaRPr>
            </a:p>
          </p:txBody>
        </p:sp>
      </p:grpSp>
      <p:sp>
        <p:nvSpPr>
          <p:cNvPr id="21" name="椭圆 20"/>
          <p:cNvSpPr/>
          <p:nvPr/>
        </p:nvSpPr>
        <p:spPr>
          <a:xfrm>
            <a:off x="1392070" y="2702257"/>
            <a:ext cx="1241947" cy="1241947"/>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sp>
        <p:nvSpPr>
          <p:cNvPr id="22" name="椭圆 21"/>
          <p:cNvSpPr/>
          <p:nvPr/>
        </p:nvSpPr>
        <p:spPr>
          <a:xfrm>
            <a:off x="4058650" y="2702257"/>
            <a:ext cx="1241947" cy="1241947"/>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sp>
        <p:nvSpPr>
          <p:cNvPr id="23" name="椭圆 22"/>
          <p:cNvSpPr/>
          <p:nvPr/>
        </p:nvSpPr>
        <p:spPr>
          <a:xfrm>
            <a:off x="6712658" y="2674960"/>
            <a:ext cx="1241947" cy="1241947"/>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sp>
        <p:nvSpPr>
          <p:cNvPr id="24" name="椭圆 23"/>
          <p:cNvSpPr/>
          <p:nvPr/>
        </p:nvSpPr>
        <p:spPr>
          <a:xfrm>
            <a:off x="9346675" y="2702257"/>
            <a:ext cx="1241947" cy="1241947"/>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38430"/>
            <a:ext cx="12192000" cy="952500"/>
          </a:xfrm>
          <a:prstGeom prst="rect">
            <a:avLst/>
          </a:prstGeom>
          <a:gradFill>
            <a:gsLst>
              <a:gs pos="0">
                <a:srgbClr val="A02A7D"/>
              </a:gs>
              <a:gs pos="41000">
                <a:srgbClr val="553058"/>
              </a:gs>
              <a:gs pos="83000">
                <a:srgbClr val="221B56"/>
              </a:gs>
              <a:gs pos="100000">
                <a:srgbClr val="221B56"/>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sp>
        <p:nvSpPr>
          <p:cNvPr id="2" name="矩形 1"/>
          <p:cNvSpPr>
            <a:spLocks noChangeArrowheads="1"/>
          </p:cNvSpPr>
          <p:nvPr/>
        </p:nvSpPr>
        <p:spPr bwMode="auto">
          <a:xfrm>
            <a:off x="1190625" y="353378"/>
            <a:ext cx="74676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0">
            <a:spAutoFit/>
          </a:bodyPr>
          <a:lstStyle/>
          <a:p>
            <a:pPr algn="l"/>
            <a:r>
              <a:rPr lang="en-US" altLang="zh-CN" sz="2800" b="1" dirty="0" smtClean="0">
                <a:solidFill>
                  <a:schemeClr val="bg1"/>
                </a:solidFill>
                <a:latin typeface="Calibri" panose="020F0502020204030204" pitchFamily="34" charset="0"/>
                <a:ea typeface="Calibri" panose="020F0502020204030204" pitchFamily="34" charset="0"/>
                <a:sym typeface="黑体" panose="02010609060101010101" pitchFamily="49" charset="-122"/>
              </a:rPr>
              <a:t>Plotly Dash Dashboard</a:t>
            </a:r>
            <a:endParaRPr lang="en-US" altLang="zh-CN" sz="2800" b="1" dirty="0" smtClean="0">
              <a:solidFill>
                <a:schemeClr val="bg1"/>
              </a:solidFill>
              <a:latin typeface="Calibri" panose="020F0502020204030204" pitchFamily="34" charset="0"/>
              <a:ea typeface="Calibri" panose="020F0502020204030204" pitchFamily="34" charset="0"/>
              <a:sym typeface="黑体" panose="02010609060101010101" pitchFamily="49" charset="-122"/>
            </a:endParaRPr>
          </a:p>
        </p:txBody>
      </p:sp>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81793" y="229757"/>
            <a:ext cx="769889" cy="769889"/>
          </a:xfrm>
          <a:prstGeom prst="rect">
            <a:avLst/>
          </a:prstGeom>
          <a:noFill/>
        </p:spPr>
      </p:pic>
      <p:pic>
        <p:nvPicPr>
          <p:cNvPr id="3" name="图片 2"/>
          <p:cNvPicPr>
            <a:picLocks noChangeAspect="1"/>
          </p:cNvPicPr>
          <p:nvPr/>
        </p:nvPicPr>
        <p:blipFill>
          <a:blip r:embed="rId2"/>
          <a:stretch>
            <a:fillRect/>
          </a:stretch>
        </p:blipFill>
        <p:spPr>
          <a:xfrm>
            <a:off x="1323340" y="1484630"/>
            <a:ext cx="8788400" cy="2806700"/>
          </a:xfrm>
          <a:prstGeom prst="rect">
            <a:avLst/>
          </a:prstGeom>
        </p:spPr>
      </p:pic>
      <p:sp>
        <p:nvSpPr>
          <p:cNvPr id="4" name="文本框 3"/>
          <p:cNvSpPr txBox="1"/>
          <p:nvPr/>
        </p:nvSpPr>
        <p:spPr>
          <a:xfrm>
            <a:off x="1190625" y="4685030"/>
            <a:ext cx="9224010" cy="1087755"/>
          </a:xfrm>
          <a:prstGeom prst="rect">
            <a:avLst/>
          </a:prstGeom>
          <a:noFill/>
        </p:spPr>
        <p:txBody>
          <a:bodyPr wrap="square" rtlCol="0">
            <a:spAutoFit/>
          </a:bodyPr>
          <a:p>
            <a:pPr marL="285750" indent="-285750">
              <a:lnSpc>
                <a:spcPct val="120000"/>
              </a:lnSpc>
              <a:buFont typeface="Arial" panose="020B0604020202020204" pitchFamily="34" charset="0"/>
              <a:buChar char="•"/>
            </a:pPr>
            <a:r>
              <a:rPr lang="en-US" altLang="zh-CN"/>
              <a:t>KSC LC-39A have the largest number of success lauches, which is about 42%, nearly a half.</a:t>
            </a:r>
            <a:endParaRPr lang="en-US" altLang="zh-CN"/>
          </a:p>
          <a:p>
            <a:pPr marL="285750" indent="-285750">
              <a:lnSpc>
                <a:spcPct val="120000"/>
              </a:lnSpc>
              <a:buFont typeface="Arial" panose="020B0604020202020204" pitchFamily="34" charset="0"/>
              <a:buChar char="•"/>
            </a:pPr>
            <a:r>
              <a:rPr lang="en-US" altLang="zh-CN"/>
              <a:t>The second Launch site is CCAFS LC-40, 29% </a:t>
            </a:r>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38430"/>
            <a:ext cx="12192000" cy="952500"/>
          </a:xfrm>
          <a:prstGeom prst="rect">
            <a:avLst/>
          </a:prstGeom>
          <a:gradFill>
            <a:gsLst>
              <a:gs pos="0">
                <a:srgbClr val="A02A7D"/>
              </a:gs>
              <a:gs pos="41000">
                <a:srgbClr val="553058"/>
              </a:gs>
              <a:gs pos="83000">
                <a:srgbClr val="221B56"/>
              </a:gs>
              <a:gs pos="100000">
                <a:srgbClr val="221B56"/>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sp>
        <p:nvSpPr>
          <p:cNvPr id="2" name="矩形 1"/>
          <p:cNvSpPr>
            <a:spLocks noChangeArrowheads="1"/>
          </p:cNvSpPr>
          <p:nvPr/>
        </p:nvSpPr>
        <p:spPr bwMode="auto">
          <a:xfrm>
            <a:off x="1190625" y="353378"/>
            <a:ext cx="74676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0">
            <a:spAutoFit/>
          </a:bodyPr>
          <a:lstStyle/>
          <a:p>
            <a:pPr algn="l"/>
            <a:r>
              <a:rPr lang="en-US" altLang="zh-CN" sz="2800" b="1" dirty="0" smtClean="0">
                <a:solidFill>
                  <a:schemeClr val="bg1"/>
                </a:solidFill>
                <a:latin typeface="Calibri" panose="020F0502020204030204" pitchFamily="34" charset="0"/>
                <a:ea typeface="Calibri" panose="020F0502020204030204" pitchFamily="34" charset="0"/>
                <a:sym typeface="黑体" panose="02010609060101010101" pitchFamily="49" charset="-122"/>
              </a:rPr>
              <a:t>Predictive Analysis Results</a:t>
            </a:r>
            <a:endParaRPr lang="en-US" altLang="zh-CN" sz="2800" b="1" dirty="0" smtClean="0">
              <a:solidFill>
                <a:schemeClr val="bg1"/>
              </a:solidFill>
              <a:latin typeface="Calibri" panose="020F0502020204030204" pitchFamily="34" charset="0"/>
              <a:ea typeface="Calibri" panose="020F0502020204030204" pitchFamily="34" charset="0"/>
              <a:sym typeface="黑体" panose="02010609060101010101" pitchFamily="49" charset="-122"/>
            </a:endParaRPr>
          </a:p>
        </p:txBody>
      </p:sp>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81793" y="229757"/>
            <a:ext cx="769889" cy="769889"/>
          </a:xfrm>
          <a:prstGeom prst="rect">
            <a:avLst/>
          </a:prstGeom>
          <a:noFill/>
        </p:spPr>
      </p:pic>
      <p:pic>
        <p:nvPicPr>
          <p:cNvPr id="3" name="图片 2"/>
          <p:cNvPicPr>
            <a:picLocks noChangeAspect="1"/>
          </p:cNvPicPr>
          <p:nvPr/>
        </p:nvPicPr>
        <p:blipFill>
          <a:blip r:embed="rId2"/>
          <a:stretch>
            <a:fillRect/>
          </a:stretch>
        </p:blipFill>
        <p:spPr>
          <a:xfrm>
            <a:off x="674370" y="1726565"/>
            <a:ext cx="5655945" cy="4377690"/>
          </a:xfrm>
          <a:prstGeom prst="rect">
            <a:avLst/>
          </a:prstGeom>
        </p:spPr>
      </p:pic>
      <p:sp>
        <p:nvSpPr>
          <p:cNvPr id="4" name="文本框 3"/>
          <p:cNvSpPr txBox="1"/>
          <p:nvPr/>
        </p:nvSpPr>
        <p:spPr>
          <a:xfrm>
            <a:off x="6783705" y="2843530"/>
            <a:ext cx="4370705" cy="1170305"/>
          </a:xfrm>
          <a:prstGeom prst="rect">
            <a:avLst/>
          </a:prstGeom>
          <a:noFill/>
        </p:spPr>
        <p:txBody>
          <a:bodyPr wrap="square" rtlCol="0">
            <a:spAutoFit/>
          </a:bodyPr>
          <a:p>
            <a:pPr>
              <a:lnSpc>
                <a:spcPct val="130000"/>
              </a:lnSpc>
            </a:pPr>
            <a:r>
              <a:rPr lang="en-US" altLang="zh-CN"/>
              <a:t>Desicion tree model has the best performance, which has 89% accuracy and 83% of test accuracy.</a:t>
            </a:r>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ChangeArrowheads="1"/>
          </p:cNvSpPr>
          <p:nvPr/>
        </p:nvSpPr>
        <p:spPr bwMode="auto">
          <a:xfrm>
            <a:off x="4613964" y="229886"/>
            <a:ext cx="2964073" cy="953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dist"/>
            <a:r>
              <a:rPr lang="en-US" altLang="zh-CN" sz="2800" b="1" dirty="0" smtClean="0">
                <a:latin typeface="Calibri" panose="020F0502020204030204" pitchFamily="34" charset="0"/>
                <a:ea typeface="Calibri" panose="020F0502020204030204" pitchFamily="34" charset="0"/>
                <a:sym typeface="黑体" panose="02010609060101010101" pitchFamily="49" charset="-122"/>
              </a:rPr>
              <a:t>Conclusion</a:t>
            </a:r>
            <a:r>
              <a:rPr lang="zh-CN" altLang="en-US" sz="2800" b="1" dirty="0" smtClean="0">
                <a:latin typeface="Calibri" panose="020F0502020204030204" pitchFamily="34" charset="0"/>
                <a:ea typeface="Calibri" panose="020F0502020204030204" pitchFamily="34" charset="0"/>
                <a:sym typeface="黑体" panose="02010609060101010101" pitchFamily="49" charset="-122"/>
              </a:rPr>
              <a:t>
</a:t>
            </a:r>
            <a:endParaRPr lang="en-US" sz="2800" b="1" dirty="0">
              <a:latin typeface="Calibri" panose="020F0502020204030204" pitchFamily="34" charset="0"/>
              <a:ea typeface="Calibri" panose="020F0502020204030204" pitchFamily="34" charset="0"/>
              <a:sym typeface="黑体" panose="02010609060101010101" pitchFamily="49" charset="-122"/>
            </a:endParaRPr>
          </a:p>
        </p:txBody>
      </p:sp>
      <p:grpSp>
        <p:nvGrpSpPr>
          <p:cNvPr id="8" name="组合 7"/>
          <p:cNvGrpSpPr/>
          <p:nvPr/>
        </p:nvGrpSpPr>
        <p:grpSpPr>
          <a:xfrm>
            <a:off x="1381760" y="2345055"/>
            <a:ext cx="9427845" cy="2113915"/>
            <a:chOff x="982641" y="2033518"/>
            <a:chExt cx="9427845" cy="2113836"/>
          </a:xfrm>
        </p:grpSpPr>
        <p:sp>
          <p:nvSpPr>
            <p:cNvPr id="3" name="椭圆 2"/>
            <p:cNvSpPr/>
            <p:nvPr/>
          </p:nvSpPr>
          <p:spPr>
            <a:xfrm>
              <a:off x="982641" y="2033518"/>
              <a:ext cx="2074460" cy="2074460"/>
            </a:xfrm>
            <a:prstGeom prst="ellipse">
              <a:avLst/>
            </a:prstGeom>
            <a:gradFill flip="none" rotWithShape="1">
              <a:gsLst>
                <a:gs pos="0">
                  <a:srgbClr val="A02A7D"/>
                </a:gs>
                <a:gs pos="41000">
                  <a:srgbClr val="553058"/>
                </a:gs>
                <a:gs pos="83000">
                  <a:srgbClr val="221B56"/>
                </a:gs>
                <a:gs pos="100000">
                  <a:srgbClr val="221B56"/>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sp>
          <p:nvSpPr>
            <p:cNvPr id="6" name="Rectangle 16"/>
            <p:cNvSpPr>
              <a:spLocks noChangeArrowheads="1"/>
            </p:cNvSpPr>
            <p:nvPr/>
          </p:nvSpPr>
          <p:spPr bwMode="auto">
            <a:xfrm>
              <a:off x="3852841" y="2087491"/>
              <a:ext cx="6557645" cy="2059863"/>
            </a:xfrm>
            <a:prstGeom prst="rect">
              <a:avLst/>
            </a:prstGeom>
            <a:noFill/>
            <a:ln w="9525">
              <a:noFill/>
              <a:miter lim="800000"/>
            </a:ln>
          </p:spPr>
          <p:txBody>
            <a:bodyPr wrap="square">
              <a:spAutoFit/>
            </a:bodyPr>
            <a:lstStyle/>
            <a:p>
              <a:pPr algn="just" eaLnBrk="1" hangingPunct="1">
                <a:lnSpc>
                  <a:spcPct val="160000"/>
                </a:lnSpc>
              </a:pPr>
              <a:r>
                <a:rPr sz="1600" dirty="0" smtClean="0">
                  <a:latin typeface="Calibri" panose="020F0502020204030204" pitchFamily="34" charset="0"/>
                  <a:ea typeface="Calibri" panose="020F0502020204030204" pitchFamily="34" charset="0"/>
                </a:rPr>
                <a:t>By leveraging existing data and conducting thorough analyses, SpaceX and other rocket companies can strategically identify avenues to slash launch costs. This proactive approach ensures their evolution, preventing their traditional, expensive launches from rendering them obsolete and alienating their clientele.</a:t>
              </a:r>
              <a:endParaRPr sz="1600" dirty="0" smtClean="0">
                <a:latin typeface="Calibri" panose="020F0502020204030204" pitchFamily="34" charset="0"/>
                <a:ea typeface="Calibri" panose="020F0502020204030204" pitchFamily="34" charset="0"/>
              </a:endParaRPr>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64383" y="2615492"/>
              <a:ext cx="910512" cy="910512"/>
            </a:xfrm>
            <a:prstGeom prst="rect">
              <a:avLst/>
            </a:prstGeom>
          </p:spPr>
        </p:pic>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文本框 8"/>
          <p:cNvSpPr txBox="1"/>
          <p:nvPr/>
        </p:nvSpPr>
        <p:spPr>
          <a:xfrm>
            <a:off x="7806519" y="4761954"/>
            <a:ext cx="3671248" cy="923330"/>
          </a:xfrm>
          <a:prstGeom prst="rect">
            <a:avLst/>
          </a:prstGeom>
          <a:noFill/>
        </p:spPr>
        <p:txBody>
          <a:bodyPr wrap="square" rtlCol="0">
            <a:spAutoFit/>
          </a:bodyPr>
          <a:lstStyle/>
          <a:p>
            <a:pPr algn="dist"/>
            <a:r>
              <a:rPr lang="en-US" altLang="zh-CN" sz="5400" b="1" dirty="0" smtClean="0">
                <a:solidFill>
                  <a:schemeClr val="bg1"/>
                </a:solidFill>
                <a:latin typeface="Calibri" panose="020F0502020204030204" pitchFamily="34" charset="0"/>
                <a:ea typeface="Calibri" panose="020F0502020204030204" pitchFamily="34" charset="0"/>
              </a:rPr>
              <a:t>THANKS</a:t>
            </a:r>
            <a:endParaRPr lang="zh-CN" altLang="en-US" sz="5400" b="1" dirty="0">
              <a:solidFill>
                <a:schemeClr val="bg1"/>
              </a:solidFill>
              <a:latin typeface="Calibri" panose="020F0502020204030204" pitchFamily="34" charset="0"/>
              <a:ea typeface="Calibri" panose="020F050202020403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362A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sp>
        <p:nvSpPr>
          <p:cNvPr id="3" name="椭圆 2"/>
          <p:cNvSpPr/>
          <p:nvPr/>
        </p:nvSpPr>
        <p:spPr>
          <a:xfrm>
            <a:off x="3016156" y="1108882"/>
            <a:ext cx="4804011" cy="4804011"/>
          </a:xfrm>
          <a:prstGeom prst="ellipse">
            <a:avLst/>
          </a:prstGeom>
          <a:gradFill flip="none" rotWithShape="1">
            <a:gsLst>
              <a:gs pos="0">
                <a:srgbClr val="A02A7D"/>
              </a:gs>
              <a:gs pos="41000">
                <a:srgbClr val="553058"/>
              </a:gs>
              <a:gs pos="83000">
                <a:srgbClr val="221B56"/>
              </a:gs>
              <a:gs pos="100000">
                <a:srgbClr val="221B56"/>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sp>
        <p:nvSpPr>
          <p:cNvPr id="4" name="椭圆 3"/>
          <p:cNvSpPr/>
          <p:nvPr/>
        </p:nvSpPr>
        <p:spPr>
          <a:xfrm>
            <a:off x="982637" y="673856"/>
            <a:ext cx="3475063" cy="3475063"/>
          </a:xfrm>
          <a:prstGeom prst="ellipse">
            <a:avLst/>
          </a:prstGeom>
          <a:noFill/>
          <a:ln w="254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sp>
        <p:nvSpPr>
          <p:cNvPr id="5" name="矩形 4"/>
          <p:cNvSpPr/>
          <p:nvPr/>
        </p:nvSpPr>
        <p:spPr>
          <a:xfrm>
            <a:off x="1792822" y="1696843"/>
            <a:ext cx="1133644" cy="1015663"/>
          </a:xfrm>
          <a:prstGeom prst="rect">
            <a:avLst/>
          </a:prstGeom>
          <a:noFill/>
        </p:spPr>
        <p:txBody>
          <a:bodyPr wrap="none">
            <a:spAutoFit/>
          </a:bodyPr>
          <a:lstStyle/>
          <a:p>
            <a:r>
              <a:rPr lang="en-US" altLang="zh-CN" sz="6000" b="1" dirty="0" smtClean="0">
                <a:solidFill>
                  <a:schemeClr val="bg1"/>
                </a:solidFill>
                <a:latin typeface="Calibri" panose="020F0502020204030204" pitchFamily="34" charset="0"/>
                <a:ea typeface="Calibri" panose="020F0502020204030204" pitchFamily="34" charset="0"/>
              </a:rPr>
              <a:t>01</a:t>
            </a:r>
            <a:endParaRPr lang="zh-CN" altLang="en-US" sz="6000" b="1" dirty="0">
              <a:solidFill>
                <a:schemeClr val="bg1"/>
              </a:solidFill>
              <a:ea typeface="Calibri" panose="020F0502020204030204" pitchFamily="34" charset="0"/>
            </a:endParaRPr>
          </a:p>
        </p:txBody>
      </p:sp>
      <p:sp>
        <p:nvSpPr>
          <p:cNvPr id="6" name="矩形 5"/>
          <p:cNvSpPr/>
          <p:nvPr/>
        </p:nvSpPr>
        <p:spPr>
          <a:xfrm>
            <a:off x="8082968" y="3429000"/>
            <a:ext cx="3026309" cy="1383665"/>
          </a:xfrm>
          <a:prstGeom prst="rect">
            <a:avLst/>
          </a:prstGeom>
        </p:spPr>
        <p:txBody>
          <a:bodyPr wrap="square">
            <a:spAutoFit/>
          </a:bodyPr>
          <a:lstStyle/>
          <a:p>
            <a:pPr algn="l"/>
            <a:r>
              <a:rPr lang="zh-CN" altLang="en-US" sz="2800" b="1" dirty="0" smtClean="0">
                <a:solidFill>
                  <a:schemeClr val="bg1"/>
                </a:solidFill>
                <a:latin typeface="Calibri" panose="020F0502020204030204" pitchFamily="34" charset="0"/>
                <a:ea typeface="Calibri" panose="020F0502020204030204" pitchFamily="34" charset="0"/>
              </a:rPr>
              <a:t>E</a:t>
            </a:r>
            <a:r>
              <a:rPr lang="en-US" altLang="zh-CN" sz="2800" b="1" dirty="0" smtClean="0">
                <a:solidFill>
                  <a:schemeClr val="bg1"/>
                </a:solidFill>
                <a:latin typeface="Calibri" panose="020F0502020204030204" pitchFamily="34" charset="0"/>
                <a:ea typeface="Calibri" panose="020F0502020204030204" pitchFamily="34" charset="0"/>
              </a:rPr>
              <a:t>xecutive Summary</a:t>
            </a:r>
            <a:r>
              <a:rPr lang="zh-CN" altLang="en-US" sz="2800" b="1" dirty="0" smtClean="0">
                <a:solidFill>
                  <a:schemeClr val="bg1"/>
                </a:solidFill>
                <a:latin typeface="Calibri" panose="020F0502020204030204" pitchFamily="34" charset="0"/>
                <a:ea typeface="Calibri" panose="020F0502020204030204" pitchFamily="34" charset="0"/>
              </a:rPr>
              <a:t>
</a:t>
            </a:r>
            <a:endParaRPr lang="zh-CN" altLang="en-US" sz="2800" b="1" dirty="0">
              <a:solidFill>
                <a:schemeClr val="bg1"/>
              </a:solidFill>
              <a:ea typeface="Calibri" panose="020F050202020403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ChangeArrowheads="1"/>
          </p:cNvSpPr>
          <p:nvPr/>
        </p:nvSpPr>
        <p:spPr bwMode="auto">
          <a:xfrm>
            <a:off x="4254500" y="255905"/>
            <a:ext cx="45307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sz="2800" b="1" dirty="0">
                <a:latin typeface="Calibri" panose="020F0502020204030204" pitchFamily="34" charset="0"/>
                <a:ea typeface="Calibri" panose="020F0502020204030204" pitchFamily="34" charset="0"/>
                <a:sym typeface="黑体" panose="02010609060101010101" pitchFamily="49" charset="-122"/>
              </a:rPr>
              <a:t>Executive Summary</a:t>
            </a:r>
            <a:endParaRPr lang="en-US" sz="2800" b="1" dirty="0">
              <a:latin typeface="Calibri" panose="020F0502020204030204" pitchFamily="34" charset="0"/>
              <a:ea typeface="Calibri" panose="020F0502020204030204" pitchFamily="34" charset="0"/>
              <a:sym typeface="黑体" panose="02010609060101010101" pitchFamily="49" charset="-122"/>
            </a:endParaRPr>
          </a:p>
        </p:txBody>
      </p:sp>
      <p:pic>
        <p:nvPicPr>
          <p:cNvPr id="3" name="图片 2"/>
          <p:cNvPicPr>
            <a:picLocks noChangeAspect="1"/>
          </p:cNvPicPr>
          <p:nvPr/>
        </p:nvPicPr>
        <p:blipFill>
          <a:blip r:embed="rId1"/>
          <a:stretch>
            <a:fillRect/>
          </a:stretch>
        </p:blipFill>
        <p:spPr>
          <a:xfrm>
            <a:off x="423571" y="1419084"/>
            <a:ext cx="11344859" cy="4644134"/>
          </a:xfrm>
          <a:prstGeom prst="rect">
            <a:avLst/>
          </a:prstGeom>
        </p:spPr>
      </p:pic>
      <p:sp>
        <p:nvSpPr>
          <p:cNvPr id="5" name="圆角矩形 4"/>
          <p:cNvSpPr/>
          <p:nvPr/>
        </p:nvSpPr>
        <p:spPr>
          <a:xfrm>
            <a:off x="8993875" y="3195525"/>
            <a:ext cx="3343700" cy="109182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sp>
        <p:nvSpPr>
          <p:cNvPr id="6" name="圆角矩形 5"/>
          <p:cNvSpPr/>
          <p:nvPr/>
        </p:nvSpPr>
        <p:spPr>
          <a:xfrm>
            <a:off x="-145574" y="3320629"/>
            <a:ext cx="2056261" cy="109182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sp>
        <p:nvSpPr>
          <p:cNvPr id="7" name="圆角矩形 6"/>
          <p:cNvSpPr/>
          <p:nvPr/>
        </p:nvSpPr>
        <p:spPr>
          <a:xfrm>
            <a:off x="4176603" y="3954890"/>
            <a:ext cx="4531057" cy="1856096"/>
          </a:xfrm>
          <a:prstGeom prst="roundRect">
            <a:avLst>
              <a:gd name="adj" fmla="val 10785"/>
            </a:avLst>
          </a:prstGeom>
          <a:gradFill>
            <a:gsLst>
              <a:gs pos="0">
                <a:srgbClr val="A02A7D"/>
              </a:gs>
              <a:gs pos="41000">
                <a:srgbClr val="553058"/>
              </a:gs>
              <a:gs pos="83000">
                <a:srgbClr val="221B56"/>
              </a:gs>
              <a:gs pos="100000">
                <a:srgbClr val="221B56"/>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sp>
        <p:nvSpPr>
          <p:cNvPr id="8" name="TextBox 15"/>
          <p:cNvSpPr txBox="1">
            <a:spLocks noChangeArrowheads="1"/>
          </p:cNvSpPr>
          <p:nvPr/>
        </p:nvSpPr>
        <p:spPr bwMode="auto">
          <a:xfrm>
            <a:off x="4117340" y="3994150"/>
            <a:ext cx="4817745" cy="1706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l" eaLnBrk="1" hangingPunct="1">
              <a:lnSpc>
                <a:spcPct val="125000"/>
              </a:lnSpc>
            </a:pPr>
            <a:r>
              <a:rPr lang="en-US" altLang="zh-CN" sz="1200" dirty="0">
                <a:solidFill>
                  <a:schemeClr val="bg1"/>
                </a:solidFill>
                <a:ea typeface="Calibri" panose="020F0502020204030204" pitchFamily="34" charset="0"/>
              </a:rPr>
              <a:t>In this project, we will use</a:t>
            </a:r>
            <a:endParaRPr lang="en-US" altLang="zh-CN" sz="1200" dirty="0">
              <a:solidFill>
                <a:schemeClr val="bg1"/>
              </a:solidFill>
              <a:ea typeface="Calibri" panose="020F0502020204030204" pitchFamily="34" charset="0"/>
            </a:endParaRPr>
          </a:p>
          <a:p>
            <a:pPr marL="171450" indent="-171450" algn="l" eaLnBrk="1" hangingPunct="1">
              <a:lnSpc>
                <a:spcPct val="125000"/>
              </a:lnSpc>
              <a:buFont typeface="Arial" panose="020B0604020202020204" pitchFamily="34" charset="0"/>
              <a:buChar char="•"/>
            </a:pPr>
            <a:r>
              <a:rPr lang="en-US" altLang="zh-CN" sz="1200" dirty="0">
                <a:solidFill>
                  <a:schemeClr val="bg1"/>
                </a:solidFill>
                <a:ea typeface="Calibri" panose="020F0502020204030204" pitchFamily="34" charset="0"/>
              </a:rPr>
              <a:t>SpaceX API and some online rescoures to collect the launching data;</a:t>
            </a:r>
            <a:endParaRPr lang="en-US" altLang="zh-CN" sz="1200" dirty="0">
              <a:solidFill>
                <a:schemeClr val="bg1"/>
              </a:solidFill>
              <a:ea typeface="Calibri" panose="020F0502020204030204" pitchFamily="34" charset="0"/>
            </a:endParaRPr>
          </a:p>
          <a:p>
            <a:pPr marL="171450" indent="-171450" algn="l" eaLnBrk="1" hangingPunct="1">
              <a:lnSpc>
                <a:spcPct val="125000"/>
              </a:lnSpc>
              <a:buFont typeface="Arial" panose="020B0604020202020204" pitchFamily="34" charset="0"/>
              <a:buChar char="•"/>
            </a:pPr>
            <a:r>
              <a:rPr lang="en-US" altLang="zh-CN" sz="1200" dirty="0">
                <a:solidFill>
                  <a:schemeClr val="bg1"/>
                </a:solidFill>
                <a:ea typeface="Calibri" panose="020F0502020204030204" pitchFamily="34" charset="0"/>
              </a:rPr>
              <a:t>EDA to analyse the successful rate of the past experienments;</a:t>
            </a:r>
            <a:endParaRPr lang="en-US" altLang="zh-CN" sz="1200" dirty="0">
              <a:solidFill>
                <a:schemeClr val="bg1"/>
              </a:solidFill>
              <a:ea typeface="Calibri" panose="020F0502020204030204" pitchFamily="34" charset="0"/>
            </a:endParaRPr>
          </a:p>
          <a:p>
            <a:pPr marL="171450" indent="-171450" algn="l" eaLnBrk="1" hangingPunct="1">
              <a:lnSpc>
                <a:spcPct val="125000"/>
              </a:lnSpc>
              <a:buFont typeface="Arial" panose="020B0604020202020204" pitchFamily="34" charset="0"/>
              <a:buChar char="•"/>
            </a:pPr>
            <a:r>
              <a:rPr lang="en-US" altLang="zh-CN" sz="1200" dirty="0">
                <a:solidFill>
                  <a:schemeClr val="bg1"/>
                </a:solidFill>
                <a:ea typeface="Calibri" panose="020F0502020204030204" pitchFamily="34" charset="0"/>
              </a:rPr>
              <a:t>the visualization tools to analyse which feature is the most significate to the outcome;</a:t>
            </a:r>
            <a:endParaRPr lang="en-US" altLang="zh-CN" sz="1200" dirty="0">
              <a:solidFill>
                <a:schemeClr val="bg1"/>
              </a:solidFill>
              <a:ea typeface="Calibri" panose="020F0502020204030204" pitchFamily="34" charset="0"/>
            </a:endParaRPr>
          </a:p>
          <a:p>
            <a:pPr marL="171450" indent="-171450" algn="l" eaLnBrk="1" hangingPunct="1">
              <a:lnSpc>
                <a:spcPct val="125000"/>
              </a:lnSpc>
              <a:buFont typeface="Arial" panose="020B0604020202020204" pitchFamily="34" charset="0"/>
              <a:buChar char="•"/>
            </a:pPr>
            <a:r>
              <a:rPr lang="en-US" altLang="zh-CN" sz="1200" dirty="0">
                <a:solidFill>
                  <a:schemeClr val="bg1"/>
                </a:solidFill>
                <a:ea typeface="Calibri" panose="020F0502020204030204" pitchFamily="34" charset="0"/>
              </a:rPr>
              <a:t>classification models to predict the next launch event</a:t>
            </a:r>
            <a:endParaRPr lang="en-US" altLang="zh-CN" sz="1200" dirty="0">
              <a:solidFill>
                <a:schemeClr val="bg1"/>
              </a:solidFill>
              <a:ea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362A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sp>
        <p:nvSpPr>
          <p:cNvPr id="3" name="椭圆 2"/>
          <p:cNvSpPr/>
          <p:nvPr/>
        </p:nvSpPr>
        <p:spPr>
          <a:xfrm>
            <a:off x="3016156" y="1108882"/>
            <a:ext cx="4804011" cy="4804011"/>
          </a:xfrm>
          <a:prstGeom prst="ellipse">
            <a:avLst/>
          </a:prstGeom>
          <a:gradFill flip="none" rotWithShape="1">
            <a:gsLst>
              <a:gs pos="0">
                <a:srgbClr val="A02A7D"/>
              </a:gs>
              <a:gs pos="41000">
                <a:srgbClr val="553058"/>
              </a:gs>
              <a:gs pos="83000">
                <a:srgbClr val="221B56"/>
              </a:gs>
              <a:gs pos="100000">
                <a:srgbClr val="221B56"/>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sp>
        <p:nvSpPr>
          <p:cNvPr id="4" name="椭圆 3"/>
          <p:cNvSpPr/>
          <p:nvPr/>
        </p:nvSpPr>
        <p:spPr>
          <a:xfrm>
            <a:off x="982637" y="673856"/>
            <a:ext cx="3475063" cy="3475063"/>
          </a:xfrm>
          <a:prstGeom prst="ellipse">
            <a:avLst/>
          </a:prstGeom>
          <a:noFill/>
          <a:ln w="254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sp>
        <p:nvSpPr>
          <p:cNvPr id="5" name="矩形 4"/>
          <p:cNvSpPr/>
          <p:nvPr/>
        </p:nvSpPr>
        <p:spPr>
          <a:xfrm>
            <a:off x="1792822" y="1696843"/>
            <a:ext cx="1133644" cy="1015663"/>
          </a:xfrm>
          <a:prstGeom prst="rect">
            <a:avLst/>
          </a:prstGeom>
          <a:noFill/>
        </p:spPr>
        <p:txBody>
          <a:bodyPr wrap="none">
            <a:spAutoFit/>
          </a:bodyPr>
          <a:lstStyle/>
          <a:p>
            <a:r>
              <a:rPr lang="en-US" altLang="zh-CN" sz="6000" b="1" dirty="0" smtClean="0">
                <a:solidFill>
                  <a:schemeClr val="bg1"/>
                </a:solidFill>
                <a:latin typeface="Calibri" panose="020F0502020204030204" pitchFamily="34" charset="0"/>
                <a:ea typeface="Calibri" panose="020F0502020204030204" pitchFamily="34" charset="0"/>
              </a:rPr>
              <a:t>02</a:t>
            </a:r>
            <a:endParaRPr lang="zh-CN" altLang="en-US" sz="6000" b="1" dirty="0">
              <a:solidFill>
                <a:schemeClr val="bg1"/>
              </a:solidFill>
              <a:ea typeface="Calibri" panose="020F0502020204030204" pitchFamily="34" charset="0"/>
            </a:endParaRPr>
          </a:p>
        </p:txBody>
      </p:sp>
      <p:sp>
        <p:nvSpPr>
          <p:cNvPr id="6" name="矩形 5"/>
          <p:cNvSpPr/>
          <p:nvPr/>
        </p:nvSpPr>
        <p:spPr>
          <a:xfrm>
            <a:off x="8082968" y="3429000"/>
            <a:ext cx="3026309" cy="953135"/>
          </a:xfrm>
          <a:prstGeom prst="rect">
            <a:avLst/>
          </a:prstGeom>
        </p:spPr>
        <p:txBody>
          <a:bodyPr wrap="square">
            <a:spAutoFit/>
          </a:bodyPr>
          <a:lstStyle/>
          <a:p>
            <a:pPr algn="dist"/>
            <a:r>
              <a:rPr lang="en-US" altLang="zh-CN" sz="2800" b="1" dirty="0" smtClean="0">
                <a:solidFill>
                  <a:schemeClr val="bg1"/>
                </a:solidFill>
                <a:latin typeface="Calibri" panose="020F0502020204030204" pitchFamily="34" charset="0"/>
                <a:ea typeface="Calibri" panose="020F0502020204030204" pitchFamily="34" charset="0"/>
              </a:rPr>
              <a:t>Introduction</a:t>
            </a:r>
            <a:r>
              <a:rPr lang="zh-CN" altLang="en-US" sz="2800" b="1" dirty="0" smtClean="0">
                <a:solidFill>
                  <a:schemeClr val="bg1"/>
                </a:solidFill>
                <a:latin typeface="Calibri" panose="020F0502020204030204" pitchFamily="34" charset="0"/>
                <a:ea typeface="Calibri" panose="020F0502020204030204" pitchFamily="34" charset="0"/>
              </a:rPr>
              <a:t>
</a:t>
            </a:r>
            <a:endParaRPr lang="zh-CN" altLang="en-US" sz="2800" b="1" dirty="0">
              <a:solidFill>
                <a:schemeClr val="bg1"/>
              </a:solidFill>
              <a:ea typeface="Calibri" panose="020F050202020403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ChangeArrowheads="1"/>
          </p:cNvSpPr>
          <p:nvPr/>
        </p:nvSpPr>
        <p:spPr bwMode="auto">
          <a:xfrm>
            <a:off x="4613964" y="229886"/>
            <a:ext cx="296407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dist"/>
            <a:r>
              <a:rPr lang="en-US" sz="2800" b="1" dirty="0">
                <a:latin typeface="Calibri" panose="020F0502020204030204" pitchFamily="34" charset="0"/>
                <a:ea typeface="Calibri" panose="020F0502020204030204" pitchFamily="34" charset="0"/>
                <a:sym typeface="黑体" panose="02010609060101010101" pitchFamily="49" charset="-122"/>
              </a:rPr>
              <a:t>Introduction</a:t>
            </a:r>
            <a:endParaRPr lang="en-US" sz="2800" b="1" dirty="0">
              <a:latin typeface="Calibri" panose="020F0502020204030204" pitchFamily="34" charset="0"/>
              <a:ea typeface="Calibri" panose="020F0502020204030204" pitchFamily="34" charset="0"/>
              <a:sym typeface="黑体" panose="02010609060101010101" pitchFamily="49" charset="-122"/>
            </a:endParaRPr>
          </a:p>
        </p:txBody>
      </p:sp>
      <p:sp>
        <p:nvSpPr>
          <p:cNvPr id="3" name="椭圆 2"/>
          <p:cNvSpPr/>
          <p:nvPr/>
        </p:nvSpPr>
        <p:spPr>
          <a:xfrm>
            <a:off x="451397" y="1740090"/>
            <a:ext cx="3794078" cy="3794078"/>
          </a:xfrm>
          <a:prstGeom prst="ellipse">
            <a:avLst/>
          </a:pr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sp>
        <p:nvSpPr>
          <p:cNvPr id="5" name="椭圆 4"/>
          <p:cNvSpPr/>
          <p:nvPr/>
        </p:nvSpPr>
        <p:spPr>
          <a:xfrm>
            <a:off x="7878055" y="1740090"/>
            <a:ext cx="3794078" cy="3794078"/>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sp>
        <p:nvSpPr>
          <p:cNvPr id="6" name="TextBox 15"/>
          <p:cNvSpPr txBox="1">
            <a:spLocks noChangeArrowheads="1"/>
          </p:cNvSpPr>
          <p:nvPr/>
        </p:nvSpPr>
        <p:spPr bwMode="auto">
          <a:xfrm>
            <a:off x="4850130" y="2903855"/>
            <a:ext cx="2423160" cy="263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just" eaLnBrk="1" hangingPunct="1">
              <a:lnSpc>
                <a:spcPct val="125000"/>
              </a:lnSpc>
            </a:pPr>
            <a:r>
              <a:rPr lang="zh-CN" altLang="en-US" sz="1100" dirty="0">
                <a:ea typeface="Calibri" panose="020F0502020204030204" pitchFamily="34" charset="0"/>
              </a:rPr>
              <a:t>SpaceX advertises Falcon 9 rocket launches on its website with a cost of 62 million dollars; other providers cost upwards of 165 million dollars each, much of the savings is because SpaceX can reuse the first stage. Therefore, if we can determine if the first stage will land, we can determine the cost of a launch.</a:t>
            </a:r>
            <a:r>
              <a:rPr lang="en-US" altLang="zh-CN" sz="1100" dirty="0">
                <a:ea typeface="Calibri" panose="020F0502020204030204" pitchFamily="34" charset="0"/>
              </a:rPr>
              <a:t> We will determine the price of each launch and if Space X will reuse the first stage.</a:t>
            </a:r>
            <a:endParaRPr lang="en-US" altLang="zh-CN" sz="1100" dirty="0">
              <a:ea typeface="Calibri" panose="020F0502020204030204" pitchFamily="34" charset="0"/>
            </a:endParaRPr>
          </a:p>
        </p:txBody>
      </p:sp>
      <p:cxnSp>
        <p:nvCxnSpPr>
          <p:cNvPr id="8" name="直接连接符 7"/>
          <p:cNvCxnSpPr/>
          <p:nvPr/>
        </p:nvCxnSpPr>
        <p:spPr>
          <a:xfrm>
            <a:off x="4926842" y="2720776"/>
            <a:ext cx="2279176" cy="0"/>
          </a:xfrm>
          <a:prstGeom prst="line">
            <a:avLst/>
          </a:prstGeom>
          <a:ln>
            <a:solidFill>
              <a:srgbClr val="A02A7D"/>
            </a:solidFill>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72600" y="1800772"/>
            <a:ext cx="778329" cy="77832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362A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sp>
        <p:nvSpPr>
          <p:cNvPr id="3" name="椭圆 2"/>
          <p:cNvSpPr/>
          <p:nvPr/>
        </p:nvSpPr>
        <p:spPr>
          <a:xfrm>
            <a:off x="3016156" y="1108882"/>
            <a:ext cx="4804011" cy="4804011"/>
          </a:xfrm>
          <a:prstGeom prst="ellipse">
            <a:avLst/>
          </a:prstGeom>
          <a:gradFill flip="none" rotWithShape="1">
            <a:gsLst>
              <a:gs pos="0">
                <a:srgbClr val="A02A7D"/>
              </a:gs>
              <a:gs pos="41000">
                <a:srgbClr val="553058"/>
              </a:gs>
              <a:gs pos="83000">
                <a:srgbClr val="221B56"/>
              </a:gs>
              <a:gs pos="100000">
                <a:srgbClr val="221B56"/>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sp>
        <p:nvSpPr>
          <p:cNvPr id="4" name="椭圆 3"/>
          <p:cNvSpPr/>
          <p:nvPr/>
        </p:nvSpPr>
        <p:spPr>
          <a:xfrm>
            <a:off x="982637" y="673856"/>
            <a:ext cx="3475063" cy="3475063"/>
          </a:xfrm>
          <a:prstGeom prst="ellipse">
            <a:avLst/>
          </a:prstGeom>
          <a:noFill/>
          <a:ln w="254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sp>
        <p:nvSpPr>
          <p:cNvPr id="5" name="矩形 4"/>
          <p:cNvSpPr/>
          <p:nvPr/>
        </p:nvSpPr>
        <p:spPr>
          <a:xfrm>
            <a:off x="1792822" y="1696843"/>
            <a:ext cx="1133644" cy="1015663"/>
          </a:xfrm>
          <a:prstGeom prst="rect">
            <a:avLst/>
          </a:prstGeom>
          <a:noFill/>
        </p:spPr>
        <p:txBody>
          <a:bodyPr wrap="none">
            <a:spAutoFit/>
          </a:bodyPr>
          <a:lstStyle/>
          <a:p>
            <a:r>
              <a:rPr lang="en-US" altLang="zh-CN" sz="6000" b="1" dirty="0" smtClean="0">
                <a:solidFill>
                  <a:schemeClr val="bg1"/>
                </a:solidFill>
                <a:latin typeface="Calibri" panose="020F0502020204030204" pitchFamily="34" charset="0"/>
                <a:ea typeface="Calibri" panose="020F0502020204030204" pitchFamily="34" charset="0"/>
              </a:rPr>
              <a:t>03</a:t>
            </a:r>
            <a:endParaRPr lang="zh-CN" altLang="en-US" sz="6000" b="1" dirty="0">
              <a:solidFill>
                <a:schemeClr val="bg1"/>
              </a:solidFill>
              <a:ea typeface="Calibri" panose="020F0502020204030204" pitchFamily="34" charset="0"/>
            </a:endParaRPr>
          </a:p>
        </p:txBody>
      </p:sp>
      <p:sp>
        <p:nvSpPr>
          <p:cNvPr id="6" name="矩形 5"/>
          <p:cNvSpPr/>
          <p:nvPr/>
        </p:nvSpPr>
        <p:spPr>
          <a:xfrm>
            <a:off x="8082915" y="3429000"/>
            <a:ext cx="2625725" cy="953135"/>
          </a:xfrm>
          <a:prstGeom prst="rect">
            <a:avLst/>
          </a:prstGeom>
        </p:spPr>
        <p:txBody>
          <a:bodyPr wrap="square">
            <a:spAutoFit/>
          </a:bodyPr>
          <a:lstStyle/>
          <a:p>
            <a:pPr algn="dist"/>
            <a:r>
              <a:rPr lang="en-US" altLang="zh-CN" sz="2800" b="1" dirty="0" smtClean="0">
                <a:solidFill>
                  <a:schemeClr val="bg1"/>
                </a:solidFill>
                <a:latin typeface="Calibri" panose="020F0502020204030204" pitchFamily="34" charset="0"/>
                <a:ea typeface="Calibri" panose="020F0502020204030204" pitchFamily="34" charset="0"/>
              </a:rPr>
              <a:t>Methodology</a:t>
            </a:r>
            <a:r>
              <a:rPr lang="zh-CN" altLang="en-US" sz="2800" b="1" dirty="0" smtClean="0">
                <a:solidFill>
                  <a:schemeClr val="bg1"/>
                </a:solidFill>
                <a:latin typeface="Calibri" panose="020F0502020204030204" pitchFamily="34" charset="0"/>
                <a:ea typeface="Calibri" panose="020F0502020204030204" pitchFamily="34" charset="0"/>
              </a:rPr>
              <a:t>
</a:t>
            </a:r>
            <a:endParaRPr lang="zh-CN" altLang="en-US" sz="2800" b="1" dirty="0">
              <a:solidFill>
                <a:schemeClr val="bg1"/>
              </a:solidFill>
              <a:ea typeface="Calibri" panose="020F050202020403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38430"/>
            <a:ext cx="12192000" cy="952500"/>
          </a:xfrm>
          <a:prstGeom prst="rect">
            <a:avLst/>
          </a:prstGeom>
          <a:gradFill>
            <a:gsLst>
              <a:gs pos="0">
                <a:srgbClr val="A02A7D"/>
              </a:gs>
              <a:gs pos="41000">
                <a:srgbClr val="553058"/>
              </a:gs>
              <a:gs pos="83000">
                <a:srgbClr val="221B56"/>
              </a:gs>
              <a:gs pos="100000">
                <a:srgbClr val="221B56"/>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sp>
        <p:nvSpPr>
          <p:cNvPr id="2" name="矩形 1"/>
          <p:cNvSpPr>
            <a:spLocks noChangeArrowheads="1"/>
          </p:cNvSpPr>
          <p:nvPr/>
        </p:nvSpPr>
        <p:spPr bwMode="auto">
          <a:xfrm>
            <a:off x="1190625" y="353378"/>
            <a:ext cx="74676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0">
            <a:spAutoFit/>
          </a:bodyPr>
          <a:lstStyle/>
          <a:p>
            <a:pPr algn="l"/>
            <a:r>
              <a:rPr lang="en-US" altLang="zh-CN" sz="2800" b="1" dirty="0" smtClean="0">
                <a:solidFill>
                  <a:schemeClr val="bg1"/>
                </a:solidFill>
                <a:latin typeface="Calibri" panose="020F0502020204030204" pitchFamily="34" charset="0"/>
                <a:ea typeface="Calibri" panose="020F0502020204030204" pitchFamily="34" charset="0"/>
                <a:sym typeface="黑体" panose="02010609060101010101" pitchFamily="49" charset="-122"/>
              </a:rPr>
              <a:t>Data Collection &amp; Data Wragling</a:t>
            </a:r>
            <a:endParaRPr lang="en-US" sz="2800" b="1" dirty="0">
              <a:latin typeface="Calibri" panose="020F0502020204030204" pitchFamily="34" charset="0"/>
              <a:ea typeface="Calibri" panose="020F0502020204030204" pitchFamily="34" charset="0"/>
              <a:sym typeface="黑体" panose="02010609060101010101" pitchFamily="49" charset="-122"/>
            </a:endParaRPr>
          </a:p>
        </p:txBody>
      </p:sp>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81793" y="229757"/>
            <a:ext cx="769889" cy="769889"/>
          </a:xfrm>
          <a:prstGeom prst="rect">
            <a:avLst/>
          </a:prstGeom>
          <a:noFill/>
        </p:spPr>
      </p:pic>
      <p:sp>
        <p:nvSpPr>
          <p:cNvPr id="11" name="文本框 10"/>
          <p:cNvSpPr txBox="1"/>
          <p:nvPr/>
        </p:nvSpPr>
        <p:spPr>
          <a:xfrm>
            <a:off x="949325" y="1764665"/>
            <a:ext cx="9852025" cy="3688080"/>
          </a:xfrm>
          <a:prstGeom prst="rect">
            <a:avLst/>
          </a:prstGeom>
          <a:noFill/>
        </p:spPr>
        <p:txBody>
          <a:bodyPr wrap="square" rtlCol="0">
            <a:spAutoFit/>
          </a:bodyPr>
          <a:p>
            <a:pPr>
              <a:lnSpc>
                <a:spcPct val="130000"/>
              </a:lnSpc>
            </a:pPr>
            <a:r>
              <a:rPr lang="en-US" altLang="zh-CN"/>
              <a:t>Data collection from two ways:</a:t>
            </a:r>
            <a:endParaRPr lang="en-US" altLang="zh-CN"/>
          </a:p>
          <a:p>
            <a:pPr marL="285750" indent="-285750">
              <a:lnSpc>
                <a:spcPct val="130000"/>
              </a:lnSpc>
              <a:buFont typeface="Arial" panose="020B0604020202020204" pitchFamily="34" charset="0"/>
              <a:buChar char="•"/>
            </a:pPr>
            <a:r>
              <a:rPr lang="en-US" altLang="zh-CN"/>
              <a:t>SpaceX API, a public API, is free to gather data about Falcon 9 launches</a:t>
            </a:r>
            <a:endParaRPr lang="en-US" altLang="zh-CN"/>
          </a:p>
          <a:p>
            <a:pPr marL="742950" lvl="1" indent="-285750">
              <a:lnSpc>
                <a:spcPct val="130000"/>
              </a:lnSpc>
              <a:buFont typeface="Arial" panose="020B0604020202020204" pitchFamily="34" charset="0"/>
              <a:buChar char="•"/>
            </a:pPr>
            <a:r>
              <a:rPr lang="en-US" altLang="zh-CN"/>
              <a:t>The dataset is not clean, which has some missing values. I did a checking and made it clean</a:t>
            </a:r>
            <a:endParaRPr lang="en-US" altLang="zh-CN"/>
          </a:p>
          <a:p>
            <a:pPr marL="285750" indent="-285750">
              <a:lnSpc>
                <a:spcPct val="130000"/>
              </a:lnSpc>
              <a:buFont typeface="Arial" panose="020B0604020202020204" pitchFamily="34" charset="0"/>
              <a:buChar char="•"/>
            </a:pPr>
            <a:r>
              <a:rPr lang="en-US" altLang="zh-CN"/>
              <a:t>Wikipedia, which contains a list of Falcon 9 and Falcon Heavy Lauches records</a:t>
            </a:r>
            <a:endParaRPr lang="en-US" altLang="zh-CN"/>
          </a:p>
          <a:p>
            <a:pPr marL="742950" lvl="1" indent="-285750">
              <a:lnSpc>
                <a:spcPct val="130000"/>
              </a:lnSpc>
              <a:buFont typeface="Arial" panose="020B0604020202020204" pitchFamily="34" charset="0"/>
              <a:buChar char="•"/>
            </a:pPr>
            <a:r>
              <a:rPr lang="en-US" altLang="zh-CN"/>
              <a:t>Used web scraping and saved to a csv file</a:t>
            </a:r>
            <a:endParaRPr lang="en-US" altLang="zh-CN"/>
          </a:p>
          <a:p>
            <a:pPr marL="742950" lvl="1" indent="-285750">
              <a:lnSpc>
                <a:spcPct val="130000"/>
              </a:lnSpc>
              <a:buFont typeface="Arial" panose="020B0604020202020204" pitchFamily="34" charset="0"/>
              <a:buChar char="•"/>
            </a:pPr>
            <a:endParaRPr lang="en-US" altLang="zh-CN"/>
          </a:p>
          <a:p>
            <a:pPr marL="742950" lvl="1" indent="-285750">
              <a:lnSpc>
                <a:spcPct val="130000"/>
              </a:lnSpc>
              <a:buFont typeface="Arial" panose="020B0604020202020204" pitchFamily="34" charset="0"/>
              <a:buChar char="•"/>
            </a:pPr>
            <a:endParaRPr lang="en-US" altLang="zh-CN"/>
          </a:p>
          <a:p>
            <a:pPr lvl="0" indent="0">
              <a:lnSpc>
                <a:spcPct val="130000"/>
              </a:lnSpc>
              <a:buFont typeface="Arial" panose="020B0604020202020204" pitchFamily="34" charset="0"/>
              <a:buNone/>
            </a:pPr>
            <a:r>
              <a:rPr lang="en-US" altLang="zh-CN"/>
              <a:t>After getting above dataset, I did a data wragling to see the overview of our dataset. To summarize the result, the landing outcome label was created</a:t>
            </a:r>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38430"/>
            <a:ext cx="12192000" cy="952500"/>
          </a:xfrm>
          <a:prstGeom prst="rect">
            <a:avLst/>
          </a:prstGeom>
          <a:gradFill>
            <a:gsLst>
              <a:gs pos="0">
                <a:srgbClr val="A02A7D"/>
              </a:gs>
              <a:gs pos="41000">
                <a:srgbClr val="553058"/>
              </a:gs>
              <a:gs pos="83000">
                <a:srgbClr val="221B56"/>
              </a:gs>
              <a:gs pos="100000">
                <a:srgbClr val="221B56"/>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sp>
        <p:nvSpPr>
          <p:cNvPr id="2" name="矩形 1"/>
          <p:cNvSpPr>
            <a:spLocks noChangeArrowheads="1"/>
          </p:cNvSpPr>
          <p:nvPr/>
        </p:nvSpPr>
        <p:spPr bwMode="auto">
          <a:xfrm>
            <a:off x="1190625" y="353378"/>
            <a:ext cx="74676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0">
            <a:spAutoFit/>
          </a:bodyPr>
          <a:lstStyle/>
          <a:p>
            <a:pPr algn="l"/>
            <a:r>
              <a:rPr lang="en-US" altLang="zh-CN" sz="2800" b="1" dirty="0" smtClean="0">
                <a:solidFill>
                  <a:schemeClr val="bg1"/>
                </a:solidFill>
                <a:latin typeface="Calibri" panose="020F0502020204030204" pitchFamily="34" charset="0"/>
                <a:ea typeface="Calibri" panose="020F0502020204030204" pitchFamily="34" charset="0"/>
                <a:sym typeface="黑体" panose="02010609060101010101" pitchFamily="49" charset="-122"/>
              </a:rPr>
              <a:t>EDA &amp; Interactive Visual Analytics</a:t>
            </a:r>
            <a:endParaRPr lang="en-US" altLang="zh-CN" sz="2800" b="1" dirty="0" smtClean="0">
              <a:solidFill>
                <a:schemeClr val="bg1"/>
              </a:solidFill>
              <a:latin typeface="Calibri" panose="020F0502020204030204" pitchFamily="34" charset="0"/>
              <a:ea typeface="Calibri" panose="020F0502020204030204" pitchFamily="34" charset="0"/>
              <a:sym typeface="黑体" panose="02010609060101010101" pitchFamily="49" charset="-122"/>
            </a:endParaRPr>
          </a:p>
        </p:txBody>
      </p:sp>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81793" y="229757"/>
            <a:ext cx="769889" cy="769889"/>
          </a:xfrm>
          <a:prstGeom prst="rect">
            <a:avLst/>
          </a:prstGeom>
          <a:noFill/>
        </p:spPr>
      </p:pic>
      <p:sp>
        <p:nvSpPr>
          <p:cNvPr id="3" name="文本框 2"/>
          <p:cNvSpPr txBox="1"/>
          <p:nvPr/>
        </p:nvSpPr>
        <p:spPr>
          <a:xfrm>
            <a:off x="1397635" y="1954530"/>
            <a:ext cx="9396095" cy="3576955"/>
          </a:xfrm>
          <a:prstGeom prst="rect">
            <a:avLst/>
          </a:prstGeom>
          <a:noFill/>
        </p:spPr>
        <p:txBody>
          <a:bodyPr wrap="square" rtlCol="0">
            <a:spAutoFit/>
          </a:bodyPr>
          <a:p>
            <a:pPr marL="285750" indent="-285750">
              <a:lnSpc>
                <a:spcPct val="140000"/>
              </a:lnSpc>
              <a:buFont typeface="Arial" panose="020B0604020202020204" pitchFamily="34" charset="0"/>
              <a:buChar char="•"/>
            </a:pPr>
            <a:r>
              <a:rPr lang="en-US" altLang="zh-CN"/>
              <a:t>Using SQL language to summarize some statistics that we care about, such as</a:t>
            </a:r>
            <a:endParaRPr lang="en-US" altLang="zh-CN"/>
          </a:p>
          <a:p>
            <a:pPr marL="742950" lvl="1" indent="-285750">
              <a:lnSpc>
                <a:spcPct val="140000"/>
              </a:lnSpc>
              <a:buFont typeface="Arial" panose="020B0604020202020204" pitchFamily="34" charset="0"/>
              <a:buChar char="•"/>
            </a:pPr>
            <a:r>
              <a:rPr lang="en-US" altLang="zh-CN"/>
              <a:t>the total payload mass, date of first successful outcome, number of booster version</a:t>
            </a:r>
            <a:endParaRPr lang="en-US" altLang="zh-CN"/>
          </a:p>
          <a:p>
            <a:pPr marL="285750" indent="-285750">
              <a:lnSpc>
                <a:spcPct val="140000"/>
              </a:lnSpc>
              <a:buFont typeface="Arial" panose="020B0604020202020204" pitchFamily="34" charset="0"/>
              <a:buChar char="•"/>
            </a:pPr>
            <a:r>
              <a:rPr lang="en-US" altLang="zh-CN"/>
              <a:t>Using seaborn to visualize the relationship between features.</a:t>
            </a:r>
            <a:endParaRPr lang="en-US" altLang="zh-CN"/>
          </a:p>
          <a:p>
            <a:pPr marL="742950" lvl="1" indent="-285750">
              <a:lnSpc>
                <a:spcPct val="140000"/>
              </a:lnSpc>
              <a:buFont typeface="Arial" panose="020B0604020202020204" pitchFamily="34" charset="0"/>
              <a:buChar char="•"/>
            </a:pPr>
            <a:r>
              <a:rPr lang="en-US" altLang="zh-CN"/>
              <a:t>scatterplot and barplot areused</a:t>
            </a:r>
            <a:endParaRPr lang="en-US" altLang="zh-CN"/>
          </a:p>
          <a:p>
            <a:pPr marL="285750" lvl="0" indent="-285750">
              <a:lnSpc>
                <a:spcPct val="140000"/>
              </a:lnSpc>
              <a:buFont typeface="Arial" panose="020B0604020202020204" pitchFamily="34" charset="0"/>
              <a:buChar char="•"/>
            </a:pPr>
            <a:r>
              <a:rPr lang="en-US" altLang="zh-CN"/>
              <a:t>Using interactive map with Folium</a:t>
            </a:r>
            <a:endParaRPr lang="en-US" altLang="zh-CN"/>
          </a:p>
          <a:p>
            <a:pPr marL="742950" lvl="1" indent="-285750">
              <a:lnSpc>
                <a:spcPct val="140000"/>
              </a:lnSpc>
              <a:buFont typeface="Arial" panose="020B0604020202020204" pitchFamily="34" charset="0"/>
              <a:buChar char="•"/>
            </a:pPr>
            <a:r>
              <a:rPr lang="en-US" altLang="zh-CN"/>
              <a:t>Markers indicate launch site</a:t>
            </a:r>
            <a:endParaRPr lang="en-US" altLang="zh-CN"/>
          </a:p>
          <a:p>
            <a:pPr marL="742950" lvl="1" indent="-285750">
              <a:lnSpc>
                <a:spcPct val="140000"/>
              </a:lnSpc>
              <a:buFont typeface="Arial" panose="020B0604020202020204" pitchFamily="34" charset="0"/>
              <a:buChar char="•"/>
            </a:pPr>
            <a:r>
              <a:rPr lang="en-US" altLang="zh-CN"/>
              <a:t>Circles indicate highlighted area</a:t>
            </a:r>
            <a:endParaRPr lang="en-US" altLang="zh-CN"/>
          </a:p>
          <a:p>
            <a:pPr marL="742950" lvl="1" indent="-285750">
              <a:lnSpc>
                <a:spcPct val="140000"/>
              </a:lnSpc>
              <a:buFont typeface="Arial" panose="020B0604020202020204" pitchFamily="34" charset="0"/>
              <a:buChar char="•"/>
            </a:pPr>
            <a:r>
              <a:rPr lang="en-US" altLang="zh-CN"/>
              <a:t>Lines indicate the distance between two area</a:t>
            </a:r>
            <a:endParaRPr lang="en-US" altLang="zh-CN"/>
          </a:p>
        </p:txBody>
      </p:sp>
    </p:spTree>
  </p:cSld>
  <p:clrMapOvr>
    <a:masterClrMapping/>
  </p:clrMapOvr>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4613</Words>
  <Application>WPS 表格</Application>
  <PresentationFormat>宽屏</PresentationFormat>
  <Paragraphs>142</Paragraphs>
  <Slides>23</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23</vt:i4>
      </vt:variant>
    </vt:vector>
  </HeadingPairs>
  <TitlesOfParts>
    <vt:vector size="37" baseType="lpstr">
      <vt:lpstr>Arial</vt:lpstr>
      <vt:lpstr>宋体</vt:lpstr>
      <vt:lpstr>Wingdings</vt:lpstr>
      <vt:lpstr>Calibri</vt:lpstr>
      <vt:lpstr>Helvetica Neue</vt:lpstr>
      <vt:lpstr>黑体</vt:lpstr>
      <vt:lpstr>微软雅黑</vt:lpstr>
      <vt:lpstr>汉仪旗黑</vt:lpstr>
      <vt:lpstr>宋体</vt:lpstr>
      <vt:lpstr>Arial Unicode MS</vt:lpstr>
      <vt:lpstr>宋体-简</vt:lpstr>
      <vt:lpstr>Calibri Light</vt:lpstr>
      <vt:lpstr>黑体-简</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Sarah Zhang</cp:lastModifiedBy>
  <cp:revision>12</cp:revision>
  <dcterms:created xsi:type="dcterms:W3CDTF">2024-03-31T13:54:18Z</dcterms:created>
  <dcterms:modified xsi:type="dcterms:W3CDTF">2024-03-31T13:54:18Z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2052-5.7.0.8090</vt:lpwstr>
  </property>
  <property fmtid="{D5CDD505-2E9C-101B-9397-08002B2CF9AE}" pid="3" name="ICV">
    <vt:lpwstr>916455EA220045F0A9F2F90BB062BDD4</vt:lpwstr>
  </property>
</Properties>
</file>