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9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7772400" cy="10058400"/>
  <p:notesSz cx="6858000" cy="9144000"/>
  <p:embeddedFontLs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AB914-44F5-47C3-BC49-341A0850140A}" v="130" dt="2024-03-17T16:42:24.420"/>
  </p1510:revLst>
</p1510:revInfo>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673" autoAdjust="0"/>
  </p:normalViewPr>
  <p:slideViewPr>
    <p:cSldViewPr snapToGrid="0">
      <p:cViewPr>
        <p:scale>
          <a:sx n="75" d="100"/>
          <a:sy n="75" d="100"/>
        </p:scale>
        <p:origin x="3606" y="102"/>
      </p:cViewPr>
      <p:guideLst>
        <p:guide orient="horz" pos="3168"/>
        <p:guide pos="24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lmer, Sarah" userId="ef0b0c07-6c3d-4844-a39f-9b6a78c576ea" providerId="ADAL" clId="{0C9AB914-44F5-47C3-BC49-341A0850140A}"/>
    <pc:docChg chg="undo redo custSel addSld modSld">
      <pc:chgData name="Bulmer, Sarah" userId="ef0b0c07-6c3d-4844-a39f-9b6a78c576ea" providerId="ADAL" clId="{0C9AB914-44F5-47C3-BC49-341A0850140A}" dt="2024-03-17T16:42:24.420" v="4946"/>
      <pc:docMkLst>
        <pc:docMk/>
      </pc:docMkLst>
      <pc:sldChg chg="modSp mod">
        <pc:chgData name="Bulmer, Sarah" userId="ef0b0c07-6c3d-4844-a39f-9b6a78c576ea" providerId="ADAL" clId="{0C9AB914-44F5-47C3-BC49-341A0850140A}" dt="2024-03-17T08:31:32.538" v="1123" actId="207"/>
        <pc:sldMkLst>
          <pc:docMk/>
          <pc:sldMk cId="0" sldId="265"/>
        </pc:sldMkLst>
        <pc:graphicFrameChg chg="mod modGraphic">
          <ac:chgData name="Bulmer, Sarah" userId="ef0b0c07-6c3d-4844-a39f-9b6a78c576ea" providerId="ADAL" clId="{0C9AB914-44F5-47C3-BC49-341A0850140A}" dt="2024-03-17T08:31:32.538" v="1123" actId="207"/>
          <ac:graphicFrameMkLst>
            <pc:docMk/>
            <pc:sldMk cId="0" sldId="265"/>
            <ac:graphicFrameMk id="91" creationId="{00000000-0000-0000-0000-000000000000}"/>
          </ac:graphicFrameMkLst>
        </pc:graphicFrameChg>
      </pc:sldChg>
      <pc:sldChg chg="modSp mod">
        <pc:chgData name="Bulmer, Sarah" userId="ef0b0c07-6c3d-4844-a39f-9b6a78c576ea" providerId="ADAL" clId="{0C9AB914-44F5-47C3-BC49-341A0850140A}" dt="2024-03-17T13:13:03.826" v="1810" actId="20577"/>
        <pc:sldMkLst>
          <pc:docMk/>
          <pc:sldMk cId="0" sldId="266"/>
        </pc:sldMkLst>
        <pc:graphicFrameChg chg="mod modGraphic">
          <ac:chgData name="Bulmer, Sarah" userId="ef0b0c07-6c3d-4844-a39f-9b6a78c576ea" providerId="ADAL" clId="{0C9AB914-44F5-47C3-BC49-341A0850140A}" dt="2024-03-17T13:13:03.826" v="1810" actId="20577"/>
          <ac:graphicFrameMkLst>
            <pc:docMk/>
            <pc:sldMk cId="0" sldId="266"/>
            <ac:graphicFrameMk id="97" creationId="{00000000-0000-0000-0000-000000000000}"/>
          </ac:graphicFrameMkLst>
        </pc:graphicFrameChg>
      </pc:sldChg>
      <pc:sldChg chg="modSp mod">
        <pc:chgData name="Bulmer, Sarah" userId="ef0b0c07-6c3d-4844-a39f-9b6a78c576ea" providerId="ADAL" clId="{0C9AB914-44F5-47C3-BC49-341A0850140A}" dt="2024-03-17T16:39:19.486" v="4939"/>
        <pc:sldMkLst>
          <pc:docMk/>
          <pc:sldMk cId="0" sldId="269"/>
        </pc:sldMkLst>
        <pc:graphicFrameChg chg="mod modGraphic">
          <ac:chgData name="Bulmer, Sarah" userId="ef0b0c07-6c3d-4844-a39f-9b6a78c576ea" providerId="ADAL" clId="{0C9AB914-44F5-47C3-BC49-341A0850140A}" dt="2024-03-17T16:39:19.486" v="4939"/>
          <ac:graphicFrameMkLst>
            <pc:docMk/>
            <pc:sldMk cId="0" sldId="269"/>
            <ac:graphicFrameMk id="115" creationId="{00000000-0000-0000-0000-000000000000}"/>
          </ac:graphicFrameMkLst>
        </pc:graphicFrameChg>
      </pc:sldChg>
      <pc:sldChg chg="modSp mod">
        <pc:chgData name="Bulmer, Sarah" userId="ef0b0c07-6c3d-4844-a39f-9b6a78c576ea" providerId="ADAL" clId="{0C9AB914-44F5-47C3-BC49-341A0850140A}" dt="2024-03-17T16:42:24.420" v="4946"/>
        <pc:sldMkLst>
          <pc:docMk/>
          <pc:sldMk cId="0" sldId="272"/>
        </pc:sldMkLst>
        <pc:graphicFrameChg chg="mod modGraphic">
          <ac:chgData name="Bulmer, Sarah" userId="ef0b0c07-6c3d-4844-a39f-9b6a78c576ea" providerId="ADAL" clId="{0C9AB914-44F5-47C3-BC49-341A0850140A}" dt="2024-03-17T16:42:24.420" v="4946"/>
          <ac:graphicFrameMkLst>
            <pc:docMk/>
            <pc:sldMk cId="0" sldId="272"/>
            <ac:graphicFrameMk id="134" creationId="{00000000-0000-0000-0000-000000000000}"/>
          </ac:graphicFrameMkLst>
        </pc:graphicFrameChg>
      </pc:sldChg>
      <pc:sldChg chg="modSp mod">
        <pc:chgData name="Bulmer, Sarah" userId="ef0b0c07-6c3d-4844-a39f-9b6a78c576ea" providerId="ADAL" clId="{0C9AB914-44F5-47C3-BC49-341A0850140A}" dt="2024-03-17T15:06:59.313" v="1855" actId="20577"/>
        <pc:sldMkLst>
          <pc:docMk/>
          <pc:sldMk cId="0" sldId="280"/>
        </pc:sldMkLst>
        <pc:spChg chg="mod">
          <ac:chgData name="Bulmer, Sarah" userId="ef0b0c07-6c3d-4844-a39f-9b6a78c576ea" providerId="ADAL" clId="{0C9AB914-44F5-47C3-BC49-341A0850140A}" dt="2024-03-17T15:06:59.313" v="1855" actId="20577"/>
          <ac:spMkLst>
            <pc:docMk/>
            <pc:sldMk cId="0" sldId="280"/>
            <ac:spMk id="187" creationId="{00000000-0000-0000-0000-000000000000}"/>
          </ac:spMkLst>
        </pc:spChg>
      </pc:sldChg>
      <pc:sldChg chg="modSp mod">
        <pc:chgData name="Bulmer, Sarah" userId="ef0b0c07-6c3d-4844-a39f-9b6a78c576ea" providerId="ADAL" clId="{0C9AB914-44F5-47C3-BC49-341A0850140A}" dt="2024-03-17T15:21:45.662" v="2323" actId="6549"/>
        <pc:sldMkLst>
          <pc:docMk/>
          <pc:sldMk cId="0" sldId="284"/>
        </pc:sldMkLst>
        <pc:graphicFrameChg chg="mod modGraphic">
          <ac:chgData name="Bulmer, Sarah" userId="ef0b0c07-6c3d-4844-a39f-9b6a78c576ea" providerId="ADAL" clId="{0C9AB914-44F5-47C3-BC49-341A0850140A}" dt="2024-03-17T15:21:45.662" v="2323" actId="6549"/>
          <ac:graphicFrameMkLst>
            <pc:docMk/>
            <pc:sldMk cId="0" sldId="284"/>
            <ac:graphicFrameMk id="213" creationId="{00000000-0000-0000-0000-000000000000}"/>
          </ac:graphicFrameMkLst>
        </pc:graphicFrameChg>
      </pc:sldChg>
      <pc:sldChg chg="modSp mod">
        <pc:chgData name="Bulmer, Sarah" userId="ef0b0c07-6c3d-4844-a39f-9b6a78c576ea" providerId="ADAL" clId="{0C9AB914-44F5-47C3-BC49-341A0850140A}" dt="2024-03-17T15:49:10.932" v="3105" actId="20577"/>
        <pc:sldMkLst>
          <pc:docMk/>
          <pc:sldMk cId="0" sldId="286"/>
        </pc:sldMkLst>
        <pc:spChg chg="mod">
          <ac:chgData name="Bulmer, Sarah" userId="ef0b0c07-6c3d-4844-a39f-9b6a78c576ea" providerId="ADAL" clId="{0C9AB914-44F5-47C3-BC49-341A0850140A}" dt="2024-03-17T15:37:01.209" v="2823" actId="1076"/>
          <ac:spMkLst>
            <pc:docMk/>
            <pc:sldMk cId="0" sldId="286"/>
            <ac:spMk id="224" creationId="{00000000-0000-0000-0000-000000000000}"/>
          </ac:spMkLst>
        </pc:spChg>
        <pc:graphicFrameChg chg="mod modGraphic">
          <ac:chgData name="Bulmer, Sarah" userId="ef0b0c07-6c3d-4844-a39f-9b6a78c576ea" providerId="ADAL" clId="{0C9AB914-44F5-47C3-BC49-341A0850140A}" dt="2024-03-17T15:49:10.932" v="3105" actId="20577"/>
          <ac:graphicFrameMkLst>
            <pc:docMk/>
            <pc:sldMk cId="0" sldId="286"/>
            <ac:graphicFrameMk id="225" creationId="{00000000-0000-0000-0000-000000000000}"/>
          </ac:graphicFrameMkLst>
        </pc:graphicFrameChg>
        <pc:graphicFrameChg chg="mod modGraphic">
          <ac:chgData name="Bulmer, Sarah" userId="ef0b0c07-6c3d-4844-a39f-9b6a78c576ea" providerId="ADAL" clId="{0C9AB914-44F5-47C3-BC49-341A0850140A}" dt="2024-03-17T15:37:50.114" v="2836" actId="14100"/>
          <ac:graphicFrameMkLst>
            <pc:docMk/>
            <pc:sldMk cId="0" sldId="286"/>
            <ac:graphicFrameMk id="226" creationId="{00000000-0000-0000-0000-000000000000}"/>
          </ac:graphicFrameMkLst>
        </pc:graphicFrameChg>
        <pc:graphicFrameChg chg="mod modGraphic">
          <ac:chgData name="Bulmer, Sarah" userId="ef0b0c07-6c3d-4844-a39f-9b6a78c576ea" providerId="ADAL" clId="{0C9AB914-44F5-47C3-BC49-341A0850140A}" dt="2024-03-17T15:37:10.479" v="2825" actId="1076"/>
          <ac:graphicFrameMkLst>
            <pc:docMk/>
            <pc:sldMk cId="0" sldId="286"/>
            <ac:graphicFrameMk id="227" creationId="{00000000-0000-0000-0000-000000000000}"/>
          </ac:graphicFrameMkLst>
        </pc:graphicFrameChg>
        <pc:graphicFrameChg chg="mod modGraphic">
          <ac:chgData name="Bulmer, Sarah" userId="ef0b0c07-6c3d-4844-a39f-9b6a78c576ea" providerId="ADAL" clId="{0C9AB914-44F5-47C3-BC49-341A0850140A}" dt="2024-03-17T15:37:04.899" v="2824" actId="1076"/>
          <ac:graphicFrameMkLst>
            <pc:docMk/>
            <pc:sldMk cId="0" sldId="286"/>
            <ac:graphicFrameMk id="228" creationId="{00000000-0000-0000-0000-000000000000}"/>
          </ac:graphicFrameMkLst>
        </pc:graphicFrameChg>
      </pc:sldChg>
      <pc:sldChg chg="modSp mod">
        <pc:chgData name="Bulmer, Sarah" userId="ef0b0c07-6c3d-4844-a39f-9b6a78c576ea" providerId="ADAL" clId="{0C9AB914-44F5-47C3-BC49-341A0850140A}" dt="2024-03-17T16:01:10.641" v="3784" actId="20577"/>
        <pc:sldMkLst>
          <pc:docMk/>
          <pc:sldMk cId="0" sldId="288"/>
        </pc:sldMkLst>
        <pc:graphicFrameChg chg="mod modGraphic">
          <ac:chgData name="Bulmer, Sarah" userId="ef0b0c07-6c3d-4844-a39f-9b6a78c576ea" providerId="ADAL" clId="{0C9AB914-44F5-47C3-BC49-341A0850140A}" dt="2024-03-17T16:01:10.641" v="3784" actId="20577"/>
          <ac:graphicFrameMkLst>
            <pc:docMk/>
            <pc:sldMk cId="0" sldId="288"/>
            <ac:graphicFrameMk id="240" creationId="{00000000-0000-0000-0000-000000000000}"/>
          </ac:graphicFrameMkLst>
        </pc:graphicFrameChg>
      </pc:sldChg>
      <pc:sldChg chg="modSp mod">
        <pc:chgData name="Bulmer, Sarah" userId="ef0b0c07-6c3d-4844-a39f-9b6a78c576ea" providerId="ADAL" clId="{0C9AB914-44F5-47C3-BC49-341A0850140A}" dt="2024-03-17T16:29:04.442" v="4775" actId="20577"/>
        <pc:sldMkLst>
          <pc:docMk/>
          <pc:sldMk cId="0" sldId="291"/>
        </pc:sldMkLst>
        <pc:spChg chg="mod">
          <ac:chgData name="Bulmer, Sarah" userId="ef0b0c07-6c3d-4844-a39f-9b6a78c576ea" providerId="ADAL" clId="{0C9AB914-44F5-47C3-BC49-341A0850140A}" dt="2024-03-17T16:16:34.286" v="3787" actId="1076"/>
          <ac:spMkLst>
            <pc:docMk/>
            <pc:sldMk cId="0" sldId="291"/>
            <ac:spMk id="257" creationId="{00000000-0000-0000-0000-000000000000}"/>
          </ac:spMkLst>
        </pc:spChg>
        <pc:graphicFrameChg chg="mod modGraphic">
          <ac:chgData name="Bulmer, Sarah" userId="ef0b0c07-6c3d-4844-a39f-9b6a78c576ea" providerId="ADAL" clId="{0C9AB914-44F5-47C3-BC49-341A0850140A}" dt="2024-03-17T16:29:04.442" v="4775" actId="20577"/>
          <ac:graphicFrameMkLst>
            <pc:docMk/>
            <pc:sldMk cId="0" sldId="291"/>
            <ac:graphicFrameMk id="258" creationId="{00000000-0000-0000-0000-000000000000}"/>
          </ac:graphicFrameMkLst>
        </pc:graphicFrameChg>
      </pc:sldChg>
      <pc:sldChg chg="modSp add mod">
        <pc:chgData name="Bulmer, Sarah" userId="ef0b0c07-6c3d-4844-a39f-9b6a78c576ea" providerId="ADAL" clId="{0C9AB914-44F5-47C3-BC49-341A0850140A}" dt="2024-03-17T16:36:43.302" v="4937" actId="20577"/>
        <pc:sldMkLst>
          <pc:docMk/>
          <pc:sldMk cId="1299578402" sldId="292"/>
        </pc:sldMkLst>
        <pc:spChg chg="mod">
          <ac:chgData name="Bulmer, Sarah" userId="ef0b0c07-6c3d-4844-a39f-9b6a78c576ea" providerId="ADAL" clId="{0C9AB914-44F5-47C3-BC49-341A0850140A}" dt="2024-03-17T10:54:55.447" v="1708" actId="1076"/>
          <ac:spMkLst>
            <pc:docMk/>
            <pc:sldMk cId="1299578402" sldId="292"/>
            <ac:spMk id="96" creationId="{00000000-0000-0000-0000-000000000000}"/>
          </ac:spMkLst>
        </pc:spChg>
        <pc:graphicFrameChg chg="mod modGraphic">
          <ac:chgData name="Bulmer, Sarah" userId="ef0b0c07-6c3d-4844-a39f-9b6a78c576ea" providerId="ADAL" clId="{0C9AB914-44F5-47C3-BC49-341A0850140A}" dt="2024-03-17T16:36:43.302" v="4937" actId="20577"/>
          <ac:graphicFrameMkLst>
            <pc:docMk/>
            <pc:sldMk cId="1299578402" sldId="292"/>
            <ac:graphicFrameMk id="9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hyperlink" Target="https://trello.com/b/cwuLMWzH/stefano-shop-digital-stor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1422355718"/>
              </p:ext>
            </p:extLst>
          </p:nvPr>
        </p:nvGraphicFramePr>
        <p:xfrm>
          <a:off x="264900" y="2253750"/>
          <a:ext cx="7242600" cy="6385843"/>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Write out the formula for the cost-benefit analysis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Present Value of the future benefit = Future benefit / (1+discount rate)n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0" i="0" u="none" strike="noStrike" cap="none" dirty="0">
                          <a:solidFill>
                            <a:schemeClr val="tx1"/>
                          </a:solidFill>
                          <a:latin typeface="Arial"/>
                          <a:ea typeface="Open Sans Light"/>
                          <a:cs typeface="Open Sans Light"/>
                          <a:sym typeface="Open Sans Light"/>
                        </a:rPr>
                        <a:t>Present Value of the future benefit = $36,000 / (1+20%)</a:t>
                      </a:r>
                      <a:r>
                        <a:rPr lang="en-GB" sz="800" b="0" i="0" u="none" strike="noStrike" cap="none" dirty="0">
                          <a:solidFill>
                            <a:schemeClr val="tx1"/>
                          </a:solidFill>
                          <a:latin typeface="Arial"/>
                          <a:ea typeface="Open Sans Light"/>
                          <a:cs typeface="Open Sans Light"/>
                          <a:sym typeface="Open Sans Light"/>
                        </a:rPr>
                        <a:t>12</a:t>
                      </a:r>
                    </a:p>
                    <a:p>
                      <a:pPr marL="0" lvl="0" indent="0" algn="l" rtl="0">
                        <a:spcBef>
                          <a:spcPts val="0"/>
                        </a:spcBef>
                        <a:spcAft>
                          <a:spcPts val="0"/>
                        </a:spcAft>
                        <a:buNone/>
                      </a:pPr>
                      <a:r>
                        <a:rPr lang="en-GB" sz="1200" b="0" i="0" u="none" strike="noStrike" cap="none" dirty="0">
                          <a:solidFill>
                            <a:schemeClr val="tx1"/>
                          </a:solidFill>
                          <a:latin typeface="Arial"/>
                          <a:ea typeface="Open Sans Light"/>
                          <a:cs typeface="Open Sans Light"/>
                          <a:sym typeface="Open Sans Light"/>
                        </a:rPr>
                        <a:t>Present Value of the future benefit = $36,000 / (1.20)</a:t>
                      </a:r>
                      <a:r>
                        <a:rPr lang="en-GB" sz="800" b="0" i="0" u="none" strike="noStrike" cap="none" dirty="0">
                          <a:solidFill>
                            <a:schemeClr val="tx1"/>
                          </a:solidFill>
                          <a:latin typeface="Arial"/>
                          <a:ea typeface="Open Sans Light"/>
                          <a:cs typeface="Open Sans Light"/>
                          <a:sym typeface="Open Sans Light"/>
                        </a:rPr>
                        <a:t>12</a:t>
                      </a:r>
                    </a:p>
                    <a:p>
                      <a:pPr marL="0" lvl="0" indent="0" algn="l" rtl="0">
                        <a:spcBef>
                          <a:spcPts val="0"/>
                        </a:spcBef>
                        <a:spcAft>
                          <a:spcPts val="0"/>
                        </a:spcAft>
                        <a:buNone/>
                      </a:pPr>
                      <a:r>
                        <a:rPr lang="en-GB" sz="1200" b="0" i="0" u="none" strike="noStrike" cap="none" dirty="0">
                          <a:solidFill>
                            <a:schemeClr val="tx1"/>
                          </a:solidFill>
                          <a:latin typeface="Arial"/>
                          <a:ea typeface="Open Sans Light"/>
                          <a:cs typeface="Open Sans Light"/>
                          <a:sym typeface="Open Sans Light"/>
                        </a:rPr>
                        <a:t>Present Value of the future benefit  = $36,000 / 3.106 = $11,581.10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Therefore, the present value of the future benefit of $36,000 over 12 weeks, with a discount rate of 20%, is approximately $11,581.10.</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Present Value of the Cost of the Project = $15,000</a:t>
                      </a: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Assuming the costs occurred at the beginning of the project because the detail doesn’t advise when the costs occurred. </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Cost-benefit Ratio = Present value of the expected Benefit / Present value of the Project Cost</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Therefore: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0" i="0" u="none" strike="noStrike" cap="none" dirty="0">
                          <a:solidFill>
                            <a:schemeClr val="tx1"/>
                          </a:solidFill>
                          <a:latin typeface="+mn-lt"/>
                          <a:ea typeface="Open Sans Light"/>
                          <a:cs typeface="Open Sans Light"/>
                          <a:sym typeface="Open Sans Light"/>
                        </a:rPr>
                        <a:t>Cost-benefit Ratio =  $11,581.10 / $15,000</a:t>
                      </a:r>
                    </a:p>
                    <a:p>
                      <a:pPr marL="0" lvl="0" indent="0" algn="l" rtl="0">
                        <a:spcBef>
                          <a:spcPts val="0"/>
                        </a:spcBef>
                        <a:spcAft>
                          <a:spcPts val="0"/>
                        </a:spcAft>
                        <a:buNone/>
                      </a:pPr>
                      <a:r>
                        <a:rPr lang="en-GB" sz="1200" b="0" i="0" u="none" strike="noStrike" cap="none" dirty="0">
                          <a:solidFill>
                            <a:schemeClr val="tx1"/>
                          </a:solidFill>
                          <a:latin typeface="+mn-lt"/>
                          <a:ea typeface="Open Sans Light"/>
                          <a:cs typeface="Open Sans Light"/>
                          <a:sym typeface="Open Sans Light"/>
                        </a:rPr>
                        <a:t>Cost-benefit Ratio = 0.772</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0" lvl="0" indent="0" algn="l" rtl="0">
                        <a:spcBef>
                          <a:spcPts val="0"/>
                        </a:spcBef>
                        <a:spcAft>
                          <a:spcPts val="0"/>
                        </a:spcAft>
                        <a:buNone/>
                      </a:pPr>
                      <a:r>
                        <a:rPr lang="en-GB" sz="1200" b="0" i="0" u="none" strike="noStrike" cap="none" dirty="0">
                          <a:solidFill>
                            <a:schemeClr val="tx1"/>
                          </a:solidFill>
                          <a:latin typeface="+mn-lt"/>
                          <a:ea typeface="Open Sans Light"/>
                          <a:cs typeface="Open Sans Light"/>
                          <a:sym typeface="Open Sans Light"/>
                        </a:rPr>
                        <a:t>Cost-benefit Ratio = 0.772 Therefore it is a negative investment, however, I would say that as it’s only a 12-week period the long-term benefits of going digital would outweigh the project costs as more customers are using digital over time and it would provide a more competitive advantage. As a project manager, however, the decision to continue would be made by the Sponsor.</a:t>
                      </a:r>
                      <a:endParaRPr lang="en-GB" sz="1200" b="0" i="0" u="none" strike="noStrike" cap="none"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326058252"/>
              </p:ext>
            </p:extLst>
          </p:nvPr>
        </p:nvGraphicFramePr>
        <p:xfrm>
          <a:off x="264855" y="1863004"/>
          <a:ext cx="7242600" cy="771279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80716">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are the </a:t>
                      </a:r>
                      <a:r>
                        <a:rPr lang="en" sz="1800" b="1" dirty="0">
                          <a:solidFill>
                            <a:srgbClr val="525C65"/>
                          </a:solidFill>
                          <a:latin typeface="Open Sans"/>
                          <a:ea typeface="Open Sans"/>
                          <a:cs typeface="Open Sans"/>
                          <a:sym typeface="Open Sans"/>
                        </a:rPr>
                        <a:t>minimum and the maximum</a:t>
                      </a:r>
                      <a:r>
                        <a:rPr lang="en" sz="1800" dirty="0">
                          <a:solidFill>
                            <a:srgbClr val="525C65"/>
                          </a:solidFill>
                          <a:latin typeface="Open Sans"/>
                          <a:ea typeface="Open Sans"/>
                          <a:cs typeface="Open Sans"/>
                          <a:sym typeface="Open Sans"/>
                        </a:rPr>
                        <a:t> number of weeks required to complete the project?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6932080">
                <a:tc>
                  <a:txBody>
                    <a:bodyPr/>
                    <a:lstStyle/>
                    <a:p>
                      <a:pPr marL="0" lvl="0" indent="0" algn="l" rtl="0">
                        <a:spcBef>
                          <a:spcPts val="0"/>
                        </a:spcBef>
                        <a:spcAft>
                          <a:spcPts val="0"/>
                        </a:spcAft>
                        <a:buNone/>
                      </a:pPr>
                      <a:r>
                        <a:rPr lang="en-GB" sz="1200" i="0" dirty="0">
                          <a:solidFill>
                            <a:schemeClr val="tx1"/>
                          </a:solidFill>
                          <a:latin typeface="+mn-lt"/>
                          <a:ea typeface="Open Sans"/>
                          <a:cs typeface="Open Sans"/>
                          <a:sym typeface="Open Sans"/>
                        </a:rPr>
                        <a:t>For the minimum, I need to consider the longest duration among the tasks within each category because they can't be executed simultaneously due to dependencies. The breakdown is:</a:t>
                      </a:r>
                    </a:p>
                    <a:p>
                      <a:pPr marL="171450" lvl="0" indent="-171450" algn="l" rtl="0">
                        <a:spcBef>
                          <a:spcPts val="0"/>
                        </a:spcBef>
                        <a:spcAft>
                          <a:spcPts val="0"/>
                        </a:spcAft>
                        <a:buFont typeface="Arial" panose="020B0604020202020204" pitchFamily="34" charset="0"/>
                        <a:buChar char="•"/>
                      </a:pPr>
                      <a:r>
                        <a:rPr lang="en-GB" sz="1200" i="0" dirty="0">
                          <a:solidFill>
                            <a:schemeClr val="tx1"/>
                          </a:solidFill>
                          <a:latin typeface="+mn-lt"/>
                          <a:ea typeface="Open Sans"/>
                          <a:cs typeface="Open Sans"/>
                          <a:sym typeface="Open Sans"/>
                        </a:rPr>
                        <a:t>Engineering Team Tasks (Aliyah): Building storefront: 2 weeks, Building social media integration: 2 weeks, Building recommendation engine: 2 weeks</a:t>
                      </a:r>
                    </a:p>
                    <a:p>
                      <a:pPr marL="171450" lvl="0" indent="-171450" algn="l" rtl="0">
                        <a:spcBef>
                          <a:spcPts val="0"/>
                        </a:spcBef>
                        <a:spcAft>
                          <a:spcPts val="0"/>
                        </a:spcAft>
                        <a:buFont typeface="Arial" panose="020B0604020202020204" pitchFamily="34" charset="0"/>
                        <a:buChar char="•"/>
                      </a:pPr>
                      <a:r>
                        <a:rPr lang="en-GB" sz="1200" i="0" dirty="0">
                          <a:solidFill>
                            <a:schemeClr val="tx1"/>
                          </a:solidFill>
                          <a:latin typeface="+mn-lt"/>
                          <a:ea typeface="Open Sans"/>
                          <a:cs typeface="Open Sans"/>
                          <a:sym typeface="Open Sans"/>
                        </a:rPr>
                        <a:t>Vendor Manager Tasks (Moe): Inputting all inventory data: 1 week, Onboarding and training Stefanos: 1 week, Creating custom sales report: 1 week </a:t>
                      </a:r>
                    </a:p>
                    <a:p>
                      <a:pPr marL="171450" lvl="0" indent="-171450" algn="l" rtl="0">
                        <a:spcBef>
                          <a:spcPts val="0"/>
                        </a:spcBef>
                        <a:spcAft>
                          <a:spcPts val="0"/>
                        </a:spcAft>
                        <a:buFont typeface="Arial" panose="020B0604020202020204" pitchFamily="34" charset="0"/>
                        <a:buChar char="•"/>
                      </a:pPr>
                      <a:r>
                        <a:rPr lang="en-GB" sz="1200" i="0" dirty="0">
                          <a:solidFill>
                            <a:schemeClr val="tx1"/>
                          </a:solidFill>
                          <a:latin typeface="+mn-lt"/>
                          <a:ea typeface="Open Sans"/>
                          <a:cs typeface="Open Sans"/>
                          <a:sym typeface="Open Sans"/>
                        </a:rPr>
                        <a:t>Marketing Manager Task (Taylor): Creating social media channels and handing them off: 1 week</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Arial"/>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Arial"/>
                          <a:cs typeface="Arial"/>
                          <a:sym typeface="Arial"/>
                        </a:rPr>
                        <a:t>So, with an agile approach, the </a:t>
                      </a:r>
                      <a:r>
                        <a:rPr lang="en-GB" sz="1200" b="1" i="0" u="none" strike="noStrike" cap="none" dirty="0">
                          <a:solidFill>
                            <a:srgbClr val="000000"/>
                          </a:solidFill>
                          <a:effectLst/>
                          <a:latin typeface="+mn-lt"/>
                          <a:ea typeface="Arial"/>
                          <a:cs typeface="Arial"/>
                          <a:sym typeface="Arial"/>
                        </a:rPr>
                        <a:t>minimum duration for completing all tasks would be 4 weeks.</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Arial"/>
                          <a:cs typeface="Arial"/>
                          <a:sym typeface="Arial"/>
                        </a:rPr>
                        <a:t>Week 1</a:t>
                      </a:r>
                      <a:r>
                        <a:rPr lang="en-GB" sz="1200" b="0" i="0" u="none" strike="noStrike" cap="none" dirty="0">
                          <a:solidFill>
                            <a:srgbClr val="000000"/>
                          </a:solidFill>
                          <a:effectLst/>
                          <a:latin typeface="+mn-lt"/>
                          <a:ea typeface="Arial"/>
                          <a:cs typeface="Arial"/>
                          <a:sym typeface="Arial"/>
                        </a:rPr>
                        <a:t>:  All teams start their respective tasks simultaneously.</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Engineering team begins building storefront, social media integration, and recommendation engine.</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Vendor team starts inputting inventory data and onboarding/training Stefanos.</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 The marketing team starts creating social media channels.</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Arial"/>
                          <a:cs typeface="Arial"/>
                          <a:sym typeface="Arial"/>
                        </a:rPr>
                        <a:t>Week 2</a:t>
                      </a:r>
                      <a:r>
                        <a:rPr lang="en-GB" sz="1200" b="0" i="0" u="none" strike="noStrike" cap="none" dirty="0">
                          <a:solidFill>
                            <a:srgbClr val="000000"/>
                          </a:solidFill>
                          <a:effectLst/>
                          <a:latin typeface="+mn-lt"/>
                          <a:ea typeface="Arial"/>
                          <a:cs typeface="Arial"/>
                          <a:sym typeface="Arial"/>
                        </a:rPr>
                        <a:t>: The engineering team continues with their tasks.</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Vendor team continues with their tasks.</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 The marketing team continues creating social media channels.</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Arial"/>
                          <a:cs typeface="Arial"/>
                          <a:sym typeface="Arial"/>
                        </a:rPr>
                        <a:t>Week 3: </a:t>
                      </a:r>
                      <a:r>
                        <a:rPr lang="en-GB" sz="1200" b="0" i="0" u="none" strike="noStrike" cap="none" dirty="0">
                          <a:solidFill>
                            <a:srgbClr val="000000"/>
                          </a:solidFill>
                          <a:effectLst/>
                          <a:latin typeface="+mn-lt"/>
                          <a:ea typeface="Arial"/>
                          <a:cs typeface="Arial"/>
                          <a:sym typeface="Arial"/>
                        </a:rPr>
                        <a:t>The engineering team completes their tasks.</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Vendor team completes their tasks.</a:t>
                      </a:r>
                    </a:p>
                    <a:p>
                      <a:pPr marL="171450" lvl="0" indent="-171450" algn="l" rtl="0">
                        <a:spcBef>
                          <a:spcPts val="0"/>
                        </a:spcBef>
                        <a:spcAft>
                          <a:spcPts val="0"/>
                        </a:spcAft>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Marketing team completes their task.</a:t>
                      </a:r>
                    </a:p>
                    <a:p>
                      <a:pPr marL="171450" lvl="0" indent="-171450" algn="l" rtl="0">
                        <a:spcBef>
                          <a:spcPts val="0"/>
                        </a:spcBef>
                        <a:spcAft>
                          <a:spcPts val="0"/>
                        </a:spcAft>
                        <a:buFont typeface="Arial" panose="020B0604020202020204" pitchFamily="34" charset="0"/>
                        <a:buChar char="•"/>
                      </a:pPr>
                      <a:r>
                        <a:rPr lang="en-GB" sz="1200" b="0" i="1" u="none" strike="noStrike" cap="none" dirty="0">
                          <a:solidFill>
                            <a:srgbClr val="000000"/>
                          </a:solidFill>
                          <a:effectLst/>
                          <a:latin typeface="+mn-lt"/>
                          <a:ea typeface="Arial"/>
                          <a:cs typeface="Arial"/>
                          <a:sym typeface="Arial"/>
                        </a:rPr>
                        <a:t>Week 4</a:t>
                      </a:r>
                      <a:r>
                        <a:rPr lang="en-GB" sz="1200" b="0" i="0" u="none" strike="noStrike" cap="none" dirty="0">
                          <a:solidFill>
                            <a:srgbClr val="000000"/>
                          </a:solidFill>
                          <a:effectLst/>
                          <a:latin typeface="+mn-lt"/>
                          <a:ea typeface="Arial"/>
                          <a:cs typeface="Arial"/>
                          <a:sym typeface="Arial"/>
                        </a:rPr>
                        <a:t>:</a:t>
                      </a:r>
                      <a:r>
                        <a:rPr lang="en-GB" sz="1200" b="0" i="1" u="none" strike="noStrike" cap="none" dirty="0">
                          <a:solidFill>
                            <a:srgbClr val="000000"/>
                          </a:solidFill>
                          <a:effectLst/>
                          <a:latin typeface="+mn-lt"/>
                          <a:ea typeface="Arial"/>
                          <a:cs typeface="Arial"/>
                          <a:sym typeface="Arial"/>
                        </a:rPr>
                        <a:t> </a:t>
                      </a:r>
                      <a:r>
                        <a:rPr lang="en-GB" sz="1200" b="0" i="0" u="none" strike="noStrike" cap="none" dirty="0">
                          <a:solidFill>
                            <a:srgbClr val="000000"/>
                          </a:solidFill>
                          <a:effectLst/>
                          <a:latin typeface="+mn-lt"/>
                          <a:ea typeface="Arial"/>
                          <a:cs typeface="Arial"/>
                          <a:sym typeface="Arial"/>
                        </a:rPr>
                        <a:t>All tasks are completed, and the project is finished.</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The maximum is from the assumption that each task starts only after the previous one is completed, therefore the </a:t>
                      </a:r>
                      <a:r>
                        <a:rPr lang="en-GB" sz="1200" b="1" i="0" u="none" strike="noStrike" cap="none" dirty="0">
                          <a:solidFill>
                            <a:srgbClr val="000000"/>
                          </a:solidFill>
                          <a:effectLst/>
                          <a:latin typeface="+mn-lt"/>
                          <a:ea typeface="Open Sans"/>
                          <a:cs typeface="Arial"/>
                          <a:sym typeface="Arial"/>
                        </a:rPr>
                        <a:t>maximum is 6 weeks</a:t>
                      </a:r>
                      <a:r>
                        <a:rPr lang="en-GB" sz="1200" b="0" i="0" u="none" strike="noStrike" cap="none" dirty="0">
                          <a:solidFill>
                            <a:srgbClr val="000000"/>
                          </a:solidFill>
                          <a:effectLst/>
                          <a:latin typeface="+mn-lt"/>
                          <a:ea typeface="Open Sans"/>
                          <a:cs typeface="Arial"/>
                          <a:sym typeface="Arial"/>
                        </a:rPr>
                        <a:t>. </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Week 1</a:t>
                      </a:r>
                      <a:r>
                        <a:rPr lang="en-GB" sz="1200" b="0" i="0" u="none" strike="noStrike" cap="none" dirty="0">
                          <a:solidFill>
                            <a:srgbClr val="000000"/>
                          </a:solidFill>
                          <a:effectLst/>
                          <a:latin typeface="+mn-lt"/>
                          <a:ea typeface="Open Sans"/>
                          <a:cs typeface="Arial"/>
                          <a:sym typeface="Arial"/>
                        </a:rPr>
                        <a:t>: The engineering team starts designing and building the storefront.</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Week 2</a:t>
                      </a:r>
                      <a:r>
                        <a:rPr lang="en-GB" sz="1200" b="0" i="0" u="none" strike="noStrike" cap="none" dirty="0">
                          <a:solidFill>
                            <a:srgbClr val="000000"/>
                          </a:solidFill>
                          <a:effectLst/>
                          <a:latin typeface="+mn-lt"/>
                          <a:ea typeface="Open Sans"/>
                          <a:cs typeface="Arial"/>
                          <a:sym typeface="Arial"/>
                        </a:rPr>
                        <a:t>: The engineering team continues with the storefront. The marketing team starts creating social media channels.</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Week 3</a:t>
                      </a:r>
                      <a:r>
                        <a:rPr lang="en-GB" sz="1200" b="0" i="0" u="none" strike="noStrike" cap="none" dirty="0">
                          <a:solidFill>
                            <a:srgbClr val="000000"/>
                          </a:solidFill>
                          <a:effectLst/>
                          <a:latin typeface="+mn-lt"/>
                          <a:ea typeface="Open Sans"/>
                          <a:cs typeface="Arial"/>
                          <a:sym typeface="Arial"/>
                        </a:rPr>
                        <a:t>: The engineering team finishes the storefront and starts social media integration. The marketing team completes social media channels.</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Week 4</a:t>
                      </a:r>
                      <a:r>
                        <a:rPr lang="en-GB" sz="1200" b="0" i="0" u="none" strike="noStrike" cap="none" dirty="0">
                          <a:solidFill>
                            <a:srgbClr val="000000"/>
                          </a:solidFill>
                          <a:effectLst/>
                          <a:latin typeface="+mn-lt"/>
                          <a:ea typeface="Open Sans"/>
                          <a:cs typeface="Arial"/>
                          <a:sym typeface="Arial"/>
                        </a:rPr>
                        <a:t>:Engineering team continues with social media integration. The vendor team starts inputting inventory data.</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Week 5</a:t>
                      </a:r>
                      <a:r>
                        <a:rPr lang="en-GB" sz="1200" b="0" i="0" u="none" strike="noStrike" cap="none" dirty="0">
                          <a:solidFill>
                            <a:srgbClr val="000000"/>
                          </a:solidFill>
                          <a:effectLst/>
                          <a:latin typeface="+mn-lt"/>
                          <a:ea typeface="Open Sans"/>
                          <a:cs typeface="Arial"/>
                          <a:sym typeface="Arial"/>
                        </a:rPr>
                        <a:t>: The engineering team finishes social media integration and starts design and building a recommendation engine. The vendor team continues with inventory data. The marketing team hands off social media channels.</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Week 6</a:t>
                      </a:r>
                      <a:r>
                        <a:rPr lang="en-GB" sz="1200" b="0" i="0" u="none" strike="noStrike" cap="none" dirty="0">
                          <a:solidFill>
                            <a:srgbClr val="000000"/>
                          </a:solidFill>
                          <a:effectLst/>
                          <a:latin typeface="+mn-lt"/>
                          <a:ea typeface="Open Sans"/>
                          <a:cs typeface="Arial"/>
                          <a:sym typeface="Arial"/>
                        </a:rPr>
                        <a:t>: The engineering team completes the recommendation engine. The vendor team finishes inventory data and starts onboarding/training Stefanos. The marketing team completes their task.</a:t>
                      </a:r>
                      <a:endParaRPr lang="en-GB"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855" y="47838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Timing and Methodology</a:t>
            </a:r>
            <a:endParaRPr dirty="0"/>
          </a:p>
        </p:txBody>
      </p:sp>
      <p:graphicFrame>
        <p:nvGraphicFramePr>
          <p:cNvPr id="97" name="Google Shape;97;p17"/>
          <p:cNvGraphicFramePr/>
          <p:nvPr>
            <p:extLst>
              <p:ext uri="{D42A27DB-BD31-4B8C-83A1-F6EECF244321}">
                <p14:modId xmlns:p14="http://schemas.microsoft.com/office/powerpoint/2010/main" val="3448726783"/>
              </p:ext>
            </p:extLst>
          </p:nvPr>
        </p:nvGraphicFramePr>
        <p:xfrm>
          <a:off x="264855" y="1352050"/>
          <a:ext cx="7242600" cy="920636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668553">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methodology do you propose to use for organizing the project: </a:t>
                      </a:r>
                      <a:r>
                        <a:rPr lang="en" sz="1800" b="1" dirty="0">
                          <a:solidFill>
                            <a:srgbClr val="525C65"/>
                          </a:solidFill>
                          <a:latin typeface="Open Sans"/>
                          <a:ea typeface="Open Sans"/>
                          <a:cs typeface="Open Sans"/>
                          <a:sym typeface="Open Sans"/>
                        </a:rPr>
                        <a:t>Waterfall or Agile</a:t>
                      </a:r>
                      <a:r>
                        <a:rPr lang="en" sz="1800" dirty="0">
                          <a:solidFill>
                            <a:srgbClr val="525C65"/>
                          </a:solidFill>
                          <a:latin typeface="Open Sans"/>
                          <a:ea typeface="Open Sans"/>
                          <a:cs typeface="Open Sans"/>
                          <a:sym typeface="Open Sans"/>
                        </a:rPr>
                        <a:t>? Explain your answer in 2-3 sentences.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504278">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I propose using the Agile methodology to </a:t>
                      </a:r>
                      <a:r>
                        <a:rPr lang="en-GB" sz="1200" b="0" i="0" u="none" strike="noStrike" cap="none" dirty="0">
                          <a:solidFill>
                            <a:schemeClr val="tx1"/>
                          </a:solidFill>
                          <a:latin typeface="Arial"/>
                          <a:ea typeface="Open Sans Light"/>
                          <a:cs typeface="Open Sans Light"/>
                          <a:sym typeface="Open Sans Light"/>
                        </a:rPr>
                        <a:t>organise the project of integrating The Stefano Shop into Yosemite.</a:t>
                      </a:r>
                      <a:r>
                        <a:rPr lang="en-GB" sz="1200" i="0" dirty="0">
                          <a:solidFill>
                            <a:schemeClr val="tx1"/>
                          </a:solidFill>
                          <a:latin typeface="+mn-lt"/>
                          <a:ea typeface="Open Sans Light"/>
                          <a:cs typeface="Open Sans Light"/>
                          <a:sym typeface="Open Sans Light"/>
                        </a:rPr>
                        <a:t> Agile offers flexibility, allowing teams to adapt to changes and deliver incremental value throughout the project. Given the diverse team members, varying levels of familiarity with technology, and the need for continuous collaboration and feedback, Agile would enable effective communication, quick iterations, and the ability to address evolving requirements efficiently. With stakeholders like Papa Stefano, who is wary of budget constraints, Mama Stefano, concerned about timely preparations for holiday shoppers, and Junior Stefano, eager to leverage technology. Using the </a:t>
                      </a:r>
                      <a:r>
                        <a:rPr lang="en-GB" sz="1200" i="0" dirty="0" err="1">
                          <a:solidFill>
                            <a:schemeClr val="tx1"/>
                          </a:solidFill>
                          <a:latin typeface="+mn-lt"/>
                          <a:ea typeface="Open Sans Light"/>
                          <a:cs typeface="Open Sans Light"/>
                          <a:sym typeface="Open Sans Light"/>
                        </a:rPr>
                        <a:t>agile's</a:t>
                      </a:r>
                      <a:r>
                        <a:rPr lang="en-GB" sz="1200" i="0" dirty="0">
                          <a:solidFill>
                            <a:schemeClr val="tx1"/>
                          </a:solidFill>
                          <a:latin typeface="+mn-lt"/>
                          <a:ea typeface="Open Sans Light"/>
                          <a:cs typeface="Open Sans Light"/>
                          <a:sym typeface="Open Sans Light"/>
                        </a:rPr>
                        <a:t> iterative approach ensures their active involvement and accommodates their evolving needs. </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725661">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Based on your chosen methodology, list the meetings you need to schedule.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551575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Project </a:t>
                      </a:r>
                      <a:r>
                        <a:rPr lang="en-GB" sz="1200" i="0" dirty="0" err="1">
                          <a:solidFill>
                            <a:schemeClr val="tx1"/>
                          </a:solidFill>
                          <a:latin typeface="+mn-lt"/>
                          <a:ea typeface="Open Sans Light"/>
                          <a:cs typeface="Open Sans Light"/>
                          <a:sym typeface="Open Sans Light"/>
                        </a:rPr>
                        <a:t>Kickoff</a:t>
                      </a:r>
                      <a:r>
                        <a:rPr lang="en-GB" sz="1200" i="0" dirty="0">
                          <a:solidFill>
                            <a:schemeClr val="tx1"/>
                          </a:solidFill>
                          <a:latin typeface="+mn-lt"/>
                          <a:ea typeface="Open Sans Light"/>
                          <a:cs typeface="Open Sans Light"/>
                          <a:sym typeface="Open Sans Light"/>
                        </a:rPr>
                        <a:t> Meeting: Gather all stakeholders, including the Stefano family, project team members, and relevant Yosemite representatives, to discuss project objectives, scope, roles, and responsibilities.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Planning Meetings: Conduct regular sprint planning sessions with the project team (Aliyah, Moe, and Taylor) to define the tasks for the upcoming sprint, estimate effort, and set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Daily Stand-up Meetings: Hold brief daily stand-up meetings where team members share progress, discuss any impediments, and plan for the day. These meetings help in maintaining transparency, addressing issues promptly, and ensuring alignment toward the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Review Meetings: At the end of each sprint, organise review meetings to demonstrate the completed work to stakeholders, including the Stefano family, and gather feedback for further refinement.</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Retrospective Meetings: After each sprint review, conduct retrospective meetings with the project team to reflect on what went well, identify areas for improvement, and discuss actionable steps to enhance team performance in subsequent sprints.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Stakeholder Check-in Meetings: Schedule periodic check-in meetings with the Stefano family to provide updates on project progress, address concerns, and ensure alignment with their expectations.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Progress Review Meetings: Hold regular progress review meetings with Yosemite representatives, such as Lou, to provide updates on the project's status, discuss any challenges faced, and seek necessary support or resources. I would use the progress report for this, as Papa Stefano is very concerned about budget so may want regular updates.,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Ad-hoc Meetings: Additionally, be prepared to schedule ad-hoc meetings as needed to address urgent issues, resolve conflicts, or make critical decisions that may impact the project's progress.</a:t>
                      </a: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957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2407471854"/>
              </p:ext>
            </p:extLst>
          </p:nvPr>
        </p:nvGraphicFramePr>
        <p:xfrm>
          <a:off x="264900" y="3045450"/>
          <a:ext cx="7242600" cy="5905576"/>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Can delay the tasks</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Limited role for the project</a:t>
                      </a:r>
                      <a:endParaRPr sz="1100" dirty="0">
                        <a:solidFill>
                          <a:schemeClr val="dk1"/>
                        </a:solidFill>
                        <a:latin typeface="Open Sans"/>
                        <a:ea typeface="Open Sans"/>
                        <a:cs typeface="Open Sans"/>
                        <a:sym typeface="Open Sans"/>
                      </a:endParaRPr>
                    </a:p>
                  </a:txBody>
                  <a:tcPr marL="91425" marR="91425" marT="91425" marB="91425">
                    <a:lnL w="9525" cap="flat" cmpd="sng" algn="ctr">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3812989652"/>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dirty="0">
                          <a:solidFill>
                            <a:schemeClr val="lt1"/>
                          </a:solidFill>
                          <a:latin typeface="Open Sans"/>
                          <a:ea typeface="Open Sans"/>
                          <a:cs typeface="Open Sans"/>
                          <a:sym typeface="Open Sans"/>
                        </a:rPr>
                        <a:t>Me, Project Manager</a:t>
                      </a:r>
                      <a:endParaRPr sz="1200" dirty="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Lou, Program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Taylor, Marketing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Moe, Vendor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Aliyah, Engineering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storefront</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Input Inventory Data</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social media integration</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Train Stefano’s on platform</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social media channels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recommendation engine</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Open Sans"/>
                          <a:ea typeface="Open Sans"/>
                          <a:cs typeface="Open Sans"/>
                          <a:sym typeface="Open Sans"/>
                        </a:rPr>
                        <a:t>A/R</a:t>
                      </a:r>
                    </a:p>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Custom Sales Report </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R</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Engage stakeholders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Take a look at the </a:t>
            </a:r>
            <a:r>
              <a:rPr lang="en" b="1" dirty="0"/>
              <a:t>5th slide:</a:t>
            </a:r>
            <a:r>
              <a:rPr lang="en" dirty="0">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dirty="0">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In the project plan you should include at least the following tasks:</a:t>
            </a:r>
            <a:endParaRPr sz="2000" dirty="0"/>
          </a:p>
          <a:p>
            <a:pPr marL="457200" lvl="0" indent="-355600" algn="l" rtl="0">
              <a:lnSpc>
                <a:spcPct val="100000"/>
              </a:lnSpc>
              <a:spcBef>
                <a:spcPts val="0"/>
              </a:spcBef>
              <a:spcAft>
                <a:spcPts val="0"/>
              </a:spcAft>
              <a:buSzPts val="2000"/>
              <a:buFont typeface="Open Sans"/>
              <a:buChar char="-"/>
            </a:pPr>
            <a:r>
              <a:rPr lang="en" sz="2000" b="1" dirty="0">
                <a:latin typeface="Open Sans"/>
                <a:ea typeface="Open Sans"/>
                <a:cs typeface="Open Sans"/>
                <a:sym typeface="Open Sans"/>
              </a:rPr>
              <a:t>All tasks from the RACI Chart</a:t>
            </a: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At least </a:t>
            </a:r>
            <a:r>
              <a:rPr lang="en" sz="2000" b="1" dirty="0">
                <a:latin typeface="Open Sans"/>
                <a:ea typeface="Open Sans"/>
                <a:cs typeface="Open Sans"/>
                <a:sym typeface="Open Sans"/>
              </a:rPr>
              <a:t>3 Status Reports</a:t>
            </a:r>
            <a:r>
              <a:rPr lang="en" sz="2000" dirty="0"/>
              <a:t> - where you think it is appropriate</a:t>
            </a:r>
            <a:endParaRPr sz="2000" dirty="0"/>
          </a:p>
          <a:p>
            <a:pPr marL="457200" lvl="0" indent="-355600" algn="l" rtl="0">
              <a:lnSpc>
                <a:spcPct val="100000"/>
              </a:lnSpc>
              <a:spcBef>
                <a:spcPts val="0"/>
              </a:spcBef>
              <a:spcAft>
                <a:spcPts val="0"/>
              </a:spcAft>
              <a:buSzPts val="2000"/>
              <a:buChar char="-"/>
            </a:pPr>
            <a:r>
              <a:rPr lang="en" sz="2000" dirty="0"/>
              <a:t>Follow the additional instructions for your plan depending on your method</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You can assume the status reports take one day, and the documentation tasks 1-3 days.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b="1" dirty="0">
                <a:latin typeface="Open Sans"/>
                <a:ea typeface="Open Sans"/>
                <a:cs typeface="Open Sans"/>
                <a:sym typeface="Open Sans"/>
              </a:rPr>
              <a:t>Pay attention to:</a:t>
            </a: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It is a snapshot of the planning phase of the project</a:t>
            </a:r>
            <a:endParaRPr sz="2000" dirty="0"/>
          </a:p>
          <a:p>
            <a:pPr marL="457200" lvl="0" indent="-355600" algn="l" rtl="0">
              <a:lnSpc>
                <a:spcPct val="100000"/>
              </a:lnSpc>
              <a:spcBef>
                <a:spcPts val="0"/>
              </a:spcBef>
              <a:spcAft>
                <a:spcPts val="0"/>
              </a:spcAft>
              <a:buSzPts val="2000"/>
              <a:buChar char="●"/>
            </a:pPr>
            <a:r>
              <a:rPr lang="en" sz="2000" dirty="0"/>
              <a:t>You can only assign tasks to Yosemite employees</a:t>
            </a:r>
            <a:endParaRPr sz="2000" dirty="0"/>
          </a:p>
          <a:p>
            <a:pPr marL="457200" lvl="0" indent="-355600" algn="l" rtl="0">
              <a:lnSpc>
                <a:spcPct val="100000"/>
              </a:lnSpc>
              <a:spcBef>
                <a:spcPts val="0"/>
              </a:spcBef>
              <a:spcAft>
                <a:spcPts val="0"/>
              </a:spcAft>
              <a:buSzPts val="2000"/>
              <a:buChar char="●"/>
            </a:pPr>
            <a:r>
              <a:rPr lang="en" sz="2000" dirty="0"/>
              <a:t>The date of the tasks must correlate with the project plan</a:t>
            </a:r>
            <a:endParaRPr sz="2000" dirty="0"/>
          </a:p>
          <a:p>
            <a:pPr marL="457200" lvl="0" indent="-355600" algn="l" rtl="0">
              <a:lnSpc>
                <a:spcPct val="100000"/>
              </a:lnSpc>
              <a:spcBef>
                <a:spcPts val="0"/>
              </a:spcBef>
              <a:spcAft>
                <a:spcPts val="0"/>
              </a:spcAft>
              <a:buSzPts val="2000"/>
              <a:buChar char="●"/>
            </a:pPr>
            <a:r>
              <a:rPr lang="en" sz="2000" dirty="0"/>
              <a:t>All tasks must have a start date and due date</a:t>
            </a:r>
            <a:endParaRPr sz="2000" dirty="0"/>
          </a:p>
          <a:p>
            <a:pPr marL="457200" lvl="0" indent="-355600" algn="l" rtl="0">
              <a:lnSpc>
                <a:spcPct val="100000"/>
              </a:lnSpc>
              <a:spcBef>
                <a:spcPts val="0"/>
              </a:spcBef>
              <a:spcAft>
                <a:spcPts val="0"/>
              </a:spcAft>
              <a:buSzPts val="2000"/>
              <a:buChar char="●"/>
            </a:pPr>
            <a:r>
              <a:rPr lang="en" sz="2000" dirty="0"/>
              <a:t>All tasks must be assigned to the relevant person</a:t>
            </a:r>
            <a:endParaRP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If you choose an Agile project plan in Step 2, you should </a:t>
            </a:r>
            <a:r>
              <a:rPr lang="en" b="1" dirty="0">
                <a:latin typeface="Open Sans"/>
                <a:ea typeface="Open Sans"/>
                <a:cs typeface="Open Sans"/>
                <a:sym typeface="Open Sans"/>
              </a:rPr>
              <a:t>organize the columns using Scrum phases: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a:t>
            </a:r>
            <a:endParaRPr dirty="0"/>
          </a:p>
          <a:p>
            <a:pPr marL="457200" lvl="0" indent="-342900" algn="l" rtl="0">
              <a:spcBef>
                <a:spcPts val="0"/>
              </a:spcBef>
              <a:spcAft>
                <a:spcPts val="0"/>
              </a:spcAft>
              <a:buSzPts val="1800"/>
              <a:buChar char="●"/>
            </a:pPr>
            <a:r>
              <a:rPr lang="en" dirty="0"/>
              <a:t>Backlog</a:t>
            </a:r>
            <a:endParaRPr dirty="0"/>
          </a:p>
          <a:p>
            <a:pPr marL="457200" lvl="0" indent="-342900" algn="l" rtl="0">
              <a:spcBef>
                <a:spcPts val="0"/>
              </a:spcBef>
              <a:spcAft>
                <a:spcPts val="0"/>
              </a:spcAft>
              <a:buSzPts val="1800"/>
              <a:buChar char="●"/>
            </a:pPr>
            <a:r>
              <a:rPr lang="en" dirty="0"/>
              <a:t>Work In Progress</a:t>
            </a:r>
            <a:endParaRPr dirty="0"/>
          </a:p>
          <a:p>
            <a:pPr marL="457200" lvl="0" indent="-342900" algn="l" rtl="0">
              <a:spcBef>
                <a:spcPts val="0"/>
              </a:spcBef>
              <a:spcAft>
                <a:spcPts val="0"/>
              </a:spcAft>
              <a:buSzPts val="1800"/>
              <a:buChar char="●"/>
            </a:pPr>
            <a:r>
              <a:rPr lang="en" dirty="0"/>
              <a:t>QA</a:t>
            </a:r>
            <a:endParaRPr dirty="0"/>
          </a:p>
          <a:p>
            <a:pPr marL="457200" lvl="0" indent="-342900" algn="l" rtl="0">
              <a:spcBef>
                <a:spcPts val="0"/>
              </a:spcBef>
              <a:spcAft>
                <a:spcPts val="0"/>
              </a:spcAft>
              <a:buSzPts val="1800"/>
              <a:buChar char="●"/>
            </a:pPr>
            <a:r>
              <a:rPr lang="en" dirty="0"/>
              <a:t>Release</a:t>
            </a:r>
            <a:endParaRPr dirty="0"/>
          </a:p>
          <a:p>
            <a:pPr marL="457200" lvl="0" indent="-342900" algn="l" rtl="0">
              <a:spcBef>
                <a:spcPts val="0"/>
              </a:spcBef>
              <a:spcAft>
                <a:spcPts val="0"/>
              </a:spcAft>
              <a:buSzPts val="1800"/>
              <a:buChar char="●"/>
            </a:pPr>
            <a:r>
              <a:rPr lang="en" dirty="0"/>
              <a:t>Sprint Review</a:t>
            </a:r>
            <a:endParaRPr dirty="0"/>
          </a:p>
          <a:p>
            <a:pPr marL="0" lvl="0" indent="0" algn="l" rtl="0">
              <a:spcBef>
                <a:spcPts val="1200"/>
              </a:spcBef>
              <a:spcAft>
                <a:spcPts val="0"/>
              </a:spcAft>
              <a:buClr>
                <a:schemeClr val="dk1"/>
              </a:buClr>
              <a:buSzPts val="1100"/>
              <a:buFont typeface="Arial"/>
              <a:buNone/>
            </a:pPr>
            <a:r>
              <a:rPr lang="en" dirty="0"/>
              <a:t>Include relevant tasks that occur in the initial and end phases of a Sprint. 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 task for each sprint</a:t>
            </a:r>
            <a:endParaRPr dirty="0"/>
          </a:p>
          <a:p>
            <a:pPr marL="457200" lvl="0" indent="-342900" algn="l" rtl="0">
              <a:spcBef>
                <a:spcPts val="0"/>
              </a:spcBef>
              <a:spcAft>
                <a:spcPts val="0"/>
              </a:spcAft>
              <a:buSzPts val="1800"/>
              <a:buChar char="●"/>
            </a:pPr>
            <a:r>
              <a:rPr lang="en" dirty="0"/>
              <a:t>Sprint review task for each sprint</a:t>
            </a:r>
            <a:endParaRPr dirty="0"/>
          </a:p>
          <a:p>
            <a:pPr marL="0" lvl="0" indent="0" algn="l" rtl="0">
              <a:spcBef>
                <a:spcPts val="12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Create a new Scrum board on </a:t>
            </a:r>
            <a:r>
              <a:rPr lang="en" dirty="0">
                <a:uFill>
                  <a:noFill/>
                </a:uFill>
                <a:latin typeface="Open Sans Light"/>
                <a:ea typeface="Open Sans Light"/>
                <a:cs typeface="Open Sans Light"/>
                <a:sym typeface="Open Sans Light"/>
                <a:hlinkClick r:id="rId3"/>
              </a:rPr>
              <a:t>Trello </a:t>
            </a:r>
            <a:r>
              <a:rPr lang="en" dirty="0">
                <a:latin typeface="Open Sans Light"/>
                <a:ea typeface="Open Sans Light"/>
                <a:cs typeface="Open Sans Light"/>
                <a:sym typeface="Open Sans Light"/>
              </a:rPr>
              <a:t>and make it public. </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To make your board public, click on the Change Visibility icon and select Public &gt; “Yes, make board public”</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Copy the URL from your browser - it is the same as you are viewing the board with</a:t>
            </a:r>
            <a:endParaRPr dirty="0">
              <a:latin typeface="Open Sans Light"/>
              <a:ea typeface="Open Sans Light"/>
              <a:cs typeface="Open Sans Light"/>
              <a:sym typeface="Open Sans Light"/>
            </a:endParaRPr>
          </a:p>
          <a:p>
            <a:pPr marL="0" lvl="0" indent="0" algn="l" rtl="0">
              <a:spcBef>
                <a:spcPts val="0"/>
              </a:spcBef>
              <a:spcAft>
                <a:spcPts val="1600"/>
              </a:spcAft>
              <a:buNone/>
            </a:pPr>
            <a:endParaRPr dirty="0"/>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solidFill>
                  <a:schemeClr val="dk1"/>
                </a:solidFill>
                <a:latin typeface="Open Sans"/>
                <a:ea typeface="Open Sans"/>
                <a:cs typeface="Open Sans"/>
                <a:sym typeface="Open Sans"/>
                <a:hlinkClick r:id="rId4"/>
              </a:rPr>
              <a:t>https://trello.com/b/cwuLMWzH/stefano-shop-digital-store</a:t>
            </a:r>
            <a:endParaRPr lang="en-GB" sz="20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lang="en-GB" sz="2000" dirty="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Open Sans Light"/>
                <a:ea typeface="Open Sans Light"/>
                <a:cs typeface="Open Sans Light"/>
                <a:sym typeface="Open Sans Light"/>
              </a:rPr>
              <a:t>To test your link, paste your link into an incognito browser window and open it. If it opens your board directly, your link is good.</a:t>
            </a:r>
            <a:endParaRPr dirty="0">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189" name="Google Shape;189;p31"/>
          <p:cNvPicPr preferRelativeResize="0"/>
          <p:nvPr/>
        </p:nvPicPr>
        <p:blipFill>
          <a:blip r:embed="rId5">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the six types of response strategies you can choose from: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Avoid </a:t>
            </a:r>
            <a:r>
              <a:rPr lang="en" dirty="0"/>
              <a:t>relates to adjusting plans so it prevents the risk from ever happening to or having an impact on your project. This strategy essentially makes the risk irrelevant to your project.</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Transfer </a:t>
            </a:r>
            <a:r>
              <a:rPr lang="en" dirty="0"/>
              <a:t>is the act of moving the risk to a different recipient by adding into the project plan a way to direct the risk in a certain direction.</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Mitigate </a:t>
            </a:r>
            <a:r>
              <a:rPr lang="en" dirty="0"/>
              <a:t>relates to proactively adjusting plans or acquiring new resources to lessen the potential consequences as much as possible or preparing for the impact of the risk.</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Accept </a:t>
            </a:r>
            <a:r>
              <a:rPr lang="en" dirty="0"/>
              <a:t>involves passively acknowledging that it will happen, or creating thresholds that trigger actions when the risk causes a certain type or level of problem.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Escalate </a:t>
            </a:r>
            <a:r>
              <a:rPr lang="en" dirty="0"/>
              <a:t>is the act of presenting the risk to someone with the right authority or skillset to properly respond. In this case, the digital project manager cannot sufficiently do so.</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Exploit </a:t>
            </a:r>
            <a:r>
              <a:rPr lang="en" dirty="0"/>
              <a:t>involves creating an opportunity or solution out of a risk to take advantage of a problem's impact.</a:t>
            </a:r>
            <a:endParaRPr dirty="0"/>
          </a:p>
          <a:p>
            <a:pPr marL="0" lvl="0" indent="0" algn="l" rtl="0">
              <a:spcBef>
                <a:spcPts val="0"/>
              </a:spcBef>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Stefano Shop project relies on the customer providing Yosemite with information on all products in its inventory. </a:t>
            </a:r>
            <a:r>
              <a:rPr lang="en" b="1" dirty="0">
                <a:latin typeface="Open Sans"/>
                <a:ea typeface="Open Sans"/>
                <a:cs typeface="Open Sans"/>
                <a:sym typeface="Open Sans"/>
              </a:rPr>
              <a:t>The Stefanos did not deliver the inventory list by the day you planned</a:t>
            </a:r>
            <a:r>
              <a:rPr lang="en" dirty="0"/>
              <a:t> to put inventory data into the system. They promised to deliver the inventory information in a few more days.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457200" lvl="0" indent="-298450" algn="l" rtl="0">
              <a:spcBef>
                <a:spcPts val="0"/>
              </a:spcBef>
              <a:spcAft>
                <a:spcPts val="0"/>
              </a:spcAft>
              <a:buClr>
                <a:srgbClr val="0E101A"/>
              </a:buClr>
              <a:buSzPts val="1100"/>
              <a:buFont typeface="Arial"/>
              <a:buChar char="●"/>
            </a:pPr>
            <a:r>
              <a:rPr lang="en" dirty="0"/>
              <a:t>Fill out the Status Report for this scenario</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285578720"/>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With Stefanos not delivering the inventory list by the day It was planned to put inventory data into the system, it could significantly impact the project in multiple critical areas. </a:t>
                      </a: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Firstly, it affects the project's schedule, potentially leading to delays in the development and deployment of key features such as the storefront, social media integration, and recommendation engine. These delays may cascade throughout the project timeline, risking the timely completion of the project within the scheduled 12 weeks which has been budgeted for.</a:t>
                      </a:r>
                    </a:p>
                    <a:p>
                      <a:pPr marL="0" lvl="0" indent="0" algn="l" rtl="0">
                        <a:spcBef>
                          <a:spcPts val="0"/>
                        </a:spcBef>
                        <a:spcAft>
                          <a:spcPts val="0"/>
                        </a:spcAft>
                        <a:buNone/>
                      </a:pPr>
                      <a:endParaRPr lang="en-GB" sz="1200" b="0" i="0" u="none" strike="noStrike" cap="none" dirty="0">
                        <a:solidFill>
                          <a:srgbClr val="000000"/>
                        </a:solidFill>
                        <a:effectLst/>
                        <a:latin typeface="+mn-lt"/>
                        <a:ea typeface="Arial"/>
                        <a:cs typeface="Arial"/>
                        <a:sym typeface="Arial"/>
                      </a:endParaRP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Secondly, there's a high risk to stakeholder relationships, particularly in terms of trust and collaboration. The delay may erode confidence in The Stefano Shop's commitment to the project, leading to strained relations between Yosemite and The Stefano family. This could hinder effective communication and decision-making/ It could also cause the schedule and quality concerns throughout the project lifecycle to worsen.</a:t>
                      </a:r>
                      <a:endParaRPr sz="120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Selected risk response strategy:</a:t>
                      </a:r>
                      <a:endParaRPr sz="1800" dirty="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rgbClr val="525C65"/>
                          </a:solidFill>
                          <a:latin typeface="+mn-lt"/>
                          <a:ea typeface="Open Sans Light"/>
                          <a:cs typeface="Open Sans Light"/>
                          <a:sym typeface="Open Sans Light"/>
                        </a:rPr>
                        <a:t>Mitigate</a:t>
                      </a:r>
                      <a:endParaRPr sz="1200" i="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I would suggest to mitigate the risk. To do this I would ensure Yosemite allocates additional resources where possible or manpower to assist The Stefano Shop in compiling and delivering the inventory data on time.</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This may involve assigning temporary staff or providing technical support to improve the process.</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Yosemite would then demonstrate its commitment to supporting The Stefano Shop and ensure that the project stays to schedule within the 12 weeks. This would also mean the budget is more likely to be less impacted by delays. This strategy fosters a positive customer experience by minimising disruptions to the project timeline and maintaining confidence in Yosemite's ability to deliver on its promises. </a:t>
                      </a:r>
                      <a:endParaRPr sz="120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You need to fill out the status report on the next page</a:t>
            </a:r>
            <a:r>
              <a:rPr lang="en" dirty="0"/>
              <a:t>. It has to be based on Risk Scenario 1, which you can find in Slide 28. You also need to use details from the project scenario, which you can find in Slide 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Status Report date is when the Vendor Manager was scheduled to begin the “Input Inventory Data” task in your project plan.</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855" y="60443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455297006"/>
              </p:ext>
            </p:extLst>
          </p:nvPr>
        </p:nvGraphicFramePr>
        <p:xfrm>
          <a:off x="264950" y="6648550"/>
          <a:ext cx="7242600" cy="281931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dirty="0">
                          <a:solidFill>
                            <a:schemeClr val="lt1"/>
                          </a:solidFill>
                          <a:latin typeface="Open Sans"/>
                          <a:ea typeface="Open Sans"/>
                          <a:cs typeface="Open Sans"/>
                          <a:sym typeface="Open Sans"/>
                        </a:rPr>
                        <a:t>Project Health Check</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endParaRPr lang="en" sz="1100" dirty="0">
                        <a:solidFill>
                          <a:schemeClr val="dk1"/>
                        </a:solidFill>
                        <a:highlight>
                          <a:srgbClr val="FF0000"/>
                        </a:highlight>
                        <a:latin typeface="Open Sans Light"/>
                        <a:ea typeface="Open Sans Light"/>
                        <a:cs typeface="Open Sans Light"/>
                        <a:sym typeface="Open Sans Light"/>
                      </a:endParaRPr>
                    </a:p>
                    <a:p>
                      <a:pPr marL="0" lvl="0" indent="0" algn="l" rtl="0">
                        <a:spcBef>
                          <a:spcPts val="0"/>
                        </a:spcBef>
                        <a:spcAft>
                          <a:spcPts val="0"/>
                        </a:spcAft>
                        <a:buNone/>
                      </a:pPr>
                      <a:r>
                        <a:rPr lang="en-GB" sz="1100" dirty="0">
                          <a:solidFill>
                            <a:schemeClr val="dk1"/>
                          </a:solidFill>
                          <a:highlight>
                            <a:srgbClr val="FFFF00"/>
                          </a:highlight>
                          <a:latin typeface="Open Sans Light"/>
                          <a:ea typeface="Open Sans Light"/>
                          <a:cs typeface="Open Sans Light"/>
                          <a:sym typeface="Open Sans Light"/>
                        </a:rPr>
                        <a:t>At Risk</a:t>
                      </a:r>
                      <a:endParaRPr dirty="0">
                        <a:highlight>
                          <a:srgbClr val="FFFF00"/>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Completed:</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Technical Documentation completed for storefront</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StoreFront Development released</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Pending:</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Social Media Integration ongoing</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Marketing team started creating social media channels</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Recommendation Engine – not yet started</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More staff to be resourced to mitigate delays in receiving inventory list</a:t>
                      </a:r>
                      <a:endParaRPr dirty="0">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dirty="0">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br>
                        <a:rPr lang="en" sz="1100" dirty="0">
                          <a:solidFill>
                            <a:schemeClr val="dk1"/>
                          </a:solidFill>
                          <a:highlight>
                            <a:srgbClr val="00FF00"/>
                          </a:highlight>
                          <a:latin typeface="Open Sans Light"/>
                          <a:ea typeface="Open Sans Light"/>
                          <a:cs typeface="Open Sans Light"/>
                          <a:sym typeface="Open Sans Light"/>
                        </a:rPr>
                      </a:br>
                      <a:r>
                        <a:rPr lang="en" sz="1100" dirty="0">
                          <a:solidFill>
                            <a:schemeClr val="dk1"/>
                          </a:solidFill>
                          <a:highlight>
                            <a:srgbClr val="FFFF00"/>
                          </a:highlight>
                          <a:latin typeface="Open Sans Light"/>
                          <a:ea typeface="Open Sans Light"/>
                          <a:cs typeface="Open Sans Light"/>
                          <a:sym typeface="Open Sans Light"/>
                        </a:rPr>
                        <a:t>At Risk</a:t>
                      </a:r>
                      <a:br>
                        <a:rPr lang="en" sz="1100" dirty="0">
                          <a:solidFill>
                            <a:schemeClr val="dk1"/>
                          </a:solidFill>
                          <a:highlight>
                            <a:srgbClr val="FF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br>
                        <a:rPr lang="en" sz="1100" dirty="0">
                          <a:solidFill>
                            <a:schemeClr val="dk1"/>
                          </a:solidFill>
                          <a:highlight>
                            <a:srgbClr val="00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1171550625"/>
              </p:ext>
            </p:extLst>
          </p:nvPr>
        </p:nvGraphicFramePr>
        <p:xfrm>
          <a:off x="264850" y="3477027"/>
          <a:ext cx="7242600" cy="350511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50909">
                <a:tc>
                  <a:txBody>
                    <a:bodyPr/>
                    <a:lstStyle/>
                    <a:p>
                      <a:pPr marL="0" lvl="0" indent="0" algn="l" rtl="0">
                        <a:spcBef>
                          <a:spcPts val="0"/>
                        </a:spcBef>
                        <a:spcAft>
                          <a:spcPts val="0"/>
                        </a:spcAft>
                        <a:buClr>
                          <a:schemeClr val="dk1"/>
                        </a:buClr>
                        <a:buSzPts val="1100"/>
                        <a:buFont typeface="Arial"/>
                        <a:buNone/>
                      </a:pPr>
                      <a:r>
                        <a:rPr lang="en" b="1" dirty="0">
                          <a:solidFill>
                            <a:schemeClr val="lt1"/>
                          </a:solidFill>
                          <a:latin typeface="Open Sans"/>
                          <a:ea typeface="Open Sans"/>
                          <a:cs typeface="Open Sans"/>
                          <a:sym typeface="Open Sans"/>
                        </a:rPr>
                        <a:t>Project Highlights/Blockers</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2429527">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digital storefront for The Stefano Shop has been successfully designed, built, tested, and released on Yosemite's eCommerce platform. </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Social media channels have been created and integrated into the digital storefront, enhancing the shop's online presence and enabling direct communication with customers via various platforms.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recommendation engine has been developed and implemented, offering personalised product suggestions to customers to support increased sales.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Stefano family has undergone training and onboarding sessions. They also have documentation to support knowledge and skills. </a:t>
                      </a:r>
                    </a:p>
                    <a:p>
                      <a:pPr marL="158750" lvl="0" indent="0" algn="l" rtl="0">
                        <a:spcBef>
                          <a:spcPts val="0"/>
                        </a:spcBef>
                        <a:spcAft>
                          <a:spcPts val="0"/>
                        </a:spcAft>
                        <a:buClr>
                          <a:schemeClr val="dk1"/>
                        </a:buClr>
                        <a:buSzPts val="1100"/>
                        <a:buFont typeface="Open Sans"/>
                        <a:buNone/>
                      </a:pPr>
                      <a:r>
                        <a:rPr lang="en-GB" sz="1200" b="1" dirty="0">
                          <a:solidFill>
                            <a:schemeClr val="dk1"/>
                          </a:solidFill>
                          <a:latin typeface="Open Sans"/>
                          <a:ea typeface="Open Sans"/>
                          <a:cs typeface="Open Sans"/>
                          <a:sym typeface="Open Sans"/>
                        </a:rPr>
                        <a:t>Blockers: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This delay has already impacted the inputting of inventory data into the system, which could further add delays in other tasks, such as building the recommendation engine or creating custom sales reports. Without the necessary inventory information, the project team may struggle to progress with these tasks, leading to potential schedule delays and impacting the overall project timeline. </a:t>
                      </a: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23914">
                <a:tc>
                  <a:txBody>
                    <a:bodyPr/>
                    <a:lstStyle/>
                    <a:p>
                      <a:pPr marL="330200" lvl="0" indent="-171450" algn="l" rtl="0">
                        <a:spcBef>
                          <a:spcPts val="0"/>
                        </a:spcBef>
                        <a:spcAft>
                          <a:spcPts val="0"/>
                        </a:spcAft>
                        <a:buClr>
                          <a:schemeClr val="dk1"/>
                        </a:buClr>
                        <a:buSzPts val="1100"/>
                        <a:buFont typeface="Arial" panose="020B0604020202020204" pitchFamily="34" charset="0"/>
                        <a:buChar char="•"/>
                      </a:pP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4066554848"/>
                  </a:ext>
                </a:extLst>
              </a:tr>
            </a:tbl>
          </a:graphicData>
        </a:graphic>
      </p:graphicFrame>
      <p:graphicFrame>
        <p:nvGraphicFramePr>
          <p:cNvPr id="227" name="Google Shape;227;p37"/>
          <p:cNvGraphicFramePr/>
          <p:nvPr>
            <p:extLst>
              <p:ext uri="{D42A27DB-BD31-4B8C-83A1-F6EECF244321}">
                <p14:modId xmlns:p14="http://schemas.microsoft.com/office/powerpoint/2010/main" val="3970638169"/>
              </p:ext>
            </p:extLst>
          </p:nvPr>
        </p:nvGraphicFramePr>
        <p:xfrm>
          <a:off x="264855" y="2166444"/>
          <a:ext cx="7242600" cy="131058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Project Summary</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The project aims to digitise The Stefano Shop, a local business, by integrating into Yosemite's eCommerce platform, creating a digital storefront, social media integration, and a recommendation engine. Additionally, the project prioritises training the Stefano family to manage their digital store, which will modernise its operations and expand its customer outreach and interaction.</a:t>
                      </a:r>
                      <a:endParaRPr sz="120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2438955639"/>
              </p:ext>
            </p:extLst>
          </p:nvPr>
        </p:nvGraphicFramePr>
        <p:xfrm>
          <a:off x="264855" y="1374024"/>
          <a:ext cx="7242600" cy="79242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Digitalisalisation of Stefano Shop</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GB" dirty="0">
                          <a:latin typeface="Open Sans Light"/>
                          <a:ea typeface="Open Sans Light"/>
                          <a:cs typeface="Open Sans Light"/>
                          <a:sym typeface="Open Sans Light"/>
                        </a:rPr>
                        <a:t>Yosemite</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Sarah Bulmer</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25</a:t>
                      </a:r>
                      <a:r>
                        <a:rPr lang="en" baseline="30000" dirty="0">
                          <a:latin typeface="Open Sans Light"/>
                          <a:ea typeface="Open Sans Light"/>
                          <a:cs typeface="Open Sans Light"/>
                          <a:sym typeface="Open Sans Light"/>
                        </a:rPr>
                        <a:t>th</a:t>
                      </a:r>
                      <a:r>
                        <a:rPr lang="en" dirty="0">
                          <a:latin typeface="Open Sans Light"/>
                          <a:ea typeface="Open Sans Light"/>
                          <a:cs typeface="Open Sans Light"/>
                          <a:sym typeface="Open Sans Light"/>
                        </a:rPr>
                        <a:t> March 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 Response</a:t>
            </a:r>
            <a:endParaRPr/>
          </a:p>
        </p:txBody>
      </p:sp>
      <p:graphicFrame>
        <p:nvGraphicFramePr>
          <p:cNvPr id="240" name="Google Shape;240;p39"/>
          <p:cNvGraphicFramePr/>
          <p:nvPr>
            <p:extLst>
              <p:ext uri="{D42A27DB-BD31-4B8C-83A1-F6EECF244321}">
                <p14:modId xmlns:p14="http://schemas.microsoft.com/office/powerpoint/2010/main" val="2705747015"/>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The unexpected complexity of designing the recommendation engine presents significant risks to the project and could affect scope, because the increased complexity may lead to scope creep because additional time and resources are required to complete the task. This could potentially delay other project activities and impact the overall project timeline negatively. The other risk could be cost because the need for an additional $3,500 to upgrade the AI service means an unplanned cost increase. This could negatively impact the project budget and potentially exceed the financial constraints set by The Stefano Shop, impacting their willingness to continue with the project.</a:t>
                      </a:r>
                      <a:endParaRPr sz="1200" b="0" i="0" u="none"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chemeClr val="tx1"/>
                          </a:solidFill>
                          <a:latin typeface="+mn-lt"/>
                          <a:ea typeface="Open Sans Light"/>
                          <a:cs typeface="Open Sans Light"/>
                          <a:sym typeface="Open Sans Light"/>
                        </a:rPr>
                        <a:t>Mitigate</a:t>
                      </a:r>
                      <a:endParaRPr sz="1200" i="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 sz="1200" i="0" dirty="0">
                          <a:solidFill>
                            <a:schemeClr val="tx1"/>
                          </a:solidFill>
                          <a:latin typeface="+mn-lt"/>
                          <a:ea typeface="Open Sans Light"/>
                          <a:cs typeface="Open Sans Light"/>
                          <a:sym typeface="Open Sans Light"/>
                        </a:rPr>
                        <a:t>To mitigate this risk I would implement the strategy of negotiating with the engineering team to find alternative solutions to reduce time and/or cost since as investing in a cheaper AI solution or streamlining the recommendation engine design. If an alternative solution can’t be found then the risk may need to be escalated to Lou where further budget may be secured or finding alternative engineers with more skill sets.</a:t>
                      </a:r>
                      <a:endParaRPr sz="1200" i="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00" y="1590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Knowledge Documentation</a:t>
            </a:r>
            <a:endParaRPr dirty="0"/>
          </a:p>
        </p:txBody>
      </p:sp>
      <p:graphicFrame>
        <p:nvGraphicFramePr>
          <p:cNvPr id="258" name="Google Shape;258;p42"/>
          <p:cNvGraphicFramePr/>
          <p:nvPr>
            <p:extLst>
              <p:ext uri="{D42A27DB-BD31-4B8C-83A1-F6EECF244321}">
                <p14:modId xmlns:p14="http://schemas.microsoft.com/office/powerpoint/2010/main" val="2665586403"/>
              </p:ext>
            </p:extLst>
          </p:nvPr>
        </p:nvGraphicFramePr>
        <p:xfrm>
          <a:off x="264900" y="878998"/>
          <a:ext cx="7242600" cy="9020331"/>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734669">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Place in Timeline</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938906">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Storefront Technical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finishing Build Storefront task</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Documentation to support learning for Stefanos, and supports engineers for their further development.</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083572">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Platform user’s manual</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Aliyah</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 documentation that can be given to Stefanos as a manual</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851564">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Recommendation Engine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Final Sprint near completion to ensure all stakeholders understand how the Recommendation Engine works.</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211397">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Lesson Learned Document</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Project Manager</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the project is finished</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A lessons learned log will provide insight into the remainder of the sprints for any lessons learned and support future projects to save time, cost or quality.</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Status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and ensure Backlog is on track. It can help to identify any issues or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148636432"/>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Project Manager</a:t>
                      </a: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issues and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511576706"/>
                  </a:ext>
                </a:extLst>
              </a:tr>
              <a:tr h="1211397">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Risks and Issues Log</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Supports throughout the sprints to ensure key stake holders are updated issues and risks to add to the 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60242232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Budget</a:t>
            </a:r>
            <a:endParaRPr dirty="0"/>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teams and tasks</a:t>
            </a:r>
            <a:endParaRPr dirty="0"/>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Stefano Family</a:t>
            </a:r>
            <a:endParaRPr dirty="0"/>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Papa Stefano</a:t>
            </a:r>
            <a:r>
              <a:rPr lang="en" dirty="0"/>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Mama Stefano</a:t>
            </a:r>
            <a:r>
              <a:rPr lang="en" dirty="0"/>
              <a:t> keeps spreadsheets to track inventory and has convinced Papa to work with Yosemite. Her primary focus is on back-end administrative tasks of the business. Mama is more concerned about preparing the store for Christmas shoppers in time.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Junior Stefano</a:t>
            </a:r>
            <a:r>
              <a:rPr lang="en" dirty="0"/>
              <a:t> is a high school student still learning about the family business. Junior creates social media posts on her own accounts for the store. Sees value in taking full advantage of Yosemite’s services.</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a:t>
            </a:r>
            <a:endParaRPr dirty="0"/>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latin typeface="Open Sans"/>
                <a:ea typeface="Open Sans"/>
                <a:cs typeface="Open Sans"/>
                <a:sym typeface="Open Sans"/>
              </a:rPr>
              <a:t>Moe </a:t>
            </a:r>
            <a:r>
              <a:rPr lang="en" dirty="0"/>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Aliyah </a:t>
            </a:r>
            <a:r>
              <a:rPr lang="en" dirty="0"/>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Taylor</a:t>
            </a:r>
            <a:r>
              <a:rPr lang="en" dirty="0"/>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Lou </a:t>
            </a:r>
            <a:r>
              <a:rPr lang="en" dirty="0"/>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2682481966"/>
              </p:ext>
            </p:extLst>
          </p:nvPr>
        </p:nvGraphicFramePr>
        <p:xfrm>
          <a:off x="264900" y="1799671"/>
          <a:ext cx="7242600" cy="780335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Describe the business objectives of the project in 1-2 sentences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 primary objective of the project is to digitalise the family-run shop called “The Stefano Shop” and improve its operations and sales, by integrating it into Yosemite's eCommerce platform. The online store aims to modernise the shopping experience, attract new customers, and streamline back-end administrative tasks while adhering to budget constraints and ensuring timely completion to prepare for the holiday season.</a:t>
                      </a: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Completion of the storefront development on the Yosemite platform, ensuring a digital presence for The Stefano Shop.</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Integration of social media channels with the storefront, providing successful promotion and engagement with customers across multiple platforms.</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Implementing the recommendation engine, which will improve the shopping experience by providing personalised product recommendations to customers based on their preferences and browsing history.</a:t>
                      </a:r>
                    </a:p>
                    <a:p>
                      <a:pPr marL="285750" lvl="0" indent="-285750" algn="l" rtl="0">
                        <a:spcBef>
                          <a:spcPts val="0"/>
                        </a:spcBef>
                        <a:spcAft>
                          <a:spcPts val="0"/>
                        </a:spcAft>
                        <a:buFont typeface="Arial" panose="020B0604020202020204" pitchFamily="34" charset="0"/>
                        <a:buChar char="•"/>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Engineering Team (Led by Aliyah): Who is responsible for building the storefront, social media integration, and recommendation engine. The team has expertise in technical solutions and implementation.</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Marketing Team (Led by Taylor): Is tasked with creating and managing social media channels and marketing strategies. They are proficient in promoting and coordinating marketing.</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Vendor Management Team (Led by Moe): They can assist with coordinating additional services and resources if needed. They have expertise in vendor relations and resource management.</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Training Resources: Available for onboarding and educating the Stefano family members on operating their digital store. This ensures the Stefano family is equipped with the necessary knowledge and skills.</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Small Business Program Manager (Lou): Provides oversight and support for the project and offers guidance and assistance throughout the project lifecycle. </a:t>
                      </a:r>
                    </a:p>
                    <a:p>
                      <a:pPr marL="171450" lvl="1"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Budget Allocation: $15,000 is allocated to the project this ensures financial resources are available for necessary expenses and contingencies.</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2f063bf-ce3a-473c-8609-3866002c85b0}" enabled="1" method="Standard" siteId="{b914a242-e718-443b-a47c-6b4c649d8c0a}" removed="0"/>
</clbl:labelList>
</file>

<file path=docProps/app.xml><?xml version="1.0" encoding="utf-8"?>
<Properties xmlns="http://schemas.openxmlformats.org/officeDocument/2006/extended-properties" xmlns:vt="http://schemas.openxmlformats.org/officeDocument/2006/docPropsVTypes">
  <TotalTime>532</TotalTime>
  <Words>5427</Words>
  <Application>Microsoft Office PowerPoint</Application>
  <PresentationFormat>Custom</PresentationFormat>
  <Paragraphs>467</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Open Sans Light</vt:lpstr>
      <vt:lpstr>Helvetica Neue</vt:lpstr>
      <vt:lpstr>Arial</vt:lpstr>
      <vt:lpstr>Open Sans</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dc:creator>Bulmer, Sarah</dc:creator>
  <cp:lastModifiedBy>Bulmer, Sarah</cp:lastModifiedBy>
  <cp:revision>1</cp:revision>
  <dcterms:modified xsi:type="dcterms:W3CDTF">2024-03-17T16:42:27Z</dcterms:modified>
</cp:coreProperties>
</file>