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92"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7772400" cy="10058400"/>
  <p:notesSz cx="6858000" cy="9144000"/>
  <p:embeddedFontLs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BA829-6A89-494B-93C7-34DF5BC7DE1F}">
  <a:tblStyle styleId="{C82BA829-6A89-494B-93C7-34DF5BC7D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673" autoAdjust="0"/>
  </p:normalViewPr>
  <p:slideViewPr>
    <p:cSldViewPr snapToGrid="0">
      <p:cViewPr varScale="1">
        <p:scale>
          <a:sx n="76" d="100"/>
          <a:sy n="76" d="100"/>
        </p:scale>
        <p:origin x="3606" y="102"/>
      </p:cViewPr>
      <p:guideLst>
        <p:guide orient="horz" pos="3168"/>
        <p:guide pos="24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8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8.jpg"/><Relationship Id="rId4" Type="http://schemas.openxmlformats.org/officeDocument/2006/relationships/hyperlink" Target="https://trello.com/b/cwuLMWzH/stefano-shop-digital-store"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930954661"/>
              </p:ext>
            </p:extLst>
          </p:nvPr>
        </p:nvGraphicFramePr>
        <p:xfrm>
          <a:off x="264900" y="1701794"/>
          <a:ext cx="7242600" cy="7504618"/>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419602">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Write out the formula for the cost-benefit analysis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336769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To calculate the present value of the future benefit using the formula Future Benefit / (1 + discount rate)^n, I first need to determine the value of 'n' in terms of the number of years.</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The period is 12 weeks. To convert it to years, I need to divide it by the number of weeks in a year. Assuming there are 52 weeks in a year, I calculate 'n' as follows:</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n = 12 weeks / 52 weeks/year</a:t>
                      </a: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n  =  0.2308</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Now that I have the value of 'n' as a decimal of 1 year, I need to substitute it into the formula:</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Present Value of Future Benefit = $36,000 / (1 + 0.20)^0.2308 = $36,000 / 1.0575 = $34,039.11</a:t>
                      </a:r>
                    </a:p>
                    <a:p>
                      <a:pPr marL="0" lvl="0" indent="0" algn="l" rtl="0">
                        <a:spcBef>
                          <a:spcPts val="0"/>
                        </a:spcBef>
                        <a:spcAft>
                          <a:spcPts val="0"/>
                        </a:spcAft>
                        <a:buNone/>
                      </a:pPr>
                      <a:endParaRPr lang="en-GB" sz="1200" b="1" i="0" u="none" strike="noStrike" cap="none" dirty="0">
                        <a:solidFill>
                          <a:schemeClr val="tx1"/>
                        </a:solidFill>
                        <a:latin typeface="+mn-lt"/>
                        <a:ea typeface="Open Sans Light"/>
                        <a:cs typeface="Open Sans Light"/>
                        <a:sym typeface="Open Sans 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i="0" dirty="0">
                          <a:solidFill>
                            <a:schemeClr val="tx1"/>
                          </a:solidFill>
                          <a:latin typeface="+mn-lt"/>
                          <a:ea typeface="Open Sans Light"/>
                          <a:cs typeface="Open Sans Light"/>
                          <a:sym typeface="Open Sans Light"/>
                        </a:rPr>
                        <a:t>PV of project cost =</a:t>
                      </a:r>
                      <a:r>
                        <a:rPr lang="en-GB" sz="1200" b="0" i="0" u="none" strike="noStrike" cap="none" dirty="0">
                          <a:solidFill>
                            <a:schemeClr val="tx1"/>
                          </a:solidFill>
                          <a:latin typeface="Arial"/>
                          <a:ea typeface="Open Sans Light"/>
                          <a:cs typeface="Open Sans Light"/>
                          <a:sym typeface="Open Sans Light"/>
                        </a:rPr>
                        <a:t> Cost / (1 + discount rate)^n =</a:t>
                      </a:r>
                      <a:r>
                        <a:rPr lang="en-GB" sz="1200" i="0" dirty="0">
                          <a:solidFill>
                            <a:schemeClr val="tx1"/>
                          </a:solidFill>
                          <a:latin typeface="+mn-lt"/>
                          <a:ea typeface="Open Sans Light"/>
                          <a:cs typeface="Open Sans Light"/>
                          <a:sym typeface="Open Sans Light"/>
                        </a:rPr>
                        <a:t>$15,000 (no discount rate due to total cost given and it wasn’t stated as future cost plus there are no periods because of it being the present value).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200" i="0" dirty="0">
                        <a:solidFill>
                          <a:schemeClr val="tx1"/>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419602">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Show the steps to get the cost-benefit ratio</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356105">
                <a:tc>
                  <a:txBody>
                    <a:bodyPr/>
                    <a:lstStyle/>
                    <a:p>
                      <a:pPr marL="0" lvl="0" indent="0" algn="l" rtl="0">
                        <a:spcBef>
                          <a:spcPts val="0"/>
                        </a:spcBef>
                        <a:spcAft>
                          <a:spcPts val="0"/>
                        </a:spcAft>
                        <a:buNone/>
                      </a:pPr>
                      <a:r>
                        <a:rPr lang="en-GB" sz="1200" i="0" dirty="0">
                          <a:solidFill>
                            <a:schemeClr val="tx1"/>
                          </a:solidFill>
                          <a:latin typeface="+mn-lt"/>
                          <a:ea typeface="Open Sans"/>
                          <a:cs typeface="Open Sans"/>
                          <a:sym typeface="Open Sans"/>
                        </a:rPr>
                        <a:t>Cost-benefit ratio = PV of expected benefit / PV of project cost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i="0" dirty="0">
                          <a:solidFill>
                            <a:schemeClr val="tx1"/>
                          </a:solidFill>
                          <a:latin typeface="+mn-lt"/>
                          <a:ea typeface="Open Sans"/>
                          <a:cs typeface="Open Sans"/>
                          <a:sym typeface="Open Sans"/>
                        </a:rPr>
                        <a:t>Cost-benefit ratio = </a:t>
                      </a:r>
                      <a:r>
                        <a:rPr lang="en-GB" sz="1200" b="0" i="0" u="none" strike="noStrike" cap="none" dirty="0">
                          <a:solidFill>
                            <a:schemeClr val="tx1"/>
                          </a:solidFill>
                          <a:latin typeface="Arial"/>
                          <a:ea typeface="Open Sans Light"/>
                          <a:cs typeface="Open Sans Light"/>
                          <a:sym typeface="Open Sans Light"/>
                        </a:rPr>
                        <a:t>$34,039.11 </a:t>
                      </a:r>
                      <a:r>
                        <a:rPr lang="en-GB" sz="1200" i="0" dirty="0">
                          <a:solidFill>
                            <a:schemeClr val="tx1"/>
                          </a:solidFill>
                          <a:latin typeface="+mn-lt"/>
                          <a:ea typeface="Open Sans"/>
                          <a:cs typeface="Open Sans"/>
                          <a:sym typeface="Open Sans"/>
                        </a:rPr>
                        <a:t>/ </a:t>
                      </a:r>
                      <a:r>
                        <a:rPr lang="en-GB" sz="1200" b="0" i="0" u="none" strike="noStrike" cap="none" dirty="0">
                          <a:solidFill>
                            <a:schemeClr val="tx1"/>
                          </a:solidFill>
                          <a:latin typeface="Arial"/>
                          <a:ea typeface="Open Sans Light"/>
                          <a:cs typeface="Open Sans Light"/>
                          <a:sym typeface="Open Sans Light"/>
                        </a:rPr>
                        <a:t>$15,000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b="0" i="0" u="none" strike="noStrike" cap="none" dirty="0">
                          <a:solidFill>
                            <a:schemeClr val="tx1"/>
                          </a:solidFill>
                          <a:latin typeface="Arial"/>
                          <a:ea typeface="Open Sans Light"/>
                          <a:cs typeface="Open Sans Light"/>
                          <a:sym typeface="Open Sans Light"/>
                        </a:rPr>
                        <a:t>Cost-benefit ratio </a:t>
                      </a:r>
                      <a:r>
                        <a:rPr lang="en-GB" sz="1200" i="0" dirty="0">
                          <a:solidFill>
                            <a:schemeClr val="tx1"/>
                          </a:solidFill>
                          <a:latin typeface="+mn-lt"/>
                          <a:ea typeface="Open Sans"/>
                          <a:cs typeface="Open Sans"/>
                          <a:sym typeface="Open Sans"/>
                        </a:rPr>
                        <a:t>= 2.27</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419602">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State whether the investment is positive or negative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345305">
                <a:tc>
                  <a:txBody>
                    <a:bodyPr/>
                    <a:lstStyle/>
                    <a:p>
                      <a:pPr marL="0" lvl="0" indent="0" algn="l" rtl="0">
                        <a:spcBef>
                          <a:spcPts val="0"/>
                        </a:spcBef>
                        <a:spcAft>
                          <a:spcPts val="0"/>
                        </a:spcAft>
                        <a:buNone/>
                      </a:pPr>
                      <a:r>
                        <a:rPr lang="en-GB" sz="1200" b="0" i="0" u="none" strike="noStrike" cap="none" dirty="0">
                          <a:solidFill>
                            <a:schemeClr val="tx1"/>
                          </a:solidFill>
                          <a:latin typeface="+mn-lt"/>
                          <a:ea typeface="Open Sans Light"/>
                          <a:cs typeface="Open Sans Light"/>
                          <a:sym typeface="Open Sans Light"/>
                        </a:rPr>
                        <a:t>Cost-benefit Ratio = </a:t>
                      </a:r>
                      <a:r>
                        <a:rPr lang="en-GB" sz="1200" b="0" i="0" u="none" strike="noStrike" cap="none" dirty="0">
                          <a:solidFill>
                            <a:schemeClr val="tx1"/>
                          </a:solidFill>
                          <a:latin typeface="Arial"/>
                          <a:ea typeface="Open Sans"/>
                          <a:cs typeface="Open Sans"/>
                          <a:sym typeface="Open Sans"/>
                        </a:rPr>
                        <a:t>2.27</a:t>
                      </a:r>
                      <a:r>
                        <a:rPr lang="en-GB" sz="1200" b="0" i="0" u="none" strike="noStrike" cap="none" dirty="0">
                          <a:solidFill>
                            <a:schemeClr val="tx1"/>
                          </a:solidFill>
                          <a:latin typeface="+mn-lt"/>
                          <a:ea typeface="Open Sans Light"/>
                          <a:cs typeface="Open Sans Light"/>
                          <a:sym typeface="Open Sans Light"/>
                        </a:rPr>
                        <a:t> Therefore it is a </a:t>
                      </a:r>
                      <a:r>
                        <a:rPr lang="en-GB" sz="1200" b="1" i="0" u="none" strike="noStrike" cap="none" dirty="0">
                          <a:solidFill>
                            <a:schemeClr val="tx1"/>
                          </a:solidFill>
                          <a:latin typeface="+mn-lt"/>
                          <a:ea typeface="Open Sans Light"/>
                          <a:cs typeface="Open Sans Light"/>
                          <a:sym typeface="Open Sans Light"/>
                        </a:rPr>
                        <a:t>positive </a:t>
                      </a:r>
                      <a:r>
                        <a:rPr lang="en-GB" sz="1200" b="0" i="0" u="none" strike="noStrike" cap="none" dirty="0">
                          <a:solidFill>
                            <a:schemeClr val="tx1"/>
                          </a:solidFill>
                          <a:latin typeface="+mn-lt"/>
                          <a:ea typeface="Open Sans Light"/>
                          <a:cs typeface="Open Sans Light"/>
                          <a:sym typeface="Open Sans Light"/>
                        </a:rPr>
                        <a:t>investment</a:t>
                      </a:r>
                      <a:endParaRPr lang="en-GB" sz="1200" b="0" i="0" u="none" strike="noStrike" cap="none"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4226339051"/>
              </p:ext>
            </p:extLst>
          </p:nvPr>
        </p:nvGraphicFramePr>
        <p:xfrm>
          <a:off x="264855" y="1863004"/>
          <a:ext cx="7242600" cy="771279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780716">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are the </a:t>
                      </a:r>
                      <a:r>
                        <a:rPr lang="en" sz="1800" b="1" dirty="0">
                          <a:solidFill>
                            <a:srgbClr val="525C65"/>
                          </a:solidFill>
                          <a:latin typeface="Open Sans"/>
                          <a:ea typeface="Open Sans"/>
                          <a:cs typeface="Open Sans"/>
                          <a:sym typeface="Open Sans"/>
                        </a:rPr>
                        <a:t>minimum and the maximum</a:t>
                      </a:r>
                      <a:r>
                        <a:rPr lang="en" sz="1800" dirty="0">
                          <a:solidFill>
                            <a:srgbClr val="525C65"/>
                          </a:solidFill>
                          <a:latin typeface="Open Sans"/>
                          <a:ea typeface="Open Sans"/>
                          <a:cs typeface="Open Sans"/>
                          <a:sym typeface="Open Sans"/>
                        </a:rPr>
                        <a:t> number of weeks required to complete the project?</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6932080">
                <a:tc>
                  <a:txBody>
                    <a:bodyPr/>
                    <a:lstStyle/>
                    <a:p>
                      <a:pPr marL="0" lvl="0" indent="0" algn="l" rtl="0">
                        <a:spcBef>
                          <a:spcPts val="0"/>
                        </a:spcBef>
                        <a:spcAft>
                          <a:spcPts val="0"/>
                        </a:spcAft>
                        <a:buNone/>
                      </a:pPr>
                      <a:r>
                        <a:rPr lang="en-GB" sz="1200" i="0" dirty="0">
                          <a:solidFill>
                            <a:schemeClr val="tx1"/>
                          </a:solidFill>
                          <a:latin typeface="+mn-lt"/>
                          <a:ea typeface="Open Sans"/>
                          <a:cs typeface="Open Sans"/>
                          <a:sym typeface="Open Sans"/>
                        </a:rPr>
                        <a:t>For the minimum number of weeks, I would consider the longest individual task duration, which is building the storefront, social media integration, and recommendation engine, each taking 2 weeks.</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Therefore, the minimum number of weeks required would be 2 weeks x 3 features = 6 weeks.</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i="0" dirty="0">
                          <a:solidFill>
                            <a:schemeClr val="tx1"/>
                          </a:solidFill>
                          <a:latin typeface="+mn-lt"/>
                          <a:ea typeface="Open Sans"/>
                          <a:cs typeface="Open Sans"/>
                          <a:sym typeface="Open Sans"/>
                        </a:rPr>
                        <a:t>However, since there are dependencies such as onboarding and training Stefano's, creating social media channels, and creating a custom sales report, we add the longest of these dependencies, which is 1 week.</a:t>
                      </a:r>
                    </a:p>
                    <a:p>
                      <a:pPr marL="0" lvl="0" indent="0" algn="l" rtl="0">
                        <a:spcBef>
                          <a:spcPts val="0"/>
                        </a:spcBef>
                        <a:spcAft>
                          <a:spcPts val="0"/>
                        </a:spcAft>
                        <a:buNone/>
                      </a:pPr>
                      <a:endParaRPr lang="en-GB" sz="1200" i="0" dirty="0">
                        <a:solidFill>
                          <a:schemeClr val="tx1"/>
                        </a:solidFill>
                        <a:latin typeface="+mn-lt"/>
                        <a:ea typeface="Open Sans"/>
                        <a:cs typeface="Open Sans"/>
                        <a:sym typeface="Open Sans"/>
                      </a:endParaRPr>
                    </a:p>
                    <a:p>
                      <a:pPr marL="0" lvl="0" indent="0" algn="l" rtl="0">
                        <a:spcBef>
                          <a:spcPts val="0"/>
                        </a:spcBef>
                        <a:spcAft>
                          <a:spcPts val="0"/>
                        </a:spcAft>
                        <a:buNone/>
                      </a:pPr>
                      <a:r>
                        <a:rPr lang="en-GB" sz="1200" b="1" i="0" dirty="0">
                          <a:solidFill>
                            <a:schemeClr val="tx1"/>
                          </a:solidFill>
                          <a:latin typeface="+mn-lt"/>
                          <a:ea typeface="Open Sans"/>
                          <a:cs typeface="Open Sans"/>
                          <a:sym typeface="Open Sans"/>
                        </a:rPr>
                        <a:t>So, the minimum number of weeks required to complete all tasks is 6 weeks + 1 week = 7 weeks.</a:t>
                      </a:r>
                    </a:p>
                    <a:p>
                      <a:pPr marL="0" lvl="0" indent="0" algn="l" rtl="0">
                        <a:spcBef>
                          <a:spcPts val="0"/>
                        </a:spcBef>
                        <a:spcAft>
                          <a:spcPts val="0"/>
                        </a:spcAft>
                        <a:buNone/>
                      </a:pPr>
                      <a:endParaRPr lang="en-GB" sz="1200" b="0" i="0" u="none" strike="noStrike" cap="none" dirty="0">
                        <a:solidFill>
                          <a:schemeClr val="tx1"/>
                        </a:solidFill>
                        <a:effectLst/>
                        <a:latin typeface="+mn-lt"/>
                        <a:ea typeface="Open Sans"/>
                        <a:cs typeface="Open Sans"/>
                        <a:sym typeface="Open Sans"/>
                      </a:endParaRPr>
                    </a:p>
                    <a:p>
                      <a:pPr marL="0" lvl="0" indent="0" algn="l" rtl="0">
                        <a:spcBef>
                          <a:spcPts val="0"/>
                        </a:spcBef>
                        <a:spcAft>
                          <a:spcPts val="0"/>
                        </a:spcAft>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The maximum is from the assumption that each task starts only after the previous one is completed, therefore the </a:t>
                      </a:r>
                      <a:r>
                        <a:rPr lang="en-GB" sz="1200" b="1" i="0" u="none" strike="noStrike" cap="none" dirty="0">
                          <a:solidFill>
                            <a:srgbClr val="000000"/>
                          </a:solidFill>
                          <a:effectLst/>
                          <a:latin typeface="+mn-lt"/>
                          <a:ea typeface="Open Sans"/>
                          <a:cs typeface="Arial"/>
                          <a:sym typeface="Arial"/>
                        </a:rPr>
                        <a:t>maximum is 10 weeks</a:t>
                      </a:r>
                      <a:r>
                        <a:rPr lang="en-GB" sz="1200" b="0" i="0" u="none" strike="noStrike" cap="none" dirty="0">
                          <a:solidFill>
                            <a:srgbClr val="000000"/>
                          </a:solidFill>
                          <a:effectLst/>
                          <a:latin typeface="+mn-lt"/>
                          <a:ea typeface="Open Sans"/>
                          <a:cs typeface="Arial"/>
                          <a:sym typeface="Arial"/>
                        </a:rPr>
                        <a:t>. </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Building storefront, social media integration, and recommendation engine (Engineering):</a:t>
                      </a: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Each feature takes 2 weeks. Total for all three features: 2 weeks x 3 = 6 weeks.</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Inputting inventory data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Onboarding and training Stefano's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0"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Creating social media channels (Marketing):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0" u="none" strike="noStrike" cap="none" dirty="0">
                          <a:solidFill>
                            <a:srgbClr val="000000"/>
                          </a:solidFill>
                          <a:effectLst/>
                          <a:latin typeface="+mn-lt"/>
                          <a:ea typeface="Open Sans"/>
                          <a:cs typeface="Arial"/>
                          <a:sym typeface="Arial"/>
                        </a:rPr>
                        <a:t>Creating custom sales report (Vendor): </a:t>
                      </a:r>
                      <a:r>
                        <a:rPr lang="en-GB" sz="1200" b="0" i="1" u="none" strike="noStrike" cap="none" dirty="0">
                          <a:solidFill>
                            <a:srgbClr val="000000"/>
                          </a:solidFill>
                          <a:effectLst/>
                          <a:latin typeface="+mn-lt"/>
                          <a:ea typeface="Open Sans"/>
                          <a:cs typeface="Arial"/>
                          <a:sym typeface="Arial"/>
                        </a:rPr>
                        <a:t>Takes 1 week.</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Adding up all the durations:</a:t>
                      </a:r>
                    </a:p>
                    <a:p>
                      <a:pPr marL="0" lvl="0" indent="0" algn="l" rtl="0">
                        <a:spcBef>
                          <a:spcPts val="0"/>
                        </a:spcBef>
                        <a:spcAft>
                          <a:spcPts val="0"/>
                        </a:spcAft>
                        <a:buFont typeface="Arial" panose="020B0604020202020204" pitchFamily="34" charset="0"/>
                        <a:buNone/>
                      </a:pPr>
                      <a:endParaRPr lang="en-GB" sz="1200" b="0" i="1" u="none" strike="noStrike" cap="none" dirty="0">
                        <a:solidFill>
                          <a:srgbClr val="000000"/>
                        </a:solidFill>
                        <a:effectLst/>
                        <a:latin typeface="+mn-lt"/>
                        <a:ea typeface="Open Sans"/>
                        <a:cs typeface="Arial"/>
                        <a:sym typeface="Arial"/>
                      </a:endParaRPr>
                    </a:p>
                    <a:p>
                      <a:pPr marL="0" lvl="0" indent="0" algn="l" rtl="0">
                        <a:spcBef>
                          <a:spcPts val="0"/>
                        </a:spcBef>
                        <a:spcAft>
                          <a:spcPts val="0"/>
                        </a:spcAft>
                        <a:buFont typeface="Arial" panose="020B0604020202020204" pitchFamily="34" charset="0"/>
                        <a:buNone/>
                      </a:pPr>
                      <a:r>
                        <a:rPr lang="en-GB" sz="1200" b="0" i="1" u="none" strike="noStrike" cap="none" dirty="0">
                          <a:solidFill>
                            <a:srgbClr val="000000"/>
                          </a:solidFill>
                          <a:effectLst/>
                          <a:latin typeface="+mn-lt"/>
                          <a:ea typeface="Open Sans"/>
                          <a:cs typeface="Arial"/>
                          <a:sym typeface="Arial"/>
                        </a:rPr>
                        <a:t>6 weeks (for building features) + 1 week (inventory data) + 1 week (onboarding/training) + 1 week (social media channels) + 1 week (custom sales report) = 10 weeks.</a:t>
                      </a:r>
                      <a:endParaRPr lang="en-GB"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855" y="47838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Timing and Methodology</a:t>
            </a:r>
            <a:endParaRPr dirty="0"/>
          </a:p>
        </p:txBody>
      </p:sp>
      <p:graphicFrame>
        <p:nvGraphicFramePr>
          <p:cNvPr id="97" name="Google Shape;97;p17"/>
          <p:cNvGraphicFramePr/>
          <p:nvPr>
            <p:extLst>
              <p:ext uri="{D42A27DB-BD31-4B8C-83A1-F6EECF244321}">
                <p14:modId xmlns:p14="http://schemas.microsoft.com/office/powerpoint/2010/main" val="382810600"/>
              </p:ext>
            </p:extLst>
          </p:nvPr>
        </p:nvGraphicFramePr>
        <p:xfrm>
          <a:off x="264855" y="1352050"/>
          <a:ext cx="7242600" cy="9206364"/>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670571">
                <a:tc>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What methodology do you propose to use for organizing the project: </a:t>
                      </a:r>
                      <a:r>
                        <a:rPr lang="en" sz="1800" b="1" dirty="0">
                          <a:solidFill>
                            <a:srgbClr val="525C65"/>
                          </a:solidFill>
                          <a:latin typeface="Open Sans"/>
                          <a:ea typeface="Open Sans"/>
                          <a:cs typeface="Open Sans"/>
                          <a:sym typeface="Open Sans"/>
                        </a:rPr>
                        <a:t>Waterfall or Agile</a:t>
                      </a:r>
                      <a:r>
                        <a:rPr lang="en" sz="1800" dirty="0">
                          <a:solidFill>
                            <a:srgbClr val="525C65"/>
                          </a:solidFill>
                          <a:latin typeface="Open Sans"/>
                          <a:ea typeface="Open Sans"/>
                          <a:cs typeface="Open Sans"/>
                          <a:sym typeface="Open Sans"/>
                        </a:rPr>
                        <a:t>? Explain your answer in 2-3 sentences.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508819">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I propose using the Agile methodology to </a:t>
                      </a:r>
                      <a:r>
                        <a:rPr lang="en-GB" sz="1200" b="0" i="0" u="none" strike="noStrike" cap="none" dirty="0">
                          <a:solidFill>
                            <a:schemeClr val="tx1"/>
                          </a:solidFill>
                          <a:latin typeface="Arial"/>
                          <a:ea typeface="Open Sans Light"/>
                          <a:cs typeface="Open Sans Light"/>
                          <a:sym typeface="Open Sans Light"/>
                        </a:rPr>
                        <a:t>organise the project of integrating The Stefano Shop into Yosemite.</a:t>
                      </a:r>
                      <a:r>
                        <a:rPr lang="en-GB" sz="1200" i="0" dirty="0">
                          <a:solidFill>
                            <a:schemeClr val="tx1"/>
                          </a:solidFill>
                          <a:latin typeface="+mn-lt"/>
                          <a:ea typeface="Open Sans Light"/>
                          <a:cs typeface="Open Sans Light"/>
                          <a:sym typeface="Open Sans Light"/>
                        </a:rPr>
                        <a:t> Agile offers flexibility, allowing teams to adapt to changes and deliver incremental value throughout the project. Given the diverse team members, varying levels of familiarity with technology, and the need for continuous collaboration and feedback, Agile would enable effective communication, quick iterations, and the ability to address evolving requirements efficiently. With stakeholders like Papa Stefano, who is wary of budget constraints, Mama Stefano, concerned about timely preparations for holiday shoppers, and Junior Stefano, eager to leverage technology. Using the </a:t>
                      </a:r>
                      <a:r>
                        <a:rPr lang="en-GB" sz="1200" i="0" dirty="0" err="1">
                          <a:solidFill>
                            <a:schemeClr val="tx1"/>
                          </a:solidFill>
                          <a:latin typeface="+mn-lt"/>
                          <a:ea typeface="Open Sans Light"/>
                          <a:cs typeface="Open Sans Light"/>
                          <a:sym typeface="Open Sans Light"/>
                        </a:rPr>
                        <a:t>agile's</a:t>
                      </a:r>
                      <a:r>
                        <a:rPr lang="en-GB" sz="1200" i="0" dirty="0">
                          <a:solidFill>
                            <a:schemeClr val="tx1"/>
                          </a:solidFill>
                          <a:latin typeface="+mn-lt"/>
                          <a:ea typeface="Open Sans Light"/>
                          <a:cs typeface="Open Sans Light"/>
                          <a:sym typeface="Open Sans Light"/>
                        </a:rPr>
                        <a:t> iterative approach ensures their active involvement and accommodates their evolving needs. </a:t>
                      </a:r>
                      <a:endParaRPr sz="1200" i="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727851">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Based on your chosen methodology, list the meetings you need to schedule.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5532409">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Project </a:t>
                      </a:r>
                      <a:r>
                        <a:rPr lang="en-GB" sz="1200" i="0" dirty="0" err="1">
                          <a:solidFill>
                            <a:schemeClr val="tx1"/>
                          </a:solidFill>
                          <a:latin typeface="+mn-lt"/>
                          <a:ea typeface="Open Sans Light"/>
                          <a:cs typeface="Open Sans Light"/>
                          <a:sym typeface="Open Sans Light"/>
                        </a:rPr>
                        <a:t>Kickoff</a:t>
                      </a:r>
                      <a:r>
                        <a:rPr lang="en-GB" sz="1200" i="0" dirty="0">
                          <a:solidFill>
                            <a:schemeClr val="tx1"/>
                          </a:solidFill>
                          <a:latin typeface="+mn-lt"/>
                          <a:ea typeface="Open Sans Light"/>
                          <a:cs typeface="Open Sans Light"/>
                          <a:sym typeface="Open Sans Light"/>
                        </a:rPr>
                        <a:t> Meeting: Gather all stakeholders, including the Stefano family, project team members, and relevant Yosemite representatives, to discuss project objectives, scope, roles, and responsibilities.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Planning Meetings: Conduct regular sprint planning sessions with the project team (Aliyah, Moe, and Taylor) to define the tasks for the upcoming sprint, estimate effort, and set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Daily Stand-up Meetings: Hold brief daily stand-up meetings where team members share progress, discuss any impediments, and plan for the day. These meetings help in maintaining transparency, addressing issues promptly, and ensuring alignment toward the sprint goals.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Sprint Review Meetings: At the end of each sprint, organise review meetings to demonstrate the completed work to stakeholders, including the Stefano family, and gather feedback for further refinement.</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Retrospective Meetings: After each sprint review, conduct retrospective meetings with the project team to reflect on what went well, identify areas for improvement, and discuss actionable steps to enhance team performance in subsequent sprints.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Stakeholder Check-in Meetings: Schedule periodic check-in meetings with the Stefano family to provide updates on project progress, address concerns, and ensure alignment with their expectations.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Progress Review Meetings: Hold regular progress review meetings with Yosemite representatives, such as Lou, to provide updates on the project's status, discuss any challenges faced, and seek necessary support or resources. I would use the progress report for this, as Papa Stefano is very concerned about budget so may want regular updates.,</a:t>
                      </a:r>
                    </a:p>
                    <a:p>
                      <a:pPr marL="0" lvl="0" indent="0" algn="l" rtl="0">
                        <a:spcBef>
                          <a:spcPts val="0"/>
                        </a:spcBef>
                        <a:spcAft>
                          <a:spcPts val="0"/>
                        </a:spcAft>
                        <a:buNone/>
                      </a:pPr>
                      <a:endParaRPr lang="en-GB" sz="1200" i="0"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Ad-hoc Meetings: Additionally, be prepared to schedule ad-hoc meetings as needed to address urgent issues, resolve conflicts, or make critical decisions that may impact the project's progress.</a:t>
                      </a: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p>
                      <a:pPr marL="0" lvl="0" indent="0" algn="l" rtl="0">
                        <a:spcBef>
                          <a:spcPts val="0"/>
                        </a:spcBef>
                        <a:spcAft>
                          <a:spcPts val="0"/>
                        </a:spcAft>
                        <a:buNone/>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9578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marL="0" lvl="0" indent="0" algn="l" rtl="0">
              <a:spcBef>
                <a:spcPts val="0"/>
              </a:spcBef>
              <a:spcAft>
                <a:spcPts val="0"/>
              </a:spcAft>
              <a:buNone/>
            </a:pPr>
            <a:endParaRPr/>
          </a:p>
          <a:p>
            <a:pPr marL="0" lvl="0" indent="0" algn="l" rtl="0">
              <a:spcBef>
                <a:spcPts val="0"/>
              </a:spcBef>
              <a:spcAft>
                <a:spcPts val="0"/>
              </a:spcAft>
              <a:buNone/>
            </a:pPr>
            <a:r>
              <a:rPr lang="en"/>
              <a:t>Take a look at the Cast of Characters in the classroom or the 6th and 7th slide to learn more about each person.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 Below is a reminder of what each term means.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Power Level:</a:t>
            </a:r>
            <a:r>
              <a:rPr lang="en"/>
              <a:t> The level of authority and decision-making power that a person has over a project. You could ask: </a:t>
            </a:r>
            <a:r>
              <a:rPr lang="en" b="1">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lang="en" b="1">
                <a:latin typeface="Open Sans"/>
                <a:ea typeface="Open Sans"/>
                <a:cs typeface="Open Sans"/>
                <a:sym typeface="Open Sans"/>
              </a:rPr>
              <a:t>Can this person influence a decision-maker?</a:t>
            </a:r>
            <a:endParaRPr b="1">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extLst>
              <p:ext uri="{D42A27DB-BD31-4B8C-83A1-F6EECF244321}">
                <p14:modId xmlns:p14="http://schemas.microsoft.com/office/powerpoint/2010/main" val="2407471854"/>
              </p:ext>
            </p:extLst>
          </p:nvPr>
        </p:nvGraphicFramePr>
        <p:xfrm>
          <a:off x="264900" y="3045450"/>
          <a:ext cx="7242600" cy="5905576"/>
        </p:xfrm>
        <a:graphic>
          <a:graphicData uri="http://schemas.openxmlformats.org/drawingml/2006/table">
            <a:tbl>
              <a:tblPr>
                <a:noFill/>
                <a:tableStyleId>{C82BA829-6A89-494B-93C7-34DF5BC7DE1F}</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High</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High</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t>Low</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t>Low</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Can delay the tasks</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Limited role for the project</a:t>
                      </a:r>
                      <a:endParaRPr sz="1100" dirty="0">
                        <a:solidFill>
                          <a:schemeClr val="dk1"/>
                        </a:solidFill>
                        <a:latin typeface="Open Sans"/>
                        <a:ea typeface="Open Sans"/>
                        <a:cs typeface="Open Sans"/>
                        <a:sym typeface="Open Sans"/>
                      </a:endParaRPr>
                    </a:p>
                  </a:txBody>
                  <a:tcPr marL="91425" marR="91425" marT="91425" marB="91425">
                    <a:lnL w="9525" cap="flat" cmpd="sng" algn="ctr">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lgn="ctr">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Low</a:t>
                      </a:r>
                    </a:p>
                    <a:p>
                      <a:pPr marL="0" lvl="0" indent="0" algn="ctr" rtl="0">
                        <a:spcBef>
                          <a:spcPts val="0"/>
                        </a:spcBef>
                        <a:spcAft>
                          <a:spcPts val="0"/>
                        </a:spcAft>
                        <a:buNone/>
                      </a:pP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t>High</a:t>
                      </a:r>
                    </a:p>
                    <a:p>
                      <a:pPr marL="0" lvl="0" indent="0" algn="ctr" rtl="0">
                        <a:spcBef>
                          <a:spcPts val="0"/>
                        </a:spcBef>
                        <a:spcAft>
                          <a:spcPts val="0"/>
                        </a:spcAft>
                        <a:buNone/>
                      </a:pP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Executes the project in a timely manner</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Follows the decision makers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fill out a RACI chart for your team, as you learned in the </a:t>
            </a:r>
            <a:r>
              <a:rPr lang="en" i="1"/>
              <a:t>Setting up Your Project/Evaluating Team's Competency</a:t>
            </a:r>
            <a:r>
              <a:rPr lang="en"/>
              <a:t> lesson. In the case of this project, it is </a:t>
            </a:r>
            <a:r>
              <a:rPr lang="en" b="1">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R</a:t>
            </a:r>
            <a:r>
              <a:rPr lang="en"/>
              <a:t>esponsible</a:t>
            </a:r>
            <a:r>
              <a:rPr lang="en" b="1">
                <a:latin typeface="Open Sans"/>
                <a:ea typeface="Open Sans"/>
                <a:cs typeface="Open Sans"/>
                <a:sym typeface="Open Sans"/>
              </a:rPr>
              <a:t>:</a:t>
            </a:r>
            <a:r>
              <a:rPr lang="en"/>
              <a:t> Stakeholders who will be responsible for </a:t>
            </a:r>
            <a:r>
              <a:rPr lang="en" b="1" i="1">
                <a:latin typeface="Open Sans"/>
                <a:ea typeface="Open Sans"/>
                <a:cs typeface="Open Sans"/>
                <a:sym typeface="Open Sans"/>
              </a:rPr>
              <a:t>executing actual tasks</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A</a:t>
            </a:r>
            <a:r>
              <a:rPr lang="en"/>
              <a:t>ccountable</a:t>
            </a:r>
            <a:r>
              <a:rPr lang="en" b="1">
                <a:latin typeface="Open Sans"/>
                <a:ea typeface="Open Sans"/>
                <a:cs typeface="Open Sans"/>
                <a:sym typeface="Open Sans"/>
              </a:rPr>
              <a:t>:</a:t>
            </a:r>
            <a:r>
              <a:rPr lang="en"/>
              <a:t> The stakeholder - usually a manager - who has the duty of </a:t>
            </a:r>
            <a:r>
              <a:rPr lang="en" b="1" i="1">
                <a:latin typeface="Open Sans"/>
                <a:ea typeface="Open Sans"/>
                <a:cs typeface="Open Sans"/>
                <a:sym typeface="Open Sans"/>
              </a:rPr>
              <a:t>approving</a:t>
            </a:r>
            <a:r>
              <a:rPr lang="en"/>
              <a:t> whether a task is truly being completed; there can only be one accountable person per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C</a:t>
            </a:r>
            <a:r>
              <a:rPr lang="en"/>
              <a:t>onsult</a:t>
            </a:r>
            <a:r>
              <a:rPr lang="en" b="1">
                <a:latin typeface="Open Sans"/>
                <a:ea typeface="Open Sans"/>
                <a:cs typeface="Open Sans"/>
                <a:sym typeface="Open Sans"/>
              </a:rPr>
              <a:t>:</a:t>
            </a:r>
            <a:r>
              <a:rPr lang="en"/>
              <a:t> Anyone who has valuable insight necessary to successfully execute a task; there can be more than one consult for each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I</a:t>
            </a:r>
            <a:r>
              <a:rPr lang="en"/>
              <a:t>nformed</a:t>
            </a:r>
            <a:r>
              <a:rPr lang="en" b="1">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There are questions you can ask that help you figure out the RACI chart. Let's do that for the first task: </a:t>
            </a:r>
            <a:r>
              <a:rPr lang="en" b="1">
                <a:latin typeface="Open Sans"/>
                <a:ea typeface="Open Sans"/>
                <a:cs typeface="Open Sans"/>
                <a:sym typeface="Open Sans"/>
              </a:rPr>
              <a:t>Build storefront</a:t>
            </a:r>
            <a:r>
              <a:rPr lang="en"/>
              <a:t>.</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Responsible</a:t>
            </a:r>
            <a:r>
              <a:rPr lang="en"/>
              <a:t>: Who in the team builds the storefront? </a:t>
            </a:r>
            <a:r>
              <a:rPr lang="en" b="1">
                <a:latin typeface="Open Sans"/>
                <a:ea typeface="Open Sans"/>
                <a:cs typeface="Open Sans"/>
                <a:sym typeface="Open Sans"/>
              </a:rPr>
              <a:t>Aliyah</a:t>
            </a:r>
            <a:r>
              <a:rPr lang="en"/>
              <a:t>, as she is the engineering manager.</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Accountable</a:t>
            </a:r>
            <a:r>
              <a:rPr lang="en"/>
              <a:t>: Who can approve the finished storefront? </a:t>
            </a:r>
            <a:r>
              <a:rPr lang="en" b="1">
                <a:latin typeface="Open Sans"/>
                <a:ea typeface="Open Sans"/>
                <a:cs typeface="Open Sans"/>
                <a:sym typeface="Open Sans"/>
              </a:rPr>
              <a:t>Aliyah</a:t>
            </a:r>
            <a:r>
              <a:rPr lang="en"/>
              <a:t>, since she is the one who knows the technical problems. </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Consult</a:t>
            </a:r>
            <a:r>
              <a:rPr lang="en"/>
              <a:t>: Who can provide valuable insight while building the storefront? </a:t>
            </a:r>
            <a:r>
              <a:rPr lang="en" b="1">
                <a:latin typeface="Open Sans"/>
                <a:ea typeface="Open Sans"/>
                <a:cs typeface="Open Sans"/>
                <a:sym typeface="Open Sans"/>
              </a:rPr>
              <a:t>Moe</a:t>
            </a:r>
            <a:r>
              <a:rPr lang="en"/>
              <a:t>, as he is the vendor manager, and the storefront is for them.</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Informed</a:t>
            </a:r>
            <a:r>
              <a:rPr lang="en"/>
              <a:t>: Who needs to be kept informed about progress on this task? It can be all other people (</a:t>
            </a:r>
            <a:r>
              <a:rPr lang="en" b="1">
                <a:latin typeface="Open Sans"/>
                <a:ea typeface="Open Sans"/>
                <a:cs typeface="Open Sans"/>
                <a:sym typeface="Open Sans"/>
              </a:rPr>
              <a:t>Me, Lou, Taylor</a:t>
            </a:r>
            <a:r>
              <a:rPr lang="en"/>
              <a:t>) as other tasks depend on this one.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extLst>
              <p:ext uri="{D42A27DB-BD31-4B8C-83A1-F6EECF244321}">
                <p14:modId xmlns:p14="http://schemas.microsoft.com/office/powerpoint/2010/main" val="1667418475"/>
              </p:ext>
            </p:extLst>
          </p:nvPr>
        </p:nvGraphicFramePr>
        <p:xfrm>
          <a:off x="191900" y="4050000"/>
          <a:ext cx="7388700" cy="5668700"/>
        </p:xfrm>
        <a:graphic>
          <a:graphicData uri="http://schemas.openxmlformats.org/drawingml/2006/table">
            <a:tbl>
              <a:tblPr>
                <a:noFill/>
                <a:tableStyleId>{C82BA829-6A89-494B-93C7-34DF5BC7DE1F}</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dirty="0">
                          <a:solidFill>
                            <a:schemeClr val="lt1"/>
                          </a:solidFill>
                          <a:latin typeface="Open Sans"/>
                          <a:ea typeface="Open Sans"/>
                          <a:cs typeface="Open Sans"/>
                          <a:sym typeface="Open Sans"/>
                        </a:rPr>
                        <a:t>Me, Project Manager</a:t>
                      </a:r>
                      <a:endParaRPr sz="1200" dirty="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Lou, Program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Taylor, Marketing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Moe, Vendor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Aliyah, Engineering Manager</a:t>
                      </a:r>
                      <a:endParaRPr sz="1200" dirty="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lgn="ctr">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storefront</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A/R</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Input Inventory Data</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social media integration</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Train Stefano’s on platform</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social media channels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Build recommendation engine</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Open Sans"/>
                          <a:ea typeface="Open Sans"/>
                          <a:cs typeface="Open Sans"/>
                          <a:sym typeface="Open Sans"/>
                        </a:rPr>
                        <a:t>A/R</a:t>
                      </a:r>
                    </a:p>
                    <a:p>
                      <a:pPr marL="0" lvl="0" indent="0" algn="ctr" rtl="0">
                        <a:spcBef>
                          <a:spcPts val="0"/>
                        </a:spcBef>
                        <a:spcAft>
                          <a:spcPts val="0"/>
                        </a:spcAft>
                        <a:buNone/>
                      </a:pP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Create Custom Sales Report </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GB"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dirty="0">
                          <a:solidFill>
                            <a:srgbClr val="FFFFFF"/>
                          </a:solidFill>
                          <a:latin typeface="Open Sans"/>
                          <a:ea typeface="Open Sans"/>
                          <a:cs typeface="Open Sans"/>
                          <a:sym typeface="Open Sans"/>
                        </a:rPr>
                        <a:t>Engage stakeholders</a:t>
                      </a:r>
                      <a:endParaRPr sz="1200" dirty="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lgn="ctr">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Take a look at the </a:t>
            </a:r>
            <a:r>
              <a:rPr lang="en" b="1" dirty="0"/>
              <a:t>5th slide:</a:t>
            </a:r>
            <a:r>
              <a:rPr lang="en" dirty="0">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dirty="0">
              <a:latin typeface="Open Sans Light"/>
              <a:ea typeface="Open Sans Light"/>
              <a:cs typeface="Open Sans Light"/>
              <a:sym typeface="Open Sans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Display this model in one of the two frameworks,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457200" lvl="0" indent="-342900" algn="l" rtl="0">
              <a:lnSpc>
                <a:spcPct val="100000"/>
              </a:lnSpc>
              <a:spcBef>
                <a:spcPts val="0"/>
              </a:spcBef>
              <a:spcAft>
                <a:spcPts val="0"/>
              </a:spcAft>
              <a:buSzPts val="1800"/>
              <a:buAutoNum type="arabicPeriod"/>
            </a:pPr>
            <a:r>
              <a:rPr lang="en"/>
              <a:t>A Gantt chart for Waterfall  </a:t>
            </a:r>
            <a:r>
              <a:rPr lang="en" b="1" i="1">
                <a:latin typeface="Open Sans"/>
                <a:ea typeface="Open Sans"/>
                <a:cs typeface="Open Sans"/>
                <a:sym typeface="Open Sans"/>
              </a:rPr>
              <a:t>OR</a:t>
            </a:r>
            <a:endParaRPr b="1" i="1">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a:t>a Scrum board for Agile.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After you pick one model, be sure to </a:t>
            </a:r>
            <a:r>
              <a:rPr lang="en" b="1">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a:latin typeface="Open Sans"/>
                <a:ea typeface="Open Sans"/>
                <a:cs typeface="Open Sans"/>
                <a:sym typeface="Open Sans"/>
              </a:rPr>
              <a:t>Waterfall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Gantt chart</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Follow the instructions on slide 22</a:t>
            </a:r>
            <a:endParaRPr sz="2000"/>
          </a:p>
          <a:p>
            <a:pPr marL="457200" lvl="0" indent="-355600" algn="l" rtl="0">
              <a:lnSpc>
                <a:spcPct val="100000"/>
              </a:lnSpc>
              <a:spcBef>
                <a:spcPts val="0"/>
              </a:spcBef>
              <a:spcAft>
                <a:spcPts val="0"/>
              </a:spcAft>
              <a:buSzPts val="2000"/>
              <a:buChar char="-"/>
            </a:pPr>
            <a:r>
              <a:rPr lang="en" sz="2000"/>
              <a:t>Skip slides 23-25, go to slide 26 and continue the project.</a:t>
            </a:r>
            <a:endParaRPr sz="2000"/>
          </a:p>
          <a:p>
            <a:pPr marL="0" lvl="0" indent="0" algn="l" rtl="0">
              <a:lnSpc>
                <a:spcPct val="100000"/>
              </a:lnSpc>
              <a:spcBef>
                <a:spcPts val="0"/>
              </a:spcBef>
              <a:spcAft>
                <a:spcPts val="0"/>
              </a:spcAft>
              <a:buNone/>
            </a:pPr>
            <a:endParaRPr sz="2400" b="1">
              <a:latin typeface="Open Sans"/>
              <a:ea typeface="Open Sans"/>
              <a:cs typeface="Open Sans"/>
              <a:sym typeface="Open Sans"/>
            </a:endParaRPr>
          </a:p>
          <a:p>
            <a:pPr marL="0" lvl="0" indent="0" algn="ctr" rtl="0">
              <a:lnSpc>
                <a:spcPct val="100000"/>
              </a:lnSpc>
              <a:spcBef>
                <a:spcPts val="0"/>
              </a:spcBef>
              <a:spcAft>
                <a:spcPts val="0"/>
              </a:spcAft>
              <a:buNone/>
            </a:pPr>
            <a:r>
              <a:rPr lang="en" sz="2600" b="1">
                <a:latin typeface="Open Sans"/>
                <a:ea typeface="Open Sans"/>
                <a:cs typeface="Open Sans"/>
                <a:sym typeface="Open Sans"/>
              </a:rPr>
              <a:t>Agile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Trello board</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Skip slide 22 </a:t>
            </a:r>
            <a:endParaRPr sz="2000"/>
          </a:p>
          <a:p>
            <a:pPr marL="457200" lvl="0" indent="-355600" algn="l" rtl="0">
              <a:lnSpc>
                <a:spcPct val="100000"/>
              </a:lnSpc>
              <a:spcBef>
                <a:spcPts val="0"/>
              </a:spcBef>
              <a:spcAft>
                <a:spcPts val="0"/>
              </a:spcAft>
              <a:buSzPts val="2000"/>
              <a:buChar char="-"/>
            </a:pPr>
            <a:r>
              <a:rPr lang="en" sz="2000"/>
              <a:t>Follow the instructions on slide 23-25</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dirty="0"/>
              <a:t>In the project plan you should include at least the following tasks:</a:t>
            </a:r>
            <a:endParaRPr sz="2000" dirty="0"/>
          </a:p>
          <a:p>
            <a:pPr marL="457200" lvl="0" indent="-355600" algn="l" rtl="0">
              <a:lnSpc>
                <a:spcPct val="100000"/>
              </a:lnSpc>
              <a:spcBef>
                <a:spcPts val="0"/>
              </a:spcBef>
              <a:spcAft>
                <a:spcPts val="0"/>
              </a:spcAft>
              <a:buSzPts val="2000"/>
              <a:buFont typeface="Open Sans"/>
              <a:buChar char="-"/>
            </a:pPr>
            <a:r>
              <a:rPr lang="en" sz="2000" b="1" dirty="0">
                <a:latin typeface="Open Sans"/>
                <a:ea typeface="Open Sans"/>
                <a:cs typeface="Open Sans"/>
                <a:sym typeface="Open Sans"/>
              </a:rPr>
              <a:t>All tasks from the RACI Chart</a:t>
            </a: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At least </a:t>
            </a:r>
            <a:r>
              <a:rPr lang="en" sz="2000" b="1" dirty="0">
                <a:latin typeface="Open Sans"/>
                <a:ea typeface="Open Sans"/>
                <a:cs typeface="Open Sans"/>
                <a:sym typeface="Open Sans"/>
              </a:rPr>
              <a:t>3 Status Reports</a:t>
            </a:r>
            <a:r>
              <a:rPr lang="en" sz="2000" dirty="0"/>
              <a:t> - where you think it is appropriate</a:t>
            </a:r>
            <a:endParaRPr sz="2000" dirty="0"/>
          </a:p>
          <a:p>
            <a:pPr marL="457200" lvl="0" indent="-355600" algn="l" rtl="0">
              <a:lnSpc>
                <a:spcPct val="100000"/>
              </a:lnSpc>
              <a:spcBef>
                <a:spcPts val="0"/>
              </a:spcBef>
              <a:spcAft>
                <a:spcPts val="0"/>
              </a:spcAft>
              <a:buSzPts val="2000"/>
              <a:buChar char="-"/>
            </a:pPr>
            <a:r>
              <a:rPr lang="en" sz="2000" dirty="0"/>
              <a:t>Follow the additional instructions for your plan depending on your method</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dirty="0"/>
              <a:t>You can assume the status reports take one day, and the documentation tasks 1-3 days.</a:t>
            </a:r>
            <a:endParaRPr sz="2000" dirty="0"/>
          </a:p>
          <a:p>
            <a:pPr marL="0" lvl="0" indent="0" algn="l" rtl="0">
              <a:lnSpc>
                <a:spcPct val="100000"/>
              </a:lnSpc>
              <a:spcBef>
                <a:spcPts val="0"/>
              </a:spcBef>
              <a:spcAft>
                <a:spcPts val="0"/>
              </a:spcAft>
              <a:buNone/>
            </a:pPr>
            <a:endParaRPr sz="2000" dirty="0"/>
          </a:p>
          <a:p>
            <a:pPr marL="0" lvl="0" indent="0" algn="l" rtl="0">
              <a:lnSpc>
                <a:spcPct val="100000"/>
              </a:lnSpc>
              <a:spcBef>
                <a:spcPts val="0"/>
              </a:spcBef>
              <a:spcAft>
                <a:spcPts val="0"/>
              </a:spcAft>
              <a:buNone/>
            </a:pPr>
            <a:r>
              <a:rPr lang="en" sz="2000" b="1" dirty="0">
                <a:latin typeface="Open Sans"/>
                <a:ea typeface="Open Sans"/>
                <a:cs typeface="Open Sans"/>
                <a:sym typeface="Open Sans"/>
              </a:rPr>
              <a:t>Pay attention to:</a:t>
            </a: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dirty="0"/>
              <a:t>It is a snapshot of the planning phase of the project</a:t>
            </a:r>
            <a:endParaRPr sz="2000" dirty="0"/>
          </a:p>
          <a:p>
            <a:pPr marL="457200" lvl="0" indent="-355600" algn="l" rtl="0">
              <a:lnSpc>
                <a:spcPct val="100000"/>
              </a:lnSpc>
              <a:spcBef>
                <a:spcPts val="0"/>
              </a:spcBef>
              <a:spcAft>
                <a:spcPts val="0"/>
              </a:spcAft>
              <a:buSzPts val="2000"/>
              <a:buChar char="●"/>
            </a:pPr>
            <a:r>
              <a:rPr lang="en" sz="2000" dirty="0"/>
              <a:t>You can only assign tasks to Yosemite employees</a:t>
            </a:r>
            <a:endParaRPr sz="2000" dirty="0"/>
          </a:p>
          <a:p>
            <a:pPr marL="457200" lvl="0" indent="-355600" algn="l" rtl="0">
              <a:lnSpc>
                <a:spcPct val="100000"/>
              </a:lnSpc>
              <a:spcBef>
                <a:spcPts val="0"/>
              </a:spcBef>
              <a:spcAft>
                <a:spcPts val="0"/>
              </a:spcAft>
              <a:buSzPts val="2000"/>
              <a:buChar char="●"/>
            </a:pPr>
            <a:r>
              <a:rPr lang="en" sz="2000" dirty="0"/>
              <a:t>The date of the tasks must correlate with the project plan</a:t>
            </a:r>
            <a:endParaRPr sz="2000" dirty="0"/>
          </a:p>
          <a:p>
            <a:pPr marL="457200" lvl="0" indent="-355600" algn="l" rtl="0">
              <a:lnSpc>
                <a:spcPct val="100000"/>
              </a:lnSpc>
              <a:spcBef>
                <a:spcPts val="0"/>
              </a:spcBef>
              <a:spcAft>
                <a:spcPts val="0"/>
              </a:spcAft>
              <a:buSzPts val="2000"/>
              <a:buChar char="●"/>
            </a:pPr>
            <a:r>
              <a:rPr lang="en" sz="2000" dirty="0"/>
              <a:t>All tasks must have a start date and due date</a:t>
            </a:r>
            <a:endParaRPr sz="2000" dirty="0"/>
          </a:p>
          <a:p>
            <a:pPr marL="457200" lvl="0" indent="-355600" algn="l" rtl="0">
              <a:lnSpc>
                <a:spcPct val="100000"/>
              </a:lnSpc>
              <a:spcBef>
                <a:spcPts val="0"/>
              </a:spcBef>
              <a:spcAft>
                <a:spcPts val="0"/>
              </a:spcAft>
              <a:buSzPts val="2000"/>
              <a:buChar char="●"/>
            </a:pPr>
            <a:r>
              <a:rPr lang="en" sz="2000" dirty="0"/>
              <a:t>All tasks must be assigned to the relevant person</a:t>
            </a:r>
            <a:endParaRPr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If you choose a Waterfall project plan in Step 2, you should include additional tasks related to stakeholder engagement, team management, and closure activities. </a:t>
            </a:r>
            <a:endParaRPr/>
          </a:p>
          <a:p>
            <a:pPr marL="0" lvl="0" indent="0" algn="l" rtl="0">
              <a:spcBef>
                <a:spcPts val="1200"/>
              </a:spcBef>
              <a:spcAft>
                <a:spcPts val="0"/>
              </a:spcAft>
              <a:buNone/>
            </a:pPr>
            <a:r>
              <a:rPr lang="en"/>
              <a:t>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A kickoff meeting</a:t>
            </a:r>
            <a:endParaRPr/>
          </a:p>
          <a:p>
            <a:pPr marL="457200" lvl="0" indent="-342900" algn="l" rtl="0">
              <a:spcBef>
                <a:spcPts val="0"/>
              </a:spcBef>
              <a:spcAft>
                <a:spcPts val="0"/>
              </a:spcAft>
              <a:buSzPts val="1800"/>
              <a:buChar char="●"/>
            </a:pPr>
            <a:r>
              <a:rPr lang="en"/>
              <a:t>Closure meeting</a:t>
            </a:r>
            <a:endParaRPr/>
          </a:p>
          <a:p>
            <a:pPr marL="0" lvl="0" indent="0" algn="l" rtl="0">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marL="0" lvl="0" indent="0" algn="l" rtl="0">
              <a:lnSpc>
                <a:spcPct val="100000"/>
              </a:lnSpc>
              <a:spcBef>
                <a:spcPts val="12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dirty="0"/>
              <a:t>If you choose an Agile project plan in Step 2, you should </a:t>
            </a:r>
            <a:r>
              <a:rPr lang="en" b="1" dirty="0">
                <a:latin typeface="Open Sans"/>
                <a:ea typeface="Open Sans"/>
                <a:cs typeface="Open Sans"/>
                <a:sym typeface="Open Sans"/>
              </a:rPr>
              <a:t>organize the columns using Scrum phases: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a:t>
            </a:r>
            <a:endParaRPr dirty="0"/>
          </a:p>
          <a:p>
            <a:pPr marL="457200" lvl="0" indent="-342900" algn="l" rtl="0">
              <a:spcBef>
                <a:spcPts val="0"/>
              </a:spcBef>
              <a:spcAft>
                <a:spcPts val="0"/>
              </a:spcAft>
              <a:buSzPts val="1800"/>
              <a:buChar char="●"/>
            </a:pPr>
            <a:r>
              <a:rPr lang="en" dirty="0"/>
              <a:t>Backlog</a:t>
            </a:r>
            <a:endParaRPr dirty="0"/>
          </a:p>
          <a:p>
            <a:pPr marL="457200" lvl="0" indent="-342900" algn="l" rtl="0">
              <a:spcBef>
                <a:spcPts val="0"/>
              </a:spcBef>
              <a:spcAft>
                <a:spcPts val="0"/>
              </a:spcAft>
              <a:buSzPts val="1800"/>
              <a:buChar char="●"/>
            </a:pPr>
            <a:r>
              <a:rPr lang="en" dirty="0"/>
              <a:t>Work In Progress</a:t>
            </a:r>
            <a:endParaRPr dirty="0"/>
          </a:p>
          <a:p>
            <a:pPr marL="457200" lvl="0" indent="-342900" algn="l" rtl="0">
              <a:spcBef>
                <a:spcPts val="0"/>
              </a:spcBef>
              <a:spcAft>
                <a:spcPts val="0"/>
              </a:spcAft>
              <a:buSzPts val="1800"/>
              <a:buChar char="●"/>
            </a:pPr>
            <a:r>
              <a:rPr lang="en" dirty="0"/>
              <a:t>QA</a:t>
            </a:r>
            <a:endParaRPr dirty="0"/>
          </a:p>
          <a:p>
            <a:pPr marL="457200" lvl="0" indent="-342900" algn="l" rtl="0">
              <a:spcBef>
                <a:spcPts val="0"/>
              </a:spcBef>
              <a:spcAft>
                <a:spcPts val="0"/>
              </a:spcAft>
              <a:buSzPts val="1800"/>
              <a:buChar char="●"/>
            </a:pPr>
            <a:r>
              <a:rPr lang="en" dirty="0"/>
              <a:t>Release</a:t>
            </a:r>
            <a:endParaRPr dirty="0"/>
          </a:p>
          <a:p>
            <a:pPr marL="457200" lvl="0" indent="-342900" algn="l" rtl="0">
              <a:spcBef>
                <a:spcPts val="0"/>
              </a:spcBef>
              <a:spcAft>
                <a:spcPts val="0"/>
              </a:spcAft>
              <a:buSzPts val="1800"/>
              <a:buChar char="●"/>
            </a:pPr>
            <a:r>
              <a:rPr lang="en" dirty="0"/>
              <a:t>Sprint Review</a:t>
            </a:r>
            <a:endParaRPr dirty="0"/>
          </a:p>
          <a:p>
            <a:pPr marL="0" lvl="0" indent="0" algn="l" rtl="0">
              <a:spcBef>
                <a:spcPts val="1200"/>
              </a:spcBef>
              <a:spcAft>
                <a:spcPts val="0"/>
              </a:spcAft>
              <a:buClr>
                <a:schemeClr val="dk1"/>
              </a:buClr>
              <a:buSzPts val="1100"/>
              <a:buFont typeface="Arial"/>
              <a:buNone/>
            </a:pPr>
            <a:r>
              <a:rPr lang="en" dirty="0"/>
              <a:t>Include relevant tasks that occur in the initial and end phases of a Sprint. You have to include </a:t>
            </a:r>
            <a:r>
              <a:rPr lang="en" b="1" dirty="0">
                <a:latin typeface="Open Sans"/>
                <a:ea typeface="Open Sans"/>
                <a:cs typeface="Open Sans"/>
                <a:sym typeface="Open Sans"/>
              </a:rPr>
              <a:t>at least the following additional tasks:</a:t>
            </a:r>
            <a:endParaRPr b="1" dirty="0">
              <a:latin typeface="Open Sans"/>
              <a:ea typeface="Open Sans"/>
              <a:cs typeface="Open Sans"/>
              <a:sym typeface="Open Sans"/>
            </a:endParaRPr>
          </a:p>
          <a:p>
            <a:pPr marL="457200" lvl="0" indent="-342900" algn="l" rtl="0">
              <a:spcBef>
                <a:spcPts val="1200"/>
              </a:spcBef>
              <a:spcAft>
                <a:spcPts val="0"/>
              </a:spcAft>
              <a:buSzPts val="1800"/>
              <a:buChar char="●"/>
            </a:pPr>
            <a:r>
              <a:rPr lang="en" dirty="0"/>
              <a:t>Sprint planning task for each sprint</a:t>
            </a:r>
            <a:endParaRPr dirty="0"/>
          </a:p>
          <a:p>
            <a:pPr marL="457200" lvl="0" indent="-342900" algn="l" rtl="0">
              <a:spcBef>
                <a:spcPts val="0"/>
              </a:spcBef>
              <a:spcAft>
                <a:spcPts val="0"/>
              </a:spcAft>
              <a:buSzPts val="1800"/>
              <a:buChar char="●"/>
            </a:pPr>
            <a:r>
              <a:rPr lang="en" dirty="0"/>
              <a:t>Sprint review task for each sprint</a:t>
            </a:r>
            <a:endParaRPr dirty="0"/>
          </a:p>
          <a:p>
            <a:pPr marL="0" lvl="0" indent="0" algn="l" rtl="0">
              <a:spcBef>
                <a:spcPts val="12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Create a new Scrum board on </a:t>
            </a:r>
            <a:r>
              <a:rPr lang="en" dirty="0">
                <a:uFill>
                  <a:noFill/>
                </a:uFill>
                <a:latin typeface="Open Sans Light"/>
                <a:ea typeface="Open Sans Light"/>
                <a:cs typeface="Open Sans Light"/>
                <a:sym typeface="Open Sans Light"/>
                <a:hlinkClick r:id="rId3"/>
              </a:rPr>
              <a:t>Trello </a:t>
            </a:r>
            <a:r>
              <a:rPr lang="en" dirty="0">
                <a:latin typeface="Open Sans Light"/>
                <a:ea typeface="Open Sans Light"/>
                <a:cs typeface="Open Sans Light"/>
                <a:sym typeface="Open Sans Light"/>
              </a:rPr>
              <a:t>and make it public. </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To make your board public, click on the Change Visibility icon and select Public &gt; “Yes, make board public”</a:t>
            </a:r>
            <a:endParaRPr dirty="0">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dirty="0">
                <a:latin typeface="Open Sans Light"/>
                <a:ea typeface="Open Sans Light"/>
                <a:cs typeface="Open Sans Light"/>
                <a:sym typeface="Open Sans Light"/>
              </a:rPr>
              <a:t>Copy the URL from your browser - it is the same as you are viewing the board with</a:t>
            </a:r>
            <a:endParaRPr dirty="0">
              <a:latin typeface="Open Sans Light"/>
              <a:ea typeface="Open Sans Light"/>
              <a:cs typeface="Open Sans Light"/>
              <a:sym typeface="Open Sans Light"/>
            </a:endParaRPr>
          </a:p>
          <a:p>
            <a:pPr marL="0" lvl="0" indent="0" algn="l" rtl="0">
              <a:spcBef>
                <a:spcPts val="0"/>
              </a:spcBef>
              <a:spcAft>
                <a:spcPts val="1600"/>
              </a:spcAft>
              <a:buNone/>
            </a:pPr>
            <a:endParaRPr dirty="0"/>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solidFill>
                  <a:schemeClr val="dk1"/>
                </a:solidFill>
                <a:latin typeface="Open Sans"/>
                <a:ea typeface="Open Sans"/>
                <a:cs typeface="Open Sans"/>
                <a:sym typeface="Open Sans"/>
                <a:hlinkClick r:id="rId4"/>
              </a:rPr>
              <a:t>https://trello.com/b/cwuLMWzH/stefano-shop-digital-store</a:t>
            </a:r>
            <a:endParaRPr lang="en-GB" sz="2000" dirty="0">
              <a:solidFill>
                <a:schemeClr val="dk1"/>
              </a:solidFill>
              <a:latin typeface="Open Sans"/>
              <a:ea typeface="Open Sans"/>
              <a:cs typeface="Open Sans"/>
              <a:sym typeface="Open Sans"/>
            </a:endParaRPr>
          </a:p>
          <a:p>
            <a:pPr marL="0" lvl="0" indent="0" algn="ctr" rtl="0">
              <a:spcBef>
                <a:spcPts val="0"/>
              </a:spcBef>
              <a:spcAft>
                <a:spcPts val="0"/>
              </a:spcAft>
              <a:buNone/>
            </a:pPr>
            <a:endParaRPr lang="en-GB" sz="2000" dirty="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Open Sans Light"/>
                <a:ea typeface="Open Sans Light"/>
                <a:cs typeface="Open Sans Light"/>
                <a:sym typeface="Open Sans Light"/>
              </a:rPr>
              <a:t>To test your link, paste your link into an incognito browser window and open it. If it opens your board directly, your link is good.</a:t>
            </a:r>
            <a:endParaRPr dirty="0">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pic>
        <p:nvPicPr>
          <p:cNvPr id="189" name="Google Shape;189;p31"/>
          <p:cNvPicPr preferRelativeResize="0"/>
          <p:nvPr/>
        </p:nvPicPr>
        <p:blipFill>
          <a:blip r:embed="rId5">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the six types of response strategies you can choose from: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Avoid </a:t>
            </a:r>
            <a:r>
              <a:rPr lang="en" dirty="0"/>
              <a:t>relates to adjusting plans so it prevents the risk from ever happening to or having an impact on your project. This strategy essentially makes the risk irrelevant to your project.</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Transfer </a:t>
            </a:r>
            <a:r>
              <a:rPr lang="en" dirty="0"/>
              <a:t>is the act of moving the risk to a different recipient by adding into the project plan a way to direct the risk in a certain direction.</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Mitigate </a:t>
            </a:r>
            <a:r>
              <a:rPr lang="en" dirty="0"/>
              <a:t>relates to proactively adjusting plans or acquiring new resources to lessen the potential consequences as much as possible or preparing for the impact of the risk.</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Accept </a:t>
            </a:r>
            <a:r>
              <a:rPr lang="en" dirty="0"/>
              <a:t>involves passively acknowledging that it will happen, or creating thresholds that trigger actions when the risk causes a certain type or level of problem.</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Escalate </a:t>
            </a:r>
            <a:r>
              <a:rPr lang="en" dirty="0"/>
              <a:t>is the act of presenting the risk to someone with the right authority or skillset to properly respond. In this case, the digital project manager cannot sufficiently do so.</a:t>
            </a:r>
            <a:endParaRPr dirty="0"/>
          </a:p>
          <a:p>
            <a:pPr marL="457200" lvl="0" indent="-342900" algn="l" rtl="0">
              <a:spcBef>
                <a:spcPts val="0"/>
              </a:spcBef>
              <a:spcAft>
                <a:spcPts val="0"/>
              </a:spcAft>
              <a:buSzPts val="1800"/>
              <a:buFont typeface="Open Sans"/>
              <a:buChar char="●"/>
            </a:pPr>
            <a:r>
              <a:rPr lang="en" b="1" dirty="0">
                <a:latin typeface="Open Sans"/>
                <a:ea typeface="Open Sans"/>
                <a:cs typeface="Open Sans"/>
                <a:sym typeface="Open Sans"/>
              </a:rPr>
              <a:t>Exploit </a:t>
            </a:r>
            <a:r>
              <a:rPr lang="en" dirty="0"/>
              <a:t>involves creating an opportunity or solution out of a risk to take advantage of a problem's impact.</a:t>
            </a:r>
            <a:endParaRPr dirty="0"/>
          </a:p>
          <a:p>
            <a:pPr marL="0" lvl="0" indent="0" algn="l" rtl="0">
              <a:spcBef>
                <a:spcPts val="0"/>
              </a:spcBef>
              <a:spcAft>
                <a:spcPts val="1600"/>
              </a:spcAft>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Stefano Shop project relies on the customer providing Yosemite with information on all products in its inventory. </a:t>
            </a:r>
            <a:r>
              <a:rPr lang="en" b="1" dirty="0">
                <a:latin typeface="Open Sans"/>
                <a:ea typeface="Open Sans"/>
                <a:cs typeface="Open Sans"/>
                <a:sym typeface="Open Sans"/>
              </a:rPr>
              <a:t>The Stefanos did not deliver the inventory list by the day you planned</a:t>
            </a:r>
            <a:r>
              <a:rPr lang="en" dirty="0"/>
              <a:t> to put inventory data into the system. They promised to deliver the inventory information in a few more days.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457200" lvl="0" indent="-298450" algn="l" rtl="0">
              <a:spcBef>
                <a:spcPts val="0"/>
              </a:spcBef>
              <a:spcAft>
                <a:spcPts val="0"/>
              </a:spcAft>
              <a:buClr>
                <a:srgbClr val="0E101A"/>
              </a:buClr>
              <a:buSzPts val="1100"/>
              <a:buFont typeface="Arial"/>
              <a:buChar char="●"/>
            </a:pPr>
            <a:r>
              <a:rPr lang="en" dirty="0"/>
              <a:t>Fill out the Status Report for this scenario</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Clr>
                <a:schemeClr val="dk1"/>
              </a:buClr>
              <a:buSzPts val="1100"/>
              <a:buFont typeface="Arial"/>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Overview</a:t>
            </a:r>
            <a:endParaRPr dirty="0"/>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dirty="0"/>
          </a:p>
          <a:p>
            <a:pPr marL="0" lvl="0" indent="0" algn="l" rtl="0">
              <a:spcBef>
                <a:spcPts val="1600"/>
              </a:spcBef>
              <a:spcAft>
                <a:spcPts val="0"/>
              </a:spcAft>
              <a:buNone/>
            </a:pPr>
            <a:r>
              <a:rPr lang="en" dirty="0"/>
              <a:t>Integrating The Stefano Shop into Yosemite means building the following features: </a:t>
            </a:r>
            <a:endParaRPr dirty="0"/>
          </a:p>
          <a:p>
            <a:pPr marL="457200" lvl="0" indent="-342900" algn="l" rtl="0">
              <a:spcBef>
                <a:spcPts val="1600"/>
              </a:spcBef>
              <a:spcAft>
                <a:spcPts val="0"/>
              </a:spcAft>
              <a:buSzPts val="1800"/>
              <a:buChar char="●"/>
            </a:pPr>
            <a:r>
              <a:rPr lang="en" dirty="0"/>
              <a:t>A storefront on the platform, </a:t>
            </a:r>
            <a:endParaRPr dirty="0"/>
          </a:p>
          <a:p>
            <a:pPr marL="457200" lvl="0" indent="-342900" algn="l" rtl="0">
              <a:spcBef>
                <a:spcPts val="0"/>
              </a:spcBef>
              <a:spcAft>
                <a:spcPts val="0"/>
              </a:spcAft>
              <a:buSzPts val="1800"/>
              <a:buChar char="●"/>
            </a:pPr>
            <a:r>
              <a:rPr lang="en" dirty="0"/>
              <a:t>A social media integration, and </a:t>
            </a:r>
            <a:endParaRPr dirty="0"/>
          </a:p>
          <a:p>
            <a:pPr marL="457200" lvl="0" indent="-342900" algn="l" rtl="0">
              <a:spcBef>
                <a:spcPts val="0"/>
              </a:spcBef>
              <a:spcAft>
                <a:spcPts val="0"/>
              </a:spcAft>
              <a:buSzPts val="1800"/>
              <a:buChar char="●"/>
            </a:pPr>
            <a:r>
              <a:rPr lang="en" dirty="0"/>
              <a:t>A recommendation engine. </a:t>
            </a:r>
            <a:endParaRPr dirty="0"/>
          </a:p>
          <a:p>
            <a:pPr marL="0" lvl="0" indent="0" algn="l" rtl="0">
              <a:spcBef>
                <a:spcPts val="1600"/>
              </a:spcBef>
              <a:spcAft>
                <a:spcPts val="0"/>
              </a:spcAft>
              <a:buNone/>
            </a:pPr>
            <a:r>
              <a:rPr lang="en" dirty="0"/>
              <a:t>The Stefano family, which consists of Papa Stefano, Mama Stefano, and Junior Stefano, will also require the training and knowledge to operate their digital store once it has been developed.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extLst>
              <p:ext uri="{D42A27DB-BD31-4B8C-83A1-F6EECF244321}">
                <p14:modId xmlns:p14="http://schemas.microsoft.com/office/powerpoint/2010/main" val="285578720"/>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With Stefanos not delivering the inventory list by the day It was planned to put inventory data into the system, it could significantly impact the project in multiple critical areas. </a:t>
                      </a: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Firstly, it affects the project's schedule, potentially leading to delays in the development and deployment of key features such as the storefront, social media integration, and recommendation engine. These delays may cascade throughout the project timeline, risking the timely completion of the project within the scheduled 12 weeks which has been budgeted for.</a:t>
                      </a:r>
                    </a:p>
                    <a:p>
                      <a:pPr marL="0" lvl="0" indent="0" algn="l" rtl="0">
                        <a:spcBef>
                          <a:spcPts val="0"/>
                        </a:spcBef>
                        <a:spcAft>
                          <a:spcPts val="0"/>
                        </a:spcAft>
                        <a:buNone/>
                      </a:pPr>
                      <a:endParaRPr lang="en-GB" sz="1200" b="0" i="0" u="none" strike="noStrike" cap="none" dirty="0">
                        <a:solidFill>
                          <a:srgbClr val="000000"/>
                        </a:solidFill>
                        <a:effectLst/>
                        <a:latin typeface="+mn-lt"/>
                        <a:ea typeface="Arial"/>
                        <a:cs typeface="Arial"/>
                        <a:sym typeface="Arial"/>
                      </a:endParaRPr>
                    </a:p>
                    <a:p>
                      <a:pPr marL="0" lvl="0" indent="0" algn="l" rtl="0">
                        <a:spcBef>
                          <a:spcPts val="0"/>
                        </a:spcBef>
                        <a:spcAft>
                          <a:spcPts val="0"/>
                        </a:spcAft>
                        <a:buNone/>
                      </a:pPr>
                      <a:r>
                        <a:rPr lang="en-GB" sz="1200" b="0" i="0" u="none" strike="noStrike" cap="none" dirty="0">
                          <a:solidFill>
                            <a:srgbClr val="000000"/>
                          </a:solidFill>
                          <a:effectLst/>
                          <a:latin typeface="+mn-lt"/>
                          <a:ea typeface="Arial"/>
                          <a:cs typeface="Arial"/>
                          <a:sym typeface="Arial"/>
                        </a:rPr>
                        <a:t>Secondly, there's a high risk to stakeholder relationships, particularly in terms of trust and collaboration. The delay may erode confidence in The Stefano Shop's commitment to the project, leading to strained relations between Yosemite and The Stefano family. This could hinder effective communication and decision-making/ It could also cause the schedule and quality concerns throughout the project lifecycle to worsen.</a:t>
                      </a:r>
                      <a:endParaRPr sz="120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Selected risk response strategy:</a:t>
                      </a:r>
                      <a:endParaRPr sz="1800" dirty="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rgbClr val="525C65"/>
                          </a:solidFill>
                          <a:latin typeface="+mn-lt"/>
                          <a:ea typeface="Open Sans Light"/>
                          <a:cs typeface="Open Sans Light"/>
                          <a:sym typeface="Open Sans Light"/>
                        </a:rPr>
                        <a:t>Mitigate</a:t>
                      </a:r>
                      <a:endParaRPr sz="1200" i="0" dirty="0">
                        <a:solidFill>
                          <a:srgbClr val="525C65"/>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I would suggest to mitigate the risk. To do this I would ensure Yosemite allocates additional resources where possible or manpower to assist The Stefano Shop in compiling and delivering the inventory data on time.</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This may involve assigning temporary staff or providing technical support to improve the process.</a:t>
                      </a:r>
                    </a:p>
                    <a:p>
                      <a:pPr marL="0" lvl="0" indent="0" algn="l" rtl="0">
                        <a:spcBef>
                          <a:spcPts val="0"/>
                        </a:spcBef>
                        <a:spcAft>
                          <a:spcPts val="0"/>
                        </a:spcAft>
                        <a:buNone/>
                      </a:pPr>
                      <a:r>
                        <a:rPr lang="en-GB" sz="1200" dirty="0">
                          <a:solidFill>
                            <a:schemeClr val="tx1"/>
                          </a:solidFill>
                          <a:latin typeface="+mn-lt"/>
                          <a:ea typeface="Open Sans"/>
                          <a:cs typeface="Open Sans"/>
                          <a:sym typeface="Open Sans"/>
                        </a:rPr>
                        <a:t>Yosemite would then demonstrate its commitment to supporting The Stefano Shop and ensure that the project stays to schedule within the 12 weeks. This would also mean the budget is more likely to be less impacted by delays. This strategy fosters a positive customer experience by minimising disruptions to the project timeline and maintaining confidence in Yosemite's ability to deliver on its promises. </a:t>
                      </a:r>
                      <a:endParaRPr sz="120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You need to fill out the status report on the next page</a:t>
            </a:r>
            <a:r>
              <a:rPr lang="en" dirty="0"/>
              <a:t>. It has to be based on Risk Scenario 1, which you can find in Slide 28. You also need to use details from the project scenario, which you can find in Slide 3.</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The Status Report date is when the Vendor Manager was scheduled to begin the “Input Inventory Data” task in your project plan.</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855" y="60443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1 - Status Report</a:t>
            </a:r>
            <a:endParaRPr dirty="0"/>
          </a:p>
        </p:txBody>
      </p:sp>
      <p:graphicFrame>
        <p:nvGraphicFramePr>
          <p:cNvPr id="225" name="Google Shape;225;p37"/>
          <p:cNvGraphicFramePr/>
          <p:nvPr>
            <p:extLst>
              <p:ext uri="{D42A27DB-BD31-4B8C-83A1-F6EECF244321}">
                <p14:modId xmlns:p14="http://schemas.microsoft.com/office/powerpoint/2010/main" val="455297006"/>
              </p:ext>
            </p:extLst>
          </p:nvPr>
        </p:nvGraphicFramePr>
        <p:xfrm>
          <a:off x="264950" y="6648550"/>
          <a:ext cx="7242600" cy="2819310"/>
        </p:xfrm>
        <a:graphic>
          <a:graphicData uri="http://schemas.openxmlformats.org/drawingml/2006/table">
            <a:tbl>
              <a:tblPr>
                <a:noFill/>
                <a:tableStyleId>{C82BA829-6A89-494B-93C7-34DF5BC7DE1F}</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dirty="0">
                          <a:solidFill>
                            <a:schemeClr val="lt1"/>
                          </a:solidFill>
                          <a:latin typeface="Open Sans"/>
                          <a:ea typeface="Open Sans"/>
                          <a:cs typeface="Open Sans"/>
                          <a:sym typeface="Open Sans"/>
                        </a:rPr>
                        <a:t>Project Health Check</a:t>
                      </a:r>
                      <a:endParaRPr b="1" dirty="0">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endParaRPr lang="en" sz="1100" dirty="0">
                        <a:solidFill>
                          <a:schemeClr val="dk1"/>
                        </a:solidFill>
                        <a:highlight>
                          <a:srgbClr val="FF0000"/>
                        </a:highlight>
                        <a:latin typeface="Open Sans Light"/>
                        <a:ea typeface="Open Sans Light"/>
                        <a:cs typeface="Open Sans Light"/>
                        <a:sym typeface="Open Sans Light"/>
                      </a:endParaRPr>
                    </a:p>
                    <a:p>
                      <a:pPr marL="0" lvl="0" indent="0" algn="l" rtl="0">
                        <a:spcBef>
                          <a:spcPts val="0"/>
                        </a:spcBef>
                        <a:spcAft>
                          <a:spcPts val="0"/>
                        </a:spcAft>
                        <a:buNone/>
                      </a:pPr>
                      <a:r>
                        <a:rPr lang="en-GB" sz="1100" dirty="0">
                          <a:solidFill>
                            <a:schemeClr val="dk1"/>
                          </a:solidFill>
                          <a:highlight>
                            <a:srgbClr val="FFFF00"/>
                          </a:highlight>
                          <a:latin typeface="Open Sans Light"/>
                          <a:ea typeface="Open Sans Light"/>
                          <a:cs typeface="Open Sans Light"/>
                          <a:sym typeface="Open Sans Light"/>
                        </a:rPr>
                        <a:t>At Risk</a:t>
                      </a:r>
                      <a:endParaRPr dirty="0">
                        <a:highlight>
                          <a:srgbClr val="FFFF00"/>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Completed:</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Technical Documentation completed for storefront</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StoreFront Development released</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Pending:</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Social Media Integration ongoing</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Marketing team started creating social media channels</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Recommendation Engine – not yet started</a:t>
                      </a:r>
                    </a:p>
                    <a:p>
                      <a:pPr marL="457200" lvl="0" indent="-298450" algn="l" rtl="0">
                        <a:spcBef>
                          <a:spcPts val="0"/>
                        </a:spcBef>
                        <a:spcAft>
                          <a:spcPts val="0"/>
                        </a:spcAft>
                        <a:buClr>
                          <a:schemeClr val="dk1"/>
                        </a:buClr>
                        <a:buSzPts val="1100"/>
                        <a:buFont typeface="Open Sans"/>
                        <a:buChar char="●"/>
                      </a:pPr>
                      <a:r>
                        <a:rPr lang="en-GB" sz="1100" dirty="0">
                          <a:solidFill>
                            <a:schemeClr val="dk1"/>
                          </a:solidFill>
                          <a:latin typeface="Open Sans"/>
                          <a:ea typeface="Open Sans"/>
                          <a:cs typeface="Open Sans"/>
                          <a:sym typeface="Open Sans"/>
                        </a:rPr>
                        <a:t>More staff to be resourced to mitigate delays in receiving inventory list</a:t>
                      </a:r>
                      <a:endParaRPr dirty="0">
                        <a:solidFill>
                          <a:schemeClr val="dk1"/>
                        </a:solidFill>
                        <a:latin typeface="Open Sans"/>
                        <a:ea typeface="Open Sans"/>
                        <a:cs typeface="Open Sans"/>
                        <a:sym typeface="Open Sans"/>
                      </a:endParaRPr>
                    </a:p>
                    <a:p>
                      <a:pPr marL="457200" lvl="0" indent="0" algn="l" rtl="0">
                        <a:spcBef>
                          <a:spcPts val="0"/>
                        </a:spcBef>
                        <a:spcAft>
                          <a:spcPts val="0"/>
                        </a:spcAft>
                        <a:buNone/>
                      </a:pPr>
                      <a:endParaRPr sz="1100" b="1" dirty="0">
                        <a:solidFill>
                          <a:schemeClr val="dk1"/>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br>
                        <a:rPr lang="en" sz="1100" dirty="0">
                          <a:solidFill>
                            <a:schemeClr val="dk1"/>
                          </a:solidFill>
                          <a:highlight>
                            <a:srgbClr val="00FF00"/>
                          </a:highlight>
                          <a:latin typeface="Open Sans Light"/>
                          <a:ea typeface="Open Sans Light"/>
                          <a:cs typeface="Open Sans Light"/>
                          <a:sym typeface="Open Sans Light"/>
                        </a:rPr>
                      </a:br>
                      <a:r>
                        <a:rPr lang="en" sz="1100" dirty="0">
                          <a:solidFill>
                            <a:schemeClr val="dk1"/>
                          </a:solidFill>
                          <a:highlight>
                            <a:srgbClr val="FFFF00"/>
                          </a:highlight>
                          <a:latin typeface="Open Sans Light"/>
                          <a:ea typeface="Open Sans Light"/>
                          <a:cs typeface="Open Sans Light"/>
                          <a:sym typeface="Open Sans Light"/>
                        </a:rPr>
                        <a:t>At Risk</a:t>
                      </a:r>
                      <a:br>
                        <a:rPr lang="en" sz="1100" dirty="0">
                          <a:solidFill>
                            <a:schemeClr val="dk1"/>
                          </a:solidFill>
                          <a:highlight>
                            <a:srgbClr val="FF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br>
                        <a:rPr lang="en" sz="1100" dirty="0">
                          <a:solidFill>
                            <a:schemeClr val="dk1"/>
                          </a:solidFill>
                          <a:highlight>
                            <a:srgbClr val="00FF00"/>
                          </a:highlight>
                          <a:latin typeface="Open Sans Light"/>
                          <a:ea typeface="Open Sans Light"/>
                          <a:cs typeface="Open Sans Light"/>
                          <a:sym typeface="Open Sans Light"/>
                        </a:rPr>
                      </a:br>
                      <a:endParaRPr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extLst>
              <p:ext uri="{D42A27DB-BD31-4B8C-83A1-F6EECF244321}">
                <p14:modId xmlns:p14="http://schemas.microsoft.com/office/powerpoint/2010/main" val="1171550625"/>
              </p:ext>
            </p:extLst>
          </p:nvPr>
        </p:nvGraphicFramePr>
        <p:xfrm>
          <a:off x="264850" y="3477027"/>
          <a:ext cx="7242600" cy="350511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50909">
                <a:tc>
                  <a:txBody>
                    <a:bodyPr/>
                    <a:lstStyle/>
                    <a:p>
                      <a:pPr marL="0" lvl="0" indent="0" algn="l" rtl="0">
                        <a:spcBef>
                          <a:spcPts val="0"/>
                        </a:spcBef>
                        <a:spcAft>
                          <a:spcPts val="0"/>
                        </a:spcAft>
                        <a:buClr>
                          <a:schemeClr val="dk1"/>
                        </a:buClr>
                        <a:buSzPts val="1100"/>
                        <a:buFont typeface="Arial"/>
                        <a:buNone/>
                      </a:pPr>
                      <a:r>
                        <a:rPr lang="en" b="1" dirty="0">
                          <a:solidFill>
                            <a:schemeClr val="lt1"/>
                          </a:solidFill>
                          <a:latin typeface="Open Sans"/>
                          <a:ea typeface="Open Sans"/>
                          <a:cs typeface="Open Sans"/>
                          <a:sym typeface="Open Sans"/>
                        </a:rPr>
                        <a:t>Project Highlights/Blockers</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2429527">
                <a:tc>
                  <a:txBody>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Highlights:</a:t>
                      </a:r>
                      <a:endParaRPr sz="1200" b="1" dirty="0">
                        <a:solidFill>
                          <a:schemeClr val="dk1"/>
                        </a:solidFill>
                        <a:latin typeface="Open Sans"/>
                        <a:ea typeface="Open Sans"/>
                        <a:cs typeface="Open Sans"/>
                        <a:sym typeface="Open Sans"/>
                      </a:endParaRP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digital storefront for The Stefano Shop has been successfully designed, built, tested, and released on Yosemite's eCommerce platform. </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Social media channels have been created and integrated into the digital storefront, enhancing the shop's online presence and enabling direct communication with customers via various platforms.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recommendation engine has been developed and implemented, offering personalised product suggestions to customers to support increased sales.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The Stefano family has undergone training and onboarding sessions. They also have documentation to support knowledge and skills. </a:t>
                      </a:r>
                    </a:p>
                    <a:p>
                      <a:pPr marL="158750" lvl="0" indent="0" algn="l" rtl="0">
                        <a:spcBef>
                          <a:spcPts val="0"/>
                        </a:spcBef>
                        <a:spcAft>
                          <a:spcPts val="0"/>
                        </a:spcAft>
                        <a:buClr>
                          <a:schemeClr val="dk1"/>
                        </a:buClr>
                        <a:buSzPts val="1100"/>
                        <a:buFont typeface="Open Sans"/>
                        <a:buNone/>
                      </a:pPr>
                      <a:r>
                        <a:rPr lang="en-GB" sz="1200" b="1" dirty="0">
                          <a:solidFill>
                            <a:schemeClr val="dk1"/>
                          </a:solidFill>
                          <a:latin typeface="Open Sans"/>
                          <a:ea typeface="Open Sans"/>
                          <a:cs typeface="Open Sans"/>
                          <a:sym typeface="Open Sans"/>
                        </a:rPr>
                        <a:t>Blockers:</a:t>
                      </a:r>
                    </a:p>
                    <a:p>
                      <a:pPr marL="330200" lvl="0" indent="-171450" algn="l" rtl="0">
                        <a:spcBef>
                          <a:spcPts val="0"/>
                        </a:spcBef>
                        <a:spcAft>
                          <a:spcPts val="0"/>
                        </a:spcAft>
                        <a:buClr>
                          <a:schemeClr val="dk1"/>
                        </a:buClr>
                        <a:buSzPts val="1100"/>
                        <a:buFont typeface="Arial" panose="020B0604020202020204" pitchFamily="34" charset="0"/>
                        <a:buChar char="•"/>
                      </a:pPr>
                      <a:r>
                        <a:rPr lang="en-GB" sz="1200" dirty="0">
                          <a:solidFill>
                            <a:schemeClr val="tx1"/>
                          </a:solidFill>
                          <a:latin typeface="+mn-lt"/>
                          <a:ea typeface="Open Sans"/>
                          <a:cs typeface="Open Sans"/>
                          <a:sym typeface="Open Sans"/>
                        </a:rPr>
                        <a:t>This delay has already impacted the inputting of inventory data into the system, which could further add delays in other tasks, such as building the recommendation engine or creating custom sales reports. Without the necessary inventory information, the project team may struggle to progress with these tasks, leading to potential schedule delays and impacting the overall project timeline. </a:t>
                      </a: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23914">
                <a:tc>
                  <a:txBody>
                    <a:bodyPr/>
                    <a:lstStyle/>
                    <a:p>
                      <a:pPr marL="330200" lvl="0" indent="-171450" algn="l" rtl="0">
                        <a:spcBef>
                          <a:spcPts val="0"/>
                        </a:spcBef>
                        <a:spcAft>
                          <a:spcPts val="0"/>
                        </a:spcAft>
                        <a:buClr>
                          <a:schemeClr val="dk1"/>
                        </a:buClr>
                        <a:buSzPts val="1100"/>
                        <a:buFont typeface="Arial" panose="020B0604020202020204" pitchFamily="34" charset="0"/>
                        <a:buChar char="•"/>
                      </a:pPr>
                      <a:endParaRPr sz="1200"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4066554848"/>
                  </a:ext>
                </a:extLst>
              </a:tr>
            </a:tbl>
          </a:graphicData>
        </a:graphic>
      </p:graphicFrame>
      <p:graphicFrame>
        <p:nvGraphicFramePr>
          <p:cNvPr id="227" name="Google Shape;227;p37"/>
          <p:cNvGraphicFramePr/>
          <p:nvPr>
            <p:extLst>
              <p:ext uri="{D42A27DB-BD31-4B8C-83A1-F6EECF244321}">
                <p14:modId xmlns:p14="http://schemas.microsoft.com/office/powerpoint/2010/main" val="3970638169"/>
              </p:ext>
            </p:extLst>
          </p:nvPr>
        </p:nvGraphicFramePr>
        <p:xfrm>
          <a:off x="264855" y="2166444"/>
          <a:ext cx="7242600" cy="1310580"/>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dirty="0">
                          <a:solidFill>
                            <a:schemeClr val="lt1"/>
                          </a:solidFill>
                          <a:latin typeface="Open Sans"/>
                          <a:ea typeface="Open Sans"/>
                          <a:cs typeface="Open Sans"/>
                          <a:sym typeface="Open Sans"/>
                        </a:rPr>
                        <a:t>Project Summary</a:t>
                      </a:r>
                      <a:endParaRPr dirty="0">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GB" sz="1200" dirty="0">
                          <a:solidFill>
                            <a:schemeClr val="tx1"/>
                          </a:solidFill>
                          <a:latin typeface="+mn-lt"/>
                          <a:ea typeface="Open Sans"/>
                          <a:cs typeface="Open Sans"/>
                          <a:sym typeface="Open Sans"/>
                        </a:rPr>
                        <a:t>The project aims to digitise The Stefano Shop, a local business, by integrating into Yosemite's eCommerce platform, creating a digital storefront, social media integration, and a recommendation engine. Additionally, the project prioritises training the Stefano family to manage their digital store, which will modernise its operations and expand its customer outreach and interaction.</a:t>
                      </a:r>
                      <a:endParaRPr sz="1200" dirty="0">
                        <a:solidFill>
                          <a:schemeClr val="tx1"/>
                        </a:solidFill>
                        <a:latin typeface="+mn-lt"/>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extLst>
              <p:ext uri="{D42A27DB-BD31-4B8C-83A1-F6EECF244321}">
                <p14:modId xmlns:p14="http://schemas.microsoft.com/office/powerpoint/2010/main" val="2438955639"/>
              </p:ext>
            </p:extLst>
          </p:nvPr>
        </p:nvGraphicFramePr>
        <p:xfrm>
          <a:off x="264855" y="1374024"/>
          <a:ext cx="7242600" cy="792420"/>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Digitalisalisation of Stefano Shop</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GB" dirty="0">
                          <a:latin typeface="Open Sans Light"/>
                          <a:ea typeface="Open Sans Light"/>
                          <a:cs typeface="Open Sans Light"/>
                          <a:sym typeface="Open Sans Light"/>
                        </a:rPr>
                        <a:t>Yosemite</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Sarah Bulmer</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dirty="0">
                          <a:latin typeface="Open Sans Light"/>
                          <a:ea typeface="Open Sans Light"/>
                          <a:cs typeface="Open Sans Light"/>
                          <a:sym typeface="Open Sans Light"/>
                        </a:rPr>
                        <a:t>25</a:t>
                      </a:r>
                      <a:r>
                        <a:rPr lang="en" baseline="30000" dirty="0">
                          <a:latin typeface="Open Sans Light"/>
                          <a:ea typeface="Open Sans Light"/>
                          <a:cs typeface="Open Sans Light"/>
                          <a:sym typeface="Open Sans Light"/>
                        </a:rPr>
                        <a:t>th</a:t>
                      </a:r>
                      <a:r>
                        <a:rPr lang="en" dirty="0">
                          <a:latin typeface="Open Sans Light"/>
                          <a:ea typeface="Open Sans Light"/>
                          <a:cs typeface="Open Sans Light"/>
                          <a:sym typeface="Open Sans Light"/>
                        </a:rPr>
                        <a:t> March 2024</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b="1" dirty="0">
                <a:latin typeface="Open Sans"/>
                <a:ea typeface="Open Sans"/>
                <a:cs typeface="Open Sans"/>
                <a:sym typeface="Open Sans"/>
              </a:rPr>
              <a:t>Your task is to:</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Analyze the above risk and describe how this affects the project. Address at least two different critical points of risk, like scope, cost, schedule, quality, stakeholder relationships, etc.</a:t>
            </a:r>
            <a:endParaRPr dirty="0"/>
          </a:p>
          <a:p>
            <a:pPr marL="457200" lvl="0" indent="-298450" algn="l" rtl="0">
              <a:spcBef>
                <a:spcPts val="0"/>
              </a:spcBef>
              <a:spcAft>
                <a:spcPts val="0"/>
              </a:spcAft>
              <a:buClr>
                <a:srgbClr val="0E101A"/>
              </a:buClr>
              <a:buSzPts val="1100"/>
              <a:buFont typeface="Arial"/>
              <a:buChar char="●"/>
            </a:pPr>
            <a:r>
              <a:rPr lang="en" dirty="0"/>
              <a:t>Choose a risk response strategy (see the valid strategies on the "Response Strategies" slide.)</a:t>
            </a:r>
            <a:endParaRPr dirty="0"/>
          </a:p>
          <a:p>
            <a:pPr marL="457200" lvl="0" indent="-298450" algn="l" rtl="0">
              <a:spcBef>
                <a:spcPts val="0"/>
              </a:spcBef>
              <a:spcAft>
                <a:spcPts val="0"/>
              </a:spcAft>
              <a:buClr>
                <a:srgbClr val="0E101A"/>
              </a:buClr>
              <a:buSzPts val="1100"/>
              <a:buFont typeface="Arial"/>
              <a:buChar char="●"/>
            </a:pPr>
            <a:r>
              <a:rPr lang="en" dirty="0"/>
              <a:t>Explain how you would apply the strategy in 3-5 sentences, including how it would impact the customer.</a:t>
            </a: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00" y="4003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2 Response</a:t>
            </a:r>
            <a:endParaRPr dirty="0"/>
          </a:p>
        </p:txBody>
      </p:sp>
      <p:graphicFrame>
        <p:nvGraphicFramePr>
          <p:cNvPr id="240" name="Google Shape;240;p39"/>
          <p:cNvGraphicFramePr/>
          <p:nvPr>
            <p:extLst>
              <p:ext uri="{D42A27DB-BD31-4B8C-83A1-F6EECF244321}">
                <p14:modId xmlns:p14="http://schemas.microsoft.com/office/powerpoint/2010/main" val="1373306589"/>
              </p:ext>
            </p:extLst>
          </p:nvPr>
        </p:nvGraphicFramePr>
        <p:xfrm>
          <a:off x="264900" y="1275850"/>
          <a:ext cx="7242600" cy="854644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How might this risk affect the project?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2339279">
                <a:tc gridSpan="2">
                  <a:txBody>
                    <a:bodyPr/>
                    <a:lstStyle/>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The identified risk regarding the recommendation engine being affects the project in several critical ways:</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1" i="0" u="none" dirty="0">
                          <a:solidFill>
                            <a:schemeClr val="tx1"/>
                          </a:solidFill>
                          <a:latin typeface="+mn-lt"/>
                          <a:ea typeface="Open Sans Light"/>
                          <a:cs typeface="Open Sans Light"/>
                          <a:sym typeface="Open Sans Light"/>
                        </a:rPr>
                        <a:t>Cost Impact: </a:t>
                      </a:r>
                      <a:r>
                        <a:rPr lang="en-GB" sz="1200" b="0" i="0" u="none" dirty="0">
                          <a:solidFill>
                            <a:schemeClr val="tx1"/>
                          </a:solidFill>
                          <a:latin typeface="+mn-lt"/>
                          <a:ea typeface="Open Sans Light"/>
                          <a:cs typeface="Open Sans Light"/>
                          <a:sym typeface="Open Sans Light"/>
                        </a:rPr>
                        <a:t>The additional four weeks and $3,500 cost overrun for upgrading the AI service directly impact the project's budget, exceeding the initial cost estimate. This could strain the budget allocated for the project and may lead to financial difficulties for The Stefano Shop.</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1" i="0" u="none" dirty="0">
                          <a:solidFill>
                            <a:schemeClr val="tx1"/>
                          </a:solidFill>
                          <a:latin typeface="+mn-lt"/>
                          <a:ea typeface="Open Sans Light"/>
                          <a:cs typeface="Open Sans Light"/>
                          <a:sym typeface="Open Sans Light"/>
                        </a:rPr>
                        <a:t>Schedule Impact</a:t>
                      </a:r>
                      <a:r>
                        <a:rPr lang="en-GB" sz="1200" b="0" i="0" u="none" dirty="0">
                          <a:solidFill>
                            <a:schemeClr val="tx1"/>
                          </a:solidFill>
                          <a:latin typeface="+mn-lt"/>
                          <a:ea typeface="Open Sans Light"/>
                          <a:cs typeface="Open Sans Light"/>
                          <a:sym typeface="Open Sans Light"/>
                        </a:rPr>
                        <a:t>: The extension of the recommendation engine development timeline by four weeks affects the overall project schedule. This delay could potentially cascade into other tasks and deadlines, impacting the timely delivery of the entire project, particularly if there are dependencies.</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It's too late to prevent the risk and the mitigation response won't be effective, the most appropriate risk response strategy in this scenario is to Accept the risk. The project team acknowledges the impact of the additional time and cost but chooses to proceed with the project despite these challenges. </a:t>
                      </a:r>
                    </a:p>
                    <a:p>
                      <a:pPr marL="0" lvl="0" indent="0" algn="l" rtl="0">
                        <a:spcBef>
                          <a:spcPts val="0"/>
                        </a:spcBef>
                        <a:spcAft>
                          <a:spcPts val="0"/>
                        </a:spcAft>
                        <a:buNone/>
                      </a:pPr>
                      <a:endParaRPr lang="en-GB" sz="1200" b="0" i="0" u="none" dirty="0">
                        <a:solidFill>
                          <a:schemeClr val="tx1"/>
                        </a:solidFill>
                        <a:latin typeface="+mn-lt"/>
                        <a:ea typeface="Open Sans Light"/>
                        <a:cs typeface="Open Sans Light"/>
                        <a:sym typeface="Open Sans Light"/>
                      </a:endParaRPr>
                    </a:p>
                    <a:p>
                      <a:pPr marL="0" lvl="0" indent="0" algn="l" rtl="0">
                        <a:spcBef>
                          <a:spcPts val="0"/>
                        </a:spcBef>
                        <a:spcAft>
                          <a:spcPts val="0"/>
                        </a:spcAft>
                        <a:buNone/>
                      </a:pPr>
                      <a:r>
                        <a:rPr lang="en-GB" sz="1200" b="0" i="0" u="none" dirty="0">
                          <a:solidFill>
                            <a:schemeClr val="tx1"/>
                          </a:solidFill>
                          <a:latin typeface="+mn-lt"/>
                          <a:ea typeface="Open Sans Light"/>
                          <a:cs typeface="Open Sans Light"/>
                          <a:sym typeface="Open Sans Light"/>
                        </a:rPr>
                        <a:t>To apply this strategy</a:t>
                      </a:r>
                      <a:r>
                        <a:rPr lang="en-GB" sz="1200" b="0" i="0" u="none">
                          <a:solidFill>
                            <a:schemeClr val="tx1"/>
                          </a:solidFill>
                          <a:latin typeface="+mn-lt"/>
                          <a:ea typeface="Open Sans Light"/>
                          <a:cs typeface="Open Sans Light"/>
                          <a:sym typeface="Open Sans Light"/>
                        </a:rPr>
                        <a:t>, I would </a:t>
                      </a:r>
                      <a:r>
                        <a:rPr lang="en-GB" sz="1200" b="0" i="0" u="none" dirty="0">
                          <a:solidFill>
                            <a:schemeClr val="tx1"/>
                          </a:solidFill>
                          <a:latin typeface="+mn-lt"/>
                          <a:ea typeface="Open Sans Light"/>
                          <a:cs typeface="Open Sans Light"/>
                          <a:sym typeface="Open Sans Light"/>
                        </a:rPr>
                        <a:t>communicate the updated timeline and budget to The Stefano Shop, ensuring transparency about the situation and ensuring there is enough budget. With the increase in budget and schedule impacts the sponsor would need to approve the delay and additional costs.</a:t>
                      </a:r>
                      <a:endParaRPr sz="1200" b="0" i="0" u="none"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200" i="0" dirty="0">
                          <a:solidFill>
                            <a:schemeClr val="tx1"/>
                          </a:solidFill>
                          <a:latin typeface="+mn-lt"/>
                          <a:ea typeface="Open Sans Light"/>
                          <a:cs typeface="Open Sans Light"/>
                          <a:sym typeface="Open Sans Light"/>
                        </a:rPr>
                        <a:t>Accept</a:t>
                      </a:r>
                      <a:endParaRPr sz="1200" i="0" dirty="0">
                        <a:solidFill>
                          <a:schemeClr val="tx1"/>
                        </a:solidFill>
                        <a:latin typeface="+mn-lt"/>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Explain below how you would apply the strategy.</a:t>
                      </a:r>
                      <a:endParaRPr sz="1800" i="1" dirty="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r h="1927425">
                <a:tc gridSpan="2">
                  <a:txBody>
                    <a:bodyPr/>
                    <a:lstStyle/>
                    <a:p>
                      <a:r>
                        <a:rPr lang="en-GB" sz="1200" b="0" i="0" u="none" strike="noStrike" cap="none" dirty="0">
                          <a:solidFill>
                            <a:srgbClr val="000000"/>
                          </a:solidFill>
                          <a:effectLst/>
                          <a:latin typeface="+mn-lt"/>
                          <a:ea typeface="Arial"/>
                          <a:cs typeface="Arial"/>
                          <a:sym typeface="Arial"/>
                        </a:rPr>
                        <a:t>To apply the "Accept" risk response strategy to the identified risk of the recommendation engine being more complex than anticipated, the project team would follow these steps:</a:t>
                      </a:r>
                    </a:p>
                    <a:p>
                      <a:r>
                        <a:rPr lang="en-GB" sz="1200" b="1" i="0" u="none" strike="noStrike" cap="none" dirty="0">
                          <a:solidFill>
                            <a:srgbClr val="000000"/>
                          </a:solidFill>
                          <a:effectLst/>
                          <a:latin typeface="+mn-lt"/>
                          <a:ea typeface="Arial"/>
                          <a:cs typeface="Arial"/>
                          <a:sym typeface="Arial"/>
                        </a:rPr>
                        <a:t>Acknowledge the Risk</a:t>
                      </a:r>
                      <a:r>
                        <a:rPr lang="en-GB" sz="1200" b="0" i="0" u="none" strike="noStrike" cap="none" dirty="0">
                          <a:solidFill>
                            <a:srgbClr val="000000"/>
                          </a:solidFill>
                          <a:effectLst/>
                          <a:latin typeface="+mn-lt"/>
                          <a:ea typeface="Arial"/>
                          <a:cs typeface="Arial"/>
                          <a:sym typeface="Arial"/>
                        </a:rPr>
                        <a:t>: Firstly, the team acknowledges the situation and recognises that the recommendation engine development will take longer than initially planned and will incur additional costs due to the need to upgrade the AI service. </a:t>
                      </a:r>
                    </a:p>
                    <a:p>
                      <a:r>
                        <a:rPr lang="en-GB" sz="1200" b="1" i="0" u="none" strike="noStrike" cap="none" dirty="0">
                          <a:solidFill>
                            <a:srgbClr val="000000"/>
                          </a:solidFill>
                          <a:effectLst/>
                          <a:latin typeface="+mn-lt"/>
                          <a:ea typeface="Arial"/>
                          <a:cs typeface="Arial"/>
                          <a:sym typeface="Arial"/>
                        </a:rPr>
                        <a:t>Communication</a:t>
                      </a:r>
                      <a:r>
                        <a:rPr lang="en-GB" sz="1200" b="0" i="0" u="none" strike="noStrike" cap="none" dirty="0">
                          <a:solidFill>
                            <a:srgbClr val="000000"/>
                          </a:solidFill>
                          <a:effectLst/>
                          <a:latin typeface="+mn-lt"/>
                          <a:ea typeface="Arial"/>
                          <a:cs typeface="Arial"/>
                          <a:sym typeface="Arial"/>
                        </a:rPr>
                        <a:t>: The project manager communicates the updated timeline and budget implications to all relevant stakeholders, especially to The Stefano Shop. It's crucial to ensure clear and transparent communication about the impact of the risk on the project's schedule and budget and gain approval.</a:t>
                      </a:r>
                    </a:p>
                    <a:p>
                      <a:r>
                        <a:rPr lang="en-GB" sz="1200" b="1" i="0" u="none" strike="noStrike" cap="none" dirty="0">
                          <a:solidFill>
                            <a:srgbClr val="000000"/>
                          </a:solidFill>
                          <a:effectLst/>
                          <a:latin typeface="+mn-lt"/>
                          <a:ea typeface="Arial"/>
                          <a:cs typeface="Arial"/>
                          <a:sym typeface="Arial"/>
                        </a:rPr>
                        <a:t>Adjust Project Plan</a:t>
                      </a:r>
                      <a:r>
                        <a:rPr lang="en-GB" sz="1200" b="0" i="0" u="none" strike="noStrike" cap="none" dirty="0">
                          <a:solidFill>
                            <a:srgbClr val="000000"/>
                          </a:solidFill>
                          <a:effectLst/>
                          <a:latin typeface="+mn-lt"/>
                          <a:ea typeface="Arial"/>
                          <a:cs typeface="Arial"/>
                          <a:sym typeface="Arial"/>
                        </a:rPr>
                        <a:t>: The project plan will need to be adjusted to accommodate the extended timeline and increased costs resulting from the risk. There also may be the need to adjust dependencies, milestones, and resource allocation to account for the delay.</a:t>
                      </a:r>
                    </a:p>
                    <a:p>
                      <a:r>
                        <a:rPr lang="en-GB" sz="1200" b="1" i="0" u="none" strike="noStrike" cap="none" dirty="0">
                          <a:solidFill>
                            <a:srgbClr val="000000"/>
                          </a:solidFill>
                          <a:effectLst/>
                          <a:latin typeface="+mn-lt"/>
                          <a:ea typeface="Arial"/>
                          <a:cs typeface="Arial"/>
                          <a:sym typeface="Arial"/>
                        </a:rPr>
                        <a:t>Cost Management</a:t>
                      </a:r>
                      <a:r>
                        <a:rPr lang="en-GB" sz="1200" b="0" i="0" u="none" strike="noStrike" cap="none" dirty="0">
                          <a:solidFill>
                            <a:srgbClr val="000000"/>
                          </a:solidFill>
                          <a:effectLst/>
                          <a:latin typeface="+mn-lt"/>
                          <a:ea typeface="Arial"/>
                          <a:cs typeface="Arial"/>
                          <a:sym typeface="Arial"/>
                        </a:rPr>
                        <a:t>: The Project Manager works with the Engineering Manager to ensure that the additional $3,500 cost for upgrading the AI service is accounted for within the project's budget. They may need to reallocate funds from other areas or seek approval for a budget increase if necessary.</a:t>
                      </a:r>
                    </a:p>
                    <a:p>
                      <a:r>
                        <a:rPr lang="en-GB" sz="1200" b="1" i="0" u="none" strike="noStrike" cap="none" dirty="0">
                          <a:solidFill>
                            <a:srgbClr val="000000"/>
                          </a:solidFill>
                          <a:effectLst/>
                          <a:latin typeface="+mn-lt"/>
                          <a:ea typeface="Arial"/>
                          <a:cs typeface="Arial"/>
                          <a:sym typeface="Arial"/>
                        </a:rPr>
                        <a:t>Timeline Management</a:t>
                      </a:r>
                      <a:r>
                        <a:rPr lang="en-GB" sz="1200" b="0" i="0" u="none" strike="noStrike" cap="none" dirty="0">
                          <a:solidFill>
                            <a:srgbClr val="000000"/>
                          </a:solidFill>
                          <a:effectLst/>
                          <a:latin typeface="+mn-lt"/>
                          <a:ea typeface="Arial"/>
                          <a:cs typeface="Arial"/>
                          <a:sym typeface="Arial"/>
                        </a:rPr>
                        <a:t>: The project manager works with the Engineering Manager to streamline any opportunities in the development process. </a:t>
                      </a:r>
                    </a:p>
                    <a:p>
                      <a:r>
                        <a:rPr lang="en-GB" sz="1200" b="1" i="0" u="none" strike="noStrike" cap="none" dirty="0">
                          <a:solidFill>
                            <a:srgbClr val="000000"/>
                          </a:solidFill>
                          <a:effectLst/>
                          <a:latin typeface="+mn-lt"/>
                          <a:ea typeface="Arial"/>
                          <a:cs typeface="Arial"/>
                          <a:sym typeface="Arial"/>
                        </a:rPr>
                        <a:t>Risk Monitoring</a:t>
                      </a:r>
                      <a:r>
                        <a:rPr lang="en-GB" sz="1200" b="0" i="0" u="none" strike="noStrike" cap="none" dirty="0">
                          <a:solidFill>
                            <a:srgbClr val="000000"/>
                          </a:solidFill>
                          <a:effectLst/>
                          <a:latin typeface="+mn-lt"/>
                          <a:ea typeface="Arial"/>
                          <a:cs typeface="Arial"/>
                          <a:sym typeface="Arial"/>
                        </a:rPr>
                        <a:t>: While accepting the risk, the team continues to monitor its impact throughout the project lifecycle. By accepting the risk and taking proactive steps to manage its consequences, the project team can navigate the challenges posed by the recommendation engine's complexity while still working towards achieving the project's objectives within the agreed-upon constraints.</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00" y="1590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Knowledge Documentation</a:t>
            </a:r>
            <a:endParaRPr dirty="0"/>
          </a:p>
        </p:txBody>
      </p:sp>
      <p:graphicFrame>
        <p:nvGraphicFramePr>
          <p:cNvPr id="258" name="Google Shape;258;p42"/>
          <p:cNvGraphicFramePr/>
          <p:nvPr>
            <p:extLst>
              <p:ext uri="{D42A27DB-BD31-4B8C-83A1-F6EECF244321}">
                <p14:modId xmlns:p14="http://schemas.microsoft.com/office/powerpoint/2010/main" val="2665586403"/>
              </p:ext>
            </p:extLst>
          </p:nvPr>
        </p:nvGraphicFramePr>
        <p:xfrm>
          <a:off x="264900" y="878998"/>
          <a:ext cx="7242600" cy="9020331"/>
        </p:xfrm>
        <a:graphic>
          <a:graphicData uri="http://schemas.openxmlformats.org/drawingml/2006/table">
            <a:tbl>
              <a:tblPr>
                <a:noFill/>
                <a:tableStyleId>{C82BA829-6A89-494B-93C7-34DF5BC7DE1F}</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734669">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Place in Timeline</a:t>
                      </a:r>
                      <a:endParaRPr sz="1200" dirty="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938906">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Storefront Technical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Aliyah</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finishing Build Storefront task</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Documentation to support learning for Stefanos, and supports engineers for their further development.</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1083572">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Platform user’s manual</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Aliyah</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 documentation that can be given to Stefanos as a manual</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851564">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Recommendation Engine Documentation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Final Sprint near completion to ensure all stakeholders understand how the Recommendation Engine works.</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comprehensive guide for the  end-users and maintenance teams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211397">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Lesson Learned Document</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Project Manager</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After the project is finished</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A lessons learned log will provide insight into the remainder of the sprints for any lessons learned and support future projects to save time, cost or quality.</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Status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and ensure Backlog is on track. It can help to identify any issues or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148636432"/>
                  </a:ext>
                </a:extLst>
              </a:tr>
              <a:tr h="121139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Project Manager</a:t>
                      </a: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Supports throughout the sprints to ensure key stake holders are updated on progress, issues and risks.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3511576706"/>
                  </a:ext>
                </a:extLst>
              </a:tr>
              <a:tr h="1211397">
                <a:tc>
                  <a:txBody>
                    <a:bodyPr/>
                    <a:lstStyle/>
                    <a:p>
                      <a:pPr marL="0" lvl="0" indent="0" algn="ctr" rtl="0">
                        <a:spcBef>
                          <a:spcPts val="0"/>
                        </a:spcBef>
                        <a:spcAft>
                          <a:spcPts val="0"/>
                        </a:spcAft>
                        <a:buNone/>
                      </a:pPr>
                      <a:r>
                        <a:rPr lang="en-GB" sz="1200" dirty="0">
                          <a:solidFill>
                            <a:schemeClr val="dk1"/>
                          </a:solidFill>
                          <a:latin typeface="Open Sans"/>
                          <a:ea typeface="Open Sans"/>
                          <a:cs typeface="Open Sans"/>
                          <a:sym typeface="Open Sans"/>
                        </a:rPr>
                        <a:t>Risks and Issues Log</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Project Manager</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Review and update at the end of each Stage (weekly) when required. Create In the Sprint Planning</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dk1"/>
                          </a:solidFill>
                          <a:latin typeface="Open Sans"/>
                          <a:ea typeface="Open Sans"/>
                          <a:cs typeface="Open Sans"/>
                          <a:sym typeface="Open Sans"/>
                        </a:rPr>
                        <a:t>Supports throughout the sprints to ensure key stake holders are updated issues and risks to add to the communications report.</a:t>
                      </a: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60242232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Budget</a:t>
            </a:r>
            <a:endParaRPr dirty="0"/>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Yosemite storefront, training, and documentation can be delivered for $15,000 - a tight budget for the Stefanos. So Papa Stefano asked that you include a cost-benefit analysis in the project scope to reassure him this is a good investment.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For the cost-benefit analysis, your research shows:</a:t>
            </a:r>
            <a:endParaRPr dirty="0"/>
          </a:p>
          <a:p>
            <a:pPr marL="457200" lvl="0" indent="-298450" algn="l" rtl="0">
              <a:spcBef>
                <a:spcPts val="0"/>
              </a:spcBef>
              <a:spcAft>
                <a:spcPts val="0"/>
              </a:spcAft>
              <a:buClr>
                <a:srgbClr val="0E101A"/>
              </a:buClr>
              <a:buSzPts val="1100"/>
              <a:buFont typeface="Arial"/>
              <a:buChar char="●"/>
            </a:pPr>
            <a:r>
              <a:rPr lang="en" dirty="0"/>
              <a:t>The eCommerce industry </a:t>
            </a:r>
            <a:r>
              <a:rPr lang="en" b="1" dirty="0">
                <a:latin typeface="Open Sans"/>
                <a:ea typeface="Open Sans"/>
                <a:cs typeface="Open Sans"/>
                <a:sym typeface="Open Sans"/>
              </a:rPr>
              <a:t>discount rate is 20%</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Yosemite promises a </a:t>
            </a:r>
            <a:r>
              <a:rPr lang="en" b="1" dirty="0">
                <a:latin typeface="Open Sans"/>
                <a:ea typeface="Open Sans"/>
                <a:cs typeface="Open Sans"/>
                <a:sym typeface="Open Sans"/>
              </a:rPr>
              <a:t>$36,000 increase</a:t>
            </a:r>
            <a:r>
              <a:rPr lang="en" dirty="0"/>
              <a:t> in revenue</a:t>
            </a:r>
            <a:endParaRPr dirty="0"/>
          </a:p>
          <a:p>
            <a:pPr marL="457200" lvl="0" indent="-298450" algn="l" rtl="0">
              <a:spcBef>
                <a:spcPts val="0"/>
              </a:spcBef>
              <a:spcAft>
                <a:spcPts val="0"/>
              </a:spcAft>
              <a:buClr>
                <a:srgbClr val="0E101A"/>
              </a:buClr>
              <a:buSzPts val="1100"/>
              <a:buFont typeface="Arial"/>
              <a:buChar char="●"/>
            </a:pPr>
            <a:r>
              <a:rPr lang="en" dirty="0"/>
              <a:t>The </a:t>
            </a:r>
            <a:r>
              <a:rPr lang="en" b="1" dirty="0">
                <a:latin typeface="Open Sans"/>
                <a:ea typeface="Open Sans"/>
                <a:cs typeface="Open Sans"/>
                <a:sym typeface="Open Sans"/>
              </a:rPr>
              <a:t>cost </a:t>
            </a:r>
            <a:r>
              <a:rPr lang="en" dirty="0"/>
              <a:t>of the project is </a:t>
            </a:r>
            <a:r>
              <a:rPr lang="en" b="1" dirty="0">
                <a:latin typeface="Open Sans"/>
                <a:ea typeface="Open Sans"/>
                <a:cs typeface="Open Sans"/>
                <a:sym typeface="Open Sans"/>
              </a:rPr>
              <a:t>$15,000</a:t>
            </a:r>
            <a:endParaRPr sz="1100" b="1"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teams and tasks</a:t>
            </a:r>
            <a:endParaRPr dirty="0"/>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Stefano Family</a:t>
            </a:r>
            <a:endParaRPr dirty="0"/>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Papa Stefano</a:t>
            </a:r>
            <a:r>
              <a:rPr lang="en" dirty="0"/>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Mama Stefano</a:t>
            </a:r>
            <a:r>
              <a:rPr lang="en" dirty="0"/>
              <a:t> keeps spreadsheets to track inventory and has convinced Papa to work with Yosemite. Her primary focus is on back-end administrative tasks of the business. Mama is more concerned about preparing the store for Christmas shoppers in time.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Junior Stefano</a:t>
            </a:r>
            <a:r>
              <a:rPr lang="en" dirty="0"/>
              <a:t> is a high school student still learning about the family business. Junior creates social media posts on her own accounts for the store. Sees value in taking full advantage of Yosemite’s services.</a:t>
            </a:r>
            <a:endParaRPr dirty="0"/>
          </a:p>
          <a:p>
            <a:pPr marL="0" lvl="0" indent="0" algn="l" rtl="0">
              <a:lnSpc>
                <a:spcPct val="100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Yosemite team</a:t>
            </a:r>
            <a:endParaRPr dirty="0"/>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dirty="0">
                <a:latin typeface="Open Sans"/>
                <a:ea typeface="Open Sans"/>
                <a:cs typeface="Open Sans"/>
                <a:sym typeface="Open Sans"/>
              </a:rPr>
              <a:t>Moe </a:t>
            </a:r>
            <a:r>
              <a:rPr lang="en" dirty="0"/>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Aliyah </a:t>
            </a:r>
            <a:r>
              <a:rPr lang="en" dirty="0"/>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r>
              <a:rPr lang="en" b="1" dirty="0">
                <a:latin typeface="Open Sans"/>
                <a:ea typeface="Open Sans"/>
                <a:cs typeface="Open Sans"/>
                <a:sym typeface="Open Sans"/>
              </a:rPr>
              <a:t>Taylor</a:t>
            </a:r>
            <a:r>
              <a:rPr lang="en" dirty="0"/>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en" b="1" dirty="0">
                <a:latin typeface="Open Sans"/>
                <a:ea typeface="Open Sans"/>
                <a:cs typeface="Open Sans"/>
                <a:sym typeface="Open Sans"/>
              </a:rPr>
              <a:t>Lou </a:t>
            </a:r>
            <a:r>
              <a:rPr lang="en" dirty="0"/>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dirty="0"/>
          </a:p>
          <a:p>
            <a:pPr marL="0" marR="0" lvl="0" indent="0" algn="l" rtl="0">
              <a:lnSpc>
                <a:spcPct val="100000"/>
              </a:lnSpc>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extLst>
              <p:ext uri="{D42A27DB-BD31-4B8C-83A1-F6EECF244321}">
                <p14:modId xmlns:p14="http://schemas.microsoft.com/office/powerpoint/2010/main" val="2682481966"/>
              </p:ext>
            </p:extLst>
          </p:nvPr>
        </p:nvGraphicFramePr>
        <p:xfrm>
          <a:off x="264900" y="1799671"/>
          <a:ext cx="7242600" cy="7803356"/>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525C65"/>
                          </a:solidFill>
                          <a:latin typeface="Open Sans"/>
                          <a:ea typeface="Open Sans"/>
                          <a:cs typeface="Open Sans"/>
                          <a:sym typeface="Open Sans"/>
                        </a:rPr>
                        <a:t>Describe the business objectives of the project in 1-2 sentences</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GB" sz="1200" i="0" dirty="0">
                          <a:solidFill>
                            <a:schemeClr val="tx1"/>
                          </a:solidFill>
                          <a:latin typeface="+mn-lt"/>
                          <a:ea typeface="Open Sans Light"/>
                          <a:cs typeface="Open Sans Light"/>
                          <a:sym typeface="Open Sans Light"/>
                        </a:rPr>
                        <a:t>The primary objective of the project is to digitalise the family-run shop called “The Stefano Shop” and improve its operations and sales, by integrating it into Yosemite's eCommerce platform. The online store aims to modernise the shopping experience, attract new customers, and streamline back-end administrative tasks while adhering to budget constraints and ensuring timely completion to prepare for the holiday season.</a:t>
                      </a: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Completion of the storefront development on the Yosemite platform, ensuring a digital presence for The Stefano Shop.</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Integration of social media channels with the storefront, providing successful promotion and engagement with customers across multiple platforms.</a:t>
                      </a:r>
                    </a:p>
                    <a:p>
                      <a:pPr marL="285750" lvl="0" indent="-285750" algn="l" rtl="0">
                        <a:spcBef>
                          <a:spcPts val="0"/>
                        </a:spcBef>
                        <a:spcAft>
                          <a:spcPts val="0"/>
                        </a:spcAft>
                        <a:buFont typeface="Arial" panose="020B0604020202020204" pitchFamily="34" charset="0"/>
                        <a:buChar char="•"/>
                      </a:pPr>
                      <a:r>
                        <a:rPr lang="en-GB" sz="1200" i="0" dirty="0">
                          <a:solidFill>
                            <a:schemeClr val="tx1"/>
                          </a:solidFill>
                          <a:latin typeface="+mn-lt"/>
                          <a:ea typeface="Open Sans Light"/>
                          <a:cs typeface="Open Sans Light"/>
                          <a:sym typeface="Open Sans Light"/>
                        </a:rPr>
                        <a:t>Implementing the recommendation engine, which will improve the shopping experience by providing personalised product recommendations to customers based on their preferences and browsing history.</a:t>
                      </a:r>
                    </a:p>
                    <a:p>
                      <a:pPr marL="285750" lvl="0" indent="-285750" algn="l" rtl="0">
                        <a:spcBef>
                          <a:spcPts val="0"/>
                        </a:spcBef>
                        <a:spcAft>
                          <a:spcPts val="0"/>
                        </a:spcAft>
                        <a:buFont typeface="Arial" panose="020B0604020202020204" pitchFamily="34" charset="0"/>
                        <a:buChar char="•"/>
                      </a:pPr>
                      <a:endParaRPr lang="en-GB" sz="1200" i="0" dirty="0">
                        <a:solidFill>
                          <a:srgbClr val="525C65"/>
                        </a:solidFill>
                        <a:latin typeface="+mn-l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Engineering Team (Led by Aliyah): Who is responsible for building the storefront, social media integration, and recommendation engine. The team has expertise in technical solutions and implementation.</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Marketing Team (Led by Taylor): Is tasked with creating and managing social media channels and marketing strategies. They are proficient in promoting and coordinating marketing.</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Vendor Management Team (Led by Moe): They can assist with coordinating additional services and resources if needed. They have expertise in vendor relations and resource management.</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Training Resources: Available for onboarding and educating the Stefano family members on operating their digital store. This ensures the Stefano family is equipped with the necessary knowledge and skills.</a:t>
                      </a:r>
                    </a:p>
                    <a:p>
                      <a:pPr marL="171450"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Yosemite's Small Business Program Manager (Lou): Provides oversight and support for the project and offers guidance and assistance throughout the project lifecycle. </a:t>
                      </a:r>
                    </a:p>
                    <a:p>
                      <a:pPr marL="171450" lvl="1" indent="-171450">
                        <a:buFont typeface="Arial" panose="020B0604020202020204" pitchFamily="34" charset="0"/>
                        <a:buChar char="•"/>
                      </a:pPr>
                      <a:r>
                        <a:rPr lang="en-GB" sz="1200" b="0" i="0" u="none" strike="noStrike" cap="none" dirty="0">
                          <a:solidFill>
                            <a:srgbClr val="000000"/>
                          </a:solidFill>
                          <a:effectLst/>
                          <a:latin typeface="+mn-lt"/>
                          <a:ea typeface="Arial"/>
                          <a:cs typeface="Arial"/>
                          <a:sym typeface="Arial"/>
                        </a:rPr>
                        <a:t>Budget Allocation: $15,000 is allocated to the project this ensures financial resources are available for necessary expenses and contingencies.</a:t>
                      </a: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42f063bf-ce3a-473c-8609-3866002c85b0}" enabled="1" method="Standard" siteId="{b914a242-e718-443b-a47c-6b4c649d8c0a}" removed="0"/>
</clbl:labelList>
</file>

<file path=docProps/app.xml><?xml version="1.0" encoding="utf-8"?>
<Properties xmlns="http://schemas.openxmlformats.org/officeDocument/2006/extended-properties" xmlns:vt="http://schemas.openxmlformats.org/officeDocument/2006/docPropsVTypes">
  <TotalTime>828</TotalTime>
  <Words>5627</Words>
  <Application>Microsoft Office PowerPoint</Application>
  <PresentationFormat>Custom</PresentationFormat>
  <Paragraphs>487</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Open Sans Light</vt:lpstr>
      <vt:lpstr>Arial</vt:lpstr>
      <vt:lpstr>Helvetica Neue</vt:lpstr>
      <vt:lpstr>Open Sans</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dc:creator>Bulmer, Sarah</dc:creator>
  <cp:lastModifiedBy>Bulmer, Sarah</cp:lastModifiedBy>
  <cp:revision>3</cp:revision>
  <dcterms:modified xsi:type="dcterms:W3CDTF">2024-03-18T15:10:01Z</dcterms:modified>
</cp:coreProperties>
</file>