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92"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Lst>
  <p:sldSz cx="7772400" cy="10058400"/>
  <p:notesSz cx="6858000" cy="9144000"/>
  <p:embeddedFontLst>
    <p:embeddedFont>
      <p:font typeface="Helvetica Neue" panose="020B0604020202020204" charset="0"/>
      <p:regular r:id="rId40"/>
      <p:bold r:id="rId41"/>
      <p:italic r:id="rId42"/>
      <p:boldItalic r:id="rId43"/>
    </p:embeddedFont>
    <p:embeddedFont>
      <p:font typeface="Open Sans" panose="020B0606030504020204" pitchFamily="34" charset="0"/>
      <p:regular r:id="rId44"/>
      <p:bold r:id="rId45"/>
      <p:italic r:id="rId46"/>
      <p:boldItalic r:id="rId47"/>
    </p:embeddedFont>
    <p:embeddedFont>
      <p:font typeface="Open Sans Light" panose="020B030603050402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747775"/>
          </p15:clr>
        </p15:guide>
        <p15:guide id="2" pos="244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481E72-1B39-4CA1-8EEC-A0B28BAEF80E}" v="5" dt="2024-03-18T16:29:38.015"/>
  </p1510:revLst>
</p1510:revInfo>
</file>

<file path=ppt/tableStyles.xml><?xml version="1.0" encoding="utf-8"?>
<a:tblStyleLst xmlns:a="http://schemas.openxmlformats.org/drawingml/2006/main" def="{C82BA829-6A89-494B-93C7-34DF5BC7DE1F}">
  <a:tblStyle styleId="{C82BA829-6A89-494B-93C7-34DF5BC7DE1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4673" autoAdjust="0"/>
  </p:normalViewPr>
  <p:slideViewPr>
    <p:cSldViewPr snapToGrid="0">
      <p:cViewPr varScale="1">
        <p:scale>
          <a:sx n="76" d="100"/>
          <a:sy n="76" d="100"/>
        </p:scale>
        <p:origin x="3606" y="102"/>
      </p:cViewPr>
      <p:guideLst>
        <p:guide orient="horz" pos="3168"/>
        <p:guide pos="244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 name="Google Shape;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abe88b6f23_0_7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abe88b6f2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abe88b6f23_0_8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abe88b6f2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abe88b6f23_0_8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abe88b6f2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9498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abe88b6f23_0_87: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abe88b6f23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abe88b6f23_0_10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abe88b6f2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abe88b6f23_0_9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abe88b6f23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abe88b6f23_0_109: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abe88b6f23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acf3666510_0_26: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acf366651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abe88b6f23_0_11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abe88b6f2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abe88b6f23_0_13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abe88b6f23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2abe88b6f23_0_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2abe88b6f2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ac2f510ffe_0_0: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ac2f510f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acf3666510_0_12: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acf366651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ac2f510ffe_0_136: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ac2f510ffe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ac2f510ffe_0_6: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ac2f510ff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ac2f510ffe_0_12: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ac2f510ff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ac2f510ffe_0_142: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ac2f510ffe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ac2f510ffe_0_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ac2f510ff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ac2f510ffe_0_3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ac2f510ff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ac2f510ffe_0_36: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ac2f510ff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ac2f510ffe_0_117: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ac2f510ffe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2abe88b6f23_0_7: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2abe88b6f2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ac2f510ffe_0_4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ac2f510ff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b686e40a28_0_5: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b686e40a2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684f04a3c3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684f04a3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ac2f510ffe_0_124: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ac2f510ffe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ac2f510ffe_0_1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ac2f510ffe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af2de73a9f_0_1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af2de73a9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af2de73a9f_0_16: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af2de73a9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af2de73a9f_0_2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af2de73a9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abe88b6f23_0_16: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abe88b6f2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abe88b6f23_0_24: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abe88b6f2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abe88b6f23_0_3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abe88b6f2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abe88b6f23_0_37: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abe88b6f2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abe88b6f23_0_45: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abe88b6f2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abe88b6f23_0_5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abe88b6f2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2B3E4"/>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Light"/>
              <a:buNone/>
              <a:defRPr sz="3600">
                <a:solidFill>
                  <a:schemeClr val="lt1"/>
                </a:solidFill>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 name="Google Shape;12;p2"/>
          <p:cNvSpPr txBox="1">
            <a:spLocks noGrp="1"/>
          </p:cNvSpPr>
          <p:nvPr>
            <p:ph type="title" idx="2"/>
          </p:nvPr>
        </p:nvSpPr>
        <p:spPr>
          <a:xfrm>
            <a:off x="264895" y="8409771"/>
            <a:ext cx="7242600" cy="111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Light"/>
              <a:buNone/>
              <a:defRPr sz="3600">
                <a:solidFill>
                  <a:schemeClr val="lt1"/>
                </a:solidFill>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3" name="Google Shape;13;p2"/>
          <p:cNvPicPr preferRelativeResize="0"/>
          <p:nvPr/>
        </p:nvPicPr>
        <p:blipFill>
          <a:blip r:embed="rId2">
            <a:alphaModFix/>
          </a:blip>
          <a:stretch>
            <a:fillRect/>
          </a:stretch>
        </p:blipFill>
        <p:spPr>
          <a:xfrm>
            <a:off x="0" y="0"/>
            <a:ext cx="7772400" cy="68579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_HEADER_1">
    <p:bg>
      <p:bgPr>
        <a:solidFill>
          <a:srgbClr val="2D3D49"/>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400"/>
              <a:buFont typeface="Open Sans Light"/>
              <a:buNone/>
              <a:defRPr sz="4400">
                <a:solidFill>
                  <a:schemeClr val="lt1"/>
                </a:solidFill>
                <a:latin typeface="Open Sans Light"/>
                <a:ea typeface="Open Sans Light"/>
                <a:cs typeface="Open Sans Light"/>
                <a:sym typeface="Open Sans Light"/>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pic>
        <p:nvPicPr>
          <p:cNvPr id="16" name="Google Shape;16;p3"/>
          <p:cNvPicPr preferRelativeResize="0"/>
          <p:nvPr/>
        </p:nvPicPr>
        <p:blipFill>
          <a:blip r:embed="rId2">
            <a:alphaModFix/>
          </a:blip>
          <a:stretch>
            <a:fillRect/>
          </a:stretch>
        </p:blipFill>
        <p:spPr>
          <a:xfrm>
            <a:off x="7020199" y="154300"/>
            <a:ext cx="530400" cy="530400"/>
          </a:xfrm>
          <a:prstGeom prst="rect">
            <a:avLst/>
          </a:prstGeom>
          <a:noFill/>
          <a:ln>
            <a:noFill/>
          </a:ln>
        </p:spPr>
      </p:pic>
      <p:pic>
        <p:nvPicPr>
          <p:cNvPr id="17" name="Google Shape;17;p3"/>
          <p:cNvPicPr preferRelativeResize="0"/>
          <p:nvPr/>
        </p:nvPicPr>
        <p:blipFill>
          <a:blip r:embed="rId3">
            <a:alphaModFix/>
          </a:blip>
          <a:stretch>
            <a:fillRect/>
          </a:stretch>
        </p:blipFill>
        <p:spPr>
          <a:xfrm>
            <a:off x="837125" y="4561700"/>
            <a:ext cx="1047750" cy="1524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Remove slide">
  <p:cSld name="SECTION_HEADER_1_1">
    <p:bg>
      <p:bgPr>
        <a:solidFill>
          <a:schemeClr val="lt1"/>
        </a:solidFill>
        <a:effectLst/>
      </p:bgPr>
    </p:bg>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Font typeface="Open Sans Light"/>
              <a:buNone/>
              <a:defRPr sz="3200">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p:nvPr/>
        </p:nvSpPr>
        <p:spPr>
          <a:xfrm>
            <a:off x="884150" y="7891976"/>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i="1">
                <a:solidFill>
                  <a:srgbClr val="15C26B"/>
                </a:solidFill>
                <a:latin typeface="Open Sans"/>
                <a:ea typeface="Open Sans"/>
                <a:cs typeface="Open Sans"/>
                <a:sym typeface="Open Sans"/>
              </a:rPr>
              <a:t>Remove this slide </a:t>
            </a:r>
            <a:endParaRPr sz="3600" b="1" i="1">
              <a:solidFill>
                <a:srgbClr val="15C26B"/>
              </a:solidFill>
              <a:latin typeface="Open Sans"/>
              <a:ea typeface="Open Sans"/>
              <a:cs typeface="Open Sans"/>
              <a:sym typeface="Open Sans"/>
            </a:endParaRPr>
          </a:p>
        </p:txBody>
      </p:sp>
      <p:sp>
        <p:nvSpPr>
          <p:cNvPr id="21" name="Google Shape;21;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Light"/>
              <a:buChar char="●"/>
              <a:defRPr>
                <a:latin typeface="Open Sans Light"/>
                <a:ea typeface="Open Sans Light"/>
                <a:cs typeface="Open Sans Light"/>
                <a:sym typeface="Open Sans Light"/>
              </a:defRPr>
            </a:lvl1pPr>
            <a:lvl2pPr marL="914400" lvl="1"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2pPr>
            <a:lvl3pPr marL="1371600" lvl="2"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3pPr>
            <a:lvl4pPr marL="1828800" lvl="3"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4pPr>
            <a:lvl5pPr marL="2286000" lvl="4"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5pPr>
            <a:lvl6pPr marL="2743200" lvl="5"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6pPr>
            <a:lvl7pPr marL="3200400" lvl="6"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7pPr>
            <a:lvl8pPr marL="3657600" lvl="7"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8pPr>
            <a:lvl9pPr marL="4114800" lvl="8" indent="-342900" rtl="0">
              <a:spcBef>
                <a:spcPts val="1600"/>
              </a:spcBef>
              <a:spcAft>
                <a:spcPts val="1600"/>
              </a:spcAft>
              <a:buSzPts val="1800"/>
              <a:buFont typeface="Open Sans Light"/>
              <a:buChar char="■"/>
              <a:defRPr sz="1800">
                <a:latin typeface="Open Sans Light"/>
                <a:ea typeface="Open Sans Light"/>
                <a:cs typeface="Open Sans Light"/>
                <a:sym typeface="Open Sans Light"/>
              </a:defRPr>
            </a:lvl9pPr>
          </a:lstStyle>
          <a:p>
            <a:endParaRPr/>
          </a:p>
        </p:txBody>
      </p:sp>
      <p:pic>
        <p:nvPicPr>
          <p:cNvPr id="22" name="Google Shape;22;p4"/>
          <p:cNvPicPr preferRelativeResize="0"/>
          <p:nvPr/>
        </p:nvPicPr>
        <p:blipFill rotWithShape="1">
          <a:blip r:embed="rId2">
            <a:alphaModFix/>
          </a:blip>
          <a:srcRect/>
          <a:stretch/>
        </p:blipFill>
        <p:spPr>
          <a:xfrm>
            <a:off x="7020199" y="154300"/>
            <a:ext cx="530400" cy="5304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fo Slide">
  <p:cSld name="SECTION_HEADER_1_1_2">
    <p:bg>
      <p:bgPr>
        <a:solidFill>
          <a:schemeClr val="lt1"/>
        </a:solidFill>
        <a:effectLst/>
      </p:bgPr>
    </p:bg>
    <p:spTree>
      <p:nvGrpSpPr>
        <p:cNvPr id="1" name="Shape 23"/>
        <p:cNvGrpSpPr/>
        <p:nvPr/>
      </p:nvGrpSpPr>
      <p:grpSpPr>
        <a:xfrm>
          <a:off x="0" y="0"/>
          <a:ext cx="0" cy="0"/>
          <a:chOff x="0" y="0"/>
          <a:chExt cx="0" cy="0"/>
        </a:xfrm>
      </p:grpSpPr>
      <p:sp>
        <p:nvSpPr>
          <p:cNvPr id="24" name="Google Shape;24;p5"/>
          <p:cNvSpPr txBox="1"/>
          <p:nvPr/>
        </p:nvSpPr>
        <p:spPr>
          <a:xfrm>
            <a:off x="0" y="0"/>
            <a:ext cx="7772400" cy="7959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i="1">
                <a:solidFill>
                  <a:srgbClr val="15C26B"/>
                </a:solidFill>
                <a:latin typeface="Open Sans"/>
                <a:ea typeface="Open Sans"/>
                <a:cs typeface="Open Sans"/>
                <a:sym typeface="Open Sans"/>
              </a:rPr>
              <a:t>Project Information Slide</a:t>
            </a:r>
            <a:endParaRPr sz="2200" b="1" i="1">
              <a:solidFill>
                <a:srgbClr val="15C26B"/>
              </a:solidFill>
              <a:latin typeface="Open Sans"/>
              <a:ea typeface="Open Sans"/>
              <a:cs typeface="Open Sans"/>
              <a:sym typeface="Open Sans"/>
            </a:endParaRPr>
          </a:p>
        </p:txBody>
      </p:sp>
      <p:sp>
        <p:nvSpPr>
          <p:cNvPr id="25" name="Google Shape;25;p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Font typeface="Open Sans Light"/>
              <a:buNone/>
              <a:defRPr sz="3200">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Light"/>
              <a:buChar char="●"/>
              <a:defRPr>
                <a:latin typeface="Open Sans Light"/>
                <a:ea typeface="Open Sans Light"/>
                <a:cs typeface="Open Sans Light"/>
                <a:sym typeface="Open Sans Light"/>
              </a:defRPr>
            </a:lvl1pPr>
            <a:lvl2pPr marL="914400" lvl="1"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2pPr>
            <a:lvl3pPr marL="1371600" lvl="2"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3pPr>
            <a:lvl4pPr marL="1828800" lvl="3"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4pPr>
            <a:lvl5pPr marL="2286000" lvl="4"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5pPr>
            <a:lvl6pPr marL="2743200" lvl="5"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6pPr>
            <a:lvl7pPr marL="3200400" lvl="6"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7pPr>
            <a:lvl8pPr marL="3657600" lvl="7"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8pPr>
            <a:lvl9pPr marL="4114800" lvl="8" indent="-342900" rtl="0">
              <a:spcBef>
                <a:spcPts val="1600"/>
              </a:spcBef>
              <a:spcAft>
                <a:spcPts val="1600"/>
              </a:spcAft>
              <a:buSzPts val="1800"/>
              <a:buFont typeface="Open Sans Light"/>
              <a:buChar char="■"/>
              <a:defRPr sz="1800">
                <a:latin typeface="Open Sans Light"/>
                <a:ea typeface="Open Sans Light"/>
                <a:cs typeface="Open Sans Light"/>
                <a:sym typeface="Open Sans Light"/>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tudent work slide">
  <p:cSld name="SECTION_HEADER_1_1_2_1">
    <p:bg>
      <p:bgPr>
        <a:solidFill>
          <a:schemeClr val="lt1"/>
        </a:solidFill>
        <a:effectLst/>
      </p:bgPr>
    </p:bg>
    <p:spTree>
      <p:nvGrpSpPr>
        <p:cNvPr id="1" name="Shape 27"/>
        <p:cNvGrpSpPr/>
        <p:nvPr/>
      </p:nvGrpSpPr>
      <p:grpSpPr>
        <a:xfrm>
          <a:off x="0" y="0"/>
          <a:ext cx="0" cy="0"/>
          <a:chOff x="0" y="0"/>
          <a:chExt cx="0" cy="0"/>
        </a:xfrm>
      </p:grpSpPr>
      <p:sp>
        <p:nvSpPr>
          <p:cNvPr id="28" name="Google Shape;28;p6"/>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pic>
        <p:nvPicPr>
          <p:cNvPr id="29" name="Google Shape;29;p6"/>
          <p:cNvPicPr preferRelativeResize="0"/>
          <p:nvPr/>
        </p:nvPicPr>
        <p:blipFill rotWithShape="1">
          <a:blip r:embed="rId2">
            <a:alphaModFix/>
          </a:blip>
          <a:srcRect/>
          <a:stretch/>
        </p:blipFill>
        <p:spPr>
          <a:xfrm>
            <a:off x="7020199" y="154300"/>
            <a:ext cx="530400" cy="530400"/>
          </a:xfrm>
          <a:prstGeom prst="rect">
            <a:avLst/>
          </a:prstGeom>
          <a:noFill/>
          <a:ln>
            <a:noFill/>
          </a:ln>
        </p:spPr>
      </p:pic>
      <p:sp>
        <p:nvSpPr>
          <p:cNvPr id="30" name="Google Shape;30;p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2B3E4"/>
              </a:buClr>
              <a:buSzPts val="3200"/>
              <a:buFont typeface="Open Sans Light"/>
              <a:buNone/>
              <a:defRPr sz="3200">
                <a:solidFill>
                  <a:srgbClr val="02B3E4"/>
                </a:solidFill>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marL="914400" lvl="1"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marL="1371600" lvl="2"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marL="1828800" lvl="3"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marL="2286000" lvl="4"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marL="2743200" lvl="5"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marL="3200400" lvl="6"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marL="3657600" lvl="7"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marL="4114800" lvl="8" indent="-3175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26.xml.rels><?xml version="1.0" encoding="UTF-8" standalone="yes"?>
<Relationships xmlns="http://schemas.openxmlformats.org/package/2006/relationships"><Relationship Id="rId3" Type="http://schemas.openxmlformats.org/officeDocument/2006/relationships/hyperlink" Target="http://trello.com" TargetMode="External"/><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image" Target="../media/image8.jpg"/><Relationship Id="rId4" Type="http://schemas.openxmlformats.org/officeDocument/2006/relationships/hyperlink" Target="https://trello.com/b/cwuLMWzH/stefano-shop-digital-store"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pic>
        <p:nvPicPr>
          <p:cNvPr id="35" name="Google Shape;35;p7"/>
          <p:cNvPicPr preferRelativeResize="0"/>
          <p:nvPr/>
        </p:nvPicPr>
        <p:blipFill rotWithShape="1">
          <a:blip r:embed="rId3">
            <a:alphaModFix/>
          </a:blip>
          <a:srcRect t="7691" b="9431"/>
          <a:stretch/>
        </p:blipFill>
        <p:spPr>
          <a:xfrm>
            <a:off x="50" y="2180100"/>
            <a:ext cx="7772401" cy="6441620"/>
          </a:xfrm>
          <a:prstGeom prst="rect">
            <a:avLst/>
          </a:prstGeom>
          <a:noFill/>
          <a:ln>
            <a:noFill/>
          </a:ln>
        </p:spPr>
      </p:pic>
      <p:sp>
        <p:nvSpPr>
          <p:cNvPr id="36" name="Google Shape;36;p7"/>
          <p:cNvSpPr txBox="1">
            <a:spLocks noGrp="1"/>
          </p:cNvSpPr>
          <p:nvPr>
            <p:ph type="title" idx="2"/>
          </p:nvPr>
        </p:nvSpPr>
        <p:spPr>
          <a:xfrm>
            <a:off x="264895" y="8409771"/>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From Methodology to Execution</a:t>
            </a:r>
            <a:endParaRPr/>
          </a:p>
        </p:txBody>
      </p:sp>
      <p:sp>
        <p:nvSpPr>
          <p:cNvPr id="37" name="Google Shape;37;p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Digital Project Management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Cost-Benefit Analysis</a:t>
            </a:r>
            <a:endParaRPr/>
          </a:p>
        </p:txBody>
      </p:sp>
      <p:graphicFrame>
        <p:nvGraphicFramePr>
          <p:cNvPr id="91" name="Google Shape;91;p16"/>
          <p:cNvGraphicFramePr/>
          <p:nvPr>
            <p:extLst>
              <p:ext uri="{D42A27DB-BD31-4B8C-83A1-F6EECF244321}">
                <p14:modId xmlns:p14="http://schemas.microsoft.com/office/powerpoint/2010/main" val="904851591"/>
              </p:ext>
            </p:extLst>
          </p:nvPr>
        </p:nvGraphicFramePr>
        <p:xfrm>
          <a:off x="264900" y="1701794"/>
          <a:ext cx="7242600" cy="7504618"/>
        </p:xfrm>
        <a:graphic>
          <a:graphicData uri="http://schemas.openxmlformats.org/drawingml/2006/table">
            <a:tbl>
              <a:tblPr>
                <a:noFill/>
                <a:tableStyleId>{C82BA829-6A89-494B-93C7-34DF5BC7DE1F}</a:tableStyleId>
              </a:tblPr>
              <a:tblGrid>
                <a:gridCol w="7242600">
                  <a:extLst>
                    <a:ext uri="{9D8B030D-6E8A-4147-A177-3AD203B41FA5}">
                      <a16:colId xmlns:a16="http://schemas.microsoft.com/office/drawing/2014/main" val="20000"/>
                    </a:ext>
                  </a:extLst>
                </a:gridCol>
              </a:tblGrid>
              <a:tr h="419602">
                <a:tc>
                  <a:txBody>
                    <a:bodyPr/>
                    <a:lstStyle/>
                    <a:p>
                      <a:pPr marL="0" lvl="0" indent="0" algn="l" rtl="0">
                        <a:lnSpc>
                          <a:spcPct val="115000"/>
                        </a:lnSpc>
                        <a:spcBef>
                          <a:spcPts val="0"/>
                        </a:spcBef>
                        <a:spcAft>
                          <a:spcPts val="0"/>
                        </a:spcAft>
                        <a:buNone/>
                      </a:pPr>
                      <a:r>
                        <a:rPr lang="en" sz="1800" dirty="0">
                          <a:solidFill>
                            <a:srgbClr val="525C65"/>
                          </a:solidFill>
                          <a:latin typeface="Open Sans"/>
                          <a:ea typeface="Open Sans"/>
                          <a:cs typeface="Open Sans"/>
                          <a:sym typeface="Open Sans"/>
                        </a:rPr>
                        <a:t>Write out the formula for the cost-benefit analysis</a:t>
                      </a: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3367690">
                <a:tc>
                  <a:txBody>
                    <a:bodyPr/>
                    <a:lstStyle/>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To calculate the present value of the future benefit using the formula Future Benefit / (1 + discount rate)^n, I first need to determine the value of 'n' in terms of the number of years.</a:t>
                      </a:r>
                    </a:p>
                    <a:p>
                      <a:pPr marL="0" lvl="0" indent="0" algn="l" rtl="0">
                        <a:spcBef>
                          <a:spcPts val="0"/>
                        </a:spcBef>
                        <a:spcAft>
                          <a:spcPts val="0"/>
                        </a:spcAft>
                        <a:buNone/>
                      </a:pPr>
                      <a:endParaRPr lang="en-GB" sz="1200" i="0" dirty="0">
                        <a:solidFill>
                          <a:schemeClr val="tx1"/>
                        </a:solidFill>
                        <a:latin typeface="+mn-lt"/>
                        <a:ea typeface="Open Sans Light"/>
                        <a:cs typeface="Open Sans Light"/>
                        <a:sym typeface="Open Sans Light"/>
                      </a:endParaRP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PV of expected future benefit = Future Benefit / (1 + discount rate)</a:t>
                      </a:r>
                      <a:r>
                        <a:rPr lang="en-GB" sz="1200" b="0" i="0" u="none" strike="noStrike" cap="none" dirty="0">
                          <a:solidFill>
                            <a:schemeClr val="tx1"/>
                          </a:solidFill>
                          <a:latin typeface="Arial"/>
                          <a:ea typeface="Open Sans Light"/>
                          <a:cs typeface="Open Sans Light"/>
                          <a:sym typeface="Open Sans Light"/>
                        </a:rPr>
                        <a:t> ^n</a:t>
                      </a:r>
                      <a:r>
                        <a:rPr lang="en-GB" sz="1200" i="0" dirty="0">
                          <a:solidFill>
                            <a:schemeClr val="tx1"/>
                          </a:solidFill>
                          <a:latin typeface="+mn-lt"/>
                          <a:ea typeface="Open Sans Light"/>
                          <a:cs typeface="Open Sans Light"/>
                          <a:sym typeface="Open Sans Light"/>
                        </a:rPr>
                        <a:t> = $,36,000 / 1.20 = $30,000</a:t>
                      </a: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PV of project cost = Cost / (1 + discount rate)</a:t>
                      </a:r>
                      <a:r>
                        <a:rPr lang="en-GB" sz="1200" b="0" i="0" u="none" strike="noStrike" cap="none" dirty="0">
                          <a:solidFill>
                            <a:schemeClr val="tx1"/>
                          </a:solidFill>
                          <a:latin typeface="Arial"/>
                          <a:ea typeface="Open Sans Light"/>
                          <a:cs typeface="Open Sans Light"/>
                          <a:sym typeface="Open Sans Light"/>
                        </a:rPr>
                        <a:t> ^n</a:t>
                      </a:r>
                      <a:r>
                        <a:rPr lang="en-GB" sz="1200" i="0" dirty="0">
                          <a:solidFill>
                            <a:schemeClr val="tx1"/>
                          </a:solidFill>
                          <a:latin typeface="+mn-lt"/>
                          <a:ea typeface="Open Sans Light"/>
                          <a:cs typeface="Open Sans Light"/>
                          <a:sym typeface="Open Sans Light"/>
                        </a:rPr>
                        <a:t> = $15,000 (as this value £15,000 is provided already)</a:t>
                      </a:r>
                    </a:p>
                    <a:p>
                      <a:pPr marL="0" lvl="0" indent="0" algn="l" rtl="0">
                        <a:spcBef>
                          <a:spcPts val="0"/>
                        </a:spcBef>
                        <a:spcAft>
                          <a:spcPts val="0"/>
                        </a:spcAft>
                        <a:buNone/>
                      </a:pPr>
                      <a:endParaRPr lang="en-GB" sz="1200" i="0" dirty="0">
                        <a:solidFill>
                          <a:schemeClr val="tx1"/>
                        </a:solidFill>
                        <a:latin typeface="+mn-lt"/>
                        <a:ea typeface="Open Sans Light"/>
                        <a:cs typeface="Open Sans Light"/>
                        <a:sym typeface="Open Sans Light"/>
                      </a:endParaRPr>
                    </a:p>
                  </a:txBody>
                  <a:tcPr marL="91425" marR="91425" marT="91425" marB="91425"/>
                </a:tc>
                <a:extLst>
                  <a:ext uri="{0D108BD9-81ED-4DB2-BD59-A6C34878D82A}">
                    <a16:rowId xmlns:a16="http://schemas.microsoft.com/office/drawing/2014/main" val="10001"/>
                  </a:ext>
                </a:extLst>
              </a:tr>
              <a:tr h="419602">
                <a:tc>
                  <a:txBody>
                    <a:bodyPr/>
                    <a:lstStyle/>
                    <a:p>
                      <a:pPr marL="0" lvl="0" indent="0" algn="l" rtl="0">
                        <a:lnSpc>
                          <a:spcPct val="115000"/>
                        </a:lnSpc>
                        <a:spcBef>
                          <a:spcPts val="0"/>
                        </a:spcBef>
                        <a:spcAft>
                          <a:spcPts val="0"/>
                        </a:spcAft>
                        <a:buNone/>
                      </a:pPr>
                      <a:r>
                        <a:rPr lang="en" sz="1800" dirty="0">
                          <a:solidFill>
                            <a:srgbClr val="525C65"/>
                          </a:solidFill>
                          <a:latin typeface="Open Sans"/>
                          <a:ea typeface="Open Sans"/>
                          <a:cs typeface="Open Sans"/>
                          <a:sym typeface="Open Sans"/>
                        </a:rPr>
                        <a:t>Show the steps to get the cost-benefit ratio</a:t>
                      </a: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1356105">
                <a:tc>
                  <a:txBody>
                    <a:bodyPr/>
                    <a:lstStyle/>
                    <a:p>
                      <a:pPr marL="0" lvl="0" indent="0" algn="l" rtl="0">
                        <a:spcBef>
                          <a:spcPts val="0"/>
                        </a:spcBef>
                        <a:spcAft>
                          <a:spcPts val="0"/>
                        </a:spcAft>
                        <a:buNone/>
                      </a:pPr>
                      <a:r>
                        <a:rPr lang="en-GB" sz="1200" i="0" dirty="0">
                          <a:solidFill>
                            <a:schemeClr val="tx1"/>
                          </a:solidFill>
                          <a:latin typeface="+mn-lt"/>
                          <a:ea typeface="Open Sans"/>
                          <a:cs typeface="Open Sans"/>
                          <a:sym typeface="Open Sans"/>
                        </a:rPr>
                        <a:t>Cost-benefit ratio = PV of expected benefit / PV of project cost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200" i="0" dirty="0">
                          <a:solidFill>
                            <a:schemeClr val="tx1"/>
                          </a:solidFill>
                          <a:latin typeface="+mn-lt"/>
                          <a:ea typeface="Open Sans"/>
                          <a:cs typeface="Open Sans"/>
                          <a:sym typeface="Open Sans"/>
                        </a:rPr>
                        <a:t>Cost-benefit ratio = </a:t>
                      </a:r>
                      <a:r>
                        <a:rPr lang="en-GB" sz="1200" b="0" i="0" u="none" strike="noStrike" cap="none" dirty="0">
                          <a:solidFill>
                            <a:schemeClr val="tx1"/>
                          </a:solidFill>
                          <a:latin typeface="Arial"/>
                          <a:ea typeface="Open Sans Light"/>
                          <a:cs typeface="Open Sans Light"/>
                          <a:sym typeface="Open Sans Light"/>
                        </a:rPr>
                        <a:t>$30,000 </a:t>
                      </a:r>
                      <a:r>
                        <a:rPr lang="en-GB" sz="1200" i="0" dirty="0">
                          <a:solidFill>
                            <a:schemeClr val="tx1"/>
                          </a:solidFill>
                          <a:latin typeface="+mn-lt"/>
                          <a:ea typeface="Open Sans"/>
                          <a:cs typeface="Open Sans"/>
                          <a:sym typeface="Open Sans"/>
                        </a:rPr>
                        <a:t>/ </a:t>
                      </a:r>
                      <a:r>
                        <a:rPr lang="en-GB" sz="1200" b="0" i="0" u="none" strike="noStrike" cap="none" dirty="0">
                          <a:solidFill>
                            <a:schemeClr val="tx1"/>
                          </a:solidFill>
                          <a:latin typeface="Arial"/>
                          <a:ea typeface="Open Sans Light"/>
                          <a:cs typeface="Open Sans Light"/>
                          <a:sym typeface="Open Sans Light"/>
                        </a:rPr>
                        <a:t>$15,000</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200" b="0" i="0" u="none" strike="noStrike" cap="none" dirty="0">
                          <a:solidFill>
                            <a:schemeClr val="tx1"/>
                          </a:solidFill>
                          <a:latin typeface="Arial"/>
                          <a:ea typeface="Open Sans Light"/>
                          <a:cs typeface="Open Sans Light"/>
                          <a:sym typeface="Open Sans Light"/>
                        </a:rPr>
                        <a:t>Cost-benefit ratio </a:t>
                      </a:r>
                      <a:r>
                        <a:rPr lang="en-GB" sz="1200" i="0" dirty="0">
                          <a:solidFill>
                            <a:schemeClr val="tx1"/>
                          </a:solidFill>
                          <a:latin typeface="+mn-lt"/>
                          <a:ea typeface="Open Sans"/>
                          <a:cs typeface="Open Sans"/>
                          <a:sym typeface="Open Sans"/>
                        </a:rPr>
                        <a:t>= 2.00</a:t>
                      </a:r>
                      <a:endParaRPr sz="1200" i="0" dirty="0">
                        <a:solidFill>
                          <a:schemeClr val="tx1"/>
                        </a:solidFill>
                        <a:latin typeface="+mn-lt"/>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419602">
                <a:tc>
                  <a:txBody>
                    <a:bodyPr/>
                    <a:lstStyle/>
                    <a:p>
                      <a:pPr marL="0" lvl="0" indent="0" algn="l" rtl="0">
                        <a:lnSpc>
                          <a:spcPct val="115000"/>
                        </a:lnSpc>
                        <a:spcBef>
                          <a:spcPts val="0"/>
                        </a:spcBef>
                        <a:spcAft>
                          <a:spcPts val="0"/>
                        </a:spcAft>
                        <a:buNone/>
                      </a:pPr>
                      <a:r>
                        <a:rPr lang="en" sz="1800" dirty="0">
                          <a:solidFill>
                            <a:srgbClr val="525C65"/>
                          </a:solidFill>
                          <a:latin typeface="Open Sans"/>
                          <a:ea typeface="Open Sans"/>
                          <a:cs typeface="Open Sans"/>
                          <a:sym typeface="Open Sans"/>
                        </a:rPr>
                        <a:t>State whether the investment is positive or negative</a:t>
                      </a: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r h="1345305">
                <a:tc>
                  <a:txBody>
                    <a:bodyPr/>
                    <a:lstStyle/>
                    <a:p>
                      <a:pPr marL="0" lvl="0" indent="0" algn="l" rtl="0">
                        <a:spcBef>
                          <a:spcPts val="0"/>
                        </a:spcBef>
                        <a:spcAft>
                          <a:spcPts val="0"/>
                        </a:spcAft>
                        <a:buNone/>
                      </a:pPr>
                      <a:r>
                        <a:rPr lang="en-GB" sz="1200" b="0" i="0" u="none" strike="noStrike" cap="none" dirty="0">
                          <a:solidFill>
                            <a:schemeClr val="tx1"/>
                          </a:solidFill>
                          <a:latin typeface="+mn-lt"/>
                          <a:ea typeface="Open Sans Light"/>
                          <a:cs typeface="Open Sans Light"/>
                          <a:sym typeface="Open Sans Light"/>
                        </a:rPr>
                        <a:t>Cost-benefit Ratio = </a:t>
                      </a:r>
                      <a:r>
                        <a:rPr lang="en-GB" sz="1200" b="0" i="0" u="none" strike="noStrike" cap="none" dirty="0">
                          <a:solidFill>
                            <a:schemeClr val="tx1"/>
                          </a:solidFill>
                          <a:latin typeface="Arial"/>
                          <a:ea typeface="Open Sans"/>
                          <a:cs typeface="Open Sans"/>
                          <a:sym typeface="Open Sans"/>
                        </a:rPr>
                        <a:t>2.00</a:t>
                      </a:r>
                      <a:r>
                        <a:rPr lang="en-GB" sz="1200" b="0" i="0" u="none" strike="noStrike" cap="none" dirty="0">
                          <a:solidFill>
                            <a:schemeClr val="tx1"/>
                          </a:solidFill>
                          <a:latin typeface="+mn-lt"/>
                          <a:ea typeface="Open Sans Light"/>
                          <a:cs typeface="Open Sans Light"/>
                          <a:sym typeface="Open Sans Light"/>
                        </a:rPr>
                        <a:t> Therefore it is a </a:t>
                      </a:r>
                      <a:r>
                        <a:rPr lang="en-GB" sz="1200" b="1" i="0" u="none" strike="noStrike" cap="none" dirty="0">
                          <a:solidFill>
                            <a:schemeClr val="tx1"/>
                          </a:solidFill>
                          <a:latin typeface="+mn-lt"/>
                          <a:ea typeface="Open Sans Light"/>
                          <a:cs typeface="Open Sans Light"/>
                          <a:sym typeface="Open Sans Light"/>
                        </a:rPr>
                        <a:t>positive </a:t>
                      </a:r>
                      <a:r>
                        <a:rPr lang="en-GB" sz="1200" b="0" i="0" u="none" strike="noStrike" cap="none" dirty="0">
                          <a:solidFill>
                            <a:schemeClr val="tx1"/>
                          </a:solidFill>
                          <a:latin typeface="+mn-lt"/>
                          <a:ea typeface="Open Sans Light"/>
                          <a:cs typeface="Open Sans Light"/>
                          <a:sym typeface="Open Sans Light"/>
                        </a:rPr>
                        <a:t>investment</a:t>
                      </a:r>
                      <a:endParaRPr lang="en-GB" sz="1200" b="0" i="0" u="none" strike="noStrike" cap="none" dirty="0">
                        <a:solidFill>
                          <a:schemeClr val="tx1"/>
                        </a:solidFill>
                        <a:latin typeface="+mn-lt"/>
                        <a:ea typeface="Open Sans"/>
                        <a:cs typeface="Open Sans"/>
                        <a:sym typeface="Open Sans"/>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Timing and Methodology</a:t>
            </a:r>
            <a:endParaRPr/>
          </a:p>
        </p:txBody>
      </p:sp>
      <p:graphicFrame>
        <p:nvGraphicFramePr>
          <p:cNvPr id="97" name="Google Shape;97;p17"/>
          <p:cNvGraphicFramePr/>
          <p:nvPr>
            <p:extLst>
              <p:ext uri="{D42A27DB-BD31-4B8C-83A1-F6EECF244321}">
                <p14:modId xmlns:p14="http://schemas.microsoft.com/office/powerpoint/2010/main" val="4226339051"/>
              </p:ext>
            </p:extLst>
          </p:nvPr>
        </p:nvGraphicFramePr>
        <p:xfrm>
          <a:off x="264855" y="1863004"/>
          <a:ext cx="7242600" cy="7712796"/>
        </p:xfrm>
        <a:graphic>
          <a:graphicData uri="http://schemas.openxmlformats.org/drawingml/2006/table">
            <a:tbl>
              <a:tblPr>
                <a:noFill/>
                <a:tableStyleId>{C82BA829-6A89-494B-93C7-34DF5BC7DE1F}</a:tableStyleId>
              </a:tblPr>
              <a:tblGrid>
                <a:gridCol w="7242600">
                  <a:extLst>
                    <a:ext uri="{9D8B030D-6E8A-4147-A177-3AD203B41FA5}">
                      <a16:colId xmlns:a16="http://schemas.microsoft.com/office/drawing/2014/main" val="20000"/>
                    </a:ext>
                  </a:extLst>
                </a:gridCol>
              </a:tblGrid>
              <a:tr h="780716">
                <a:tc>
                  <a:txBody>
                    <a:bodyPr/>
                    <a:lstStyle/>
                    <a:p>
                      <a:pPr marL="0" lvl="0" indent="0" algn="l" rtl="0">
                        <a:spcBef>
                          <a:spcPts val="0"/>
                        </a:spcBef>
                        <a:spcAft>
                          <a:spcPts val="0"/>
                        </a:spcAft>
                        <a:buNone/>
                      </a:pPr>
                      <a:r>
                        <a:rPr lang="en" sz="1800" dirty="0">
                          <a:solidFill>
                            <a:srgbClr val="525C65"/>
                          </a:solidFill>
                          <a:latin typeface="Open Sans"/>
                          <a:ea typeface="Open Sans"/>
                          <a:cs typeface="Open Sans"/>
                          <a:sym typeface="Open Sans"/>
                        </a:rPr>
                        <a:t>What are the </a:t>
                      </a:r>
                      <a:r>
                        <a:rPr lang="en" sz="1800" b="1" dirty="0">
                          <a:solidFill>
                            <a:srgbClr val="525C65"/>
                          </a:solidFill>
                          <a:latin typeface="Open Sans"/>
                          <a:ea typeface="Open Sans"/>
                          <a:cs typeface="Open Sans"/>
                          <a:sym typeface="Open Sans"/>
                        </a:rPr>
                        <a:t>minimum and the maximum</a:t>
                      </a:r>
                      <a:r>
                        <a:rPr lang="en" sz="1800" dirty="0">
                          <a:solidFill>
                            <a:srgbClr val="525C65"/>
                          </a:solidFill>
                          <a:latin typeface="Open Sans"/>
                          <a:ea typeface="Open Sans"/>
                          <a:cs typeface="Open Sans"/>
                          <a:sym typeface="Open Sans"/>
                        </a:rPr>
                        <a:t> number of weeks required to complete the project?</a:t>
                      </a: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6932080">
                <a:tc>
                  <a:txBody>
                    <a:bodyPr/>
                    <a:lstStyle/>
                    <a:p>
                      <a:pPr marL="0" lvl="0" indent="0" algn="l" rtl="0">
                        <a:spcBef>
                          <a:spcPts val="0"/>
                        </a:spcBef>
                        <a:spcAft>
                          <a:spcPts val="0"/>
                        </a:spcAft>
                        <a:buNone/>
                      </a:pPr>
                      <a:r>
                        <a:rPr lang="en-GB" sz="1200" i="0" dirty="0">
                          <a:solidFill>
                            <a:schemeClr val="tx1"/>
                          </a:solidFill>
                          <a:latin typeface="+mn-lt"/>
                          <a:ea typeface="Open Sans"/>
                          <a:cs typeface="Open Sans"/>
                          <a:sym typeface="Open Sans"/>
                        </a:rPr>
                        <a:t>For the minimum number of weeks, I would consider the longest individual task duration, which is building the storefront, social media integration, and recommendation engine, each taking 2 weeks.</a:t>
                      </a:r>
                    </a:p>
                    <a:p>
                      <a:pPr marL="0" lvl="0" indent="0" algn="l" rtl="0">
                        <a:spcBef>
                          <a:spcPts val="0"/>
                        </a:spcBef>
                        <a:spcAft>
                          <a:spcPts val="0"/>
                        </a:spcAft>
                        <a:buNone/>
                      </a:pPr>
                      <a:endParaRPr lang="en-GB" sz="1200" i="0" dirty="0">
                        <a:solidFill>
                          <a:schemeClr val="tx1"/>
                        </a:solidFill>
                        <a:latin typeface="+mn-lt"/>
                        <a:ea typeface="Open Sans"/>
                        <a:cs typeface="Open Sans"/>
                        <a:sym typeface="Open Sans"/>
                      </a:endParaRPr>
                    </a:p>
                    <a:p>
                      <a:pPr marL="0" lvl="0" indent="0" algn="l" rtl="0">
                        <a:spcBef>
                          <a:spcPts val="0"/>
                        </a:spcBef>
                        <a:spcAft>
                          <a:spcPts val="0"/>
                        </a:spcAft>
                        <a:buNone/>
                      </a:pPr>
                      <a:r>
                        <a:rPr lang="en-GB" sz="1200" i="0" dirty="0">
                          <a:solidFill>
                            <a:schemeClr val="tx1"/>
                          </a:solidFill>
                          <a:latin typeface="+mn-lt"/>
                          <a:ea typeface="Open Sans"/>
                          <a:cs typeface="Open Sans"/>
                          <a:sym typeface="Open Sans"/>
                        </a:rPr>
                        <a:t>Therefore, the minimum number of weeks required would be 2 weeks x 3 features = 6 weeks.</a:t>
                      </a:r>
                    </a:p>
                    <a:p>
                      <a:pPr marL="0" lvl="0" indent="0" algn="l" rtl="0">
                        <a:spcBef>
                          <a:spcPts val="0"/>
                        </a:spcBef>
                        <a:spcAft>
                          <a:spcPts val="0"/>
                        </a:spcAft>
                        <a:buNone/>
                      </a:pPr>
                      <a:endParaRPr lang="en-GB" sz="1200" i="0" dirty="0">
                        <a:solidFill>
                          <a:schemeClr val="tx1"/>
                        </a:solidFill>
                        <a:latin typeface="+mn-lt"/>
                        <a:ea typeface="Open Sans"/>
                        <a:cs typeface="Open Sans"/>
                        <a:sym typeface="Open Sans"/>
                      </a:endParaRPr>
                    </a:p>
                    <a:p>
                      <a:pPr marL="0" lvl="0" indent="0" algn="l" rtl="0">
                        <a:spcBef>
                          <a:spcPts val="0"/>
                        </a:spcBef>
                        <a:spcAft>
                          <a:spcPts val="0"/>
                        </a:spcAft>
                        <a:buNone/>
                      </a:pPr>
                      <a:r>
                        <a:rPr lang="en-GB" sz="1200" i="0" dirty="0">
                          <a:solidFill>
                            <a:schemeClr val="tx1"/>
                          </a:solidFill>
                          <a:latin typeface="+mn-lt"/>
                          <a:ea typeface="Open Sans"/>
                          <a:cs typeface="Open Sans"/>
                          <a:sym typeface="Open Sans"/>
                        </a:rPr>
                        <a:t>However, since there are dependencies such as onboarding and training Stefano's, creating social media channels, and creating a custom sales report, we add the longest of these dependencies, which is 1 week.</a:t>
                      </a:r>
                    </a:p>
                    <a:p>
                      <a:pPr marL="0" lvl="0" indent="0" algn="l" rtl="0">
                        <a:spcBef>
                          <a:spcPts val="0"/>
                        </a:spcBef>
                        <a:spcAft>
                          <a:spcPts val="0"/>
                        </a:spcAft>
                        <a:buNone/>
                      </a:pPr>
                      <a:endParaRPr lang="en-GB" sz="1200" i="0" dirty="0">
                        <a:solidFill>
                          <a:schemeClr val="tx1"/>
                        </a:solidFill>
                        <a:latin typeface="+mn-lt"/>
                        <a:ea typeface="Open Sans"/>
                        <a:cs typeface="Open Sans"/>
                        <a:sym typeface="Open Sans"/>
                      </a:endParaRPr>
                    </a:p>
                    <a:p>
                      <a:pPr marL="0" lvl="0" indent="0" algn="l" rtl="0">
                        <a:spcBef>
                          <a:spcPts val="0"/>
                        </a:spcBef>
                        <a:spcAft>
                          <a:spcPts val="0"/>
                        </a:spcAft>
                        <a:buNone/>
                      </a:pPr>
                      <a:r>
                        <a:rPr lang="en-GB" sz="1200" b="1" i="0" dirty="0">
                          <a:solidFill>
                            <a:schemeClr val="tx1"/>
                          </a:solidFill>
                          <a:latin typeface="+mn-lt"/>
                          <a:ea typeface="Open Sans"/>
                          <a:cs typeface="Open Sans"/>
                          <a:sym typeface="Open Sans"/>
                        </a:rPr>
                        <a:t>So, the minimum number of weeks required to complete all tasks is 6 weeks + 1 week = 7 weeks.</a:t>
                      </a:r>
                    </a:p>
                    <a:p>
                      <a:pPr marL="0" lvl="0" indent="0" algn="l" rtl="0">
                        <a:spcBef>
                          <a:spcPts val="0"/>
                        </a:spcBef>
                        <a:spcAft>
                          <a:spcPts val="0"/>
                        </a:spcAft>
                        <a:buNone/>
                      </a:pPr>
                      <a:endParaRPr lang="en-GB" sz="1200" b="0" i="0" u="none" strike="noStrike" cap="none" dirty="0">
                        <a:solidFill>
                          <a:schemeClr val="tx1"/>
                        </a:solidFill>
                        <a:effectLst/>
                        <a:latin typeface="+mn-lt"/>
                        <a:ea typeface="Open Sans"/>
                        <a:cs typeface="Open Sans"/>
                        <a:sym typeface="Open Sans"/>
                      </a:endParaRPr>
                    </a:p>
                    <a:p>
                      <a:pPr marL="0" lvl="0" indent="0" algn="l" rtl="0">
                        <a:spcBef>
                          <a:spcPts val="0"/>
                        </a:spcBef>
                        <a:spcAft>
                          <a:spcPts val="0"/>
                        </a:spcAft>
                        <a:buNone/>
                      </a:pPr>
                      <a:endParaRPr lang="en-GB" sz="1200" b="0" i="0" u="none" strike="noStrike" cap="none" dirty="0">
                        <a:solidFill>
                          <a:srgbClr val="000000"/>
                        </a:solidFill>
                        <a:effectLst/>
                        <a:latin typeface="+mn-lt"/>
                        <a:ea typeface="Open Sans"/>
                        <a:cs typeface="Arial"/>
                        <a:sym typeface="Arial"/>
                      </a:endParaRPr>
                    </a:p>
                    <a:p>
                      <a:pPr marL="0" lvl="0" indent="0" algn="l" rtl="0">
                        <a:spcBef>
                          <a:spcPts val="0"/>
                        </a:spcBef>
                        <a:spcAft>
                          <a:spcPts val="0"/>
                        </a:spcAft>
                        <a:buFont typeface="Arial" panose="020B0604020202020204" pitchFamily="34" charset="0"/>
                        <a:buNone/>
                      </a:pPr>
                      <a:r>
                        <a:rPr lang="en-GB" sz="1200" b="0" i="0" u="none" strike="noStrike" cap="none" dirty="0">
                          <a:solidFill>
                            <a:srgbClr val="000000"/>
                          </a:solidFill>
                          <a:effectLst/>
                          <a:latin typeface="+mn-lt"/>
                          <a:ea typeface="Open Sans"/>
                          <a:cs typeface="Arial"/>
                          <a:sym typeface="Arial"/>
                        </a:rPr>
                        <a:t>The maximum is from the assumption that each task starts only after the previous one is completed, therefore the </a:t>
                      </a:r>
                      <a:r>
                        <a:rPr lang="en-GB" sz="1200" b="1" i="0" u="none" strike="noStrike" cap="none" dirty="0">
                          <a:solidFill>
                            <a:srgbClr val="000000"/>
                          </a:solidFill>
                          <a:effectLst/>
                          <a:latin typeface="+mn-lt"/>
                          <a:ea typeface="Open Sans"/>
                          <a:cs typeface="Arial"/>
                          <a:sym typeface="Arial"/>
                        </a:rPr>
                        <a:t>maximum is 10 weeks</a:t>
                      </a:r>
                      <a:r>
                        <a:rPr lang="en-GB" sz="1200" b="0" i="0" u="none" strike="noStrike" cap="none" dirty="0">
                          <a:solidFill>
                            <a:srgbClr val="000000"/>
                          </a:solidFill>
                          <a:effectLst/>
                          <a:latin typeface="+mn-lt"/>
                          <a:ea typeface="Open Sans"/>
                          <a:cs typeface="Arial"/>
                          <a:sym typeface="Arial"/>
                        </a:rPr>
                        <a:t>. </a:t>
                      </a:r>
                    </a:p>
                    <a:p>
                      <a:pPr marL="0" lvl="0" indent="0" algn="l" rtl="0">
                        <a:spcBef>
                          <a:spcPts val="0"/>
                        </a:spcBef>
                        <a:spcAft>
                          <a:spcPts val="0"/>
                        </a:spcAft>
                        <a:buFont typeface="Arial" panose="020B0604020202020204" pitchFamily="34" charset="0"/>
                        <a:buNone/>
                      </a:pPr>
                      <a:endParaRPr lang="en-GB" sz="1200" b="0" i="0" u="none" strike="noStrike" cap="none" dirty="0">
                        <a:solidFill>
                          <a:srgbClr val="000000"/>
                        </a:solidFill>
                        <a:effectLst/>
                        <a:latin typeface="+mn-lt"/>
                        <a:ea typeface="Open Sans"/>
                        <a:cs typeface="Arial"/>
                        <a:sym typeface="Arial"/>
                      </a:endParaRPr>
                    </a:p>
                    <a:p>
                      <a:pPr marL="0" lvl="0" indent="0" algn="l" rtl="0">
                        <a:spcBef>
                          <a:spcPts val="0"/>
                        </a:spcBef>
                        <a:spcAft>
                          <a:spcPts val="0"/>
                        </a:spcAft>
                        <a:buFont typeface="Arial" panose="020B0604020202020204" pitchFamily="34" charset="0"/>
                        <a:buNone/>
                      </a:pPr>
                      <a:r>
                        <a:rPr lang="en-GB" sz="1200" b="0" i="0" u="none" strike="noStrike" cap="none" dirty="0">
                          <a:solidFill>
                            <a:srgbClr val="000000"/>
                          </a:solidFill>
                          <a:effectLst/>
                          <a:latin typeface="+mn-lt"/>
                          <a:ea typeface="Open Sans"/>
                          <a:cs typeface="Arial"/>
                          <a:sym typeface="Arial"/>
                        </a:rPr>
                        <a:t>Building storefront, social media integration, and recommendation engine (Engineering):</a:t>
                      </a:r>
                    </a:p>
                    <a:p>
                      <a:pPr marL="0" lvl="0" indent="0" algn="l" rtl="0">
                        <a:spcBef>
                          <a:spcPts val="0"/>
                        </a:spcBef>
                        <a:spcAft>
                          <a:spcPts val="0"/>
                        </a:spcAft>
                        <a:buFont typeface="Arial" panose="020B0604020202020204" pitchFamily="34" charset="0"/>
                        <a:buNone/>
                      </a:pPr>
                      <a:r>
                        <a:rPr lang="en-GB" sz="1200" b="0" i="1" u="none" strike="noStrike" cap="none" dirty="0">
                          <a:solidFill>
                            <a:srgbClr val="000000"/>
                          </a:solidFill>
                          <a:effectLst/>
                          <a:latin typeface="+mn-lt"/>
                          <a:ea typeface="Open Sans"/>
                          <a:cs typeface="Arial"/>
                          <a:sym typeface="Arial"/>
                        </a:rPr>
                        <a:t>Each feature takes 2 weeks. Total for all three features: 2 weeks x 3 = 6 weeks.</a:t>
                      </a:r>
                    </a:p>
                    <a:p>
                      <a:pPr marL="0" lvl="0" indent="0" algn="l" rtl="0">
                        <a:spcBef>
                          <a:spcPts val="0"/>
                        </a:spcBef>
                        <a:spcAft>
                          <a:spcPts val="0"/>
                        </a:spcAft>
                        <a:buFont typeface="Arial" panose="020B0604020202020204" pitchFamily="34" charset="0"/>
                        <a:buNone/>
                      </a:pPr>
                      <a:endParaRPr lang="en-GB" sz="1200" b="0" i="1" u="none" strike="noStrike" cap="none" dirty="0">
                        <a:solidFill>
                          <a:srgbClr val="000000"/>
                        </a:solidFill>
                        <a:effectLst/>
                        <a:latin typeface="+mn-lt"/>
                        <a:ea typeface="Open Sans"/>
                        <a:cs typeface="Arial"/>
                        <a:sym typeface="Arial"/>
                      </a:endParaRPr>
                    </a:p>
                    <a:p>
                      <a:pPr marL="0" lvl="0" indent="0" algn="l" rtl="0">
                        <a:spcBef>
                          <a:spcPts val="0"/>
                        </a:spcBef>
                        <a:spcAft>
                          <a:spcPts val="0"/>
                        </a:spcAft>
                        <a:buFont typeface="Arial" panose="020B0604020202020204" pitchFamily="34" charset="0"/>
                        <a:buNone/>
                      </a:pPr>
                      <a:r>
                        <a:rPr lang="en-GB" sz="1200" b="0" i="0" u="none" strike="noStrike" cap="none" dirty="0">
                          <a:solidFill>
                            <a:srgbClr val="000000"/>
                          </a:solidFill>
                          <a:effectLst/>
                          <a:latin typeface="+mn-lt"/>
                          <a:ea typeface="Open Sans"/>
                          <a:cs typeface="Arial"/>
                          <a:sym typeface="Arial"/>
                        </a:rPr>
                        <a:t>Inputting inventory data (Vendor): </a:t>
                      </a:r>
                      <a:r>
                        <a:rPr lang="en-GB" sz="1200" b="0" i="1" u="none" strike="noStrike" cap="none" dirty="0">
                          <a:solidFill>
                            <a:srgbClr val="000000"/>
                          </a:solidFill>
                          <a:effectLst/>
                          <a:latin typeface="+mn-lt"/>
                          <a:ea typeface="Open Sans"/>
                          <a:cs typeface="Arial"/>
                          <a:sym typeface="Arial"/>
                        </a:rPr>
                        <a:t>Takes 1 week.</a:t>
                      </a:r>
                    </a:p>
                    <a:p>
                      <a:pPr marL="0" lvl="0" indent="0" algn="l" rtl="0">
                        <a:spcBef>
                          <a:spcPts val="0"/>
                        </a:spcBef>
                        <a:spcAft>
                          <a:spcPts val="0"/>
                        </a:spcAft>
                        <a:buFont typeface="Arial" panose="020B0604020202020204" pitchFamily="34" charset="0"/>
                        <a:buNone/>
                      </a:pPr>
                      <a:endParaRPr lang="en-GB" sz="1200" b="0" i="1" u="none" strike="noStrike" cap="none" dirty="0">
                        <a:solidFill>
                          <a:srgbClr val="000000"/>
                        </a:solidFill>
                        <a:effectLst/>
                        <a:latin typeface="+mn-lt"/>
                        <a:ea typeface="Open Sans"/>
                        <a:cs typeface="Arial"/>
                        <a:sym typeface="Arial"/>
                      </a:endParaRPr>
                    </a:p>
                    <a:p>
                      <a:pPr marL="0" lvl="0" indent="0" algn="l" rtl="0">
                        <a:spcBef>
                          <a:spcPts val="0"/>
                        </a:spcBef>
                        <a:spcAft>
                          <a:spcPts val="0"/>
                        </a:spcAft>
                        <a:buFont typeface="Arial" panose="020B0604020202020204" pitchFamily="34" charset="0"/>
                        <a:buNone/>
                      </a:pPr>
                      <a:r>
                        <a:rPr lang="en-GB" sz="1200" b="0" i="0" u="none" strike="noStrike" cap="none" dirty="0">
                          <a:solidFill>
                            <a:srgbClr val="000000"/>
                          </a:solidFill>
                          <a:effectLst/>
                          <a:latin typeface="+mn-lt"/>
                          <a:ea typeface="Open Sans"/>
                          <a:cs typeface="Arial"/>
                          <a:sym typeface="Arial"/>
                        </a:rPr>
                        <a:t>Onboarding and training Stefano's (Vendor): </a:t>
                      </a:r>
                      <a:r>
                        <a:rPr lang="en-GB" sz="1200" b="0" i="1" u="none" strike="noStrike" cap="none" dirty="0">
                          <a:solidFill>
                            <a:srgbClr val="000000"/>
                          </a:solidFill>
                          <a:effectLst/>
                          <a:latin typeface="+mn-lt"/>
                          <a:ea typeface="Open Sans"/>
                          <a:cs typeface="Arial"/>
                          <a:sym typeface="Arial"/>
                        </a:rPr>
                        <a:t>Takes 1 week.</a:t>
                      </a:r>
                    </a:p>
                    <a:p>
                      <a:pPr marL="0" lvl="0" indent="0" algn="l" rtl="0">
                        <a:spcBef>
                          <a:spcPts val="0"/>
                        </a:spcBef>
                        <a:spcAft>
                          <a:spcPts val="0"/>
                        </a:spcAft>
                        <a:buFont typeface="Arial" panose="020B0604020202020204" pitchFamily="34" charset="0"/>
                        <a:buNone/>
                      </a:pPr>
                      <a:endParaRPr lang="en-GB" sz="1200" b="0" i="0" u="none" strike="noStrike" cap="none" dirty="0">
                        <a:solidFill>
                          <a:srgbClr val="000000"/>
                        </a:solidFill>
                        <a:effectLst/>
                        <a:latin typeface="+mn-lt"/>
                        <a:ea typeface="Open Sans"/>
                        <a:cs typeface="Arial"/>
                        <a:sym typeface="Arial"/>
                      </a:endParaRPr>
                    </a:p>
                    <a:p>
                      <a:pPr marL="0" lvl="0" indent="0" algn="l" rtl="0">
                        <a:spcBef>
                          <a:spcPts val="0"/>
                        </a:spcBef>
                        <a:spcAft>
                          <a:spcPts val="0"/>
                        </a:spcAft>
                        <a:buFont typeface="Arial" panose="020B0604020202020204" pitchFamily="34" charset="0"/>
                        <a:buNone/>
                      </a:pPr>
                      <a:r>
                        <a:rPr lang="en-GB" sz="1200" b="0" i="0" u="none" strike="noStrike" cap="none" dirty="0">
                          <a:solidFill>
                            <a:srgbClr val="000000"/>
                          </a:solidFill>
                          <a:effectLst/>
                          <a:latin typeface="+mn-lt"/>
                          <a:ea typeface="Open Sans"/>
                          <a:cs typeface="Arial"/>
                          <a:sym typeface="Arial"/>
                        </a:rPr>
                        <a:t>Creating social media channels (Marketing): </a:t>
                      </a:r>
                      <a:r>
                        <a:rPr lang="en-GB" sz="1200" b="0" i="1" u="none" strike="noStrike" cap="none" dirty="0">
                          <a:solidFill>
                            <a:srgbClr val="000000"/>
                          </a:solidFill>
                          <a:effectLst/>
                          <a:latin typeface="+mn-lt"/>
                          <a:ea typeface="Open Sans"/>
                          <a:cs typeface="Arial"/>
                          <a:sym typeface="Arial"/>
                        </a:rPr>
                        <a:t>Takes 1 week.</a:t>
                      </a:r>
                    </a:p>
                    <a:p>
                      <a:pPr marL="0" lvl="0" indent="0" algn="l" rtl="0">
                        <a:spcBef>
                          <a:spcPts val="0"/>
                        </a:spcBef>
                        <a:spcAft>
                          <a:spcPts val="0"/>
                        </a:spcAft>
                        <a:buFont typeface="Arial" panose="020B0604020202020204" pitchFamily="34" charset="0"/>
                        <a:buNone/>
                      </a:pPr>
                      <a:endParaRPr lang="en-GB" sz="1200" b="0" i="1" u="none" strike="noStrike" cap="none" dirty="0">
                        <a:solidFill>
                          <a:srgbClr val="000000"/>
                        </a:solidFill>
                        <a:effectLst/>
                        <a:latin typeface="+mn-lt"/>
                        <a:ea typeface="Open Sans"/>
                        <a:cs typeface="Arial"/>
                        <a:sym typeface="Arial"/>
                      </a:endParaRPr>
                    </a:p>
                    <a:p>
                      <a:pPr marL="0" lvl="0" indent="0" algn="l" rtl="0">
                        <a:spcBef>
                          <a:spcPts val="0"/>
                        </a:spcBef>
                        <a:spcAft>
                          <a:spcPts val="0"/>
                        </a:spcAft>
                        <a:buFont typeface="Arial" panose="020B0604020202020204" pitchFamily="34" charset="0"/>
                        <a:buNone/>
                      </a:pPr>
                      <a:r>
                        <a:rPr lang="en-GB" sz="1200" b="0" i="0" u="none" strike="noStrike" cap="none" dirty="0">
                          <a:solidFill>
                            <a:srgbClr val="000000"/>
                          </a:solidFill>
                          <a:effectLst/>
                          <a:latin typeface="+mn-lt"/>
                          <a:ea typeface="Open Sans"/>
                          <a:cs typeface="Arial"/>
                          <a:sym typeface="Arial"/>
                        </a:rPr>
                        <a:t>Creating custom sales report (Vendor): </a:t>
                      </a:r>
                      <a:r>
                        <a:rPr lang="en-GB" sz="1200" b="0" i="1" u="none" strike="noStrike" cap="none" dirty="0">
                          <a:solidFill>
                            <a:srgbClr val="000000"/>
                          </a:solidFill>
                          <a:effectLst/>
                          <a:latin typeface="+mn-lt"/>
                          <a:ea typeface="Open Sans"/>
                          <a:cs typeface="Arial"/>
                          <a:sym typeface="Arial"/>
                        </a:rPr>
                        <a:t>Takes 1 week.</a:t>
                      </a:r>
                    </a:p>
                    <a:p>
                      <a:pPr marL="0" lvl="0" indent="0" algn="l" rtl="0">
                        <a:spcBef>
                          <a:spcPts val="0"/>
                        </a:spcBef>
                        <a:spcAft>
                          <a:spcPts val="0"/>
                        </a:spcAft>
                        <a:buFont typeface="Arial" panose="020B0604020202020204" pitchFamily="34" charset="0"/>
                        <a:buNone/>
                      </a:pPr>
                      <a:endParaRPr lang="en-GB" sz="1200" b="0" i="1" u="none" strike="noStrike" cap="none" dirty="0">
                        <a:solidFill>
                          <a:srgbClr val="000000"/>
                        </a:solidFill>
                        <a:effectLst/>
                        <a:latin typeface="+mn-lt"/>
                        <a:ea typeface="Open Sans"/>
                        <a:cs typeface="Arial"/>
                        <a:sym typeface="Arial"/>
                      </a:endParaRPr>
                    </a:p>
                    <a:p>
                      <a:pPr marL="0" lvl="0" indent="0" algn="l" rtl="0">
                        <a:spcBef>
                          <a:spcPts val="0"/>
                        </a:spcBef>
                        <a:spcAft>
                          <a:spcPts val="0"/>
                        </a:spcAft>
                        <a:buFont typeface="Arial" panose="020B0604020202020204" pitchFamily="34" charset="0"/>
                        <a:buNone/>
                      </a:pPr>
                      <a:r>
                        <a:rPr lang="en-GB" sz="1200" b="0" i="1" u="none" strike="noStrike" cap="none" dirty="0">
                          <a:solidFill>
                            <a:srgbClr val="000000"/>
                          </a:solidFill>
                          <a:effectLst/>
                          <a:latin typeface="+mn-lt"/>
                          <a:ea typeface="Open Sans"/>
                          <a:cs typeface="Arial"/>
                          <a:sym typeface="Arial"/>
                        </a:rPr>
                        <a:t>Adding up all the durations:</a:t>
                      </a:r>
                    </a:p>
                    <a:p>
                      <a:pPr marL="0" lvl="0" indent="0" algn="l" rtl="0">
                        <a:spcBef>
                          <a:spcPts val="0"/>
                        </a:spcBef>
                        <a:spcAft>
                          <a:spcPts val="0"/>
                        </a:spcAft>
                        <a:buFont typeface="Arial" panose="020B0604020202020204" pitchFamily="34" charset="0"/>
                        <a:buNone/>
                      </a:pPr>
                      <a:endParaRPr lang="en-GB" sz="1200" b="0" i="1" u="none" strike="noStrike" cap="none" dirty="0">
                        <a:solidFill>
                          <a:srgbClr val="000000"/>
                        </a:solidFill>
                        <a:effectLst/>
                        <a:latin typeface="+mn-lt"/>
                        <a:ea typeface="Open Sans"/>
                        <a:cs typeface="Arial"/>
                        <a:sym typeface="Arial"/>
                      </a:endParaRPr>
                    </a:p>
                    <a:p>
                      <a:pPr marL="0" lvl="0" indent="0" algn="l" rtl="0">
                        <a:spcBef>
                          <a:spcPts val="0"/>
                        </a:spcBef>
                        <a:spcAft>
                          <a:spcPts val="0"/>
                        </a:spcAft>
                        <a:buFont typeface="Arial" panose="020B0604020202020204" pitchFamily="34" charset="0"/>
                        <a:buNone/>
                      </a:pPr>
                      <a:r>
                        <a:rPr lang="en-GB" sz="1200" b="0" i="1" u="none" strike="noStrike" cap="none" dirty="0">
                          <a:solidFill>
                            <a:srgbClr val="000000"/>
                          </a:solidFill>
                          <a:effectLst/>
                          <a:latin typeface="+mn-lt"/>
                          <a:ea typeface="Open Sans"/>
                          <a:cs typeface="Arial"/>
                          <a:sym typeface="Arial"/>
                        </a:rPr>
                        <a:t>6 weeks (for building features) + 1 week (inventory data) + 1 week (onboarding/training) + 1 week (social media channels) + 1 week (custom sales report) = 10 weeks.</a:t>
                      </a:r>
                      <a:endParaRPr lang="en-GB" sz="1200" i="0" dirty="0">
                        <a:solidFill>
                          <a:schemeClr val="tx1"/>
                        </a:solidFill>
                        <a:latin typeface="+mn-lt"/>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264855" y="47838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Timing and Methodology</a:t>
            </a:r>
            <a:endParaRPr dirty="0"/>
          </a:p>
        </p:txBody>
      </p:sp>
      <p:graphicFrame>
        <p:nvGraphicFramePr>
          <p:cNvPr id="97" name="Google Shape;97;p17"/>
          <p:cNvGraphicFramePr/>
          <p:nvPr>
            <p:extLst>
              <p:ext uri="{D42A27DB-BD31-4B8C-83A1-F6EECF244321}">
                <p14:modId xmlns:p14="http://schemas.microsoft.com/office/powerpoint/2010/main" val="382810600"/>
              </p:ext>
            </p:extLst>
          </p:nvPr>
        </p:nvGraphicFramePr>
        <p:xfrm>
          <a:off x="264855" y="1352050"/>
          <a:ext cx="7242600" cy="9206364"/>
        </p:xfrm>
        <a:graphic>
          <a:graphicData uri="http://schemas.openxmlformats.org/drawingml/2006/table">
            <a:tbl>
              <a:tblPr>
                <a:noFill/>
                <a:tableStyleId>{C82BA829-6A89-494B-93C7-34DF5BC7DE1F}</a:tableStyleId>
              </a:tblPr>
              <a:tblGrid>
                <a:gridCol w="7242600">
                  <a:extLst>
                    <a:ext uri="{9D8B030D-6E8A-4147-A177-3AD203B41FA5}">
                      <a16:colId xmlns:a16="http://schemas.microsoft.com/office/drawing/2014/main" val="20000"/>
                    </a:ext>
                  </a:extLst>
                </a:gridCol>
              </a:tblGrid>
              <a:tr h="670571">
                <a:tc>
                  <a:txBody>
                    <a:bodyPr/>
                    <a:lstStyle/>
                    <a:p>
                      <a:pPr marL="0" lvl="0" indent="0" algn="l" rtl="0">
                        <a:spcBef>
                          <a:spcPts val="0"/>
                        </a:spcBef>
                        <a:spcAft>
                          <a:spcPts val="0"/>
                        </a:spcAft>
                        <a:buNone/>
                      </a:pPr>
                      <a:r>
                        <a:rPr lang="en" sz="1800" dirty="0">
                          <a:solidFill>
                            <a:srgbClr val="525C65"/>
                          </a:solidFill>
                          <a:latin typeface="Open Sans"/>
                          <a:ea typeface="Open Sans"/>
                          <a:cs typeface="Open Sans"/>
                          <a:sym typeface="Open Sans"/>
                        </a:rPr>
                        <a:t>What methodology do you propose to use for organizing the project: </a:t>
                      </a:r>
                      <a:r>
                        <a:rPr lang="en" sz="1800" b="1" dirty="0">
                          <a:solidFill>
                            <a:srgbClr val="525C65"/>
                          </a:solidFill>
                          <a:latin typeface="Open Sans"/>
                          <a:ea typeface="Open Sans"/>
                          <a:cs typeface="Open Sans"/>
                          <a:sym typeface="Open Sans"/>
                        </a:rPr>
                        <a:t>Waterfall or Agile</a:t>
                      </a:r>
                      <a:r>
                        <a:rPr lang="en" sz="1800" dirty="0">
                          <a:solidFill>
                            <a:srgbClr val="525C65"/>
                          </a:solidFill>
                          <a:latin typeface="Open Sans"/>
                          <a:ea typeface="Open Sans"/>
                          <a:cs typeface="Open Sans"/>
                          <a:sym typeface="Open Sans"/>
                        </a:rPr>
                        <a:t>? Explain your answer in 2-3 sentences.</a:t>
                      </a: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1508819">
                <a:tc>
                  <a:txBody>
                    <a:bodyPr/>
                    <a:lstStyle/>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I propose using the Agile methodology to </a:t>
                      </a:r>
                      <a:r>
                        <a:rPr lang="en-GB" sz="1200" b="0" i="0" u="none" strike="noStrike" cap="none" dirty="0">
                          <a:solidFill>
                            <a:schemeClr val="tx1"/>
                          </a:solidFill>
                          <a:latin typeface="Arial"/>
                          <a:ea typeface="Open Sans Light"/>
                          <a:cs typeface="Open Sans Light"/>
                          <a:sym typeface="Open Sans Light"/>
                        </a:rPr>
                        <a:t>organise the project of integrating The Stefano Shop into Yosemite.</a:t>
                      </a:r>
                      <a:r>
                        <a:rPr lang="en-GB" sz="1200" i="0" dirty="0">
                          <a:solidFill>
                            <a:schemeClr val="tx1"/>
                          </a:solidFill>
                          <a:latin typeface="+mn-lt"/>
                          <a:ea typeface="Open Sans Light"/>
                          <a:cs typeface="Open Sans Light"/>
                          <a:sym typeface="Open Sans Light"/>
                        </a:rPr>
                        <a:t> Agile offers flexibility, allowing teams to adapt to changes and deliver incremental value throughout the project. Given the diverse team members, varying levels of familiarity with technology, and the need for continuous collaboration and feedback, Agile would enable effective communication, quick iterations, and the ability to address evolving requirements efficiently. With stakeholders like Papa Stefano, who is wary of budget constraints, Mama Stefano, concerned about timely preparations for holiday shoppers, and Junior Stefano, eager to leverage technology. Using the </a:t>
                      </a:r>
                      <a:r>
                        <a:rPr lang="en-GB" sz="1200" i="0" dirty="0" err="1">
                          <a:solidFill>
                            <a:schemeClr val="tx1"/>
                          </a:solidFill>
                          <a:latin typeface="+mn-lt"/>
                          <a:ea typeface="Open Sans Light"/>
                          <a:cs typeface="Open Sans Light"/>
                          <a:sym typeface="Open Sans Light"/>
                        </a:rPr>
                        <a:t>agile's</a:t>
                      </a:r>
                      <a:r>
                        <a:rPr lang="en-GB" sz="1200" i="0" dirty="0">
                          <a:solidFill>
                            <a:schemeClr val="tx1"/>
                          </a:solidFill>
                          <a:latin typeface="+mn-lt"/>
                          <a:ea typeface="Open Sans Light"/>
                          <a:cs typeface="Open Sans Light"/>
                          <a:sym typeface="Open Sans Light"/>
                        </a:rPr>
                        <a:t> iterative approach ensures their active involvement and accommodates their evolving needs. </a:t>
                      </a:r>
                      <a:endParaRPr sz="1200" i="0" dirty="0">
                        <a:solidFill>
                          <a:schemeClr val="tx1"/>
                        </a:solidFill>
                        <a:latin typeface="+mn-lt"/>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727851">
                <a:tc>
                  <a:txBody>
                    <a:bodyPr/>
                    <a:lstStyle/>
                    <a:p>
                      <a:pPr marL="0" lvl="0" indent="0" algn="l" rtl="0">
                        <a:lnSpc>
                          <a:spcPct val="115000"/>
                        </a:lnSpc>
                        <a:spcBef>
                          <a:spcPts val="0"/>
                        </a:spcBef>
                        <a:spcAft>
                          <a:spcPts val="0"/>
                        </a:spcAft>
                        <a:buNone/>
                      </a:pPr>
                      <a:r>
                        <a:rPr lang="en" sz="1800" dirty="0">
                          <a:solidFill>
                            <a:srgbClr val="525C65"/>
                          </a:solidFill>
                          <a:latin typeface="Open Sans"/>
                          <a:ea typeface="Open Sans"/>
                          <a:cs typeface="Open Sans"/>
                          <a:sym typeface="Open Sans"/>
                        </a:rPr>
                        <a:t>Based on your chosen methodology, list the meetings you need to schedule.</a:t>
                      </a: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r h="5532409">
                <a:tc>
                  <a:txBody>
                    <a:bodyPr/>
                    <a:lstStyle/>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Project </a:t>
                      </a:r>
                      <a:r>
                        <a:rPr lang="en-GB" sz="1200" i="0" dirty="0" err="1">
                          <a:solidFill>
                            <a:schemeClr val="tx1"/>
                          </a:solidFill>
                          <a:latin typeface="+mn-lt"/>
                          <a:ea typeface="Open Sans Light"/>
                          <a:cs typeface="Open Sans Light"/>
                          <a:sym typeface="Open Sans Light"/>
                        </a:rPr>
                        <a:t>Kickoff</a:t>
                      </a:r>
                      <a:r>
                        <a:rPr lang="en-GB" sz="1200" i="0" dirty="0">
                          <a:solidFill>
                            <a:schemeClr val="tx1"/>
                          </a:solidFill>
                          <a:latin typeface="+mn-lt"/>
                          <a:ea typeface="Open Sans Light"/>
                          <a:cs typeface="Open Sans Light"/>
                          <a:sym typeface="Open Sans Light"/>
                        </a:rPr>
                        <a:t> Meeting: Gather all stakeholders, including the Stefano family, project team members, and relevant Yosemite representatives, to discuss project objectives, scope, roles, and responsibilities.</a:t>
                      </a:r>
                    </a:p>
                    <a:p>
                      <a:pPr marL="0" lvl="0" indent="0" algn="l" rtl="0">
                        <a:spcBef>
                          <a:spcPts val="0"/>
                        </a:spcBef>
                        <a:spcAft>
                          <a:spcPts val="0"/>
                        </a:spcAft>
                        <a:buNone/>
                      </a:pPr>
                      <a:endParaRPr lang="en-GB" sz="1200" i="0" dirty="0">
                        <a:solidFill>
                          <a:schemeClr val="tx1"/>
                        </a:solidFill>
                        <a:latin typeface="+mn-lt"/>
                        <a:ea typeface="Open Sans Light"/>
                        <a:cs typeface="Open Sans Light"/>
                        <a:sym typeface="Open Sans Light"/>
                      </a:endParaRP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Sprint Planning Meetings: Conduct regular sprint planning sessions with the project team (Aliyah, Moe, and Taylor) to define the tasks for the upcoming sprint, estimate effort, and set sprint goals.</a:t>
                      </a:r>
                    </a:p>
                    <a:p>
                      <a:pPr marL="0" lvl="0" indent="0" algn="l" rtl="0">
                        <a:spcBef>
                          <a:spcPts val="0"/>
                        </a:spcBef>
                        <a:spcAft>
                          <a:spcPts val="0"/>
                        </a:spcAft>
                        <a:buNone/>
                      </a:pPr>
                      <a:endParaRPr lang="en-GB" sz="1200" i="0" dirty="0">
                        <a:solidFill>
                          <a:schemeClr val="tx1"/>
                        </a:solidFill>
                        <a:latin typeface="+mn-lt"/>
                        <a:ea typeface="Open Sans Light"/>
                        <a:cs typeface="Open Sans Light"/>
                        <a:sym typeface="Open Sans Light"/>
                      </a:endParaRP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Daily Stand-up Meetings: Hold brief daily stand-up meetings where team members share progress, discuss any impediments, and plan for the day. These meetings help in maintaining transparency, addressing issues promptly, and ensuring alignment toward the sprint goals.</a:t>
                      </a:r>
                    </a:p>
                    <a:p>
                      <a:pPr marL="0" lvl="0" indent="0" algn="l" rtl="0">
                        <a:spcBef>
                          <a:spcPts val="0"/>
                        </a:spcBef>
                        <a:spcAft>
                          <a:spcPts val="0"/>
                        </a:spcAft>
                        <a:buNone/>
                      </a:pPr>
                      <a:endParaRPr lang="en-GB" sz="1200" i="0" dirty="0">
                        <a:solidFill>
                          <a:schemeClr val="tx1"/>
                        </a:solidFill>
                        <a:latin typeface="+mn-lt"/>
                        <a:ea typeface="Open Sans Light"/>
                        <a:cs typeface="Open Sans Light"/>
                        <a:sym typeface="Open Sans Light"/>
                      </a:endParaRP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Sprint Review Meetings: At the end of each sprint, organise review meetings to demonstrate the completed work to stakeholders, including the Stefano family, and gather feedback for further refinement.</a:t>
                      </a:r>
                    </a:p>
                    <a:p>
                      <a:pPr marL="0" lvl="0" indent="0" algn="l" rtl="0">
                        <a:spcBef>
                          <a:spcPts val="0"/>
                        </a:spcBef>
                        <a:spcAft>
                          <a:spcPts val="0"/>
                        </a:spcAft>
                        <a:buNone/>
                      </a:pPr>
                      <a:endParaRPr lang="en-GB" sz="1200" i="0" dirty="0">
                        <a:solidFill>
                          <a:schemeClr val="tx1"/>
                        </a:solidFill>
                        <a:latin typeface="+mn-lt"/>
                        <a:ea typeface="Open Sans Light"/>
                        <a:cs typeface="Open Sans Light"/>
                        <a:sym typeface="Open Sans Light"/>
                      </a:endParaRP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Retrospective Meetings: After each sprint review, conduct retrospective meetings with the project team to reflect on what went well, identify areas for improvement, and discuss actionable steps to enhance team performance in subsequent sprints.</a:t>
                      </a:r>
                    </a:p>
                    <a:p>
                      <a:pPr marL="0" lvl="0" indent="0" algn="l" rtl="0">
                        <a:spcBef>
                          <a:spcPts val="0"/>
                        </a:spcBef>
                        <a:spcAft>
                          <a:spcPts val="0"/>
                        </a:spcAft>
                        <a:buNone/>
                      </a:pPr>
                      <a:endParaRPr lang="en-GB" sz="1200" i="0" dirty="0">
                        <a:solidFill>
                          <a:schemeClr val="tx1"/>
                        </a:solidFill>
                        <a:latin typeface="+mn-lt"/>
                        <a:ea typeface="Open Sans Light"/>
                        <a:cs typeface="Open Sans Light"/>
                        <a:sym typeface="Open Sans Light"/>
                      </a:endParaRP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Stakeholder Check-in Meetings: Schedule periodic check-in meetings with the Stefano family to provide updates on project progress, address concerns, and ensure alignment with their expectations.</a:t>
                      </a:r>
                    </a:p>
                    <a:p>
                      <a:pPr marL="0" lvl="0" indent="0" algn="l" rtl="0">
                        <a:spcBef>
                          <a:spcPts val="0"/>
                        </a:spcBef>
                        <a:spcAft>
                          <a:spcPts val="0"/>
                        </a:spcAft>
                        <a:buNone/>
                      </a:pPr>
                      <a:endParaRPr lang="en-GB" sz="1200" i="0" dirty="0">
                        <a:solidFill>
                          <a:schemeClr val="tx1"/>
                        </a:solidFill>
                        <a:latin typeface="+mn-lt"/>
                        <a:ea typeface="Open Sans Light"/>
                        <a:cs typeface="Open Sans Light"/>
                        <a:sym typeface="Open Sans Light"/>
                      </a:endParaRP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Progress Review Meetings: Hold regular progress review meetings with Yosemite representatives, such as Lou, to provide updates on the project's status, discuss any challenges faced, and seek necessary support or resources. I would use the progress report for this, as Papa Stefano is very concerned about budget so may want regular updates.,</a:t>
                      </a:r>
                    </a:p>
                    <a:p>
                      <a:pPr marL="0" lvl="0" indent="0" algn="l" rtl="0">
                        <a:spcBef>
                          <a:spcPts val="0"/>
                        </a:spcBef>
                        <a:spcAft>
                          <a:spcPts val="0"/>
                        </a:spcAft>
                        <a:buNone/>
                      </a:pPr>
                      <a:endParaRPr lang="en-GB" sz="1200" i="0" dirty="0">
                        <a:solidFill>
                          <a:schemeClr val="tx1"/>
                        </a:solidFill>
                        <a:latin typeface="+mn-lt"/>
                        <a:ea typeface="Open Sans Light"/>
                        <a:cs typeface="Open Sans Light"/>
                        <a:sym typeface="Open Sans Light"/>
                      </a:endParaRP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Ad-hoc Meetings: Additionally, be prepared to schedule ad-hoc meetings as needed to address urgent issues, resolve conflicts, or make critical decisions that may impact the project's progress.</a:t>
                      </a:r>
                    </a:p>
                    <a:p>
                      <a:pPr marL="0" lvl="0" indent="0" algn="l" rtl="0">
                        <a:spcBef>
                          <a:spcPts val="0"/>
                        </a:spcBef>
                        <a:spcAft>
                          <a:spcPts val="0"/>
                        </a:spcAft>
                        <a:buNone/>
                      </a:pPr>
                      <a:endParaRPr lang="en-GB" sz="1200" i="0" dirty="0">
                        <a:solidFill>
                          <a:srgbClr val="525C65"/>
                        </a:solidFill>
                        <a:latin typeface="+mn-lt"/>
                        <a:ea typeface="Open Sans Light"/>
                        <a:cs typeface="Open Sans Light"/>
                        <a:sym typeface="Open Sans Light"/>
                      </a:endParaRPr>
                    </a:p>
                    <a:p>
                      <a:pPr marL="0" lvl="0" indent="0" algn="l" rtl="0">
                        <a:spcBef>
                          <a:spcPts val="0"/>
                        </a:spcBef>
                        <a:spcAft>
                          <a:spcPts val="0"/>
                        </a:spcAft>
                        <a:buNone/>
                      </a:pPr>
                      <a:endParaRPr lang="en-GB" sz="1200" i="0" dirty="0">
                        <a:solidFill>
                          <a:srgbClr val="525C65"/>
                        </a:solidFill>
                        <a:latin typeface="+mn-lt"/>
                        <a:ea typeface="Open Sans Light"/>
                        <a:cs typeface="Open Sans Light"/>
                        <a:sym typeface="Open Sans Light"/>
                      </a:endParaRPr>
                    </a:p>
                    <a:p>
                      <a:pPr marL="0" lvl="0" indent="0" algn="l" rtl="0">
                        <a:spcBef>
                          <a:spcPts val="0"/>
                        </a:spcBef>
                        <a:spcAft>
                          <a:spcPts val="0"/>
                        </a:spcAft>
                        <a:buNone/>
                      </a:pPr>
                      <a:endParaRPr lang="en-GB" sz="1200" i="0" dirty="0">
                        <a:solidFill>
                          <a:srgbClr val="525C65"/>
                        </a:solidFill>
                        <a:latin typeface="+mn-lt"/>
                        <a:ea typeface="Open Sans Light"/>
                        <a:cs typeface="Open Sans Light"/>
                        <a:sym typeface="Open Sans Light"/>
                      </a:endParaRPr>
                    </a:p>
                    <a:p>
                      <a:pPr marL="0" lvl="0" indent="0" algn="l" rtl="0">
                        <a:spcBef>
                          <a:spcPts val="0"/>
                        </a:spcBef>
                        <a:spcAft>
                          <a:spcPts val="0"/>
                        </a:spcAft>
                        <a:buNone/>
                      </a:pPr>
                      <a:endParaRPr lang="en-GB" sz="1200" i="0" dirty="0">
                        <a:solidFill>
                          <a:srgbClr val="525C65"/>
                        </a:solidFill>
                        <a:latin typeface="+mn-lt"/>
                        <a:ea typeface="Open Sans Light"/>
                        <a:cs typeface="Open Sans Light"/>
                        <a:sym typeface="Open Sans Light"/>
                      </a:endParaRPr>
                    </a:p>
                    <a:p>
                      <a:pPr marL="0" lvl="0" indent="0" algn="l" rtl="0">
                        <a:spcBef>
                          <a:spcPts val="0"/>
                        </a:spcBef>
                        <a:spcAft>
                          <a:spcPts val="0"/>
                        </a:spcAft>
                        <a:buNone/>
                      </a:pPr>
                      <a:endParaRPr lang="en-GB" sz="1200" i="0" dirty="0">
                        <a:solidFill>
                          <a:srgbClr val="525C65"/>
                        </a:solidFill>
                        <a:latin typeface="+mn-lt"/>
                        <a:ea typeface="Open Sans Light"/>
                        <a:cs typeface="Open Sans Light"/>
                        <a:sym typeface="Open Sans Light"/>
                      </a:endParaRPr>
                    </a:p>
                  </a:txBody>
                  <a:tcPr marL="91425" marR="91425" marT="91425" marB="91425"/>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99578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Two:</a:t>
            </a:r>
            <a:endParaRPr/>
          </a:p>
          <a:p>
            <a:pPr marL="0" lvl="0" indent="0" algn="l" rtl="0">
              <a:spcBef>
                <a:spcPts val="2000"/>
              </a:spcBef>
              <a:spcAft>
                <a:spcPts val="600"/>
              </a:spcAft>
              <a:buClr>
                <a:schemeClr val="dk1"/>
              </a:buClr>
              <a:buSzPts val="1100"/>
              <a:buFont typeface="Arial"/>
              <a:buNone/>
            </a:pPr>
            <a:r>
              <a:rPr lang="en"/>
              <a:t>Identify Your Stakeholders and Team</a:t>
            </a:r>
            <a:endParaRPr/>
          </a:p>
        </p:txBody>
      </p:sp>
      <p:sp>
        <p:nvSpPr>
          <p:cNvPr id="103" name="Google Shape;103;p18"/>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Power-Influence Classifications</a:t>
            </a:r>
            <a:endParaRPr/>
          </a:p>
        </p:txBody>
      </p:sp>
      <p:sp>
        <p:nvSpPr>
          <p:cNvPr id="109" name="Google Shape;109;p19"/>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need to classify each member of the Stefano family and Yosemite team by their power level and influence on the project. You are already provided with assumptions/risks for each person.</a:t>
            </a:r>
            <a:endParaRPr/>
          </a:p>
          <a:p>
            <a:pPr marL="0" lvl="0" indent="0" algn="l" rtl="0">
              <a:spcBef>
                <a:spcPts val="0"/>
              </a:spcBef>
              <a:spcAft>
                <a:spcPts val="0"/>
              </a:spcAft>
              <a:buNone/>
            </a:pPr>
            <a:endParaRPr/>
          </a:p>
          <a:p>
            <a:pPr marL="0" lvl="0" indent="0" algn="l" rtl="0">
              <a:spcBef>
                <a:spcPts val="0"/>
              </a:spcBef>
              <a:spcAft>
                <a:spcPts val="0"/>
              </a:spcAft>
              <a:buNone/>
            </a:pPr>
            <a:r>
              <a:rPr lang="en"/>
              <a:t>Take a look at the Cast of Characters in the classroom or the 6th and 7th slide to learn more about each person.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As you learned in the </a:t>
            </a:r>
            <a:r>
              <a:rPr lang="en" i="1"/>
              <a:t>Setting up Your Project/Stakeholder's Power lesson</a:t>
            </a:r>
            <a:r>
              <a:rPr lang="en"/>
              <a:t>, this chart has </a:t>
            </a:r>
            <a:r>
              <a:rPr lang="en" b="1">
                <a:latin typeface="Open Sans"/>
                <a:ea typeface="Open Sans"/>
                <a:cs typeface="Open Sans"/>
                <a:sym typeface="Open Sans"/>
              </a:rPr>
              <a:t>only a "High" or "Low" classification</a:t>
            </a:r>
            <a:r>
              <a:rPr lang="en"/>
              <a:t>. Below is a reminder of what each term means.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latin typeface="Open Sans"/>
                <a:ea typeface="Open Sans"/>
                <a:cs typeface="Open Sans"/>
                <a:sym typeface="Open Sans"/>
              </a:rPr>
              <a:t>Power Level:</a:t>
            </a:r>
            <a:r>
              <a:rPr lang="en"/>
              <a:t> The level of authority and decision-making power that a person has over a project. You could ask: </a:t>
            </a:r>
            <a:r>
              <a:rPr lang="en" b="1">
                <a:latin typeface="Open Sans"/>
                <a:ea typeface="Open Sans"/>
                <a:cs typeface="Open Sans"/>
                <a:sym typeface="Open Sans"/>
              </a:rPr>
              <a:t>Can this person make decisions about the project?</a:t>
            </a:r>
            <a:endParaRPr b="1">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latin typeface="Open Sans"/>
                <a:ea typeface="Open Sans"/>
                <a:cs typeface="Open Sans"/>
                <a:sym typeface="Open Sans"/>
              </a:rPr>
              <a:t>Influence:</a:t>
            </a:r>
            <a:r>
              <a:rPr lang="en"/>
              <a:t> A person's ability to influence decision-makers through their personality style, interpersonal skills, and relationship with those in authority. You could ask: </a:t>
            </a:r>
            <a:r>
              <a:rPr lang="en" b="1">
                <a:latin typeface="Open Sans"/>
                <a:ea typeface="Open Sans"/>
                <a:cs typeface="Open Sans"/>
                <a:sym typeface="Open Sans"/>
              </a:rPr>
              <a:t>Can this person influence a decision-maker?</a:t>
            </a:r>
            <a:endParaRPr b="1">
              <a:latin typeface="Open Sans"/>
              <a:ea typeface="Open Sans"/>
              <a:cs typeface="Open Sans"/>
              <a:sym typeface="Open Sans"/>
            </a:endParaRPr>
          </a:p>
          <a:p>
            <a:pPr marL="0" lvl="0" indent="0" algn="l" rtl="0">
              <a:spcBef>
                <a:spcPts val="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Power-Influence Classification Grid</a:t>
            </a:r>
            <a:endParaRPr/>
          </a:p>
        </p:txBody>
      </p:sp>
      <p:graphicFrame>
        <p:nvGraphicFramePr>
          <p:cNvPr id="115" name="Google Shape;115;p20"/>
          <p:cNvGraphicFramePr/>
          <p:nvPr>
            <p:extLst>
              <p:ext uri="{D42A27DB-BD31-4B8C-83A1-F6EECF244321}">
                <p14:modId xmlns:p14="http://schemas.microsoft.com/office/powerpoint/2010/main" val="2407471854"/>
              </p:ext>
            </p:extLst>
          </p:nvPr>
        </p:nvGraphicFramePr>
        <p:xfrm>
          <a:off x="264900" y="3045450"/>
          <a:ext cx="7242600" cy="5905576"/>
        </p:xfrm>
        <a:graphic>
          <a:graphicData uri="http://schemas.openxmlformats.org/drawingml/2006/table">
            <a:tbl>
              <a:tblPr>
                <a:noFill/>
                <a:tableStyleId>{C82BA829-6A89-494B-93C7-34DF5BC7DE1F}</a:tableStyleId>
              </a:tblPr>
              <a:tblGrid>
                <a:gridCol w="1620500">
                  <a:extLst>
                    <a:ext uri="{9D8B030D-6E8A-4147-A177-3AD203B41FA5}">
                      <a16:colId xmlns:a16="http://schemas.microsoft.com/office/drawing/2014/main" val="20000"/>
                    </a:ext>
                  </a:extLst>
                </a:gridCol>
                <a:gridCol w="1383600">
                  <a:extLst>
                    <a:ext uri="{9D8B030D-6E8A-4147-A177-3AD203B41FA5}">
                      <a16:colId xmlns:a16="http://schemas.microsoft.com/office/drawing/2014/main" val="20001"/>
                    </a:ext>
                  </a:extLst>
                </a:gridCol>
                <a:gridCol w="1477050">
                  <a:extLst>
                    <a:ext uri="{9D8B030D-6E8A-4147-A177-3AD203B41FA5}">
                      <a16:colId xmlns:a16="http://schemas.microsoft.com/office/drawing/2014/main" val="20002"/>
                    </a:ext>
                  </a:extLst>
                </a:gridCol>
                <a:gridCol w="276145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Stakeholder</a:t>
                      </a:r>
                      <a:endParaRPr>
                        <a:solidFill>
                          <a:schemeClr val="lt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Power Level</a:t>
                      </a:r>
                      <a:endParaRPr>
                        <a:solidFill>
                          <a:schemeClr val="lt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Influence Level</a:t>
                      </a:r>
                      <a:endParaRPr>
                        <a:solidFill>
                          <a:schemeClr val="lt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Assumptions and Risks</a:t>
                      </a:r>
                      <a:endParaRPr>
                        <a:solidFill>
                          <a:schemeClr val="lt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solidFill>
                      <a:srgbClr val="02B3E4"/>
                    </a:solidFill>
                  </a:tcPr>
                </a:tc>
                <a:extLst>
                  <a:ext uri="{0D108BD9-81ED-4DB2-BD59-A6C34878D82A}">
                    <a16:rowId xmlns:a16="http://schemas.microsoft.com/office/drawing/2014/main" val="10000"/>
                  </a:ext>
                </a:extLst>
              </a:tr>
              <a:tr h="23960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Papa Stefano</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t>High</a:t>
                      </a:r>
                      <a:endParaRPr dirty="0"/>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t>High</a:t>
                      </a:r>
                      <a:endParaRPr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Decides for the family</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Worries about the budget</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Mama Stefano</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t>Low</a:t>
                      </a: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t>High</a:t>
                      </a:r>
                      <a:endParaRPr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Influences the family decisions</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Concerned about timing</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Junior Stefano</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t>Low</a:t>
                      </a:r>
                      <a:endParaRPr dirty="0"/>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t>Low</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Helps out in the business</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Uses own account for the store</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Clr>
                          <a:schemeClr val="dk1"/>
                        </a:buClr>
                        <a:buSzPts val="1100"/>
                        <a:buFont typeface="Arial"/>
                        <a:buNone/>
                      </a:pPr>
                      <a:r>
                        <a:rPr lang="en" sz="1100">
                          <a:solidFill>
                            <a:srgbClr val="FFFFFF"/>
                          </a:solidFill>
                          <a:latin typeface="Open Sans"/>
                          <a:ea typeface="Open Sans"/>
                          <a:cs typeface="Open Sans"/>
                          <a:sym typeface="Open Sans"/>
                        </a:rPr>
                        <a:t>Aliyah (Engineering Manager)</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t>High</a:t>
                      </a: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t>High</a:t>
                      </a:r>
                      <a:endParaRPr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Leads all development work</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Final decisions with engineering are hers</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Moe (Vendor Manager)</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t>Low</a:t>
                      </a: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lgn="ctr">
                      <a:solidFill>
                        <a:srgbClr val="DBE2E8"/>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dirty="0"/>
                        <a:t>Low</a:t>
                      </a:r>
                    </a:p>
                    <a:p>
                      <a:pPr marL="0" lvl="0" indent="0" algn="ctr" rtl="0">
                        <a:spcBef>
                          <a:spcPts val="0"/>
                        </a:spcBef>
                        <a:spcAft>
                          <a:spcPts val="0"/>
                        </a:spcAft>
                        <a:buNone/>
                      </a:pPr>
                      <a:endParaRPr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lgn="ctr">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Likes to upsell</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Helps out in promotions</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Only one of his many projects</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Taylor (Marketing Manager)</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lgn="ctr">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t>Low</a:t>
                      </a:r>
                      <a:endParaRPr dirty="0"/>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t>Low</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dirty="0">
                          <a:solidFill>
                            <a:schemeClr val="dk1"/>
                          </a:solidFill>
                          <a:latin typeface="Open Sans"/>
                          <a:ea typeface="Open Sans"/>
                          <a:cs typeface="Open Sans"/>
                          <a:sym typeface="Open Sans"/>
                        </a:rPr>
                        <a:t>Can delay the tasks</a:t>
                      </a:r>
                      <a:endParaRPr sz="1100" dirty="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dirty="0">
                          <a:solidFill>
                            <a:schemeClr val="dk1"/>
                          </a:solidFill>
                          <a:latin typeface="Open Sans"/>
                          <a:ea typeface="Open Sans"/>
                          <a:cs typeface="Open Sans"/>
                          <a:sym typeface="Open Sans"/>
                        </a:rPr>
                        <a:t>Limited role for the project</a:t>
                      </a:r>
                      <a:endParaRPr sz="1100" dirty="0">
                        <a:solidFill>
                          <a:schemeClr val="dk1"/>
                        </a:solidFill>
                        <a:latin typeface="Open Sans"/>
                        <a:ea typeface="Open Sans"/>
                        <a:cs typeface="Open Sans"/>
                        <a:sym typeface="Open Sans"/>
                      </a:endParaRPr>
                    </a:p>
                  </a:txBody>
                  <a:tcPr marL="91425" marR="91425" marT="91425" marB="91425">
                    <a:lnL w="9525" cap="flat" cmpd="sng" algn="ctr">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6"/>
                  </a:ext>
                </a:extLst>
              </a:tr>
              <a:tr h="208675">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Lou (Program Manager)</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dirty="0"/>
                        <a:t>High</a:t>
                      </a:r>
                    </a:p>
                    <a:p>
                      <a:pPr marL="0" lvl="0" indent="0" algn="ctr" rtl="0">
                        <a:spcBef>
                          <a:spcPts val="0"/>
                        </a:spcBef>
                        <a:spcAft>
                          <a:spcPts val="0"/>
                        </a:spcAft>
                        <a:buNone/>
                      </a:pPr>
                      <a:endParaRPr dirty="0"/>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lgn="ctr">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dirty="0"/>
                        <a:t>Low</a:t>
                      </a:r>
                    </a:p>
                    <a:p>
                      <a:pPr marL="0" lvl="0" indent="0" algn="ctr" rtl="0">
                        <a:spcBef>
                          <a:spcPts val="0"/>
                        </a:spcBef>
                        <a:spcAft>
                          <a:spcPts val="0"/>
                        </a:spcAft>
                        <a:buNone/>
                      </a:pPr>
                      <a:endParaRPr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lgn="ctr">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Only high-level overview</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Can help when things go wrong</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7"/>
                  </a:ext>
                </a:extLst>
              </a:tr>
              <a:tr h="88925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Me (Project Manager)</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dirty="0"/>
                        <a:t>Low</a:t>
                      </a:r>
                    </a:p>
                    <a:p>
                      <a:pPr marL="0" lvl="0" indent="0" algn="ctr" rtl="0">
                        <a:spcBef>
                          <a:spcPts val="0"/>
                        </a:spcBef>
                        <a:spcAft>
                          <a:spcPts val="0"/>
                        </a:spcAft>
                        <a:buNone/>
                      </a:pPr>
                      <a:endParaRPr dirty="0"/>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dirty="0"/>
                        <a:t>High</a:t>
                      </a:r>
                    </a:p>
                    <a:p>
                      <a:pPr marL="0" lvl="0" indent="0" algn="ctr" rtl="0">
                        <a:spcBef>
                          <a:spcPts val="0"/>
                        </a:spcBef>
                        <a:spcAft>
                          <a:spcPts val="0"/>
                        </a:spcAft>
                        <a:buNone/>
                      </a:pPr>
                      <a:endParaRPr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dirty="0">
                          <a:solidFill>
                            <a:schemeClr val="dk1"/>
                          </a:solidFill>
                          <a:latin typeface="Open Sans"/>
                          <a:ea typeface="Open Sans"/>
                          <a:cs typeface="Open Sans"/>
                          <a:sym typeface="Open Sans"/>
                        </a:rPr>
                        <a:t>Executes the project in a timely manner</a:t>
                      </a:r>
                      <a:endParaRPr sz="1100" dirty="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dirty="0">
                          <a:solidFill>
                            <a:schemeClr val="dk1"/>
                          </a:solidFill>
                          <a:latin typeface="Open Sans"/>
                          <a:ea typeface="Open Sans"/>
                          <a:cs typeface="Open Sans"/>
                          <a:sym typeface="Open Sans"/>
                        </a:rPr>
                        <a:t>Follows the decision makers</a:t>
                      </a:r>
                      <a:endParaRPr sz="1100" dirty="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116" name="Google Shape;116;p20"/>
          <p:cNvSpPr txBox="1">
            <a:spLocks noGrp="1"/>
          </p:cNvSpPr>
          <p:nvPr>
            <p:ph type="body" idx="1"/>
          </p:nvPr>
        </p:nvSpPr>
        <p:spPr>
          <a:xfrm>
            <a:off x="264950" y="2253726"/>
            <a:ext cx="7242600" cy="9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you learned in the </a:t>
            </a:r>
            <a:r>
              <a:rPr lang="en" i="1"/>
              <a:t>Setting up Your Project/Stakeholder's Power lesson</a:t>
            </a:r>
            <a:r>
              <a:rPr lang="en"/>
              <a:t>, this chart has </a:t>
            </a:r>
            <a:r>
              <a:rPr lang="en" b="1">
                <a:latin typeface="Open Sans"/>
                <a:ea typeface="Open Sans"/>
                <a:cs typeface="Open Sans"/>
                <a:sym typeface="Open Sans"/>
              </a:rPr>
              <a:t>only a "High" or "Low" classification</a:t>
            </a:r>
            <a:r>
              <a:rPr lang="en"/>
              <a:t>.</a:t>
            </a:r>
            <a:endParaRPr/>
          </a:p>
        </p:txBody>
      </p:sp>
      <p:sp>
        <p:nvSpPr>
          <p:cNvPr id="117" name="Google Shape;117;p20"/>
          <p:cNvSpPr txBox="1"/>
          <p:nvPr/>
        </p:nvSpPr>
        <p:spPr>
          <a:xfrm>
            <a:off x="264950" y="8838550"/>
            <a:ext cx="7242600" cy="78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b="1">
                <a:solidFill>
                  <a:srgbClr val="525C65"/>
                </a:solidFill>
                <a:latin typeface="Open Sans"/>
                <a:ea typeface="Open Sans"/>
                <a:cs typeface="Open Sans"/>
                <a:sym typeface="Open Sans"/>
              </a:rPr>
              <a:t>HINT:</a:t>
            </a:r>
            <a:r>
              <a:rPr lang="en" sz="1800">
                <a:solidFill>
                  <a:srgbClr val="525C65"/>
                </a:solidFill>
                <a:latin typeface="Open Sans Light"/>
                <a:ea typeface="Open Sans Light"/>
                <a:cs typeface="Open Sans Light"/>
                <a:sym typeface="Open Sans Light"/>
              </a:rPr>
              <a:t> Take a look at the Cast of Characters in the classroom or the </a:t>
            </a:r>
            <a:r>
              <a:rPr lang="en" sz="1800" u="sng">
                <a:solidFill>
                  <a:srgbClr val="525C65"/>
                </a:solidFill>
                <a:latin typeface="Open Sans Light"/>
                <a:ea typeface="Open Sans Light"/>
                <a:cs typeface="Open Sans Light"/>
                <a:sym typeface="Open Sans Light"/>
              </a:rPr>
              <a:t>6th and 7th slide</a:t>
            </a:r>
            <a:r>
              <a:rPr lang="en" sz="1800">
                <a:solidFill>
                  <a:srgbClr val="525C65"/>
                </a:solidFill>
                <a:latin typeface="Open Sans Light"/>
                <a:ea typeface="Open Sans Light"/>
                <a:cs typeface="Open Sans Light"/>
                <a:sym typeface="Open Sans Light"/>
              </a:rPr>
              <a:t> to learn more about each person.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RACI Chart</a:t>
            </a:r>
            <a:endParaRPr/>
          </a:p>
        </p:txBody>
      </p:sp>
      <p:sp>
        <p:nvSpPr>
          <p:cNvPr id="123" name="Google Shape;123;p21"/>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need to fill out a RACI chart for your team, as you learned in the </a:t>
            </a:r>
            <a:r>
              <a:rPr lang="en" i="1"/>
              <a:t>Setting up Your Project/Evaluating Team's Competency</a:t>
            </a:r>
            <a:r>
              <a:rPr lang="en"/>
              <a:t> lesson. In the case of this project, it is </a:t>
            </a:r>
            <a:r>
              <a:rPr lang="en" b="1">
                <a:latin typeface="Open Sans"/>
                <a:ea typeface="Open Sans"/>
                <a:cs typeface="Open Sans"/>
                <a:sym typeface="Open Sans"/>
              </a:rPr>
              <a:t>usually the same person who is Responsible are Accountable for a task</a:t>
            </a:r>
            <a:r>
              <a:rPr lang="en"/>
              <a:t>, since managers are working with their teams who are not part of the project.</a:t>
            </a:r>
            <a:endParaRPr/>
          </a:p>
          <a:p>
            <a:pPr marL="0" lvl="0" indent="0" algn="l" rtl="0">
              <a:spcBef>
                <a:spcPts val="0"/>
              </a:spcBef>
              <a:spcAft>
                <a:spcPts val="0"/>
              </a:spcAft>
              <a:buNone/>
            </a:pPr>
            <a:endParaRPr/>
          </a:p>
          <a:p>
            <a:pPr marL="0" lvl="0" indent="0" algn="l" rtl="0">
              <a:spcBef>
                <a:spcPts val="0"/>
              </a:spcBef>
              <a:spcAft>
                <a:spcPts val="0"/>
              </a:spcAft>
              <a:buNone/>
            </a:pPr>
            <a:r>
              <a:rPr lang="en" b="1">
                <a:latin typeface="Open Sans"/>
                <a:ea typeface="Open Sans"/>
                <a:cs typeface="Open Sans"/>
                <a:sym typeface="Open Sans"/>
              </a:rPr>
              <a:t>R</a:t>
            </a:r>
            <a:r>
              <a:rPr lang="en"/>
              <a:t>esponsible</a:t>
            </a:r>
            <a:r>
              <a:rPr lang="en" b="1">
                <a:latin typeface="Open Sans"/>
                <a:ea typeface="Open Sans"/>
                <a:cs typeface="Open Sans"/>
                <a:sym typeface="Open Sans"/>
              </a:rPr>
              <a:t>:</a:t>
            </a:r>
            <a:r>
              <a:rPr lang="en"/>
              <a:t> Stakeholders who will be responsible for </a:t>
            </a:r>
            <a:r>
              <a:rPr lang="en" b="1" i="1">
                <a:latin typeface="Open Sans"/>
                <a:ea typeface="Open Sans"/>
                <a:cs typeface="Open Sans"/>
                <a:sym typeface="Open Sans"/>
              </a:rPr>
              <a:t>executing actual tasks</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b="1">
                <a:latin typeface="Open Sans"/>
                <a:ea typeface="Open Sans"/>
                <a:cs typeface="Open Sans"/>
                <a:sym typeface="Open Sans"/>
              </a:rPr>
              <a:t>A</a:t>
            </a:r>
            <a:r>
              <a:rPr lang="en"/>
              <a:t>ccountable</a:t>
            </a:r>
            <a:r>
              <a:rPr lang="en" b="1">
                <a:latin typeface="Open Sans"/>
                <a:ea typeface="Open Sans"/>
                <a:cs typeface="Open Sans"/>
                <a:sym typeface="Open Sans"/>
              </a:rPr>
              <a:t>:</a:t>
            </a:r>
            <a:r>
              <a:rPr lang="en"/>
              <a:t> The stakeholder - usually a manager - who has the duty of </a:t>
            </a:r>
            <a:r>
              <a:rPr lang="en" b="1" i="1">
                <a:latin typeface="Open Sans"/>
                <a:ea typeface="Open Sans"/>
                <a:cs typeface="Open Sans"/>
                <a:sym typeface="Open Sans"/>
              </a:rPr>
              <a:t>approving</a:t>
            </a:r>
            <a:r>
              <a:rPr lang="en"/>
              <a:t> whether a task is truly being completed; there can only be one accountable person per task.</a:t>
            </a:r>
            <a:endParaRPr/>
          </a:p>
          <a:p>
            <a:pPr marL="0" lvl="0" indent="0" algn="l" rtl="0">
              <a:spcBef>
                <a:spcPts val="0"/>
              </a:spcBef>
              <a:spcAft>
                <a:spcPts val="0"/>
              </a:spcAft>
              <a:buNone/>
            </a:pPr>
            <a:endParaRPr/>
          </a:p>
          <a:p>
            <a:pPr marL="0" lvl="0" indent="0" algn="l" rtl="0">
              <a:spcBef>
                <a:spcPts val="0"/>
              </a:spcBef>
              <a:spcAft>
                <a:spcPts val="0"/>
              </a:spcAft>
              <a:buNone/>
            </a:pPr>
            <a:r>
              <a:rPr lang="en" b="1">
                <a:latin typeface="Open Sans"/>
                <a:ea typeface="Open Sans"/>
                <a:cs typeface="Open Sans"/>
                <a:sym typeface="Open Sans"/>
              </a:rPr>
              <a:t>C</a:t>
            </a:r>
            <a:r>
              <a:rPr lang="en"/>
              <a:t>onsult</a:t>
            </a:r>
            <a:r>
              <a:rPr lang="en" b="1">
                <a:latin typeface="Open Sans"/>
                <a:ea typeface="Open Sans"/>
                <a:cs typeface="Open Sans"/>
                <a:sym typeface="Open Sans"/>
              </a:rPr>
              <a:t>:</a:t>
            </a:r>
            <a:r>
              <a:rPr lang="en"/>
              <a:t> Anyone who has valuable insight necessary to successfully execute a task; there can be more than one consult for each task.</a:t>
            </a:r>
            <a:endParaRPr/>
          </a:p>
          <a:p>
            <a:pPr marL="0" lvl="0" indent="0" algn="l" rtl="0">
              <a:spcBef>
                <a:spcPts val="0"/>
              </a:spcBef>
              <a:spcAft>
                <a:spcPts val="0"/>
              </a:spcAft>
              <a:buNone/>
            </a:pPr>
            <a:endParaRPr/>
          </a:p>
          <a:p>
            <a:pPr marL="0" lvl="0" indent="0" algn="l" rtl="0">
              <a:spcBef>
                <a:spcPts val="0"/>
              </a:spcBef>
              <a:spcAft>
                <a:spcPts val="0"/>
              </a:spcAft>
              <a:buNone/>
            </a:pPr>
            <a:r>
              <a:rPr lang="en" b="1">
                <a:latin typeface="Open Sans"/>
                <a:ea typeface="Open Sans"/>
                <a:cs typeface="Open Sans"/>
                <a:sym typeface="Open Sans"/>
              </a:rPr>
              <a:t>I</a:t>
            </a:r>
            <a:r>
              <a:rPr lang="en"/>
              <a:t>nformed</a:t>
            </a:r>
            <a:r>
              <a:rPr lang="en" b="1">
                <a:latin typeface="Open Sans"/>
                <a:ea typeface="Open Sans"/>
                <a:cs typeface="Open Sans"/>
                <a:sym typeface="Open Sans"/>
              </a:rPr>
              <a:t>:</a:t>
            </a:r>
            <a:r>
              <a:rPr lang="en"/>
              <a:t> A stakeholder who expects to receive information and updates about a particular task. Most stakeholders will fall into this category.</a:t>
            </a:r>
            <a:endParaRPr/>
          </a:p>
          <a:p>
            <a:pPr marL="0" lvl="0" indent="0" algn="l" rtl="0">
              <a:spcBef>
                <a:spcPts val="0"/>
              </a:spcBef>
              <a:spcAft>
                <a:spcPts val="0"/>
              </a:spcAft>
              <a:buNone/>
            </a:pPr>
            <a:endParaRPr/>
          </a:p>
          <a:p>
            <a:pPr marL="0" lvl="0" indent="0" algn="l" rtl="0">
              <a:spcBef>
                <a:spcPts val="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RACI Chart Sample Solution</a:t>
            </a:r>
            <a:endParaRPr/>
          </a:p>
        </p:txBody>
      </p:sp>
      <p:sp>
        <p:nvSpPr>
          <p:cNvPr id="129" name="Google Shape;129;p22"/>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There are questions you can ask that help you figure out the RACI chart. Let's do that for the first task: </a:t>
            </a:r>
            <a:r>
              <a:rPr lang="en" b="1">
                <a:latin typeface="Open Sans"/>
                <a:ea typeface="Open Sans"/>
                <a:cs typeface="Open Sans"/>
                <a:sym typeface="Open Sans"/>
              </a:rPr>
              <a:t>Build storefront</a:t>
            </a:r>
            <a:r>
              <a:rPr lang="en"/>
              <a:t>.</a:t>
            </a:r>
            <a:endParaRPr/>
          </a:p>
          <a:p>
            <a:pPr marL="0" lvl="0" indent="0" algn="l" rtl="0">
              <a:spcBef>
                <a:spcPts val="1600"/>
              </a:spcBef>
              <a:spcAft>
                <a:spcPts val="0"/>
              </a:spcAft>
              <a:buClr>
                <a:schemeClr val="dk1"/>
              </a:buClr>
              <a:buSzPts val="1100"/>
              <a:buFont typeface="Arial"/>
              <a:buNone/>
            </a:pPr>
            <a:r>
              <a:rPr lang="en" b="1">
                <a:latin typeface="Open Sans"/>
                <a:ea typeface="Open Sans"/>
                <a:cs typeface="Open Sans"/>
                <a:sym typeface="Open Sans"/>
              </a:rPr>
              <a:t>Responsible</a:t>
            </a:r>
            <a:r>
              <a:rPr lang="en"/>
              <a:t>: Who in the team builds the storefront? </a:t>
            </a:r>
            <a:r>
              <a:rPr lang="en" b="1">
                <a:latin typeface="Open Sans"/>
                <a:ea typeface="Open Sans"/>
                <a:cs typeface="Open Sans"/>
                <a:sym typeface="Open Sans"/>
              </a:rPr>
              <a:t>Aliyah</a:t>
            </a:r>
            <a:r>
              <a:rPr lang="en"/>
              <a:t>, as she is the engineering manager.</a:t>
            </a:r>
            <a:endParaRPr/>
          </a:p>
          <a:p>
            <a:pPr marL="0" lvl="0" indent="0" algn="l" rtl="0">
              <a:spcBef>
                <a:spcPts val="1600"/>
              </a:spcBef>
              <a:spcAft>
                <a:spcPts val="0"/>
              </a:spcAft>
              <a:buClr>
                <a:schemeClr val="dk1"/>
              </a:buClr>
              <a:buSzPts val="1100"/>
              <a:buFont typeface="Arial"/>
              <a:buNone/>
            </a:pPr>
            <a:r>
              <a:rPr lang="en" b="1">
                <a:latin typeface="Open Sans"/>
                <a:ea typeface="Open Sans"/>
                <a:cs typeface="Open Sans"/>
                <a:sym typeface="Open Sans"/>
              </a:rPr>
              <a:t>Accountable</a:t>
            </a:r>
            <a:r>
              <a:rPr lang="en"/>
              <a:t>: Who can approve the finished storefront? </a:t>
            </a:r>
            <a:r>
              <a:rPr lang="en" b="1">
                <a:latin typeface="Open Sans"/>
                <a:ea typeface="Open Sans"/>
                <a:cs typeface="Open Sans"/>
                <a:sym typeface="Open Sans"/>
              </a:rPr>
              <a:t>Aliyah</a:t>
            </a:r>
            <a:r>
              <a:rPr lang="en"/>
              <a:t>, since she is the one who knows the technical problems. </a:t>
            </a:r>
            <a:endParaRPr/>
          </a:p>
          <a:p>
            <a:pPr marL="0" lvl="0" indent="0" algn="l" rtl="0">
              <a:spcBef>
                <a:spcPts val="1600"/>
              </a:spcBef>
              <a:spcAft>
                <a:spcPts val="0"/>
              </a:spcAft>
              <a:buClr>
                <a:schemeClr val="dk1"/>
              </a:buClr>
              <a:buSzPts val="1100"/>
              <a:buFont typeface="Arial"/>
              <a:buNone/>
            </a:pPr>
            <a:r>
              <a:rPr lang="en" b="1">
                <a:latin typeface="Open Sans"/>
                <a:ea typeface="Open Sans"/>
                <a:cs typeface="Open Sans"/>
                <a:sym typeface="Open Sans"/>
              </a:rPr>
              <a:t>Consult</a:t>
            </a:r>
            <a:r>
              <a:rPr lang="en"/>
              <a:t>: Who can provide valuable insight while building the storefront? </a:t>
            </a:r>
            <a:r>
              <a:rPr lang="en" b="1">
                <a:latin typeface="Open Sans"/>
                <a:ea typeface="Open Sans"/>
                <a:cs typeface="Open Sans"/>
                <a:sym typeface="Open Sans"/>
              </a:rPr>
              <a:t>Moe</a:t>
            </a:r>
            <a:r>
              <a:rPr lang="en"/>
              <a:t>, as he is the vendor manager, and the storefront is for them.</a:t>
            </a:r>
            <a:endParaRPr/>
          </a:p>
          <a:p>
            <a:pPr marL="0" lvl="0" indent="0" algn="l" rtl="0">
              <a:spcBef>
                <a:spcPts val="1600"/>
              </a:spcBef>
              <a:spcAft>
                <a:spcPts val="0"/>
              </a:spcAft>
              <a:buClr>
                <a:schemeClr val="dk1"/>
              </a:buClr>
              <a:buSzPts val="1100"/>
              <a:buFont typeface="Arial"/>
              <a:buNone/>
            </a:pPr>
            <a:r>
              <a:rPr lang="en" b="1">
                <a:latin typeface="Open Sans"/>
                <a:ea typeface="Open Sans"/>
                <a:cs typeface="Open Sans"/>
                <a:sym typeface="Open Sans"/>
              </a:rPr>
              <a:t>Informed</a:t>
            </a:r>
            <a:r>
              <a:rPr lang="en"/>
              <a:t>: Who needs to be kept informed about progress on this task? It can be all other people (</a:t>
            </a:r>
            <a:r>
              <a:rPr lang="en" b="1">
                <a:latin typeface="Open Sans"/>
                <a:ea typeface="Open Sans"/>
                <a:cs typeface="Open Sans"/>
                <a:sym typeface="Open Sans"/>
              </a:rPr>
              <a:t>Me, Lou, Taylor</a:t>
            </a:r>
            <a:r>
              <a:rPr lang="en"/>
              <a:t>) as other tasks depend on this one.</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graphicFrame>
        <p:nvGraphicFramePr>
          <p:cNvPr id="134" name="Google Shape;134;p23"/>
          <p:cNvGraphicFramePr/>
          <p:nvPr>
            <p:extLst>
              <p:ext uri="{D42A27DB-BD31-4B8C-83A1-F6EECF244321}">
                <p14:modId xmlns:p14="http://schemas.microsoft.com/office/powerpoint/2010/main" val="1667418475"/>
              </p:ext>
            </p:extLst>
          </p:nvPr>
        </p:nvGraphicFramePr>
        <p:xfrm>
          <a:off x="191900" y="4050000"/>
          <a:ext cx="7388700" cy="5668700"/>
        </p:xfrm>
        <a:graphic>
          <a:graphicData uri="http://schemas.openxmlformats.org/drawingml/2006/table">
            <a:tbl>
              <a:tblPr>
                <a:noFill/>
                <a:tableStyleId>{C82BA829-6A89-494B-93C7-34DF5BC7DE1F}</a:tableStyleId>
              </a:tblPr>
              <a:tblGrid>
                <a:gridCol w="1631800">
                  <a:extLst>
                    <a:ext uri="{9D8B030D-6E8A-4147-A177-3AD203B41FA5}">
                      <a16:colId xmlns:a16="http://schemas.microsoft.com/office/drawing/2014/main" val="20000"/>
                    </a:ext>
                  </a:extLst>
                </a:gridCol>
                <a:gridCol w="1061300">
                  <a:extLst>
                    <a:ext uri="{9D8B030D-6E8A-4147-A177-3AD203B41FA5}">
                      <a16:colId xmlns:a16="http://schemas.microsoft.com/office/drawing/2014/main" val="20001"/>
                    </a:ext>
                  </a:extLst>
                </a:gridCol>
                <a:gridCol w="1091325">
                  <a:extLst>
                    <a:ext uri="{9D8B030D-6E8A-4147-A177-3AD203B41FA5}">
                      <a16:colId xmlns:a16="http://schemas.microsoft.com/office/drawing/2014/main" val="20002"/>
                    </a:ext>
                  </a:extLst>
                </a:gridCol>
                <a:gridCol w="1141375">
                  <a:extLst>
                    <a:ext uri="{9D8B030D-6E8A-4147-A177-3AD203B41FA5}">
                      <a16:colId xmlns:a16="http://schemas.microsoft.com/office/drawing/2014/main" val="20003"/>
                    </a:ext>
                  </a:extLst>
                </a:gridCol>
                <a:gridCol w="1231450">
                  <a:extLst>
                    <a:ext uri="{9D8B030D-6E8A-4147-A177-3AD203B41FA5}">
                      <a16:colId xmlns:a16="http://schemas.microsoft.com/office/drawing/2014/main" val="20004"/>
                    </a:ext>
                  </a:extLst>
                </a:gridCol>
                <a:gridCol w="1231450">
                  <a:extLst>
                    <a:ext uri="{9D8B030D-6E8A-4147-A177-3AD203B41FA5}">
                      <a16:colId xmlns:a16="http://schemas.microsoft.com/office/drawing/2014/main" val="20005"/>
                    </a:ext>
                  </a:extLst>
                </a:gridCol>
              </a:tblGrid>
              <a:tr h="613200">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Tasks</a:t>
                      </a:r>
                      <a:endParaRPr sz="1200">
                        <a:solidFill>
                          <a:schemeClr val="lt1"/>
                        </a:solidFill>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Clr>
                          <a:schemeClr val="dk1"/>
                        </a:buClr>
                        <a:buSzPts val="1100"/>
                        <a:buFont typeface="Arial"/>
                        <a:buNone/>
                      </a:pPr>
                      <a:r>
                        <a:rPr lang="en" sz="1200" dirty="0">
                          <a:solidFill>
                            <a:schemeClr val="lt1"/>
                          </a:solidFill>
                          <a:latin typeface="Open Sans"/>
                          <a:ea typeface="Open Sans"/>
                          <a:cs typeface="Open Sans"/>
                          <a:sym typeface="Open Sans"/>
                        </a:rPr>
                        <a:t>Me, Project Manager</a:t>
                      </a:r>
                      <a:endParaRPr sz="1200" dirty="0">
                        <a:solidFill>
                          <a:schemeClr val="lt1"/>
                        </a:solidFill>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lgn="ctr">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sz="1200" dirty="0">
                          <a:solidFill>
                            <a:schemeClr val="lt1"/>
                          </a:solidFill>
                          <a:latin typeface="Open Sans"/>
                          <a:ea typeface="Open Sans"/>
                          <a:cs typeface="Open Sans"/>
                          <a:sym typeface="Open Sans"/>
                        </a:rPr>
                        <a:t>Lou, Program Manager</a:t>
                      </a:r>
                      <a:endParaRPr sz="1200" dirty="0">
                        <a:solidFill>
                          <a:schemeClr val="lt1"/>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lgn="ctr">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sz="1200" dirty="0">
                          <a:solidFill>
                            <a:schemeClr val="lt1"/>
                          </a:solidFill>
                          <a:latin typeface="Open Sans"/>
                          <a:ea typeface="Open Sans"/>
                          <a:cs typeface="Open Sans"/>
                          <a:sym typeface="Open Sans"/>
                        </a:rPr>
                        <a:t>Taylor, Marketing Manager</a:t>
                      </a:r>
                      <a:endParaRPr sz="1200" dirty="0">
                        <a:solidFill>
                          <a:schemeClr val="lt1"/>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lgn="ctr">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sz="1200" dirty="0">
                          <a:solidFill>
                            <a:schemeClr val="lt1"/>
                          </a:solidFill>
                          <a:latin typeface="Open Sans"/>
                          <a:ea typeface="Open Sans"/>
                          <a:cs typeface="Open Sans"/>
                          <a:sym typeface="Open Sans"/>
                        </a:rPr>
                        <a:t>Moe, Vendor Manager</a:t>
                      </a:r>
                      <a:endParaRPr sz="1200" dirty="0">
                        <a:solidFill>
                          <a:schemeClr val="lt1"/>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lgn="ctr">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sz="1200" dirty="0">
                          <a:solidFill>
                            <a:schemeClr val="lt1"/>
                          </a:solidFill>
                          <a:latin typeface="Open Sans"/>
                          <a:ea typeface="Open Sans"/>
                          <a:cs typeface="Open Sans"/>
                          <a:sym typeface="Open Sans"/>
                        </a:rPr>
                        <a:t>Aliyah, Engineering Manager</a:t>
                      </a:r>
                      <a:endParaRPr sz="1200" dirty="0">
                        <a:solidFill>
                          <a:schemeClr val="lt1"/>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lgn="ctr">
                      <a:solidFill>
                        <a:srgbClr val="DBE2E8"/>
                      </a:solidFill>
                      <a:prstDash val="solid"/>
                      <a:round/>
                      <a:headEnd type="none" w="sm" len="sm"/>
                      <a:tailEnd type="none" w="sm" len="sm"/>
                    </a:lnB>
                    <a:solidFill>
                      <a:srgbClr val="02B3E4"/>
                    </a:solidFill>
                  </a:tcPr>
                </a:tc>
                <a:extLst>
                  <a:ext uri="{0D108BD9-81ED-4DB2-BD59-A6C34878D82A}">
                    <a16:rowId xmlns:a16="http://schemas.microsoft.com/office/drawing/2014/main" val="10000"/>
                  </a:ext>
                </a:extLst>
              </a:tr>
              <a:tr h="623200">
                <a:tc>
                  <a:txBody>
                    <a:bodyPr/>
                    <a:lstStyle/>
                    <a:p>
                      <a:pPr marL="0" lvl="0" indent="0" algn="ctr" rtl="0">
                        <a:spcBef>
                          <a:spcPts val="0"/>
                        </a:spcBef>
                        <a:spcAft>
                          <a:spcPts val="0"/>
                        </a:spcAft>
                        <a:buNone/>
                      </a:pPr>
                      <a:r>
                        <a:rPr lang="en" sz="1200" dirty="0">
                          <a:solidFill>
                            <a:srgbClr val="FFFFFF"/>
                          </a:solidFill>
                          <a:latin typeface="Open Sans"/>
                          <a:ea typeface="Open Sans"/>
                          <a:cs typeface="Open Sans"/>
                          <a:sym typeface="Open Sans"/>
                        </a:rPr>
                        <a:t>Build storefront</a:t>
                      </a:r>
                      <a:endParaRPr sz="1200" dirty="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lgn="ctr">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C</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A/R</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1"/>
                  </a:ext>
                </a:extLst>
              </a:tr>
              <a:tr h="623200">
                <a:tc>
                  <a:txBody>
                    <a:bodyPr/>
                    <a:lstStyle/>
                    <a:p>
                      <a:pPr marL="0" lvl="0" indent="0" algn="ctr" rtl="0">
                        <a:spcBef>
                          <a:spcPts val="0"/>
                        </a:spcBef>
                        <a:spcAft>
                          <a:spcPts val="0"/>
                        </a:spcAft>
                        <a:buNone/>
                      </a:pPr>
                      <a:r>
                        <a:rPr lang="en" sz="1200" dirty="0">
                          <a:solidFill>
                            <a:srgbClr val="FFFFFF"/>
                          </a:solidFill>
                          <a:latin typeface="Open Sans"/>
                          <a:ea typeface="Open Sans"/>
                          <a:cs typeface="Open Sans"/>
                          <a:sym typeface="Open Sans"/>
                        </a:rPr>
                        <a:t>Input Inventory Data</a:t>
                      </a:r>
                      <a:endParaRPr sz="1200" dirty="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lgn="ctr">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A/R</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2"/>
                  </a:ext>
                </a:extLst>
              </a:tr>
              <a:tr h="373000">
                <a:tc>
                  <a:txBody>
                    <a:bodyPr/>
                    <a:lstStyle/>
                    <a:p>
                      <a:pPr marL="0" lvl="0" indent="0" algn="ctr" rtl="0">
                        <a:spcBef>
                          <a:spcPts val="0"/>
                        </a:spcBef>
                        <a:spcAft>
                          <a:spcPts val="0"/>
                        </a:spcAft>
                        <a:buNone/>
                      </a:pPr>
                      <a:r>
                        <a:rPr lang="en" sz="1200" dirty="0">
                          <a:solidFill>
                            <a:srgbClr val="FFFFFF"/>
                          </a:solidFill>
                          <a:latin typeface="Open Sans"/>
                          <a:ea typeface="Open Sans"/>
                          <a:cs typeface="Open Sans"/>
                          <a:sym typeface="Open Sans"/>
                        </a:rPr>
                        <a:t>Build social media integration</a:t>
                      </a:r>
                      <a:endParaRPr sz="1200" dirty="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lgn="ctr">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C</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A/R</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3"/>
                  </a:ext>
                </a:extLst>
              </a:tr>
              <a:tr h="633200">
                <a:tc>
                  <a:txBody>
                    <a:bodyPr/>
                    <a:lstStyle/>
                    <a:p>
                      <a:pPr marL="0" lvl="0" indent="0" algn="ctr" rtl="0">
                        <a:spcBef>
                          <a:spcPts val="0"/>
                        </a:spcBef>
                        <a:spcAft>
                          <a:spcPts val="0"/>
                        </a:spcAft>
                        <a:buNone/>
                      </a:pPr>
                      <a:r>
                        <a:rPr lang="en" sz="1200" dirty="0">
                          <a:solidFill>
                            <a:srgbClr val="FFFFFF"/>
                          </a:solidFill>
                          <a:latin typeface="Open Sans"/>
                          <a:ea typeface="Open Sans"/>
                          <a:cs typeface="Open Sans"/>
                          <a:sym typeface="Open Sans"/>
                        </a:rPr>
                        <a:t>Train Stefano’s on platform</a:t>
                      </a:r>
                      <a:endParaRPr sz="1200" dirty="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lgn="ctr">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A/R</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4"/>
                  </a:ext>
                </a:extLst>
              </a:tr>
              <a:tr h="625500">
                <a:tc>
                  <a:txBody>
                    <a:bodyPr/>
                    <a:lstStyle/>
                    <a:p>
                      <a:pPr marL="0" lvl="0" indent="0" algn="ctr" rtl="0">
                        <a:spcBef>
                          <a:spcPts val="0"/>
                        </a:spcBef>
                        <a:spcAft>
                          <a:spcPts val="0"/>
                        </a:spcAft>
                        <a:buNone/>
                      </a:pPr>
                      <a:r>
                        <a:rPr lang="en" sz="1200" dirty="0">
                          <a:solidFill>
                            <a:srgbClr val="FFFFFF"/>
                          </a:solidFill>
                          <a:latin typeface="Open Sans"/>
                          <a:ea typeface="Open Sans"/>
                          <a:cs typeface="Open Sans"/>
                          <a:sym typeface="Open Sans"/>
                        </a:rPr>
                        <a:t>Create social media channels</a:t>
                      </a:r>
                      <a:endParaRPr sz="1200" dirty="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lgn="ctr">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A/R</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5"/>
                  </a:ext>
                </a:extLst>
              </a:tr>
              <a:tr h="573175">
                <a:tc>
                  <a:txBody>
                    <a:bodyPr/>
                    <a:lstStyle/>
                    <a:p>
                      <a:pPr marL="0" lvl="0" indent="0" algn="ctr" rtl="0">
                        <a:spcBef>
                          <a:spcPts val="0"/>
                        </a:spcBef>
                        <a:spcAft>
                          <a:spcPts val="0"/>
                        </a:spcAft>
                        <a:buNone/>
                      </a:pPr>
                      <a:r>
                        <a:rPr lang="en" sz="1200" dirty="0">
                          <a:solidFill>
                            <a:srgbClr val="FFFFFF"/>
                          </a:solidFill>
                          <a:latin typeface="Open Sans"/>
                          <a:ea typeface="Open Sans"/>
                          <a:cs typeface="Open Sans"/>
                          <a:sym typeface="Open Sans"/>
                        </a:rPr>
                        <a:t>Build recommendation engine</a:t>
                      </a:r>
                      <a:endParaRPr sz="1200" dirty="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lgn="ctr">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C</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C</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dirty="0">
                          <a:latin typeface="Open Sans"/>
                          <a:ea typeface="Open Sans"/>
                          <a:cs typeface="Open Sans"/>
                          <a:sym typeface="Open Sans"/>
                        </a:rPr>
                        <a:t>A/R</a:t>
                      </a:r>
                    </a:p>
                    <a:p>
                      <a:pPr marL="0" lvl="0" indent="0" algn="ctr" rtl="0">
                        <a:spcBef>
                          <a:spcPts val="0"/>
                        </a:spcBef>
                        <a:spcAft>
                          <a:spcPts val="0"/>
                        </a:spcAft>
                        <a:buNone/>
                      </a:pP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6"/>
                  </a:ext>
                </a:extLst>
              </a:tr>
              <a:tr h="603200">
                <a:tc>
                  <a:txBody>
                    <a:bodyPr/>
                    <a:lstStyle/>
                    <a:p>
                      <a:pPr marL="0" lvl="0" indent="0" algn="ctr" rtl="0">
                        <a:spcBef>
                          <a:spcPts val="0"/>
                        </a:spcBef>
                        <a:spcAft>
                          <a:spcPts val="0"/>
                        </a:spcAft>
                        <a:buNone/>
                      </a:pPr>
                      <a:r>
                        <a:rPr lang="en" sz="1200" dirty="0">
                          <a:solidFill>
                            <a:srgbClr val="FFFFFF"/>
                          </a:solidFill>
                          <a:latin typeface="Open Sans"/>
                          <a:ea typeface="Open Sans"/>
                          <a:cs typeface="Open Sans"/>
                          <a:sym typeface="Open Sans"/>
                        </a:rPr>
                        <a:t>Create Custom Sales Report </a:t>
                      </a:r>
                      <a:endParaRPr sz="1200" dirty="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lgn="ctr">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A/R</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C</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7"/>
                  </a:ext>
                </a:extLst>
              </a:tr>
              <a:tr h="393000">
                <a:tc>
                  <a:txBody>
                    <a:bodyPr/>
                    <a:lstStyle/>
                    <a:p>
                      <a:pPr marL="0" lvl="0" indent="0" algn="ctr" rtl="0">
                        <a:spcBef>
                          <a:spcPts val="0"/>
                        </a:spcBef>
                        <a:spcAft>
                          <a:spcPts val="0"/>
                        </a:spcAft>
                        <a:buNone/>
                      </a:pPr>
                      <a:r>
                        <a:rPr lang="en" sz="1200" dirty="0">
                          <a:solidFill>
                            <a:srgbClr val="FFFFFF"/>
                          </a:solidFill>
                          <a:latin typeface="Open Sans"/>
                          <a:ea typeface="Open Sans"/>
                          <a:cs typeface="Open Sans"/>
                          <a:sym typeface="Open Sans"/>
                        </a:rPr>
                        <a:t>Engage stakeholders</a:t>
                      </a:r>
                      <a:endParaRPr sz="1200" dirty="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lgn="ctr">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latin typeface="Open Sans"/>
                          <a:ea typeface="Open Sans"/>
                          <a:cs typeface="Open Sans"/>
                          <a:sym typeface="Open Sans"/>
                        </a:rPr>
                        <a:t>R</a:t>
                      </a:r>
                      <a:endParaRPr>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A</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135" name="Google Shape;135;p2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RACI Chart</a:t>
            </a:r>
            <a:endParaRPr/>
          </a:p>
        </p:txBody>
      </p:sp>
      <p:sp>
        <p:nvSpPr>
          <p:cNvPr id="136" name="Google Shape;136;p23"/>
          <p:cNvSpPr txBox="1">
            <a:spLocks noGrp="1"/>
          </p:cNvSpPr>
          <p:nvPr>
            <p:ph type="body" idx="1"/>
          </p:nvPr>
        </p:nvSpPr>
        <p:spPr>
          <a:xfrm>
            <a:off x="264950" y="2253722"/>
            <a:ext cx="7242600" cy="165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pen Sans Light"/>
                <a:ea typeface="Open Sans Light"/>
                <a:cs typeface="Open Sans Light"/>
                <a:sym typeface="Open Sans Light"/>
              </a:rPr>
              <a:t>Take a look at the </a:t>
            </a:r>
            <a:r>
              <a:rPr lang="en" b="1" dirty="0"/>
              <a:t>5th slide:</a:t>
            </a:r>
            <a:r>
              <a:rPr lang="en" dirty="0">
                <a:latin typeface="Open Sans Light"/>
                <a:ea typeface="Open Sans Light"/>
                <a:cs typeface="Open Sans Light"/>
                <a:sym typeface="Open Sans Light"/>
              </a:rPr>
              <a:t> "Yosemite teams and tasks," for information. Each manager has a team that works with them; therefore, they are Accountable AND Responsible for the work they do. Unlike them, you have a boss who needs to approve of your work. </a:t>
            </a:r>
            <a:endParaRPr dirty="0">
              <a:latin typeface="Open Sans Light"/>
              <a:ea typeface="Open Sans Light"/>
              <a:cs typeface="Open Sans Light"/>
              <a:sym typeface="Open Sans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Three:</a:t>
            </a:r>
            <a:endParaRPr/>
          </a:p>
          <a:p>
            <a:pPr marL="0" lvl="0" indent="0" algn="l" rtl="0">
              <a:spcBef>
                <a:spcPts val="0"/>
              </a:spcBef>
              <a:spcAft>
                <a:spcPts val="0"/>
              </a:spcAft>
              <a:buNone/>
            </a:pPr>
            <a:r>
              <a:rPr lang="en"/>
              <a:t>Create a Project Plan</a:t>
            </a:r>
            <a:endParaRPr/>
          </a:p>
        </p:txBody>
      </p:sp>
      <p:sp>
        <p:nvSpPr>
          <p:cNvPr id="142" name="Google Shape;142;p24"/>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Project Scenario</a:t>
            </a:r>
            <a:endParaRPr/>
          </a:p>
        </p:txBody>
      </p:sp>
      <p:sp>
        <p:nvSpPr>
          <p:cNvPr id="43" name="Google Shape;43;p8"/>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Create a Project Plan</a:t>
            </a:r>
            <a:endParaRPr/>
          </a:p>
        </p:txBody>
      </p:sp>
      <p:sp>
        <p:nvSpPr>
          <p:cNvPr id="148" name="Google Shape;148;p25"/>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In this step, you will reference the project scope, stakeholder analysis, and RACI chart to create a project plan for the proposed methodology.</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
              <a:t>Build a model of your plan for managing the Yosemite project. It should be a snapshot of the planning phase of the project. You can use the dates in your current year when creating the project plan.</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
              <a:t>Display this model in one of the two frameworks,</a:t>
            </a:r>
            <a:endParaRPr/>
          </a:p>
          <a:p>
            <a:pPr marL="0" lvl="0" indent="0" algn="l" rtl="0">
              <a:lnSpc>
                <a:spcPct val="100000"/>
              </a:lnSpc>
              <a:spcBef>
                <a:spcPts val="0"/>
              </a:spcBef>
              <a:spcAft>
                <a:spcPts val="0"/>
              </a:spcAft>
              <a:buClr>
                <a:schemeClr val="dk1"/>
              </a:buClr>
              <a:buSzPts val="1100"/>
              <a:buFont typeface="Arial"/>
              <a:buNone/>
            </a:pPr>
            <a:r>
              <a:rPr lang="en"/>
              <a:t> </a:t>
            </a:r>
            <a:endParaRPr/>
          </a:p>
          <a:p>
            <a:pPr marL="457200" lvl="0" indent="-342900" algn="l" rtl="0">
              <a:lnSpc>
                <a:spcPct val="100000"/>
              </a:lnSpc>
              <a:spcBef>
                <a:spcPts val="0"/>
              </a:spcBef>
              <a:spcAft>
                <a:spcPts val="0"/>
              </a:spcAft>
              <a:buSzPts val="1800"/>
              <a:buAutoNum type="arabicPeriod"/>
            </a:pPr>
            <a:r>
              <a:rPr lang="en"/>
              <a:t>A Gantt chart for Waterfall  </a:t>
            </a:r>
            <a:r>
              <a:rPr lang="en" b="1" i="1">
                <a:latin typeface="Open Sans"/>
                <a:ea typeface="Open Sans"/>
                <a:cs typeface="Open Sans"/>
                <a:sym typeface="Open Sans"/>
              </a:rPr>
              <a:t>OR</a:t>
            </a:r>
            <a:endParaRPr b="1" i="1">
              <a:latin typeface="Open Sans"/>
              <a:ea typeface="Open Sans"/>
              <a:cs typeface="Open Sans"/>
              <a:sym typeface="Open Sans"/>
            </a:endParaRPr>
          </a:p>
          <a:p>
            <a:pPr marL="457200" lvl="0" indent="-342900" algn="l" rtl="0">
              <a:lnSpc>
                <a:spcPct val="100000"/>
              </a:lnSpc>
              <a:spcBef>
                <a:spcPts val="0"/>
              </a:spcBef>
              <a:spcAft>
                <a:spcPts val="0"/>
              </a:spcAft>
              <a:buSzPts val="1800"/>
              <a:buAutoNum type="arabicPeriod"/>
            </a:pPr>
            <a:r>
              <a:rPr lang="en"/>
              <a:t>a Scrum board for Agile. </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After you pick one model, be sure to </a:t>
            </a:r>
            <a:r>
              <a:rPr lang="en" b="1">
                <a:latin typeface="Open Sans"/>
                <a:ea typeface="Open Sans"/>
                <a:cs typeface="Open Sans"/>
                <a:sym typeface="Open Sans"/>
              </a:rPr>
              <a:t>include the information outlined in your project scope, stakeholder analysis, and RACI chart</a:t>
            </a:r>
            <a:r>
              <a:rPr lang="en"/>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Instructions based on your method</a:t>
            </a:r>
            <a:endParaRPr/>
          </a:p>
        </p:txBody>
      </p:sp>
      <p:sp>
        <p:nvSpPr>
          <p:cNvPr id="154" name="Google Shape;154;p26"/>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600" b="1">
                <a:latin typeface="Open Sans"/>
                <a:ea typeface="Open Sans"/>
                <a:cs typeface="Open Sans"/>
                <a:sym typeface="Open Sans"/>
              </a:rPr>
              <a:t>Waterfall Project Plan</a:t>
            </a:r>
            <a:endParaRPr sz="2600" b="1">
              <a:latin typeface="Open Sans"/>
              <a:ea typeface="Open Sans"/>
              <a:cs typeface="Open Sans"/>
              <a:sym typeface="Open Sans"/>
            </a:endParaRPr>
          </a:p>
          <a:p>
            <a:pPr marL="0" lvl="0" indent="0" algn="ctr" rtl="0">
              <a:lnSpc>
                <a:spcPct val="100000"/>
              </a:lnSpc>
              <a:spcBef>
                <a:spcPts val="0"/>
              </a:spcBef>
              <a:spcAft>
                <a:spcPts val="0"/>
              </a:spcAft>
              <a:buNone/>
            </a:pPr>
            <a:endParaRPr sz="2600" b="1">
              <a:latin typeface="Open Sans"/>
              <a:ea typeface="Open Sans"/>
              <a:cs typeface="Open Sans"/>
              <a:sym typeface="Open Sans"/>
            </a:endParaRPr>
          </a:p>
          <a:p>
            <a:pPr marL="457200" lvl="0" indent="-355600" algn="l" rtl="0">
              <a:lnSpc>
                <a:spcPct val="100000"/>
              </a:lnSpc>
              <a:spcBef>
                <a:spcPts val="0"/>
              </a:spcBef>
              <a:spcAft>
                <a:spcPts val="0"/>
              </a:spcAft>
              <a:buSzPts val="2000"/>
              <a:buChar char="-"/>
            </a:pPr>
            <a:r>
              <a:rPr lang="en" sz="2000"/>
              <a:t>You need to create a Gantt chart</a:t>
            </a:r>
            <a:endParaRPr sz="2000"/>
          </a:p>
          <a:p>
            <a:pPr marL="457200" lvl="0" indent="-355600" algn="l" rtl="0">
              <a:lnSpc>
                <a:spcPct val="100000"/>
              </a:lnSpc>
              <a:spcBef>
                <a:spcPts val="0"/>
              </a:spcBef>
              <a:spcAft>
                <a:spcPts val="0"/>
              </a:spcAft>
              <a:buSzPts val="2000"/>
              <a:buChar char="-"/>
            </a:pPr>
            <a:r>
              <a:rPr lang="en" sz="2000"/>
              <a:t>Implement everything from the Project Plan Details on slide 21</a:t>
            </a:r>
            <a:endParaRPr sz="2000"/>
          </a:p>
          <a:p>
            <a:pPr marL="457200" lvl="0" indent="-355600" algn="l" rtl="0">
              <a:lnSpc>
                <a:spcPct val="100000"/>
              </a:lnSpc>
              <a:spcBef>
                <a:spcPts val="0"/>
              </a:spcBef>
              <a:spcAft>
                <a:spcPts val="0"/>
              </a:spcAft>
              <a:buSzPts val="2000"/>
              <a:buChar char="-"/>
            </a:pPr>
            <a:r>
              <a:rPr lang="en" sz="2000"/>
              <a:t>Follow the instructions on slide 22</a:t>
            </a:r>
            <a:endParaRPr sz="2000"/>
          </a:p>
          <a:p>
            <a:pPr marL="457200" lvl="0" indent="-355600" algn="l" rtl="0">
              <a:lnSpc>
                <a:spcPct val="100000"/>
              </a:lnSpc>
              <a:spcBef>
                <a:spcPts val="0"/>
              </a:spcBef>
              <a:spcAft>
                <a:spcPts val="0"/>
              </a:spcAft>
              <a:buSzPts val="2000"/>
              <a:buChar char="-"/>
            </a:pPr>
            <a:r>
              <a:rPr lang="en" sz="2000"/>
              <a:t>Skip slides 23-25, go to slide 26 and continue the project.</a:t>
            </a:r>
            <a:endParaRPr sz="2000"/>
          </a:p>
          <a:p>
            <a:pPr marL="0" lvl="0" indent="0" algn="l" rtl="0">
              <a:lnSpc>
                <a:spcPct val="100000"/>
              </a:lnSpc>
              <a:spcBef>
                <a:spcPts val="0"/>
              </a:spcBef>
              <a:spcAft>
                <a:spcPts val="0"/>
              </a:spcAft>
              <a:buNone/>
            </a:pPr>
            <a:endParaRPr sz="2400" b="1">
              <a:latin typeface="Open Sans"/>
              <a:ea typeface="Open Sans"/>
              <a:cs typeface="Open Sans"/>
              <a:sym typeface="Open Sans"/>
            </a:endParaRPr>
          </a:p>
          <a:p>
            <a:pPr marL="0" lvl="0" indent="0" algn="ctr" rtl="0">
              <a:lnSpc>
                <a:spcPct val="100000"/>
              </a:lnSpc>
              <a:spcBef>
                <a:spcPts val="0"/>
              </a:spcBef>
              <a:spcAft>
                <a:spcPts val="0"/>
              </a:spcAft>
              <a:buNone/>
            </a:pPr>
            <a:r>
              <a:rPr lang="en" sz="2600" b="1">
                <a:latin typeface="Open Sans"/>
                <a:ea typeface="Open Sans"/>
                <a:cs typeface="Open Sans"/>
                <a:sym typeface="Open Sans"/>
              </a:rPr>
              <a:t>Agile Project Plan</a:t>
            </a:r>
            <a:endParaRPr sz="2600" b="1">
              <a:latin typeface="Open Sans"/>
              <a:ea typeface="Open Sans"/>
              <a:cs typeface="Open Sans"/>
              <a:sym typeface="Open Sans"/>
            </a:endParaRPr>
          </a:p>
          <a:p>
            <a:pPr marL="0" lvl="0" indent="0" algn="ctr" rtl="0">
              <a:lnSpc>
                <a:spcPct val="100000"/>
              </a:lnSpc>
              <a:spcBef>
                <a:spcPts val="0"/>
              </a:spcBef>
              <a:spcAft>
                <a:spcPts val="0"/>
              </a:spcAft>
              <a:buNone/>
            </a:pPr>
            <a:endParaRPr sz="2600" b="1">
              <a:latin typeface="Open Sans"/>
              <a:ea typeface="Open Sans"/>
              <a:cs typeface="Open Sans"/>
              <a:sym typeface="Open Sans"/>
            </a:endParaRPr>
          </a:p>
          <a:p>
            <a:pPr marL="457200" lvl="0" indent="-355600" algn="l" rtl="0">
              <a:lnSpc>
                <a:spcPct val="100000"/>
              </a:lnSpc>
              <a:spcBef>
                <a:spcPts val="0"/>
              </a:spcBef>
              <a:spcAft>
                <a:spcPts val="0"/>
              </a:spcAft>
              <a:buSzPts val="2000"/>
              <a:buChar char="-"/>
            </a:pPr>
            <a:r>
              <a:rPr lang="en" sz="2000"/>
              <a:t>You need to create a Trello board</a:t>
            </a:r>
            <a:endParaRPr sz="2000"/>
          </a:p>
          <a:p>
            <a:pPr marL="457200" lvl="0" indent="-355600" algn="l" rtl="0">
              <a:lnSpc>
                <a:spcPct val="100000"/>
              </a:lnSpc>
              <a:spcBef>
                <a:spcPts val="0"/>
              </a:spcBef>
              <a:spcAft>
                <a:spcPts val="0"/>
              </a:spcAft>
              <a:buSzPts val="2000"/>
              <a:buChar char="-"/>
            </a:pPr>
            <a:r>
              <a:rPr lang="en" sz="2000"/>
              <a:t>Implement everything from the Project Plan Details on slide 21</a:t>
            </a:r>
            <a:endParaRPr sz="2000"/>
          </a:p>
          <a:p>
            <a:pPr marL="457200" lvl="0" indent="-355600" algn="l" rtl="0">
              <a:lnSpc>
                <a:spcPct val="100000"/>
              </a:lnSpc>
              <a:spcBef>
                <a:spcPts val="0"/>
              </a:spcBef>
              <a:spcAft>
                <a:spcPts val="0"/>
              </a:spcAft>
              <a:buSzPts val="2000"/>
              <a:buChar char="-"/>
            </a:pPr>
            <a:r>
              <a:rPr lang="en" sz="2000"/>
              <a:t>Skip slide 22 </a:t>
            </a:r>
            <a:endParaRPr sz="2000"/>
          </a:p>
          <a:p>
            <a:pPr marL="457200" lvl="0" indent="-355600" algn="l" rtl="0">
              <a:lnSpc>
                <a:spcPct val="100000"/>
              </a:lnSpc>
              <a:spcBef>
                <a:spcPts val="0"/>
              </a:spcBef>
              <a:spcAft>
                <a:spcPts val="0"/>
              </a:spcAft>
              <a:buSzPts val="2000"/>
              <a:buChar char="-"/>
            </a:pPr>
            <a:r>
              <a:rPr lang="en" sz="2000"/>
              <a:t>Follow the instructions on slide 23-25</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Project Plan Details</a:t>
            </a:r>
            <a:endParaRPr/>
          </a:p>
        </p:txBody>
      </p:sp>
      <p:sp>
        <p:nvSpPr>
          <p:cNvPr id="160" name="Google Shape;160;p27"/>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dirty="0"/>
              <a:t>In the project plan you should include at least the following tasks:</a:t>
            </a:r>
            <a:endParaRPr sz="2000" dirty="0"/>
          </a:p>
          <a:p>
            <a:pPr marL="457200" lvl="0" indent="-355600" algn="l" rtl="0">
              <a:lnSpc>
                <a:spcPct val="100000"/>
              </a:lnSpc>
              <a:spcBef>
                <a:spcPts val="0"/>
              </a:spcBef>
              <a:spcAft>
                <a:spcPts val="0"/>
              </a:spcAft>
              <a:buSzPts val="2000"/>
              <a:buFont typeface="Open Sans"/>
              <a:buChar char="-"/>
            </a:pPr>
            <a:r>
              <a:rPr lang="en" sz="2000" b="1" dirty="0">
                <a:latin typeface="Open Sans"/>
                <a:ea typeface="Open Sans"/>
                <a:cs typeface="Open Sans"/>
                <a:sym typeface="Open Sans"/>
              </a:rPr>
              <a:t>All tasks from the RACI Chart</a:t>
            </a:r>
            <a:endParaRPr sz="2000" b="1" dirty="0">
              <a:latin typeface="Open Sans"/>
              <a:ea typeface="Open Sans"/>
              <a:cs typeface="Open Sans"/>
              <a:sym typeface="Open Sans"/>
            </a:endParaRPr>
          </a:p>
          <a:p>
            <a:pPr marL="457200" lvl="0" indent="-355600" algn="l" rtl="0">
              <a:lnSpc>
                <a:spcPct val="100000"/>
              </a:lnSpc>
              <a:spcBef>
                <a:spcPts val="0"/>
              </a:spcBef>
              <a:spcAft>
                <a:spcPts val="0"/>
              </a:spcAft>
              <a:buSzPts val="2000"/>
              <a:buChar char="-"/>
            </a:pPr>
            <a:r>
              <a:rPr lang="en" sz="2000" dirty="0"/>
              <a:t>At least </a:t>
            </a:r>
            <a:r>
              <a:rPr lang="en" sz="2000" b="1" dirty="0">
                <a:latin typeface="Open Sans"/>
                <a:ea typeface="Open Sans"/>
                <a:cs typeface="Open Sans"/>
                <a:sym typeface="Open Sans"/>
              </a:rPr>
              <a:t>3 Status Reports</a:t>
            </a:r>
            <a:r>
              <a:rPr lang="en" sz="2000" dirty="0"/>
              <a:t> - where you think it is appropriate</a:t>
            </a:r>
            <a:endParaRPr sz="2000" dirty="0"/>
          </a:p>
          <a:p>
            <a:pPr marL="457200" lvl="0" indent="-355600" algn="l" rtl="0">
              <a:lnSpc>
                <a:spcPct val="100000"/>
              </a:lnSpc>
              <a:spcBef>
                <a:spcPts val="0"/>
              </a:spcBef>
              <a:spcAft>
                <a:spcPts val="0"/>
              </a:spcAft>
              <a:buSzPts val="2000"/>
              <a:buChar char="-"/>
            </a:pPr>
            <a:r>
              <a:rPr lang="en" sz="2000" dirty="0"/>
              <a:t>Follow the additional instructions for your plan depending on your method</a:t>
            </a:r>
            <a:endParaRPr sz="2000" dirty="0"/>
          </a:p>
          <a:p>
            <a:pPr marL="0" lvl="0" indent="0" algn="l" rtl="0">
              <a:lnSpc>
                <a:spcPct val="100000"/>
              </a:lnSpc>
              <a:spcBef>
                <a:spcPts val="0"/>
              </a:spcBef>
              <a:spcAft>
                <a:spcPts val="0"/>
              </a:spcAft>
              <a:buNone/>
            </a:pPr>
            <a:endParaRPr sz="2000" dirty="0"/>
          </a:p>
          <a:p>
            <a:pPr marL="0" lvl="0" indent="0" algn="l" rtl="0">
              <a:lnSpc>
                <a:spcPct val="100000"/>
              </a:lnSpc>
              <a:spcBef>
                <a:spcPts val="0"/>
              </a:spcBef>
              <a:spcAft>
                <a:spcPts val="0"/>
              </a:spcAft>
              <a:buNone/>
            </a:pPr>
            <a:r>
              <a:rPr lang="en" sz="2000" dirty="0"/>
              <a:t>You can assume the status reports take one day, and the documentation tasks 1-3 days.</a:t>
            </a:r>
            <a:endParaRPr sz="2000" dirty="0"/>
          </a:p>
          <a:p>
            <a:pPr marL="0" lvl="0" indent="0" algn="l" rtl="0">
              <a:lnSpc>
                <a:spcPct val="100000"/>
              </a:lnSpc>
              <a:spcBef>
                <a:spcPts val="0"/>
              </a:spcBef>
              <a:spcAft>
                <a:spcPts val="0"/>
              </a:spcAft>
              <a:buNone/>
            </a:pPr>
            <a:endParaRPr sz="2000" dirty="0"/>
          </a:p>
          <a:p>
            <a:pPr marL="0" lvl="0" indent="0" algn="l" rtl="0">
              <a:lnSpc>
                <a:spcPct val="100000"/>
              </a:lnSpc>
              <a:spcBef>
                <a:spcPts val="0"/>
              </a:spcBef>
              <a:spcAft>
                <a:spcPts val="0"/>
              </a:spcAft>
              <a:buNone/>
            </a:pPr>
            <a:r>
              <a:rPr lang="en" sz="2000" b="1" dirty="0">
                <a:latin typeface="Open Sans"/>
                <a:ea typeface="Open Sans"/>
                <a:cs typeface="Open Sans"/>
                <a:sym typeface="Open Sans"/>
              </a:rPr>
              <a:t>Pay attention to:</a:t>
            </a:r>
            <a:endParaRPr sz="2000" b="1" dirty="0">
              <a:latin typeface="Open Sans"/>
              <a:ea typeface="Open Sans"/>
              <a:cs typeface="Open Sans"/>
              <a:sym typeface="Open Sans"/>
            </a:endParaRPr>
          </a:p>
          <a:p>
            <a:pPr marL="0" lvl="0" indent="0" algn="l" rtl="0">
              <a:lnSpc>
                <a:spcPct val="100000"/>
              </a:lnSpc>
              <a:spcBef>
                <a:spcPts val="0"/>
              </a:spcBef>
              <a:spcAft>
                <a:spcPts val="0"/>
              </a:spcAft>
              <a:buNone/>
            </a:pPr>
            <a:endParaRPr sz="2000" b="1" dirty="0">
              <a:latin typeface="Open Sans"/>
              <a:ea typeface="Open Sans"/>
              <a:cs typeface="Open Sans"/>
              <a:sym typeface="Open Sans"/>
            </a:endParaRPr>
          </a:p>
          <a:p>
            <a:pPr marL="457200" lvl="0" indent="-355600" algn="l" rtl="0">
              <a:lnSpc>
                <a:spcPct val="100000"/>
              </a:lnSpc>
              <a:spcBef>
                <a:spcPts val="0"/>
              </a:spcBef>
              <a:spcAft>
                <a:spcPts val="0"/>
              </a:spcAft>
              <a:buSzPts val="2000"/>
              <a:buChar char="●"/>
            </a:pPr>
            <a:r>
              <a:rPr lang="en" sz="2000" dirty="0"/>
              <a:t>It is a snapshot of the planning phase of the project</a:t>
            </a:r>
            <a:endParaRPr sz="2000" dirty="0"/>
          </a:p>
          <a:p>
            <a:pPr marL="457200" lvl="0" indent="-355600" algn="l" rtl="0">
              <a:lnSpc>
                <a:spcPct val="100000"/>
              </a:lnSpc>
              <a:spcBef>
                <a:spcPts val="0"/>
              </a:spcBef>
              <a:spcAft>
                <a:spcPts val="0"/>
              </a:spcAft>
              <a:buSzPts val="2000"/>
              <a:buChar char="●"/>
            </a:pPr>
            <a:r>
              <a:rPr lang="en" sz="2000" dirty="0"/>
              <a:t>You can only assign tasks to Yosemite employees</a:t>
            </a:r>
            <a:endParaRPr sz="2000" dirty="0"/>
          </a:p>
          <a:p>
            <a:pPr marL="457200" lvl="0" indent="-355600" algn="l" rtl="0">
              <a:lnSpc>
                <a:spcPct val="100000"/>
              </a:lnSpc>
              <a:spcBef>
                <a:spcPts val="0"/>
              </a:spcBef>
              <a:spcAft>
                <a:spcPts val="0"/>
              </a:spcAft>
              <a:buSzPts val="2000"/>
              <a:buChar char="●"/>
            </a:pPr>
            <a:r>
              <a:rPr lang="en" sz="2000" dirty="0"/>
              <a:t>The date of the tasks must correlate with the project plan</a:t>
            </a:r>
            <a:endParaRPr sz="2000" dirty="0"/>
          </a:p>
          <a:p>
            <a:pPr marL="457200" lvl="0" indent="-355600" algn="l" rtl="0">
              <a:lnSpc>
                <a:spcPct val="100000"/>
              </a:lnSpc>
              <a:spcBef>
                <a:spcPts val="0"/>
              </a:spcBef>
              <a:spcAft>
                <a:spcPts val="0"/>
              </a:spcAft>
              <a:buSzPts val="2000"/>
              <a:buChar char="●"/>
            </a:pPr>
            <a:r>
              <a:rPr lang="en" sz="2000" dirty="0"/>
              <a:t>All tasks must have a start date and due date</a:t>
            </a:r>
            <a:endParaRPr sz="2000" dirty="0"/>
          </a:p>
          <a:p>
            <a:pPr marL="457200" lvl="0" indent="-355600" algn="l" rtl="0">
              <a:lnSpc>
                <a:spcPct val="100000"/>
              </a:lnSpc>
              <a:spcBef>
                <a:spcPts val="0"/>
              </a:spcBef>
              <a:spcAft>
                <a:spcPts val="0"/>
              </a:spcAft>
              <a:buSzPts val="2000"/>
              <a:buChar char="●"/>
            </a:pPr>
            <a:r>
              <a:rPr lang="en" sz="2000" dirty="0"/>
              <a:t>All tasks must be assigned to the relevant person</a:t>
            </a:r>
            <a:endParaRPr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Instructions for the</a:t>
            </a:r>
            <a:endParaRPr/>
          </a:p>
          <a:p>
            <a:pPr marL="0" lvl="0" indent="0" algn="l" rtl="0">
              <a:spcBef>
                <a:spcPts val="0"/>
              </a:spcBef>
              <a:spcAft>
                <a:spcPts val="0"/>
              </a:spcAft>
              <a:buNone/>
            </a:pPr>
            <a:r>
              <a:rPr lang="en"/>
              <a:t>Waterfall Project Plan</a:t>
            </a:r>
            <a:endParaRPr/>
          </a:p>
        </p:txBody>
      </p:sp>
      <p:sp>
        <p:nvSpPr>
          <p:cNvPr id="166" name="Google Shape;166;p28"/>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a:t>If you choose a Waterfall project plan in Step 2, you should include additional tasks related to stakeholder engagement, team management, and closure activities. </a:t>
            </a:r>
            <a:endParaRPr/>
          </a:p>
          <a:p>
            <a:pPr marL="0" lvl="0" indent="0" algn="l" rtl="0">
              <a:spcBef>
                <a:spcPts val="1200"/>
              </a:spcBef>
              <a:spcAft>
                <a:spcPts val="0"/>
              </a:spcAft>
              <a:buNone/>
            </a:pPr>
            <a:r>
              <a:rPr lang="en"/>
              <a:t>You have to include </a:t>
            </a:r>
            <a:r>
              <a:rPr lang="en" b="1">
                <a:latin typeface="Open Sans"/>
                <a:ea typeface="Open Sans"/>
                <a:cs typeface="Open Sans"/>
                <a:sym typeface="Open Sans"/>
              </a:rPr>
              <a:t>at least the following additional tasks:</a:t>
            </a:r>
            <a:endParaRPr b="1">
              <a:latin typeface="Open Sans"/>
              <a:ea typeface="Open Sans"/>
              <a:cs typeface="Open Sans"/>
              <a:sym typeface="Open Sans"/>
            </a:endParaRPr>
          </a:p>
          <a:p>
            <a:pPr marL="457200" lvl="0" indent="-342900" algn="l" rtl="0">
              <a:spcBef>
                <a:spcPts val="1200"/>
              </a:spcBef>
              <a:spcAft>
                <a:spcPts val="0"/>
              </a:spcAft>
              <a:buSzPts val="1800"/>
              <a:buChar char="●"/>
            </a:pPr>
            <a:r>
              <a:rPr lang="en"/>
              <a:t>A kickoff meeting</a:t>
            </a:r>
            <a:endParaRPr/>
          </a:p>
          <a:p>
            <a:pPr marL="457200" lvl="0" indent="-342900" algn="l" rtl="0">
              <a:spcBef>
                <a:spcPts val="0"/>
              </a:spcBef>
              <a:spcAft>
                <a:spcPts val="0"/>
              </a:spcAft>
              <a:buSzPts val="1800"/>
              <a:buChar char="●"/>
            </a:pPr>
            <a:r>
              <a:rPr lang="en"/>
              <a:t>Closure meeting</a:t>
            </a:r>
            <a:endParaRPr/>
          </a:p>
          <a:p>
            <a:pPr marL="0" lvl="0" indent="0" algn="l" rtl="0">
              <a:spcBef>
                <a:spcPts val="1200"/>
              </a:spcBef>
              <a:spcAft>
                <a:spcPts val="0"/>
              </a:spcAft>
              <a:buNone/>
            </a:pPr>
            <a:r>
              <a:rPr lang="en"/>
              <a:t>Create a Gantt chart for your project by filling in the Gantt Chart Template provided in the classroom. Export or save the spreadsheet as a .xls or .xlsx file. Add this spreadsheet to your project submission folder.</a:t>
            </a:r>
            <a:endParaRPr/>
          </a:p>
          <a:p>
            <a:pPr marL="0" lvl="0" indent="0" algn="l" rtl="0">
              <a:lnSpc>
                <a:spcPct val="100000"/>
              </a:lnSpc>
              <a:spcBef>
                <a:spcPts val="1200"/>
              </a:spcBef>
              <a:spcAft>
                <a:spcPts val="0"/>
              </a:spcAft>
              <a:buNone/>
            </a:pPr>
            <a:endParaRPr/>
          </a:p>
          <a:p>
            <a:pPr marL="0" lvl="0" indent="0" algn="l" rtl="0">
              <a:spcBef>
                <a:spcPts val="0"/>
              </a:spcBef>
              <a:spcAft>
                <a:spcPts val="16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Instructions for the</a:t>
            </a:r>
            <a:endParaRPr/>
          </a:p>
          <a:p>
            <a:pPr marL="0" lvl="0" indent="0" algn="l" rtl="0">
              <a:spcBef>
                <a:spcPts val="0"/>
              </a:spcBef>
              <a:spcAft>
                <a:spcPts val="0"/>
              </a:spcAft>
              <a:buNone/>
            </a:pPr>
            <a:r>
              <a:rPr lang="en"/>
              <a:t>Agile Project Plan</a:t>
            </a:r>
            <a:endParaRPr/>
          </a:p>
        </p:txBody>
      </p:sp>
      <p:sp>
        <p:nvSpPr>
          <p:cNvPr id="172" name="Google Shape;172;p29"/>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dirty="0"/>
              <a:t>If you choose an Agile project plan in Step 2, you should </a:t>
            </a:r>
            <a:r>
              <a:rPr lang="en" b="1" dirty="0">
                <a:latin typeface="Open Sans"/>
                <a:ea typeface="Open Sans"/>
                <a:cs typeface="Open Sans"/>
                <a:sym typeface="Open Sans"/>
              </a:rPr>
              <a:t>organize the columns using Scrum phases:</a:t>
            </a:r>
            <a:endParaRPr b="1" dirty="0">
              <a:latin typeface="Open Sans"/>
              <a:ea typeface="Open Sans"/>
              <a:cs typeface="Open Sans"/>
              <a:sym typeface="Open Sans"/>
            </a:endParaRPr>
          </a:p>
          <a:p>
            <a:pPr marL="457200" lvl="0" indent="-342900" algn="l" rtl="0">
              <a:spcBef>
                <a:spcPts val="1200"/>
              </a:spcBef>
              <a:spcAft>
                <a:spcPts val="0"/>
              </a:spcAft>
              <a:buSzPts val="1800"/>
              <a:buChar char="●"/>
            </a:pPr>
            <a:r>
              <a:rPr lang="en" dirty="0"/>
              <a:t>Sprint Planning</a:t>
            </a:r>
            <a:endParaRPr dirty="0"/>
          </a:p>
          <a:p>
            <a:pPr marL="457200" lvl="0" indent="-342900" algn="l" rtl="0">
              <a:spcBef>
                <a:spcPts val="0"/>
              </a:spcBef>
              <a:spcAft>
                <a:spcPts val="0"/>
              </a:spcAft>
              <a:buSzPts val="1800"/>
              <a:buChar char="●"/>
            </a:pPr>
            <a:r>
              <a:rPr lang="en" dirty="0"/>
              <a:t>Backlog</a:t>
            </a:r>
            <a:endParaRPr dirty="0"/>
          </a:p>
          <a:p>
            <a:pPr marL="457200" lvl="0" indent="-342900" algn="l" rtl="0">
              <a:spcBef>
                <a:spcPts val="0"/>
              </a:spcBef>
              <a:spcAft>
                <a:spcPts val="0"/>
              </a:spcAft>
              <a:buSzPts val="1800"/>
              <a:buChar char="●"/>
            </a:pPr>
            <a:r>
              <a:rPr lang="en" dirty="0"/>
              <a:t>Work In Progress</a:t>
            </a:r>
            <a:endParaRPr dirty="0"/>
          </a:p>
          <a:p>
            <a:pPr marL="457200" lvl="0" indent="-342900" algn="l" rtl="0">
              <a:spcBef>
                <a:spcPts val="0"/>
              </a:spcBef>
              <a:spcAft>
                <a:spcPts val="0"/>
              </a:spcAft>
              <a:buSzPts val="1800"/>
              <a:buChar char="●"/>
            </a:pPr>
            <a:r>
              <a:rPr lang="en" dirty="0"/>
              <a:t>QA</a:t>
            </a:r>
            <a:endParaRPr dirty="0"/>
          </a:p>
          <a:p>
            <a:pPr marL="457200" lvl="0" indent="-342900" algn="l" rtl="0">
              <a:spcBef>
                <a:spcPts val="0"/>
              </a:spcBef>
              <a:spcAft>
                <a:spcPts val="0"/>
              </a:spcAft>
              <a:buSzPts val="1800"/>
              <a:buChar char="●"/>
            </a:pPr>
            <a:r>
              <a:rPr lang="en" dirty="0"/>
              <a:t>Release</a:t>
            </a:r>
            <a:endParaRPr dirty="0"/>
          </a:p>
          <a:p>
            <a:pPr marL="457200" lvl="0" indent="-342900" algn="l" rtl="0">
              <a:spcBef>
                <a:spcPts val="0"/>
              </a:spcBef>
              <a:spcAft>
                <a:spcPts val="0"/>
              </a:spcAft>
              <a:buSzPts val="1800"/>
              <a:buChar char="●"/>
            </a:pPr>
            <a:r>
              <a:rPr lang="en" dirty="0"/>
              <a:t>Sprint Review</a:t>
            </a:r>
            <a:endParaRPr dirty="0"/>
          </a:p>
          <a:p>
            <a:pPr marL="0" lvl="0" indent="0" algn="l" rtl="0">
              <a:spcBef>
                <a:spcPts val="1200"/>
              </a:spcBef>
              <a:spcAft>
                <a:spcPts val="0"/>
              </a:spcAft>
              <a:buClr>
                <a:schemeClr val="dk1"/>
              </a:buClr>
              <a:buSzPts val="1100"/>
              <a:buFont typeface="Arial"/>
              <a:buNone/>
            </a:pPr>
            <a:r>
              <a:rPr lang="en" dirty="0"/>
              <a:t>Include relevant tasks that occur in the initial and end phases of a Sprint. You have to include </a:t>
            </a:r>
            <a:r>
              <a:rPr lang="en" b="1" dirty="0">
                <a:latin typeface="Open Sans"/>
                <a:ea typeface="Open Sans"/>
                <a:cs typeface="Open Sans"/>
                <a:sym typeface="Open Sans"/>
              </a:rPr>
              <a:t>at least the following additional tasks:</a:t>
            </a:r>
            <a:endParaRPr b="1" dirty="0">
              <a:latin typeface="Open Sans"/>
              <a:ea typeface="Open Sans"/>
              <a:cs typeface="Open Sans"/>
              <a:sym typeface="Open Sans"/>
            </a:endParaRPr>
          </a:p>
          <a:p>
            <a:pPr marL="457200" lvl="0" indent="-342900" algn="l" rtl="0">
              <a:spcBef>
                <a:spcPts val="1200"/>
              </a:spcBef>
              <a:spcAft>
                <a:spcPts val="0"/>
              </a:spcAft>
              <a:buSzPts val="1800"/>
              <a:buChar char="●"/>
            </a:pPr>
            <a:r>
              <a:rPr lang="en" dirty="0"/>
              <a:t>Sprint planning task for each sprint</a:t>
            </a:r>
            <a:endParaRPr dirty="0"/>
          </a:p>
          <a:p>
            <a:pPr marL="457200" lvl="0" indent="-342900" algn="l" rtl="0">
              <a:spcBef>
                <a:spcPts val="0"/>
              </a:spcBef>
              <a:spcAft>
                <a:spcPts val="0"/>
              </a:spcAft>
              <a:buSzPts val="1800"/>
              <a:buChar char="●"/>
            </a:pPr>
            <a:r>
              <a:rPr lang="en" dirty="0"/>
              <a:t>Sprint review task for each sprint</a:t>
            </a:r>
            <a:endParaRPr dirty="0"/>
          </a:p>
          <a:p>
            <a:pPr marL="0" lvl="0" indent="0" algn="l" rtl="0">
              <a:spcBef>
                <a:spcPts val="1200"/>
              </a:spcBef>
              <a:spcAft>
                <a:spcPts val="1600"/>
              </a:spcAft>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Instructions for the</a:t>
            </a:r>
            <a:endParaRPr/>
          </a:p>
          <a:p>
            <a:pPr marL="0" lvl="0" indent="0" algn="l" rtl="0">
              <a:spcBef>
                <a:spcPts val="0"/>
              </a:spcBef>
              <a:spcAft>
                <a:spcPts val="0"/>
              </a:spcAft>
              <a:buNone/>
            </a:pPr>
            <a:r>
              <a:rPr lang="en"/>
              <a:t>Agile Project Plan - Trello</a:t>
            </a:r>
            <a:endParaRPr/>
          </a:p>
        </p:txBody>
      </p:sp>
      <p:sp>
        <p:nvSpPr>
          <p:cNvPr id="178" name="Google Shape;178;p30"/>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Pay attention to:</a:t>
            </a:r>
            <a:endParaRPr/>
          </a:p>
          <a:p>
            <a:pPr marL="457200" lvl="0" indent="-342900" algn="l" rtl="0">
              <a:spcBef>
                <a:spcPts val="1600"/>
              </a:spcBef>
              <a:spcAft>
                <a:spcPts val="0"/>
              </a:spcAft>
              <a:buSzPts val="1800"/>
              <a:buChar char="-"/>
            </a:pPr>
            <a:r>
              <a:rPr lang="en"/>
              <a:t>The columns are based on Scrum phases</a:t>
            </a:r>
            <a:endParaRPr/>
          </a:p>
          <a:p>
            <a:pPr marL="457200" lvl="0" indent="-342900" algn="l" rtl="0">
              <a:spcBef>
                <a:spcPts val="0"/>
              </a:spcBef>
              <a:spcAft>
                <a:spcPts val="0"/>
              </a:spcAft>
              <a:buSzPts val="1800"/>
              <a:buChar char="-"/>
            </a:pPr>
            <a:r>
              <a:rPr lang="en"/>
              <a:t>Include relevant tasks to initial and end phases of a Sprint</a:t>
            </a:r>
            <a:endParaRPr/>
          </a:p>
          <a:p>
            <a:pPr marL="457200" lvl="0" indent="-342900" algn="l" rtl="0">
              <a:spcBef>
                <a:spcPts val="0"/>
              </a:spcBef>
              <a:spcAft>
                <a:spcPts val="0"/>
              </a:spcAft>
              <a:buSzPts val="1800"/>
              <a:buChar char="-"/>
            </a:pPr>
            <a:r>
              <a:rPr lang="en"/>
              <a:t>Label the cards according to the Sprint they belong to (e.g. Sprint 1, Sprint 2…)</a:t>
            </a:r>
            <a:endParaRPr/>
          </a:p>
          <a:p>
            <a:pPr marL="457200" lvl="0" indent="-342900" algn="l" rtl="0">
              <a:spcBef>
                <a:spcPts val="0"/>
              </a:spcBef>
              <a:spcAft>
                <a:spcPts val="0"/>
              </a:spcAft>
              <a:buSzPts val="1800"/>
              <a:buChar char="-"/>
            </a:pPr>
            <a:r>
              <a:rPr lang="en"/>
              <a:t>Don’t forget to add dates to each card</a:t>
            </a:r>
            <a:endParaRPr/>
          </a:p>
          <a:p>
            <a:pPr marL="457200" lvl="0" indent="-342900" algn="l" rtl="0">
              <a:spcBef>
                <a:spcPts val="0"/>
              </a:spcBef>
              <a:spcAft>
                <a:spcPts val="0"/>
              </a:spcAft>
              <a:buSzPts val="1800"/>
              <a:buChar char="-"/>
            </a:pPr>
            <a:r>
              <a:rPr lang="en"/>
              <a:t>Add assignees to each task</a:t>
            </a:r>
            <a:endParaRPr/>
          </a:p>
          <a:p>
            <a:pPr marL="0" lvl="0" indent="0" algn="ctr" rtl="0">
              <a:spcBef>
                <a:spcPts val="1600"/>
              </a:spcBef>
              <a:spcAft>
                <a:spcPts val="1600"/>
              </a:spcAft>
              <a:buNone/>
            </a:pPr>
            <a:r>
              <a:rPr lang="en" b="1">
                <a:latin typeface="Open Sans"/>
                <a:ea typeface="Open Sans"/>
                <a:cs typeface="Open Sans"/>
                <a:sym typeface="Open Sans"/>
              </a:rPr>
              <a:t>Trello Card Example</a:t>
            </a:r>
            <a:endParaRPr b="1">
              <a:latin typeface="Open Sans"/>
              <a:ea typeface="Open Sans"/>
              <a:cs typeface="Open Sans"/>
              <a:sym typeface="Open Sans"/>
            </a:endParaRPr>
          </a:p>
        </p:txBody>
      </p:sp>
      <p:pic>
        <p:nvPicPr>
          <p:cNvPr id="179" name="Google Shape;179;p30"/>
          <p:cNvPicPr preferRelativeResize="0"/>
          <p:nvPr/>
        </p:nvPicPr>
        <p:blipFill>
          <a:blip r:embed="rId3">
            <a:alphaModFix/>
          </a:blip>
          <a:stretch>
            <a:fillRect/>
          </a:stretch>
        </p:blipFill>
        <p:spPr>
          <a:xfrm>
            <a:off x="3477912" y="5656900"/>
            <a:ext cx="4029575" cy="3440776"/>
          </a:xfrm>
          <a:prstGeom prst="rect">
            <a:avLst/>
          </a:prstGeom>
          <a:noFill/>
          <a:ln>
            <a:noFill/>
          </a:ln>
        </p:spPr>
      </p:pic>
      <p:pic>
        <p:nvPicPr>
          <p:cNvPr id="180" name="Google Shape;180;p30"/>
          <p:cNvPicPr preferRelativeResize="0"/>
          <p:nvPr/>
        </p:nvPicPr>
        <p:blipFill>
          <a:blip r:embed="rId4">
            <a:alphaModFix/>
          </a:blip>
          <a:stretch>
            <a:fillRect/>
          </a:stretch>
        </p:blipFill>
        <p:spPr>
          <a:xfrm>
            <a:off x="264938" y="6441563"/>
            <a:ext cx="2600325" cy="1304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Instructions for the</a:t>
            </a:r>
            <a:endParaRPr>
              <a:solidFill>
                <a:srgbClr val="2E3D49"/>
              </a:solidFill>
            </a:endParaRPr>
          </a:p>
          <a:p>
            <a:pPr marL="0" lvl="0" indent="0" algn="l" rtl="0">
              <a:spcBef>
                <a:spcPts val="0"/>
              </a:spcBef>
              <a:spcAft>
                <a:spcPts val="0"/>
              </a:spcAft>
              <a:buNone/>
            </a:pPr>
            <a:r>
              <a:rPr lang="en"/>
              <a:t>Agile Project Plan</a:t>
            </a:r>
            <a:endParaRPr/>
          </a:p>
        </p:txBody>
      </p:sp>
      <p:sp>
        <p:nvSpPr>
          <p:cNvPr id="186" name="Google Shape;186;p31"/>
          <p:cNvSpPr txBox="1">
            <a:spLocks noGrp="1"/>
          </p:cNvSpPr>
          <p:nvPr>
            <p:ph type="body" idx="1"/>
          </p:nvPr>
        </p:nvSpPr>
        <p:spPr>
          <a:xfrm>
            <a:off x="264950" y="2253728"/>
            <a:ext cx="7242600" cy="201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pen Sans Light"/>
                <a:ea typeface="Open Sans Light"/>
                <a:cs typeface="Open Sans Light"/>
                <a:sym typeface="Open Sans Light"/>
              </a:rPr>
              <a:t>Create a new Scrum board on </a:t>
            </a:r>
            <a:r>
              <a:rPr lang="en" dirty="0">
                <a:uFill>
                  <a:noFill/>
                </a:uFill>
                <a:latin typeface="Open Sans Light"/>
                <a:ea typeface="Open Sans Light"/>
                <a:cs typeface="Open Sans Light"/>
                <a:sym typeface="Open Sans Light"/>
                <a:hlinkClick r:id="rId3"/>
              </a:rPr>
              <a:t>Trello </a:t>
            </a:r>
            <a:r>
              <a:rPr lang="en" dirty="0">
                <a:latin typeface="Open Sans Light"/>
                <a:ea typeface="Open Sans Light"/>
                <a:cs typeface="Open Sans Light"/>
                <a:sym typeface="Open Sans Light"/>
              </a:rPr>
              <a:t>and make it public. </a:t>
            </a:r>
            <a:endParaRPr dirty="0">
              <a:latin typeface="Open Sans Light"/>
              <a:ea typeface="Open Sans Light"/>
              <a:cs typeface="Open Sans Light"/>
              <a:sym typeface="Open Sans Light"/>
            </a:endParaRPr>
          </a:p>
          <a:p>
            <a:pPr marL="457200" lvl="0" indent="-298450" algn="l" rtl="0">
              <a:spcBef>
                <a:spcPts val="0"/>
              </a:spcBef>
              <a:spcAft>
                <a:spcPts val="0"/>
              </a:spcAft>
              <a:buClr>
                <a:srgbClr val="0E101A"/>
              </a:buClr>
              <a:buSzPts val="1100"/>
              <a:buFont typeface="Arial"/>
              <a:buChar char="●"/>
            </a:pPr>
            <a:r>
              <a:rPr lang="en" dirty="0">
                <a:latin typeface="Open Sans Light"/>
                <a:ea typeface="Open Sans Light"/>
                <a:cs typeface="Open Sans Light"/>
                <a:sym typeface="Open Sans Light"/>
              </a:rPr>
              <a:t>To make your board public, click on the Change Visibility icon and select Public &gt; “Yes, make board public”</a:t>
            </a:r>
            <a:endParaRPr dirty="0">
              <a:latin typeface="Open Sans Light"/>
              <a:ea typeface="Open Sans Light"/>
              <a:cs typeface="Open Sans Light"/>
              <a:sym typeface="Open Sans Light"/>
            </a:endParaRPr>
          </a:p>
          <a:p>
            <a:pPr marL="457200" lvl="0" indent="-298450" algn="l" rtl="0">
              <a:spcBef>
                <a:spcPts val="0"/>
              </a:spcBef>
              <a:spcAft>
                <a:spcPts val="0"/>
              </a:spcAft>
              <a:buClr>
                <a:srgbClr val="0E101A"/>
              </a:buClr>
              <a:buSzPts val="1100"/>
              <a:buFont typeface="Arial"/>
              <a:buChar char="●"/>
            </a:pPr>
            <a:r>
              <a:rPr lang="en" dirty="0">
                <a:latin typeface="Open Sans Light"/>
                <a:ea typeface="Open Sans Light"/>
                <a:cs typeface="Open Sans Light"/>
                <a:sym typeface="Open Sans Light"/>
              </a:rPr>
              <a:t>Copy the URL from your browser - it is the same as you are viewing the board with</a:t>
            </a:r>
            <a:endParaRPr dirty="0">
              <a:latin typeface="Open Sans Light"/>
              <a:ea typeface="Open Sans Light"/>
              <a:cs typeface="Open Sans Light"/>
              <a:sym typeface="Open Sans Light"/>
            </a:endParaRPr>
          </a:p>
          <a:p>
            <a:pPr marL="0" lvl="0" indent="0" algn="l" rtl="0">
              <a:spcBef>
                <a:spcPts val="0"/>
              </a:spcBef>
              <a:spcAft>
                <a:spcPts val="1600"/>
              </a:spcAft>
              <a:buNone/>
            </a:pPr>
            <a:endParaRPr dirty="0"/>
          </a:p>
        </p:txBody>
      </p:sp>
      <p:sp>
        <p:nvSpPr>
          <p:cNvPr id="187" name="Google Shape;187;p31"/>
          <p:cNvSpPr txBox="1"/>
          <p:nvPr/>
        </p:nvSpPr>
        <p:spPr>
          <a:xfrm>
            <a:off x="264950" y="4403650"/>
            <a:ext cx="7242600" cy="560400"/>
          </a:xfrm>
          <a:prstGeom prst="rect">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000" dirty="0">
                <a:solidFill>
                  <a:schemeClr val="dk1"/>
                </a:solidFill>
                <a:latin typeface="Open Sans"/>
                <a:ea typeface="Open Sans"/>
                <a:cs typeface="Open Sans"/>
                <a:sym typeface="Open Sans"/>
                <a:hlinkClick r:id="rId4"/>
              </a:rPr>
              <a:t>https://trello.com/b/cwuLMWzH/stefano-shop-digital-store</a:t>
            </a:r>
            <a:endParaRPr lang="en-GB" sz="2000" dirty="0">
              <a:solidFill>
                <a:schemeClr val="dk1"/>
              </a:solidFill>
              <a:latin typeface="Open Sans"/>
              <a:ea typeface="Open Sans"/>
              <a:cs typeface="Open Sans"/>
              <a:sym typeface="Open Sans"/>
            </a:endParaRPr>
          </a:p>
          <a:p>
            <a:pPr marL="0" lvl="0" indent="0" algn="ctr" rtl="0">
              <a:spcBef>
                <a:spcPts val="0"/>
              </a:spcBef>
              <a:spcAft>
                <a:spcPts val="0"/>
              </a:spcAft>
              <a:buNone/>
            </a:pPr>
            <a:endParaRPr lang="en-GB" sz="2000" dirty="0">
              <a:solidFill>
                <a:schemeClr val="dk1"/>
              </a:solidFill>
              <a:latin typeface="Open Sans"/>
              <a:ea typeface="Open Sans"/>
              <a:cs typeface="Open Sans"/>
              <a:sym typeface="Open Sans"/>
            </a:endParaRPr>
          </a:p>
        </p:txBody>
      </p:sp>
      <p:sp>
        <p:nvSpPr>
          <p:cNvPr id="188" name="Google Shape;188;p31"/>
          <p:cNvSpPr txBox="1">
            <a:spLocks noGrp="1"/>
          </p:cNvSpPr>
          <p:nvPr>
            <p:ph type="body" idx="1"/>
          </p:nvPr>
        </p:nvSpPr>
        <p:spPr>
          <a:xfrm>
            <a:off x="264950" y="5178451"/>
            <a:ext cx="7242600" cy="123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Open Sans Light"/>
                <a:ea typeface="Open Sans Light"/>
                <a:cs typeface="Open Sans Light"/>
                <a:sym typeface="Open Sans Light"/>
              </a:rPr>
              <a:t>To test your link, paste your link into an incognito browser window and open it. If it opens your board directly, your link is good.</a:t>
            </a:r>
            <a:endParaRPr dirty="0">
              <a:latin typeface="Open Sans Light"/>
              <a:ea typeface="Open Sans Light"/>
              <a:cs typeface="Open Sans Light"/>
              <a:sym typeface="Open Sans Light"/>
            </a:endParaRPr>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pic>
        <p:nvPicPr>
          <p:cNvPr id="189" name="Google Shape;189;p31"/>
          <p:cNvPicPr preferRelativeResize="0"/>
          <p:nvPr/>
        </p:nvPicPr>
        <p:blipFill>
          <a:blip r:embed="rId5">
            <a:alphaModFix/>
          </a:blip>
          <a:stretch>
            <a:fillRect/>
          </a:stretch>
        </p:blipFill>
        <p:spPr>
          <a:xfrm>
            <a:off x="1095413" y="6351701"/>
            <a:ext cx="5581674" cy="334184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Four:</a:t>
            </a:r>
            <a:endParaRPr/>
          </a:p>
          <a:p>
            <a:pPr marL="0" lvl="0" indent="0" algn="l" rtl="0">
              <a:spcBef>
                <a:spcPts val="0"/>
              </a:spcBef>
              <a:spcAft>
                <a:spcPts val="0"/>
              </a:spcAft>
              <a:buNone/>
            </a:pPr>
            <a:r>
              <a:rPr lang="en"/>
              <a:t>Risk and Response</a:t>
            </a:r>
            <a:endParaRPr/>
          </a:p>
        </p:txBody>
      </p:sp>
      <p:sp>
        <p:nvSpPr>
          <p:cNvPr id="195" name="Google Shape;195;p32"/>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Response Strategies</a:t>
            </a:r>
            <a:endParaRPr/>
          </a:p>
        </p:txBody>
      </p:sp>
      <p:sp>
        <p:nvSpPr>
          <p:cNvPr id="201" name="Google Shape;201;p33"/>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Here are the six types of response strategies you can choose from:</a:t>
            </a:r>
            <a:endParaRPr dirty="0"/>
          </a:p>
          <a:p>
            <a:pPr marL="457200" lvl="0" indent="-342900" algn="l" rtl="0">
              <a:spcBef>
                <a:spcPts val="0"/>
              </a:spcBef>
              <a:spcAft>
                <a:spcPts val="0"/>
              </a:spcAft>
              <a:buSzPts val="1800"/>
              <a:buFont typeface="Open Sans"/>
              <a:buChar char="●"/>
            </a:pPr>
            <a:r>
              <a:rPr lang="en" b="1" dirty="0">
                <a:latin typeface="Open Sans"/>
                <a:ea typeface="Open Sans"/>
                <a:cs typeface="Open Sans"/>
                <a:sym typeface="Open Sans"/>
              </a:rPr>
              <a:t>Avoid </a:t>
            </a:r>
            <a:r>
              <a:rPr lang="en" dirty="0"/>
              <a:t>relates to adjusting plans so it prevents the risk from ever happening to or having an impact on your project. This strategy essentially makes the risk irrelevant to your project.</a:t>
            </a:r>
            <a:endParaRPr dirty="0"/>
          </a:p>
          <a:p>
            <a:pPr marL="457200" lvl="0" indent="-342900" algn="l" rtl="0">
              <a:spcBef>
                <a:spcPts val="0"/>
              </a:spcBef>
              <a:spcAft>
                <a:spcPts val="0"/>
              </a:spcAft>
              <a:buSzPts val="1800"/>
              <a:buFont typeface="Open Sans"/>
              <a:buChar char="●"/>
            </a:pPr>
            <a:r>
              <a:rPr lang="en" b="1" dirty="0">
                <a:latin typeface="Open Sans"/>
                <a:ea typeface="Open Sans"/>
                <a:cs typeface="Open Sans"/>
                <a:sym typeface="Open Sans"/>
              </a:rPr>
              <a:t>Transfer </a:t>
            </a:r>
            <a:r>
              <a:rPr lang="en" dirty="0"/>
              <a:t>is the act of moving the risk to a different recipient by adding into the project plan a way to direct the risk in a certain direction.</a:t>
            </a:r>
            <a:endParaRPr dirty="0"/>
          </a:p>
          <a:p>
            <a:pPr marL="457200" lvl="0" indent="-342900" algn="l" rtl="0">
              <a:spcBef>
                <a:spcPts val="0"/>
              </a:spcBef>
              <a:spcAft>
                <a:spcPts val="0"/>
              </a:spcAft>
              <a:buSzPts val="1800"/>
              <a:buFont typeface="Open Sans"/>
              <a:buChar char="●"/>
            </a:pPr>
            <a:r>
              <a:rPr lang="en" b="1" dirty="0">
                <a:latin typeface="Open Sans"/>
                <a:ea typeface="Open Sans"/>
                <a:cs typeface="Open Sans"/>
                <a:sym typeface="Open Sans"/>
              </a:rPr>
              <a:t>Mitigate </a:t>
            </a:r>
            <a:r>
              <a:rPr lang="en" dirty="0"/>
              <a:t>relates to proactively adjusting plans or acquiring new resources to lessen the potential consequences as much as possible or preparing for the impact of the risk.</a:t>
            </a:r>
            <a:endParaRPr dirty="0"/>
          </a:p>
          <a:p>
            <a:pPr marL="457200" lvl="0" indent="-342900" algn="l" rtl="0">
              <a:spcBef>
                <a:spcPts val="0"/>
              </a:spcBef>
              <a:spcAft>
                <a:spcPts val="0"/>
              </a:spcAft>
              <a:buSzPts val="1800"/>
              <a:buFont typeface="Open Sans"/>
              <a:buChar char="●"/>
            </a:pPr>
            <a:r>
              <a:rPr lang="en" b="1" dirty="0">
                <a:latin typeface="Open Sans"/>
                <a:ea typeface="Open Sans"/>
                <a:cs typeface="Open Sans"/>
                <a:sym typeface="Open Sans"/>
              </a:rPr>
              <a:t>Accept </a:t>
            </a:r>
            <a:r>
              <a:rPr lang="en" dirty="0"/>
              <a:t>involves passively acknowledging that it will happen, or creating thresholds that trigger actions when the risk causes a certain type or level of problem.</a:t>
            </a:r>
            <a:endParaRPr dirty="0"/>
          </a:p>
          <a:p>
            <a:pPr marL="457200" lvl="0" indent="-342900" algn="l" rtl="0">
              <a:spcBef>
                <a:spcPts val="0"/>
              </a:spcBef>
              <a:spcAft>
                <a:spcPts val="0"/>
              </a:spcAft>
              <a:buSzPts val="1800"/>
              <a:buFont typeface="Open Sans"/>
              <a:buChar char="●"/>
            </a:pPr>
            <a:r>
              <a:rPr lang="en" b="1" dirty="0">
                <a:latin typeface="Open Sans"/>
                <a:ea typeface="Open Sans"/>
                <a:cs typeface="Open Sans"/>
                <a:sym typeface="Open Sans"/>
              </a:rPr>
              <a:t>Escalate </a:t>
            </a:r>
            <a:r>
              <a:rPr lang="en" dirty="0"/>
              <a:t>is the act of presenting the risk to someone with the right authority or skillset to properly respond. In this case, the digital project manager cannot sufficiently do so.</a:t>
            </a:r>
            <a:endParaRPr dirty="0"/>
          </a:p>
          <a:p>
            <a:pPr marL="457200" lvl="0" indent="-342900" algn="l" rtl="0">
              <a:spcBef>
                <a:spcPts val="0"/>
              </a:spcBef>
              <a:spcAft>
                <a:spcPts val="0"/>
              </a:spcAft>
              <a:buSzPts val="1800"/>
              <a:buFont typeface="Open Sans"/>
              <a:buChar char="●"/>
            </a:pPr>
            <a:r>
              <a:rPr lang="en" b="1" dirty="0">
                <a:latin typeface="Open Sans"/>
                <a:ea typeface="Open Sans"/>
                <a:cs typeface="Open Sans"/>
                <a:sym typeface="Open Sans"/>
              </a:rPr>
              <a:t>Exploit </a:t>
            </a:r>
            <a:r>
              <a:rPr lang="en" dirty="0"/>
              <a:t>involves creating an opportunity or solution out of a risk to take advantage of a problem's impact.</a:t>
            </a:r>
            <a:endParaRPr dirty="0"/>
          </a:p>
          <a:p>
            <a:pPr marL="0" lvl="0" indent="0" algn="l" rtl="0">
              <a:spcBef>
                <a:spcPts val="0"/>
              </a:spcBef>
              <a:spcAft>
                <a:spcPts val="1600"/>
              </a:spcAft>
              <a:buNone/>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Scenario 1</a:t>
            </a:r>
            <a:endParaRPr/>
          </a:p>
        </p:txBody>
      </p:sp>
      <p:sp>
        <p:nvSpPr>
          <p:cNvPr id="207" name="Google Shape;207;p3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Stefano Shop project relies on the customer providing Yosemite with information on all products in its inventory. </a:t>
            </a:r>
            <a:r>
              <a:rPr lang="en" b="1" dirty="0">
                <a:latin typeface="Open Sans"/>
                <a:ea typeface="Open Sans"/>
                <a:cs typeface="Open Sans"/>
                <a:sym typeface="Open Sans"/>
              </a:rPr>
              <a:t>The Stefanos did not deliver the inventory list by the day you planned</a:t>
            </a:r>
            <a:r>
              <a:rPr lang="en" dirty="0"/>
              <a:t> to put inventory data into the system. They promised to deliver the inventory information in a few more days.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latin typeface="Open Sans"/>
                <a:ea typeface="Open Sans"/>
                <a:cs typeface="Open Sans"/>
                <a:sym typeface="Open Sans"/>
              </a:rPr>
              <a:t>Your task is to:</a:t>
            </a:r>
            <a:endParaRPr b="1" dirty="0">
              <a:latin typeface="Open Sans"/>
              <a:ea typeface="Open Sans"/>
              <a:cs typeface="Open Sans"/>
              <a:sym typeface="Open Sans"/>
            </a:endParaRPr>
          </a:p>
          <a:p>
            <a:pPr marL="457200" lvl="0" indent="-298450" algn="l" rtl="0">
              <a:spcBef>
                <a:spcPts val="0"/>
              </a:spcBef>
              <a:spcAft>
                <a:spcPts val="0"/>
              </a:spcAft>
              <a:buClr>
                <a:srgbClr val="0E101A"/>
              </a:buClr>
              <a:buSzPts val="1100"/>
              <a:buFont typeface="Arial"/>
              <a:buChar char="●"/>
            </a:pPr>
            <a:r>
              <a:rPr lang="en" dirty="0"/>
              <a:t>Analyze the above risk and describe how this affects the project. Address at least two different critical points of risk, like scope, cost, schedule, quality, stakeholder relationships, etc.</a:t>
            </a:r>
            <a:endParaRPr dirty="0"/>
          </a:p>
          <a:p>
            <a:pPr marL="457200" lvl="0" indent="-298450" algn="l" rtl="0">
              <a:spcBef>
                <a:spcPts val="0"/>
              </a:spcBef>
              <a:spcAft>
                <a:spcPts val="0"/>
              </a:spcAft>
              <a:buClr>
                <a:srgbClr val="0E101A"/>
              </a:buClr>
              <a:buSzPts val="1100"/>
              <a:buFont typeface="Arial"/>
              <a:buChar char="●"/>
            </a:pPr>
            <a:r>
              <a:rPr lang="en" dirty="0"/>
              <a:t>Choose a risk response strategy (see the valid strategies on the "Response Strategies" slide.)</a:t>
            </a:r>
            <a:endParaRPr dirty="0"/>
          </a:p>
          <a:p>
            <a:pPr marL="457200" lvl="0" indent="-298450" algn="l" rtl="0">
              <a:spcBef>
                <a:spcPts val="0"/>
              </a:spcBef>
              <a:spcAft>
                <a:spcPts val="0"/>
              </a:spcAft>
              <a:buClr>
                <a:srgbClr val="0E101A"/>
              </a:buClr>
              <a:buSzPts val="1100"/>
              <a:buFont typeface="Arial"/>
              <a:buChar char="●"/>
            </a:pPr>
            <a:r>
              <a:rPr lang="en" dirty="0"/>
              <a:t>Explain how you would apply the strategy in 3-5 sentences, including how it would impact the customer.</a:t>
            </a:r>
            <a:endParaRPr dirty="0"/>
          </a:p>
          <a:p>
            <a:pPr marL="457200" lvl="0" indent="-298450" algn="l" rtl="0">
              <a:spcBef>
                <a:spcPts val="0"/>
              </a:spcBef>
              <a:spcAft>
                <a:spcPts val="0"/>
              </a:spcAft>
              <a:buClr>
                <a:srgbClr val="0E101A"/>
              </a:buClr>
              <a:buSzPts val="1100"/>
              <a:buFont typeface="Arial"/>
              <a:buChar char="●"/>
            </a:pPr>
            <a:r>
              <a:rPr lang="en" dirty="0"/>
              <a:t>Fill out the Status Report for this scenario</a:t>
            </a: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1000"/>
              </a:spcAft>
              <a:buClr>
                <a:schemeClr val="dk1"/>
              </a:buClr>
              <a:buSzPts val="1100"/>
              <a:buFont typeface="Arial"/>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Overview</a:t>
            </a:r>
            <a:endParaRPr dirty="0"/>
          </a:p>
        </p:txBody>
      </p:sp>
      <p:sp>
        <p:nvSpPr>
          <p:cNvPr id="49" name="Google Shape;49;p9"/>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You are a project manager for Yosemite, an eCommerce company that integrates brick-and-mortar stores onto its platform for a fee. You have been assigned to work with The Stefano Shop, a family-run business that had been a local success but was struggling to stay open. The primary business goal is to digitize the store’s operations and sales and complete this project in a maximum of 12 weeks.</a:t>
            </a:r>
            <a:endParaRPr dirty="0"/>
          </a:p>
          <a:p>
            <a:pPr marL="0" lvl="0" indent="0" algn="l" rtl="0">
              <a:spcBef>
                <a:spcPts val="1600"/>
              </a:spcBef>
              <a:spcAft>
                <a:spcPts val="0"/>
              </a:spcAft>
              <a:buNone/>
            </a:pPr>
            <a:r>
              <a:rPr lang="en" dirty="0"/>
              <a:t>Integrating The Stefano Shop into Yosemite means building the following features: </a:t>
            </a:r>
            <a:endParaRPr dirty="0"/>
          </a:p>
          <a:p>
            <a:pPr marL="457200" lvl="0" indent="-342900" algn="l" rtl="0">
              <a:spcBef>
                <a:spcPts val="1600"/>
              </a:spcBef>
              <a:spcAft>
                <a:spcPts val="0"/>
              </a:spcAft>
              <a:buSzPts val="1800"/>
              <a:buChar char="●"/>
            </a:pPr>
            <a:r>
              <a:rPr lang="en" dirty="0"/>
              <a:t>A storefront on the platform, </a:t>
            </a:r>
            <a:endParaRPr dirty="0"/>
          </a:p>
          <a:p>
            <a:pPr marL="457200" lvl="0" indent="-342900" algn="l" rtl="0">
              <a:spcBef>
                <a:spcPts val="0"/>
              </a:spcBef>
              <a:spcAft>
                <a:spcPts val="0"/>
              </a:spcAft>
              <a:buSzPts val="1800"/>
              <a:buChar char="●"/>
            </a:pPr>
            <a:r>
              <a:rPr lang="en" dirty="0"/>
              <a:t>A social media integration, and </a:t>
            </a:r>
            <a:endParaRPr dirty="0"/>
          </a:p>
          <a:p>
            <a:pPr marL="457200" lvl="0" indent="-342900" algn="l" rtl="0">
              <a:spcBef>
                <a:spcPts val="0"/>
              </a:spcBef>
              <a:spcAft>
                <a:spcPts val="0"/>
              </a:spcAft>
              <a:buSzPts val="1800"/>
              <a:buChar char="●"/>
            </a:pPr>
            <a:r>
              <a:rPr lang="en" dirty="0"/>
              <a:t>A recommendation engine. </a:t>
            </a:r>
            <a:endParaRPr dirty="0"/>
          </a:p>
          <a:p>
            <a:pPr marL="0" lvl="0" indent="0" algn="l" rtl="0">
              <a:spcBef>
                <a:spcPts val="1600"/>
              </a:spcBef>
              <a:spcAft>
                <a:spcPts val="0"/>
              </a:spcAft>
              <a:buNone/>
            </a:pPr>
            <a:r>
              <a:rPr lang="en" dirty="0"/>
              <a:t>The Stefano family, which consists of Papa Stefano, Mama Stefano, and Junior Stefano, will also require the training and knowledge to operate their digital store once it has been developed.</a:t>
            </a: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Scenario 1 Response</a:t>
            </a:r>
            <a:endParaRPr/>
          </a:p>
        </p:txBody>
      </p:sp>
      <p:graphicFrame>
        <p:nvGraphicFramePr>
          <p:cNvPr id="213" name="Google Shape;213;p35"/>
          <p:cNvGraphicFramePr/>
          <p:nvPr>
            <p:extLst>
              <p:ext uri="{D42A27DB-BD31-4B8C-83A1-F6EECF244321}">
                <p14:modId xmlns:p14="http://schemas.microsoft.com/office/powerpoint/2010/main" val="285578720"/>
              </p:ext>
            </p:extLst>
          </p:nvPr>
        </p:nvGraphicFramePr>
        <p:xfrm>
          <a:off x="264900" y="2253750"/>
          <a:ext cx="7242600" cy="5766432"/>
        </p:xfrm>
        <a:graphic>
          <a:graphicData uri="http://schemas.openxmlformats.org/drawingml/2006/table">
            <a:tbl>
              <a:tblPr>
                <a:noFill/>
                <a:tableStyleId>{C82BA829-6A89-494B-93C7-34DF5BC7DE1F}</a:tableStyleId>
              </a:tblPr>
              <a:tblGrid>
                <a:gridCol w="3621300">
                  <a:extLst>
                    <a:ext uri="{9D8B030D-6E8A-4147-A177-3AD203B41FA5}">
                      <a16:colId xmlns:a16="http://schemas.microsoft.com/office/drawing/2014/main" val="20000"/>
                    </a:ext>
                  </a:extLst>
                </a:gridCol>
                <a:gridCol w="3621300">
                  <a:extLst>
                    <a:ext uri="{9D8B030D-6E8A-4147-A177-3AD203B41FA5}">
                      <a16:colId xmlns:a16="http://schemas.microsoft.com/office/drawing/2014/main" val="20001"/>
                    </a:ext>
                  </a:extLst>
                </a:gridCol>
              </a:tblGrid>
              <a:tr h="356750">
                <a:tc gridSpan="2">
                  <a:txBody>
                    <a:bodyPr/>
                    <a:lstStyle/>
                    <a:p>
                      <a:pPr marL="0" lvl="0" indent="0" algn="l" rtl="0">
                        <a:lnSpc>
                          <a:spcPct val="115000"/>
                        </a:lnSpc>
                        <a:spcBef>
                          <a:spcPts val="0"/>
                        </a:spcBef>
                        <a:spcAft>
                          <a:spcPts val="0"/>
                        </a:spcAft>
                        <a:buNone/>
                      </a:pPr>
                      <a:r>
                        <a:rPr lang="en" sz="1800" dirty="0">
                          <a:solidFill>
                            <a:srgbClr val="525C65"/>
                          </a:solidFill>
                          <a:latin typeface="Open Sans"/>
                          <a:ea typeface="Open Sans"/>
                          <a:cs typeface="Open Sans"/>
                          <a:sym typeface="Open Sans"/>
                        </a:rPr>
                        <a:t>How might this risk affect the project?</a:t>
                      </a:r>
                      <a:endParaRPr sz="1800" dirty="0">
                        <a:solidFill>
                          <a:srgbClr val="525C65"/>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2424825">
                <a:tc gridSpan="2">
                  <a:txBody>
                    <a:bodyPr/>
                    <a:lstStyle/>
                    <a:p>
                      <a:pPr marL="0" lvl="0" indent="0" algn="l" rtl="0">
                        <a:spcBef>
                          <a:spcPts val="0"/>
                        </a:spcBef>
                        <a:spcAft>
                          <a:spcPts val="0"/>
                        </a:spcAft>
                        <a:buNone/>
                      </a:pPr>
                      <a:r>
                        <a:rPr lang="en-GB" sz="1200" b="0" i="0" u="none" strike="noStrike" cap="none" dirty="0">
                          <a:solidFill>
                            <a:srgbClr val="000000"/>
                          </a:solidFill>
                          <a:effectLst/>
                          <a:latin typeface="+mn-lt"/>
                          <a:ea typeface="Arial"/>
                          <a:cs typeface="Arial"/>
                          <a:sym typeface="Arial"/>
                        </a:rPr>
                        <a:t>With Stefanos not delivering the inventory list by the day It was planned to put inventory data into the system, it could significantly impact the project in multiple critical areas. </a:t>
                      </a:r>
                    </a:p>
                    <a:p>
                      <a:pPr marL="0" lvl="0" indent="0" algn="l" rtl="0">
                        <a:spcBef>
                          <a:spcPts val="0"/>
                        </a:spcBef>
                        <a:spcAft>
                          <a:spcPts val="0"/>
                        </a:spcAft>
                        <a:buNone/>
                      </a:pPr>
                      <a:r>
                        <a:rPr lang="en-GB" sz="1200" b="0" i="0" u="none" strike="noStrike" cap="none" dirty="0">
                          <a:solidFill>
                            <a:srgbClr val="000000"/>
                          </a:solidFill>
                          <a:effectLst/>
                          <a:latin typeface="+mn-lt"/>
                          <a:ea typeface="Arial"/>
                          <a:cs typeface="Arial"/>
                          <a:sym typeface="Arial"/>
                        </a:rPr>
                        <a:t>Firstly, it affects the project's schedule, potentially leading to delays in the development and deployment of key features such as the storefront, social media integration, and recommendation engine. These delays may cascade throughout the project timeline, risking the timely completion of the project within the scheduled 12 weeks which has been budgeted for.</a:t>
                      </a:r>
                    </a:p>
                    <a:p>
                      <a:pPr marL="0" lvl="0" indent="0" algn="l" rtl="0">
                        <a:spcBef>
                          <a:spcPts val="0"/>
                        </a:spcBef>
                        <a:spcAft>
                          <a:spcPts val="0"/>
                        </a:spcAft>
                        <a:buNone/>
                      </a:pPr>
                      <a:endParaRPr lang="en-GB" sz="1200" b="0" i="0" u="none" strike="noStrike" cap="none" dirty="0">
                        <a:solidFill>
                          <a:srgbClr val="000000"/>
                        </a:solidFill>
                        <a:effectLst/>
                        <a:latin typeface="+mn-lt"/>
                        <a:ea typeface="Arial"/>
                        <a:cs typeface="Arial"/>
                        <a:sym typeface="Arial"/>
                      </a:endParaRPr>
                    </a:p>
                    <a:p>
                      <a:pPr marL="0" lvl="0" indent="0" algn="l" rtl="0">
                        <a:spcBef>
                          <a:spcPts val="0"/>
                        </a:spcBef>
                        <a:spcAft>
                          <a:spcPts val="0"/>
                        </a:spcAft>
                        <a:buNone/>
                      </a:pPr>
                      <a:r>
                        <a:rPr lang="en-GB" sz="1200" b="0" i="0" u="none" strike="noStrike" cap="none" dirty="0">
                          <a:solidFill>
                            <a:srgbClr val="000000"/>
                          </a:solidFill>
                          <a:effectLst/>
                          <a:latin typeface="+mn-lt"/>
                          <a:ea typeface="Arial"/>
                          <a:cs typeface="Arial"/>
                          <a:sym typeface="Arial"/>
                        </a:rPr>
                        <a:t>Secondly, there's a high risk to stakeholder relationships, particularly in terms of trust and collaboration. The delay may erode confidence in The Stefano Shop's commitment to the project, leading to strained relations between Yosemite and The Stefano family. This could hinder effective communication and decision-making/ It could also cause the schedule and quality concerns throughout the project lifecycle to worsen.</a:t>
                      </a:r>
                      <a:endParaRPr sz="1200" dirty="0">
                        <a:solidFill>
                          <a:srgbClr val="525C65"/>
                        </a:solidFill>
                        <a:latin typeface="+mn-lt"/>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246650">
                <a:tc>
                  <a:txBody>
                    <a:bodyPr/>
                    <a:lstStyle/>
                    <a:p>
                      <a:pPr marL="0" lvl="0" indent="0" algn="l" rtl="0">
                        <a:lnSpc>
                          <a:spcPct val="115000"/>
                        </a:lnSpc>
                        <a:spcBef>
                          <a:spcPts val="0"/>
                        </a:spcBef>
                        <a:spcAft>
                          <a:spcPts val="0"/>
                        </a:spcAft>
                        <a:buNone/>
                      </a:pPr>
                      <a:r>
                        <a:rPr lang="en" sz="1800" dirty="0">
                          <a:solidFill>
                            <a:srgbClr val="525C65"/>
                          </a:solidFill>
                          <a:latin typeface="Open Sans"/>
                          <a:ea typeface="Open Sans"/>
                          <a:cs typeface="Open Sans"/>
                          <a:sym typeface="Open Sans"/>
                        </a:rPr>
                        <a:t>Selected risk response strategy:</a:t>
                      </a:r>
                      <a:endParaRPr sz="1800" dirty="0">
                        <a:solidFill>
                          <a:srgbClr val="525C65"/>
                        </a:solidFill>
                        <a:latin typeface="Open Sans"/>
                        <a:ea typeface="Open Sans"/>
                        <a:cs typeface="Open Sans"/>
                        <a:sym typeface="Open Sans"/>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en" sz="1200" i="0" dirty="0">
                          <a:solidFill>
                            <a:srgbClr val="525C65"/>
                          </a:solidFill>
                          <a:latin typeface="+mn-lt"/>
                          <a:ea typeface="Open Sans Light"/>
                          <a:cs typeface="Open Sans Light"/>
                          <a:sym typeface="Open Sans Light"/>
                        </a:rPr>
                        <a:t>Mitigate</a:t>
                      </a:r>
                      <a:endParaRPr sz="1200" i="0" dirty="0">
                        <a:solidFill>
                          <a:srgbClr val="525C65"/>
                        </a:solidFill>
                        <a:latin typeface="+mn-lt"/>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226650">
                <a:tc gridSpan="2">
                  <a:txBody>
                    <a:bodyPr/>
                    <a:lstStyle/>
                    <a:p>
                      <a:pPr marL="0" lvl="0" indent="0" algn="l" rtl="0">
                        <a:spcBef>
                          <a:spcPts val="0"/>
                        </a:spcBef>
                        <a:spcAft>
                          <a:spcPts val="0"/>
                        </a:spcAft>
                        <a:buNone/>
                      </a:pPr>
                      <a:r>
                        <a:rPr lang="en" sz="1800">
                          <a:solidFill>
                            <a:srgbClr val="525C65"/>
                          </a:solidFill>
                          <a:latin typeface="Open Sans"/>
                          <a:ea typeface="Open Sans"/>
                          <a:cs typeface="Open Sans"/>
                          <a:sym typeface="Open Sans"/>
                        </a:rPr>
                        <a:t>Explain below how you would apply the strategy.</a:t>
                      </a:r>
                      <a:endParaRPr sz="1800" i="1">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3"/>
                  </a:ext>
                </a:extLst>
              </a:tr>
              <a:tr h="1927425">
                <a:tc gridSpan="2">
                  <a:txBody>
                    <a:bodyPr/>
                    <a:lstStyle/>
                    <a:p>
                      <a:pPr marL="0" lvl="0" indent="0" algn="l" rtl="0">
                        <a:spcBef>
                          <a:spcPts val="0"/>
                        </a:spcBef>
                        <a:spcAft>
                          <a:spcPts val="0"/>
                        </a:spcAft>
                        <a:buNone/>
                      </a:pPr>
                      <a:r>
                        <a:rPr lang="en-GB" sz="1200" dirty="0">
                          <a:solidFill>
                            <a:schemeClr val="tx1"/>
                          </a:solidFill>
                          <a:latin typeface="+mn-lt"/>
                          <a:ea typeface="Open Sans"/>
                          <a:cs typeface="Open Sans"/>
                          <a:sym typeface="Open Sans"/>
                        </a:rPr>
                        <a:t>I would suggest to mitigate the risk. To do this I would ensure Yosemite allocates additional resources where possible or manpower to assist The Stefano Shop in compiling and delivering the inventory data on time.</a:t>
                      </a:r>
                    </a:p>
                    <a:p>
                      <a:pPr marL="0" lvl="0" indent="0" algn="l" rtl="0">
                        <a:spcBef>
                          <a:spcPts val="0"/>
                        </a:spcBef>
                        <a:spcAft>
                          <a:spcPts val="0"/>
                        </a:spcAft>
                        <a:buNone/>
                      </a:pPr>
                      <a:r>
                        <a:rPr lang="en-GB" sz="1200" dirty="0">
                          <a:solidFill>
                            <a:schemeClr val="tx1"/>
                          </a:solidFill>
                          <a:latin typeface="+mn-lt"/>
                          <a:ea typeface="Open Sans"/>
                          <a:cs typeface="Open Sans"/>
                          <a:sym typeface="Open Sans"/>
                        </a:rPr>
                        <a:t>This may involve assigning temporary staff or providing technical support to improve the process.</a:t>
                      </a:r>
                    </a:p>
                    <a:p>
                      <a:pPr marL="0" lvl="0" indent="0" algn="l" rtl="0">
                        <a:spcBef>
                          <a:spcPts val="0"/>
                        </a:spcBef>
                        <a:spcAft>
                          <a:spcPts val="0"/>
                        </a:spcAft>
                        <a:buNone/>
                      </a:pPr>
                      <a:r>
                        <a:rPr lang="en-GB" sz="1200" dirty="0">
                          <a:solidFill>
                            <a:schemeClr val="tx1"/>
                          </a:solidFill>
                          <a:latin typeface="+mn-lt"/>
                          <a:ea typeface="Open Sans"/>
                          <a:cs typeface="Open Sans"/>
                          <a:sym typeface="Open Sans"/>
                        </a:rPr>
                        <a:t>Yosemite would then demonstrate its commitment to supporting The Stefano Shop and ensure that the project stays to schedule within the 12 weeks. This would also mean the budget is more likely to be less impacted by delays. This strategy fosters a positive customer experience by minimising disruptions to the project timeline and maintaining confidence in Yosemite's ability to deliver on its promises. </a:t>
                      </a:r>
                      <a:endParaRPr sz="1200" dirty="0">
                        <a:solidFill>
                          <a:schemeClr val="tx1"/>
                        </a:solidFill>
                        <a:latin typeface="+mn-lt"/>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Status Report</a:t>
            </a:r>
            <a:endParaRPr/>
          </a:p>
        </p:txBody>
      </p:sp>
      <p:sp>
        <p:nvSpPr>
          <p:cNvPr id="219" name="Google Shape;219;p36"/>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latin typeface="Open Sans"/>
                <a:ea typeface="Open Sans"/>
                <a:cs typeface="Open Sans"/>
                <a:sym typeface="Open Sans"/>
              </a:rPr>
              <a:t>You need to fill out the status report on the next page</a:t>
            </a:r>
            <a:r>
              <a:rPr lang="en" dirty="0"/>
              <a:t>. It has to be based on Risk Scenario 1, which you can find in Slide 28. You also need to use details from the project scenario, which you can find in Slide 3.</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The Status Report date is when the Vendor Manager was scheduled to begin the “Input Inventory Data” task in your project plan.</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7"/>
          <p:cNvSpPr txBox="1">
            <a:spLocks noGrp="1"/>
          </p:cNvSpPr>
          <p:nvPr>
            <p:ph type="title"/>
          </p:nvPr>
        </p:nvSpPr>
        <p:spPr>
          <a:xfrm>
            <a:off x="264855" y="604430"/>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Risk Scenario 1 - Status Report</a:t>
            </a:r>
            <a:endParaRPr dirty="0"/>
          </a:p>
        </p:txBody>
      </p:sp>
      <p:graphicFrame>
        <p:nvGraphicFramePr>
          <p:cNvPr id="225" name="Google Shape;225;p37"/>
          <p:cNvGraphicFramePr/>
          <p:nvPr>
            <p:extLst>
              <p:ext uri="{D42A27DB-BD31-4B8C-83A1-F6EECF244321}">
                <p14:modId xmlns:p14="http://schemas.microsoft.com/office/powerpoint/2010/main" val="455297006"/>
              </p:ext>
            </p:extLst>
          </p:nvPr>
        </p:nvGraphicFramePr>
        <p:xfrm>
          <a:off x="264950" y="6648550"/>
          <a:ext cx="7242600" cy="2819310"/>
        </p:xfrm>
        <a:graphic>
          <a:graphicData uri="http://schemas.openxmlformats.org/drawingml/2006/table">
            <a:tbl>
              <a:tblPr>
                <a:noFill/>
                <a:tableStyleId>{C82BA829-6A89-494B-93C7-34DF5BC7DE1F}</a:tableStyleId>
              </a:tblPr>
              <a:tblGrid>
                <a:gridCol w="892925">
                  <a:extLst>
                    <a:ext uri="{9D8B030D-6E8A-4147-A177-3AD203B41FA5}">
                      <a16:colId xmlns:a16="http://schemas.microsoft.com/office/drawing/2014/main" val="20000"/>
                    </a:ext>
                  </a:extLst>
                </a:gridCol>
                <a:gridCol w="1153150">
                  <a:extLst>
                    <a:ext uri="{9D8B030D-6E8A-4147-A177-3AD203B41FA5}">
                      <a16:colId xmlns:a16="http://schemas.microsoft.com/office/drawing/2014/main" val="20001"/>
                    </a:ext>
                  </a:extLst>
                </a:gridCol>
                <a:gridCol w="5196525">
                  <a:extLst>
                    <a:ext uri="{9D8B030D-6E8A-4147-A177-3AD203B41FA5}">
                      <a16:colId xmlns:a16="http://schemas.microsoft.com/office/drawing/2014/main" val="20002"/>
                    </a:ext>
                  </a:extLst>
                </a:gridCol>
              </a:tblGrid>
              <a:tr h="381000">
                <a:tc gridSpan="3">
                  <a:txBody>
                    <a:bodyPr/>
                    <a:lstStyle/>
                    <a:p>
                      <a:pPr marL="0" lvl="0" indent="0" algn="ctr" rtl="0">
                        <a:spcBef>
                          <a:spcPts val="0"/>
                        </a:spcBef>
                        <a:spcAft>
                          <a:spcPts val="0"/>
                        </a:spcAft>
                        <a:buNone/>
                      </a:pPr>
                      <a:r>
                        <a:rPr lang="en" b="1" dirty="0">
                          <a:solidFill>
                            <a:schemeClr val="lt1"/>
                          </a:solidFill>
                          <a:latin typeface="Open Sans"/>
                          <a:ea typeface="Open Sans"/>
                          <a:cs typeface="Open Sans"/>
                          <a:sym typeface="Open Sans"/>
                        </a:rPr>
                        <a:t>Project Health Check</a:t>
                      </a:r>
                      <a:endParaRPr b="1" dirty="0">
                        <a:solidFill>
                          <a:schemeClr val="lt1"/>
                        </a:solidFill>
                        <a:latin typeface="Open Sans"/>
                        <a:ea typeface="Open Sans"/>
                        <a:cs typeface="Open Sans"/>
                        <a:sym typeface="Open Sans"/>
                      </a:endParaRPr>
                    </a:p>
                  </a:txBody>
                  <a:tcPr marL="91425" marR="91425" marT="91425" marB="91425">
                    <a:solidFill>
                      <a:srgbClr val="02B3E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solidFill>
                            <a:schemeClr val="lt1"/>
                          </a:solidFill>
                          <a:latin typeface="Open Sans"/>
                          <a:ea typeface="Open Sans"/>
                          <a:cs typeface="Open Sans"/>
                          <a:sym typeface="Open Sans"/>
                        </a:rPr>
                        <a:t>Scope</a:t>
                      </a:r>
                      <a:endParaRPr b="1">
                        <a:solidFill>
                          <a:schemeClr val="lt1"/>
                        </a:solidFill>
                        <a:latin typeface="Open Sans"/>
                        <a:ea typeface="Open Sans"/>
                        <a:cs typeface="Open Sans"/>
                        <a:sym typeface="Open Sans"/>
                      </a:endParaRPr>
                    </a:p>
                  </a:txBody>
                  <a:tcPr marL="91425" marR="91425" marT="91425" marB="91425">
                    <a:solidFill>
                      <a:srgbClr val="02B3E4"/>
                    </a:solidFill>
                  </a:tcPr>
                </a:tc>
                <a:tc>
                  <a:txBody>
                    <a:bodyPr/>
                    <a:lstStyle/>
                    <a:p>
                      <a:pPr marL="0" lvl="0" indent="0" algn="l" rtl="0">
                        <a:spcBef>
                          <a:spcPts val="0"/>
                        </a:spcBef>
                        <a:spcAft>
                          <a:spcPts val="0"/>
                        </a:spcAft>
                        <a:buNone/>
                      </a:pPr>
                      <a:r>
                        <a:rPr lang="en" b="1">
                          <a:solidFill>
                            <a:schemeClr val="lt1"/>
                          </a:solidFill>
                          <a:latin typeface="Open Sans"/>
                          <a:ea typeface="Open Sans"/>
                          <a:cs typeface="Open Sans"/>
                          <a:sym typeface="Open Sans"/>
                        </a:rPr>
                        <a:t>Status</a:t>
                      </a:r>
                      <a:endParaRPr b="1">
                        <a:solidFill>
                          <a:schemeClr val="lt1"/>
                        </a:solidFill>
                        <a:latin typeface="Open Sans"/>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 b="1">
                          <a:solidFill>
                            <a:schemeClr val="lt1"/>
                          </a:solidFill>
                          <a:latin typeface="Open Sans"/>
                          <a:ea typeface="Open Sans"/>
                          <a:cs typeface="Open Sans"/>
                          <a:sym typeface="Open Sans"/>
                        </a:rPr>
                        <a:t>Tasks: Completed/Pending</a:t>
                      </a:r>
                      <a:endParaRPr b="1">
                        <a:solidFill>
                          <a:schemeClr val="lt1"/>
                        </a:solidFill>
                        <a:latin typeface="Open Sans"/>
                        <a:ea typeface="Open Sans"/>
                        <a:cs typeface="Open Sans"/>
                        <a:sym typeface="Open Sans"/>
                      </a:endParaRPr>
                    </a:p>
                  </a:txBody>
                  <a:tcPr marL="91425" marR="91425" marT="91425" marB="91425">
                    <a:solidFill>
                      <a:srgbClr val="02B3E4"/>
                    </a:solidFil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Time</a:t>
                      </a:r>
                      <a:endParaRPr b="1">
                        <a:solidFill>
                          <a:schemeClr val="lt1"/>
                        </a:solidFill>
                        <a:latin typeface="Open Sans"/>
                        <a:ea typeface="Open Sans"/>
                        <a:cs typeface="Open Sans"/>
                        <a:sym typeface="Open Sans"/>
                      </a:endParaRPr>
                    </a:p>
                  </a:txBody>
                  <a:tcPr marL="91425" marR="91425" marT="91425" marB="91425" anchor="ctr">
                    <a:lnR w="9525" cap="flat" cmpd="sng">
                      <a:solidFill>
                        <a:srgbClr val="9E9E9E"/>
                      </a:solidFill>
                      <a:prstDash val="solid"/>
                      <a:round/>
                      <a:headEnd type="none" w="sm" len="sm"/>
                      <a:tailEnd type="none" w="sm" len="sm"/>
                    </a:lnR>
                    <a:solidFill>
                      <a:srgbClr val="02B3E4"/>
                    </a:solidFill>
                  </a:tcPr>
                </a:tc>
                <a:tc>
                  <a:txBody>
                    <a:bodyPr/>
                    <a:lstStyle/>
                    <a:p>
                      <a:pPr marL="0" lvl="0" indent="0" algn="l" rtl="0">
                        <a:spcBef>
                          <a:spcPts val="0"/>
                        </a:spcBef>
                        <a:spcAft>
                          <a:spcPts val="0"/>
                        </a:spcAft>
                        <a:buNone/>
                      </a:pPr>
                      <a:endParaRPr lang="en" sz="1100" dirty="0">
                        <a:solidFill>
                          <a:schemeClr val="dk1"/>
                        </a:solidFill>
                        <a:highlight>
                          <a:srgbClr val="FF0000"/>
                        </a:highlight>
                        <a:latin typeface="Open Sans Light"/>
                        <a:ea typeface="Open Sans Light"/>
                        <a:cs typeface="Open Sans Light"/>
                        <a:sym typeface="Open Sans Light"/>
                      </a:endParaRPr>
                    </a:p>
                    <a:p>
                      <a:pPr marL="0" lvl="0" indent="0" algn="l" rtl="0">
                        <a:spcBef>
                          <a:spcPts val="0"/>
                        </a:spcBef>
                        <a:spcAft>
                          <a:spcPts val="0"/>
                        </a:spcAft>
                        <a:buNone/>
                      </a:pPr>
                      <a:r>
                        <a:rPr lang="en-GB" sz="1100" dirty="0">
                          <a:solidFill>
                            <a:schemeClr val="dk1"/>
                          </a:solidFill>
                          <a:highlight>
                            <a:srgbClr val="FFFF00"/>
                          </a:highlight>
                          <a:latin typeface="Open Sans Light"/>
                          <a:ea typeface="Open Sans Light"/>
                          <a:cs typeface="Open Sans Light"/>
                          <a:sym typeface="Open Sans Light"/>
                        </a:rPr>
                        <a:t>At Risk</a:t>
                      </a:r>
                      <a:endParaRPr dirty="0">
                        <a:highlight>
                          <a:srgbClr val="FFFF00"/>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rowSpan="3">
                  <a:txBody>
                    <a:bodyPr/>
                    <a:lstStyle/>
                    <a:p>
                      <a:pPr marL="0" lvl="0" indent="0" algn="l" rtl="0">
                        <a:spcBef>
                          <a:spcPts val="0"/>
                        </a:spcBef>
                        <a:spcAft>
                          <a:spcPts val="0"/>
                        </a:spcAft>
                        <a:buNone/>
                      </a:pPr>
                      <a:r>
                        <a:rPr lang="en" sz="1100" b="1" dirty="0">
                          <a:solidFill>
                            <a:schemeClr val="dk1"/>
                          </a:solidFill>
                          <a:latin typeface="Open Sans"/>
                          <a:ea typeface="Open Sans"/>
                          <a:cs typeface="Open Sans"/>
                          <a:sym typeface="Open Sans"/>
                        </a:rPr>
                        <a:t>Completed:</a:t>
                      </a:r>
                      <a:endParaRPr sz="1100" b="1" dirty="0">
                        <a:solidFill>
                          <a:schemeClr val="dk1"/>
                        </a:solidFill>
                        <a:latin typeface="Open Sans"/>
                        <a:ea typeface="Open Sans"/>
                        <a:cs typeface="Open Sans"/>
                        <a:sym typeface="Open Sans"/>
                      </a:endParaRPr>
                    </a:p>
                    <a:p>
                      <a:pPr marL="457200" lvl="0" indent="-298450" algn="l" rtl="0">
                        <a:spcBef>
                          <a:spcPts val="0"/>
                        </a:spcBef>
                        <a:spcAft>
                          <a:spcPts val="0"/>
                        </a:spcAft>
                        <a:buClr>
                          <a:schemeClr val="dk1"/>
                        </a:buClr>
                        <a:buSzPts val="1100"/>
                        <a:buFont typeface="Open Sans"/>
                        <a:buChar char="●"/>
                      </a:pPr>
                      <a:r>
                        <a:rPr lang="en-GB" sz="1100" dirty="0">
                          <a:solidFill>
                            <a:schemeClr val="dk1"/>
                          </a:solidFill>
                          <a:latin typeface="Open Sans"/>
                          <a:ea typeface="Open Sans"/>
                          <a:cs typeface="Open Sans"/>
                          <a:sym typeface="Open Sans"/>
                        </a:rPr>
                        <a:t>Technical Documentation completed for storefront</a:t>
                      </a:r>
                    </a:p>
                    <a:p>
                      <a:pPr marL="457200" lvl="0" indent="-298450" algn="l" rtl="0">
                        <a:spcBef>
                          <a:spcPts val="0"/>
                        </a:spcBef>
                        <a:spcAft>
                          <a:spcPts val="0"/>
                        </a:spcAft>
                        <a:buClr>
                          <a:schemeClr val="dk1"/>
                        </a:buClr>
                        <a:buSzPts val="1100"/>
                        <a:buFont typeface="Open Sans"/>
                        <a:buChar char="●"/>
                      </a:pPr>
                      <a:r>
                        <a:rPr lang="en-GB" sz="1100" dirty="0">
                          <a:solidFill>
                            <a:schemeClr val="dk1"/>
                          </a:solidFill>
                          <a:latin typeface="Open Sans"/>
                          <a:ea typeface="Open Sans"/>
                          <a:cs typeface="Open Sans"/>
                          <a:sym typeface="Open Sans"/>
                        </a:rPr>
                        <a:t>StoreFront Development released</a:t>
                      </a:r>
                      <a:endParaRPr sz="1100" dirty="0">
                        <a:solidFill>
                          <a:schemeClr val="dk1"/>
                        </a:solidFill>
                        <a:latin typeface="Open Sans"/>
                        <a:ea typeface="Open Sans"/>
                        <a:cs typeface="Open Sans"/>
                        <a:sym typeface="Open Sans"/>
                      </a:endParaRPr>
                    </a:p>
                    <a:p>
                      <a:pPr marL="0" lvl="0" indent="0" algn="l" rtl="0">
                        <a:spcBef>
                          <a:spcPts val="0"/>
                        </a:spcBef>
                        <a:spcAft>
                          <a:spcPts val="0"/>
                        </a:spcAft>
                        <a:buNone/>
                      </a:pPr>
                      <a:endParaRPr sz="1100" dirty="0">
                        <a:solidFill>
                          <a:schemeClr val="dk1"/>
                        </a:solidFill>
                        <a:latin typeface="Open Sans"/>
                        <a:ea typeface="Open Sans"/>
                        <a:cs typeface="Open Sans"/>
                        <a:sym typeface="Open Sans"/>
                      </a:endParaRPr>
                    </a:p>
                    <a:p>
                      <a:pPr marL="0" lvl="0" indent="0" algn="l" rtl="0">
                        <a:spcBef>
                          <a:spcPts val="0"/>
                        </a:spcBef>
                        <a:spcAft>
                          <a:spcPts val="0"/>
                        </a:spcAft>
                        <a:buNone/>
                      </a:pPr>
                      <a:r>
                        <a:rPr lang="en" sz="1100" b="1" dirty="0">
                          <a:solidFill>
                            <a:schemeClr val="dk1"/>
                          </a:solidFill>
                          <a:latin typeface="Open Sans"/>
                          <a:ea typeface="Open Sans"/>
                          <a:cs typeface="Open Sans"/>
                          <a:sym typeface="Open Sans"/>
                        </a:rPr>
                        <a:t>Pending:</a:t>
                      </a:r>
                      <a:endParaRPr sz="1100" b="1" dirty="0">
                        <a:solidFill>
                          <a:schemeClr val="dk1"/>
                        </a:solidFill>
                        <a:latin typeface="Open Sans"/>
                        <a:ea typeface="Open Sans"/>
                        <a:cs typeface="Open Sans"/>
                        <a:sym typeface="Open Sans"/>
                      </a:endParaRPr>
                    </a:p>
                    <a:p>
                      <a:pPr marL="457200" lvl="0" indent="-298450" algn="l" rtl="0">
                        <a:spcBef>
                          <a:spcPts val="0"/>
                        </a:spcBef>
                        <a:spcAft>
                          <a:spcPts val="0"/>
                        </a:spcAft>
                        <a:buClr>
                          <a:schemeClr val="dk1"/>
                        </a:buClr>
                        <a:buSzPts val="1100"/>
                        <a:buFont typeface="Open Sans"/>
                        <a:buChar char="●"/>
                      </a:pPr>
                      <a:r>
                        <a:rPr lang="en-GB" sz="1100" dirty="0">
                          <a:solidFill>
                            <a:schemeClr val="dk1"/>
                          </a:solidFill>
                          <a:latin typeface="Open Sans"/>
                          <a:ea typeface="Open Sans"/>
                          <a:cs typeface="Open Sans"/>
                          <a:sym typeface="Open Sans"/>
                        </a:rPr>
                        <a:t>Social Media Integration ongoing</a:t>
                      </a:r>
                    </a:p>
                    <a:p>
                      <a:pPr marL="457200" lvl="0" indent="-298450" algn="l" rtl="0">
                        <a:spcBef>
                          <a:spcPts val="0"/>
                        </a:spcBef>
                        <a:spcAft>
                          <a:spcPts val="0"/>
                        </a:spcAft>
                        <a:buClr>
                          <a:schemeClr val="dk1"/>
                        </a:buClr>
                        <a:buSzPts val="1100"/>
                        <a:buFont typeface="Open Sans"/>
                        <a:buChar char="●"/>
                      </a:pPr>
                      <a:r>
                        <a:rPr lang="en-GB" sz="1100" dirty="0">
                          <a:solidFill>
                            <a:schemeClr val="dk1"/>
                          </a:solidFill>
                          <a:latin typeface="Open Sans"/>
                          <a:ea typeface="Open Sans"/>
                          <a:cs typeface="Open Sans"/>
                          <a:sym typeface="Open Sans"/>
                        </a:rPr>
                        <a:t>Marketing team started creating social media channels</a:t>
                      </a:r>
                    </a:p>
                    <a:p>
                      <a:pPr marL="457200" lvl="0" indent="-298450" algn="l" rtl="0">
                        <a:spcBef>
                          <a:spcPts val="0"/>
                        </a:spcBef>
                        <a:spcAft>
                          <a:spcPts val="0"/>
                        </a:spcAft>
                        <a:buClr>
                          <a:schemeClr val="dk1"/>
                        </a:buClr>
                        <a:buSzPts val="1100"/>
                        <a:buFont typeface="Open Sans"/>
                        <a:buChar char="●"/>
                      </a:pPr>
                      <a:r>
                        <a:rPr lang="en-GB" sz="1100" dirty="0">
                          <a:solidFill>
                            <a:schemeClr val="dk1"/>
                          </a:solidFill>
                          <a:latin typeface="Open Sans"/>
                          <a:ea typeface="Open Sans"/>
                          <a:cs typeface="Open Sans"/>
                          <a:sym typeface="Open Sans"/>
                        </a:rPr>
                        <a:t>Recommendation Engine – not yet started</a:t>
                      </a:r>
                    </a:p>
                    <a:p>
                      <a:pPr marL="457200" lvl="0" indent="-298450" algn="l" rtl="0">
                        <a:spcBef>
                          <a:spcPts val="0"/>
                        </a:spcBef>
                        <a:spcAft>
                          <a:spcPts val="0"/>
                        </a:spcAft>
                        <a:buClr>
                          <a:schemeClr val="dk1"/>
                        </a:buClr>
                        <a:buSzPts val="1100"/>
                        <a:buFont typeface="Open Sans"/>
                        <a:buChar char="●"/>
                      </a:pPr>
                      <a:r>
                        <a:rPr lang="en-GB" sz="1100" dirty="0">
                          <a:solidFill>
                            <a:schemeClr val="dk1"/>
                          </a:solidFill>
                          <a:latin typeface="Open Sans"/>
                          <a:ea typeface="Open Sans"/>
                          <a:cs typeface="Open Sans"/>
                          <a:sym typeface="Open Sans"/>
                        </a:rPr>
                        <a:t>More staff to be resourced to mitigate delays in receiving inventory list</a:t>
                      </a:r>
                      <a:endParaRPr dirty="0">
                        <a:solidFill>
                          <a:schemeClr val="dk1"/>
                        </a:solidFill>
                        <a:latin typeface="Open Sans"/>
                        <a:ea typeface="Open Sans"/>
                        <a:cs typeface="Open Sans"/>
                        <a:sym typeface="Open Sans"/>
                      </a:endParaRPr>
                    </a:p>
                    <a:p>
                      <a:pPr marL="457200" lvl="0" indent="0" algn="l" rtl="0">
                        <a:spcBef>
                          <a:spcPts val="0"/>
                        </a:spcBef>
                        <a:spcAft>
                          <a:spcPts val="0"/>
                        </a:spcAft>
                        <a:buNone/>
                      </a:pPr>
                      <a:endParaRPr sz="1100" b="1" dirty="0">
                        <a:solidFill>
                          <a:schemeClr val="dk1"/>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Cost</a:t>
                      </a:r>
                      <a:endParaRPr b="1">
                        <a:solidFill>
                          <a:schemeClr val="lt1"/>
                        </a:solidFill>
                        <a:latin typeface="Open Sans"/>
                        <a:ea typeface="Open Sans"/>
                        <a:cs typeface="Open Sans"/>
                        <a:sym typeface="Open Sans"/>
                      </a:endParaRPr>
                    </a:p>
                  </a:txBody>
                  <a:tcPr marL="91425" marR="91425" marT="91425" marB="91425" anchor="ctr">
                    <a:lnR w="9525" cap="flat" cmpd="sng">
                      <a:solidFill>
                        <a:srgbClr val="9E9E9E"/>
                      </a:solidFill>
                      <a:prstDash val="solid"/>
                      <a:round/>
                      <a:headEnd type="none" w="sm" len="sm"/>
                      <a:tailEnd type="none" w="sm" len="sm"/>
                    </a:lnR>
                    <a:solidFill>
                      <a:srgbClr val="02B3E4"/>
                    </a:solidFill>
                  </a:tcPr>
                </a:tc>
                <a:tc>
                  <a:txBody>
                    <a:bodyPr/>
                    <a:lstStyle/>
                    <a:p>
                      <a:pPr marL="0" lvl="0" indent="0" algn="l" rtl="0">
                        <a:spcBef>
                          <a:spcPts val="0"/>
                        </a:spcBef>
                        <a:spcAft>
                          <a:spcPts val="0"/>
                        </a:spcAft>
                        <a:buNone/>
                      </a:pPr>
                      <a:br>
                        <a:rPr lang="en" sz="1100" dirty="0">
                          <a:solidFill>
                            <a:schemeClr val="dk1"/>
                          </a:solidFill>
                          <a:highlight>
                            <a:srgbClr val="00FF00"/>
                          </a:highlight>
                          <a:latin typeface="Open Sans Light"/>
                          <a:ea typeface="Open Sans Light"/>
                          <a:cs typeface="Open Sans Light"/>
                          <a:sym typeface="Open Sans Light"/>
                        </a:rPr>
                      </a:br>
                      <a:r>
                        <a:rPr lang="en" sz="1100" dirty="0">
                          <a:solidFill>
                            <a:schemeClr val="dk1"/>
                          </a:solidFill>
                          <a:highlight>
                            <a:srgbClr val="FFFF00"/>
                          </a:highlight>
                          <a:latin typeface="Open Sans Light"/>
                          <a:ea typeface="Open Sans Light"/>
                          <a:cs typeface="Open Sans Light"/>
                          <a:sym typeface="Open Sans Light"/>
                        </a:rPr>
                        <a:t>At Risk</a:t>
                      </a:r>
                      <a:br>
                        <a:rPr lang="en" sz="1100" dirty="0">
                          <a:solidFill>
                            <a:schemeClr val="dk1"/>
                          </a:solidFill>
                          <a:highlight>
                            <a:srgbClr val="FFFF00"/>
                          </a:highlight>
                          <a:latin typeface="Open Sans Light"/>
                          <a:ea typeface="Open Sans Light"/>
                          <a:cs typeface="Open Sans Light"/>
                          <a:sym typeface="Open Sans Light"/>
                        </a:rPr>
                      </a:br>
                      <a:endParaRPr dirty="0">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3"/>
                  </a:ext>
                </a:extLst>
              </a:tr>
              <a:tr h="627900">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Quality</a:t>
                      </a:r>
                      <a:endParaRPr b="1">
                        <a:solidFill>
                          <a:schemeClr val="lt1"/>
                        </a:solidFill>
                        <a:latin typeface="Open Sans"/>
                        <a:ea typeface="Open Sans"/>
                        <a:cs typeface="Open Sans"/>
                        <a:sym typeface="Open Sans"/>
                      </a:endParaRPr>
                    </a:p>
                  </a:txBody>
                  <a:tcPr marL="91425" marR="91425" marT="91425" marB="91425" anchor="ctr">
                    <a:lnR w="9525" cap="flat" cmpd="sng">
                      <a:solidFill>
                        <a:srgbClr val="9E9E9E"/>
                      </a:solidFill>
                      <a:prstDash val="solid"/>
                      <a:round/>
                      <a:headEnd type="none" w="sm" len="sm"/>
                      <a:tailEnd type="none" w="sm" len="sm"/>
                    </a:lnR>
                    <a:solidFill>
                      <a:srgbClr val="02B3E4"/>
                    </a:solidFill>
                  </a:tcPr>
                </a:tc>
                <a:tc>
                  <a:txBody>
                    <a:bodyPr/>
                    <a:lstStyle/>
                    <a:p>
                      <a:pPr marL="0" lvl="0" indent="0" algn="l" rtl="0">
                        <a:spcBef>
                          <a:spcPts val="0"/>
                        </a:spcBef>
                        <a:spcAft>
                          <a:spcPts val="0"/>
                        </a:spcAft>
                        <a:buNone/>
                      </a:pPr>
                      <a:r>
                        <a:rPr lang="en" sz="1100" dirty="0">
                          <a:solidFill>
                            <a:schemeClr val="dk1"/>
                          </a:solidFill>
                          <a:highlight>
                            <a:srgbClr val="00FF00"/>
                          </a:highlight>
                          <a:latin typeface="Open Sans Light"/>
                          <a:ea typeface="Open Sans Light"/>
                          <a:cs typeface="Open Sans Light"/>
                          <a:sym typeface="Open Sans Light"/>
                        </a:rPr>
                        <a:t>On Track </a:t>
                      </a:r>
                      <a:br>
                        <a:rPr lang="en" sz="1100" dirty="0">
                          <a:solidFill>
                            <a:schemeClr val="dk1"/>
                          </a:solidFill>
                          <a:highlight>
                            <a:srgbClr val="00FF00"/>
                          </a:highlight>
                          <a:latin typeface="Open Sans Light"/>
                          <a:ea typeface="Open Sans Light"/>
                          <a:cs typeface="Open Sans Light"/>
                          <a:sym typeface="Open Sans Light"/>
                        </a:rPr>
                      </a:br>
                      <a:endParaRPr dirty="0">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4"/>
                  </a:ext>
                </a:extLst>
              </a:tr>
            </a:tbl>
          </a:graphicData>
        </a:graphic>
      </p:graphicFrame>
      <p:graphicFrame>
        <p:nvGraphicFramePr>
          <p:cNvPr id="226" name="Google Shape;226;p37"/>
          <p:cNvGraphicFramePr/>
          <p:nvPr>
            <p:extLst>
              <p:ext uri="{D42A27DB-BD31-4B8C-83A1-F6EECF244321}">
                <p14:modId xmlns:p14="http://schemas.microsoft.com/office/powerpoint/2010/main" val="1171550625"/>
              </p:ext>
            </p:extLst>
          </p:nvPr>
        </p:nvGraphicFramePr>
        <p:xfrm>
          <a:off x="264850" y="3477027"/>
          <a:ext cx="7242600" cy="3505110"/>
        </p:xfrm>
        <a:graphic>
          <a:graphicData uri="http://schemas.openxmlformats.org/drawingml/2006/table">
            <a:tbl>
              <a:tblPr>
                <a:noFill/>
                <a:tableStyleId>{C82BA829-6A89-494B-93C7-34DF5BC7DE1F}</a:tableStyleId>
              </a:tblPr>
              <a:tblGrid>
                <a:gridCol w="7242600">
                  <a:extLst>
                    <a:ext uri="{9D8B030D-6E8A-4147-A177-3AD203B41FA5}">
                      <a16:colId xmlns:a16="http://schemas.microsoft.com/office/drawing/2014/main" val="20000"/>
                    </a:ext>
                  </a:extLst>
                </a:gridCol>
              </a:tblGrid>
              <a:tr h="350909">
                <a:tc>
                  <a:txBody>
                    <a:bodyPr/>
                    <a:lstStyle/>
                    <a:p>
                      <a:pPr marL="0" lvl="0" indent="0" algn="l" rtl="0">
                        <a:spcBef>
                          <a:spcPts val="0"/>
                        </a:spcBef>
                        <a:spcAft>
                          <a:spcPts val="0"/>
                        </a:spcAft>
                        <a:buClr>
                          <a:schemeClr val="dk1"/>
                        </a:buClr>
                        <a:buSzPts val="1100"/>
                        <a:buFont typeface="Arial"/>
                        <a:buNone/>
                      </a:pPr>
                      <a:r>
                        <a:rPr lang="en" b="1" dirty="0">
                          <a:solidFill>
                            <a:schemeClr val="lt1"/>
                          </a:solidFill>
                          <a:latin typeface="Open Sans"/>
                          <a:ea typeface="Open Sans"/>
                          <a:cs typeface="Open Sans"/>
                          <a:sym typeface="Open Sans"/>
                        </a:rPr>
                        <a:t>Project Highlights/Blockers</a:t>
                      </a:r>
                      <a:endParaRPr dirty="0">
                        <a:solidFill>
                          <a:schemeClr val="dk1"/>
                        </a:solidFill>
                        <a:latin typeface="Open Sans Light"/>
                        <a:ea typeface="Open Sans Light"/>
                        <a:cs typeface="Open Sans Light"/>
                        <a:sym typeface="Open Sans Light"/>
                      </a:endParaRPr>
                    </a:p>
                  </a:txBody>
                  <a:tcPr marL="91425" marR="91425" marT="91425" marB="91425">
                    <a:solidFill>
                      <a:srgbClr val="02B3E4"/>
                    </a:solidFill>
                  </a:tcPr>
                </a:tc>
                <a:extLst>
                  <a:ext uri="{0D108BD9-81ED-4DB2-BD59-A6C34878D82A}">
                    <a16:rowId xmlns:a16="http://schemas.microsoft.com/office/drawing/2014/main" val="10000"/>
                  </a:ext>
                </a:extLst>
              </a:tr>
              <a:tr h="2429527">
                <a:tc>
                  <a:txBody>
                    <a:bodyPr/>
                    <a:lstStyle/>
                    <a:p>
                      <a:pPr marL="0" lvl="0" indent="0" algn="l" rtl="0">
                        <a:spcBef>
                          <a:spcPts val="0"/>
                        </a:spcBef>
                        <a:spcAft>
                          <a:spcPts val="0"/>
                        </a:spcAft>
                        <a:buClr>
                          <a:schemeClr val="dk1"/>
                        </a:buClr>
                        <a:buSzPts val="1100"/>
                        <a:buFont typeface="Arial"/>
                        <a:buNone/>
                      </a:pPr>
                      <a:r>
                        <a:rPr lang="en" sz="1200" b="1" dirty="0">
                          <a:solidFill>
                            <a:schemeClr val="dk1"/>
                          </a:solidFill>
                          <a:latin typeface="Open Sans"/>
                          <a:ea typeface="Open Sans"/>
                          <a:cs typeface="Open Sans"/>
                          <a:sym typeface="Open Sans"/>
                        </a:rPr>
                        <a:t>Highlights:</a:t>
                      </a:r>
                      <a:endParaRPr sz="1200" b="1" dirty="0">
                        <a:solidFill>
                          <a:schemeClr val="dk1"/>
                        </a:solidFill>
                        <a:latin typeface="Open Sans"/>
                        <a:ea typeface="Open Sans"/>
                        <a:cs typeface="Open Sans"/>
                        <a:sym typeface="Open Sans"/>
                      </a:endParaRPr>
                    </a:p>
                    <a:p>
                      <a:pPr marL="330200" lvl="0" indent="-171450" algn="l" rtl="0">
                        <a:spcBef>
                          <a:spcPts val="0"/>
                        </a:spcBef>
                        <a:spcAft>
                          <a:spcPts val="0"/>
                        </a:spcAft>
                        <a:buClr>
                          <a:schemeClr val="dk1"/>
                        </a:buClr>
                        <a:buSzPts val="1100"/>
                        <a:buFont typeface="Arial" panose="020B0604020202020204" pitchFamily="34" charset="0"/>
                        <a:buChar char="•"/>
                      </a:pPr>
                      <a:r>
                        <a:rPr lang="en-GB" sz="1200" dirty="0">
                          <a:solidFill>
                            <a:schemeClr val="tx1"/>
                          </a:solidFill>
                          <a:latin typeface="+mn-lt"/>
                          <a:ea typeface="Open Sans"/>
                          <a:cs typeface="Open Sans"/>
                          <a:sym typeface="Open Sans"/>
                        </a:rPr>
                        <a:t>The digital storefront for The Stefano Shop has been successfully designed, built, tested, and released on Yosemite's eCommerce platform. </a:t>
                      </a:r>
                    </a:p>
                    <a:p>
                      <a:pPr marL="330200" lvl="0" indent="-171450" algn="l" rtl="0">
                        <a:spcBef>
                          <a:spcPts val="0"/>
                        </a:spcBef>
                        <a:spcAft>
                          <a:spcPts val="0"/>
                        </a:spcAft>
                        <a:buClr>
                          <a:schemeClr val="dk1"/>
                        </a:buClr>
                        <a:buSzPts val="1100"/>
                        <a:buFont typeface="Arial" panose="020B0604020202020204" pitchFamily="34" charset="0"/>
                        <a:buChar char="•"/>
                      </a:pPr>
                      <a:r>
                        <a:rPr lang="en-GB" sz="1200" dirty="0">
                          <a:solidFill>
                            <a:schemeClr val="tx1"/>
                          </a:solidFill>
                          <a:latin typeface="+mn-lt"/>
                          <a:ea typeface="Open Sans"/>
                          <a:cs typeface="Open Sans"/>
                          <a:sym typeface="Open Sans"/>
                        </a:rPr>
                        <a:t>Social media channels have been created and integrated into the digital storefront, enhancing the shop's online presence and enabling direct communication with customers via various platforms.</a:t>
                      </a:r>
                    </a:p>
                    <a:p>
                      <a:pPr marL="330200" lvl="0" indent="-171450" algn="l" rtl="0">
                        <a:spcBef>
                          <a:spcPts val="0"/>
                        </a:spcBef>
                        <a:spcAft>
                          <a:spcPts val="0"/>
                        </a:spcAft>
                        <a:buClr>
                          <a:schemeClr val="dk1"/>
                        </a:buClr>
                        <a:buSzPts val="1100"/>
                        <a:buFont typeface="Arial" panose="020B0604020202020204" pitchFamily="34" charset="0"/>
                        <a:buChar char="•"/>
                      </a:pPr>
                      <a:r>
                        <a:rPr lang="en-GB" sz="1200" dirty="0">
                          <a:solidFill>
                            <a:schemeClr val="tx1"/>
                          </a:solidFill>
                          <a:latin typeface="+mn-lt"/>
                          <a:ea typeface="Open Sans"/>
                          <a:cs typeface="Open Sans"/>
                          <a:sym typeface="Open Sans"/>
                        </a:rPr>
                        <a:t>The recommendation engine has been developed and implemented, offering personalised product suggestions to customers to support increased sales.</a:t>
                      </a:r>
                    </a:p>
                    <a:p>
                      <a:pPr marL="330200" lvl="0" indent="-171450" algn="l" rtl="0">
                        <a:spcBef>
                          <a:spcPts val="0"/>
                        </a:spcBef>
                        <a:spcAft>
                          <a:spcPts val="0"/>
                        </a:spcAft>
                        <a:buClr>
                          <a:schemeClr val="dk1"/>
                        </a:buClr>
                        <a:buSzPts val="1100"/>
                        <a:buFont typeface="Arial" panose="020B0604020202020204" pitchFamily="34" charset="0"/>
                        <a:buChar char="•"/>
                      </a:pPr>
                      <a:r>
                        <a:rPr lang="en-GB" sz="1200" dirty="0">
                          <a:solidFill>
                            <a:schemeClr val="tx1"/>
                          </a:solidFill>
                          <a:latin typeface="+mn-lt"/>
                          <a:ea typeface="Open Sans"/>
                          <a:cs typeface="Open Sans"/>
                          <a:sym typeface="Open Sans"/>
                        </a:rPr>
                        <a:t>The Stefano family has undergone training and onboarding sessions. They also have documentation to support knowledge and skills. </a:t>
                      </a:r>
                    </a:p>
                    <a:p>
                      <a:pPr marL="158750" lvl="0" indent="0" algn="l" rtl="0">
                        <a:spcBef>
                          <a:spcPts val="0"/>
                        </a:spcBef>
                        <a:spcAft>
                          <a:spcPts val="0"/>
                        </a:spcAft>
                        <a:buClr>
                          <a:schemeClr val="dk1"/>
                        </a:buClr>
                        <a:buSzPts val="1100"/>
                        <a:buFont typeface="Open Sans"/>
                        <a:buNone/>
                      </a:pPr>
                      <a:r>
                        <a:rPr lang="en-GB" sz="1200" b="1" dirty="0">
                          <a:solidFill>
                            <a:schemeClr val="dk1"/>
                          </a:solidFill>
                          <a:latin typeface="Open Sans"/>
                          <a:ea typeface="Open Sans"/>
                          <a:cs typeface="Open Sans"/>
                          <a:sym typeface="Open Sans"/>
                        </a:rPr>
                        <a:t>Blockers:</a:t>
                      </a:r>
                    </a:p>
                    <a:p>
                      <a:pPr marL="330200" lvl="0" indent="-171450" algn="l" rtl="0">
                        <a:spcBef>
                          <a:spcPts val="0"/>
                        </a:spcBef>
                        <a:spcAft>
                          <a:spcPts val="0"/>
                        </a:spcAft>
                        <a:buClr>
                          <a:schemeClr val="dk1"/>
                        </a:buClr>
                        <a:buSzPts val="1100"/>
                        <a:buFont typeface="Arial" panose="020B0604020202020204" pitchFamily="34" charset="0"/>
                        <a:buChar char="•"/>
                      </a:pPr>
                      <a:r>
                        <a:rPr lang="en-GB" sz="1200" dirty="0">
                          <a:solidFill>
                            <a:schemeClr val="tx1"/>
                          </a:solidFill>
                          <a:latin typeface="+mn-lt"/>
                          <a:ea typeface="Open Sans"/>
                          <a:cs typeface="Open Sans"/>
                          <a:sym typeface="Open Sans"/>
                        </a:rPr>
                        <a:t>This delay has already impacted the inputting of inventory data into the system, which could further add delays in other tasks, such as building the recommendation engine or creating custom sales reports. Without the necessary inventory information, the project team may struggle to progress with these tasks, leading to potential schedule delays and impacting the overall project timeline. </a:t>
                      </a:r>
                      <a:endParaRPr sz="1200" dirty="0">
                        <a:solidFill>
                          <a:schemeClr val="dk1"/>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23914">
                <a:tc>
                  <a:txBody>
                    <a:bodyPr/>
                    <a:lstStyle/>
                    <a:p>
                      <a:pPr marL="330200" lvl="0" indent="-171450" algn="l" rtl="0">
                        <a:spcBef>
                          <a:spcPts val="0"/>
                        </a:spcBef>
                        <a:spcAft>
                          <a:spcPts val="0"/>
                        </a:spcAft>
                        <a:buClr>
                          <a:schemeClr val="dk1"/>
                        </a:buClr>
                        <a:buSzPts val="1100"/>
                        <a:buFont typeface="Arial" panose="020B0604020202020204" pitchFamily="34" charset="0"/>
                        <a:buChar char="•"/>
                      </a:pPr>
                      <a:endParaRPr sz="1200" dirty="0">
                        <a:solidFill>
                          <a:schemeClr val="dk1"/>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4066554848"/>
                  </a:ext>
                </a:extLst>
              </a:tr>
            </a:tbl>
          </a:graphicData>
        </a:graphic>
      </p:graphicFrame>
      <p:graphicFrame>
        <p:nvGraphicFramePr>
          <p:cNvPr id="227" name="Google Shape;227;p37"/>
          <p:cNvGraphicFramePr/>
          <p:nvPr>
            <p:extLst>
              <p:ext uri="{D42A27DB-BD31-4B8C-83A1-F6EECF244321}">
                <p14:modId xmlns:p14="http://schemas.microsoft.com/office/powerpoint/2010/main" val="3970638169"/>
              </p:ext>
            </p:extLst>
          </p:nvPr>
        </p:nvGraphicFramePr>
        <p:xfrm>
          <a:off x="264855" y="2166444"/>
          <a:ext cx="7242600" cy="1310580"/>
        </p:xfrm>
        <a:graphic>
          <a:graphicData uri="http://schemas.openxmlformats.org/drawingml/2006/table">
            <a:tbl>
              <a:tblPr>
                <a:noFill/>
                <a:tableStyleId>{C82BA829-6A89-494B-93C7-34DF5BC7DE1F}</a:tableStyleId>
              </a:tblPr>
              <a:tblGrid>
                <a:gridCol w="7242600">
                  <a:extLst>
                    <a:ext uri="{9D8B030D-6E8A-4147-A177-3AD203B41FA5}">
                      <a16:colId xmlns:a16="http://schemas.microsoft.com/office/drawing/2014/main" val="20000"/>
                    </a:ext>
                  </a:extLst>
                </a:gridCol>
              </a:tblGrid>
              <a:tr h="346975">
                <a:tc>
                  <a:txBody>
                    <a:bodyPr/>
                    <a:lstStyle/>
                    <a:p>
                      <a:pPr marL="0" lvl="0" indent="0" algn="l" rtl="0">
                        <a:spcBef>
                          <a:spcPts val="0"/>
                        </a:spcBef>
                        <a:spcAft>
                          <a:spcPts val="0"/>
                        </a:spcAft>
                        <a:buNone/>
                      </a:pPr>
                      <a:r>
                        <a:rPr lang="en" b="1" dirty="0">
                          <a:solidFill>
                            <a:schemeClr val="lt1"/>
                          </a:solidFill>
                          <a:latin typeface="Open Sans"/>
                          <a:ea typeface="Open Sans"/>
                          <a:cs typeface="Open Sans"/>
                          <a:sym typeface="Open Sans"/>
                        </a:rPr>
                        <a:t>Project Summary</a:t>
                      </a:r>
                      <a:endParaRPr dirty="0">
                        <a:solidFill>
                          <a:schemeClr val="dk1"/>
                        </a:solidFill>
                        <a:latin typeface="Open Sans Light"/>
                        <a:ea typeface="Open Sans Light"/>
                        <a:cs typeface="Open Sans Light"/>
                        <a:sym typeface="Open Sans Light"/>
                      </a:endParaRPr>
                    </a:p>
                  </a:txBody>
                  <a:tcPr marL="91425" marR="91425" marT="91425" marB="91425">
                    <a:solidFill>
                      <a:srgbClr val="02B3E4"/>
                    </a:solidFill>
                  </a:tcPr>
                </a:tc>
                <a:extLst>
                  <a:ext uri="{0D108BD9-81ED-4DB2-BD59-A6C34878D82A}">
                    <a16:rowId xmlns:a16="http://schemas.microsoft.com/office/drawing/2014/main" val="10000"/>
                  </a:ext>
                </a:extLst>
              </a:tr>
              <a:tr h="717075">
                <a:tc>
                  <a:txBody>
                    <a:bodyPr/>
                    <a:lstStyle/>
                    <a:p>
                      <a:pPr marL="0" lvl="0" indent="0" algn="l" rtl="0">
                        <a:spcBef>
                          <a:spcPts val="0"/>
                        </a:spcBef>
                        <a:spcAft>
                          <a:spcPts val="0"/>
                        </a:spcAft>
                        <a:buNone/>
                      </a:pPr>
                      <a:r>
                        <a:rPr lang="en-GB" sz="1200" dirty="0">
                          <a:solidFill>
                            <a:schemeClr val="tx1"/>
                          </a:solidFill>
                          <a:latin typeface="+mn-lt"/>
                          <a:ea typeface="Open Sans"/>
                          <a:cs typeface="Open Sans"/>
                          <a:sym typeface="Open Sans"/>
                        </a:rPr>
                        <a:t>The project aims to digitise The Stefano Shop, a local business, by integrating into Yosemite's eCommerce platform, creating a digital storefront, social media integration, and a recommendation engine. Additionally, the project prioritises training the Stefano family to manage their digital store, which will modernise its operations and expand its customer outreach and interaction.</a:t>
                      </a:r>
                      <a:endParaRPr sz="1200" dirty="0">
                        <a:solidFill>
                          <a:schemeClr val="tx1"/>
                        </a:solidFill>
                        <a:latin typeface="+mn-lt"/>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228" name="Google Shape;228;p37"/>
          <p:cNvGraphicFramePr/>
          <p:nvPr>
            <p:extLst>
              <p:ext uri="{D42A27DB-BD31-4B8C-83A1-F6EECF244321}">
                <p14:modId xmlns:p14="http://schemas.microsoft.com/office/powerpoint/2010/main" val="2438955639"/>
              </p:ext>
            </p:extLst>
          </p:nvPr>
        </p:nvGraphicFramePr>
        <p:xfrm>
          <a:off x="264855" y="1374024"/>
          <a:ext cx="7242600" cy="792420"/>
        </p:xfrm>
        <a:graphic>
          <a:graphicData uri="http://schemas.openxmlformats.org/drawingml/2006/table">
            <a:tbl>
              <a:tblPr>
                <a:noFill/>
                <a:tableStyleId>{C82BA829-6A89-494B-93C7-34DF5BC7DE1F}</a:tableStyleId>
              </a:tblPr>
              <a:tblGrid>
                <a:gridCol w="3621300">
                  <a:extLst>
                    <a:ext uri="{9D8B030D-6E8A-4147-A177-3AD203B41FA5}">
                      <a16:colId xmlns:a16="http://schemas.microsoft.com/office/drawing/2014/main" val="20000"/>
                    </a:ext>
                  </a:extLst>
                </a:gridCol>
                <a:gridCol w="3621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dirty="0">
                          <a:latin typeface="Open Sans Light"/>
                          <a:ea typeface="Open Sans Light"/>
                          <a:cs typeface="Open Sans Light"/>
                          <a:sym typeface="Open Sans Light"/>
                        </a:rPr>
                        <a:t>Digitalisalisation of Stefano Shop</a:t>
                      </a:r>
                      <a:endParaRPr dirty="0">
                        <a:latin typeface="Open Sans Light"/>
                        <a:ea typeface="Open Sans Light"/>
                        <a:cs typeface="Open Sans Light"/>
                        <a:sym typeface="Open Sans Light"/>
                      </a:endParaRPr>
                    </a:p>
                  </a:txBody>
                  <a:tcPr marL="91425" marR="91425" marT="91425" marB="91425"/>
                </a:tc>
                <a:tc>
                  <a:txBody>
                    <a:bodyPr/>
                    <a:lstStyle/>
                    <a:p>
                      <a:pPr marL="0" lvl="0" indent="0" algn="l" rtl="0">
                        <a:spcBef>
                          <a:spcPts val="0"/>
                        </a:spcBef>
                        <a:spcAft>
                          <a:spcPts val="0"/>
                        </a:spcAft>
                        <a:buNone/>
                      </a:pPr>
                      <a:r>
                        <a:rPr lang="en-GB" dirty="0">
                          <a:latin typeface="Open Sans Light"/>
                          <a:ea typeface="Open Sans Light"/>
                          <a:cs typeface="Open Sans Light"/>
                          <a:sym typeface="Open Sans Light"/>
                        </a:rPr>
                        <a:t>Yosemite</a:t>
                      </a:r>
                      <a:endParaRPr dirty="0">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dirty="0">
                          <a:latin typeface="Open Sans Light"/>
                          <a:ea typeface="Open Sans Light"/>
                          <a:cs typeface="Open Sans Light"/>
                          <a:sym typeface="Open Sans Light"/>
                        </a:rPr>
                        <a:t>Sarah Bulmer</a:t>
                      </a:r>
                      <a:endParaRPr dirty="0">
                        <a:latin typeface="Open Sans Light"/>
                        <a:ea typeface="Open Sans Light"/>
                        <a:cs typeface="Open Sans Light"/>
                        <a:sym typeface="Open Sans Light"/>
                      </a:endParaRPr>
                    </a:p>
                  </a:txBody>
                  <a:tcPr marL="91425" marR="91425" marT="91425" marB="91425"/>
                </a:tc>
                <a:tc>
                  <a:txBody>
                    <a:bodyPr/>
                    <a:lstStyle/>
                    <a:p>
                      <a:pPr marL="0" lvl="0" indent="0" algn="l" rtl="0">
                        <a:spcBef>
                          <a:spcPts val="0"/>
                        </a:spcBef>
                        <a:spcAft>
                          <a:spcPts val="0"/>
                        </a:spcAft>
                        <a:buNone/>
                      </a:pPr>
                      <a:r>
                        <a:rPr lang="en" dirty="0">
                          <a:latin typeface="Open Sans Light"/>
                          <a:ea typeface="Open Sans Light"/>
                          <a:cs typeface="Open Sans Light"/>
                          <a:sym typeface="Open Sans Light"/>
                        </a:rPr>
                        <a:t>25</a:t>
                      </a:r>
                      <a:r>
                        <a:rPr lang="en" baseline="30000" dirty="0">
                          <a:latin typeface="Open Sans Light"/>
                          <a:ea typeface="Open Sans Light"/>
                          <a:cs typeface="Open Sans Light"/>
                          <a:sym typeface="Open Sans Light"/>
                        </a:rPr>
                        <a:t>th</a:t>
                      </a:r>
                      <a:r>
                        <a:rPr lang="en" dirty="0">
                          <a:latin typeface="Open Sans Light"/>
                          <a:ea typeface="Open Sans Light"/>
                          <a:cs typeface="Open Sans Light"/>
                          <a:sym typeface="Open Sans Light"/>
                        </a:rPr>
                        <a:t> March 2024</a:t>
                      </a:r>
                      <a:endParaRPr dirty="0">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Scenario 2</a:t>
            </a:r>
            <a:endParaRPr/>
          </a:p>
        </p:txBody>
      </p:sp>
      <p:sp>
        <p:nvSpPr>
          <p:cNvPr id="234" name="Google Shape;234;p38"/>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When the Engineering team began designing the recommendation engine, they informed you that the task was more complicated than anticipated. The Engineering Manager said it would take four weeks and cost an additional $3,500 to upgrade the AI service that powers the recommendation engine. That fee would have to be covered by the customer.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latin typeface="Open Sans"/>
                <a:ea typeface="Open Sans"/>
                <a:cs typeface="Open Sans"/>
                <a:sym typeface="Open Sans"/>
              </a:rPr>
              <a:t>Your task is to:</a:t>
            </a:r>
            <a:endParaRPr b="1" dirty="0">
              <a:latin typeface="Open Sans"/>
              <a:ea typeface="Open Sans"/>
              <a:cs typeface="Open Sans"/>
              <a:sym typeface="Open Sans"/>
            </a:endParaRPr>
          </a:p>
          <a:p>
            <a:pPr marL="457200" lvl="0" indent="-298450" algn="l" rtl="0">
              <a:spcBef>
                <a:spcPts val="0"/>
              </a:spcBef>
              <a:spcAft>
                <a:spcPts val="0"/>
              </a:spcAft>
              <a:buClr>
                <a:srgbClr val="0E101A"/>
              </a:buClr>
              <a:buSzPts val="1100"/>
              <a:buFont typeface="Arial"/>
              <a:buChar char="●"/>
            </a:pPr>
            <a:r>
              <a:rPr lang="en" dirty="0"/>
              <a:t>Analyze the above risk and describe how this affects the project. Address at least two different critical points of risk, like scope, cost, schedule, quality, stakeholder relationships, etc.</a:t>
            </a:r>
            <a:endParaRPr dirty="0"/>
          </a:p>
          <a:p>
            <a:pPr marL="457200" lvl="0" indent="-298450" algn="l" rtl="0">
              <a:spcBef>
                <a:spcPts val="0"/>
              </a:spcBef>
              <a:spcAft>
                <a:spcPts val="0"/>
              </a:spcAft>
              <a:buClr>
                <a:srgbClr val="0E101A"/>
              </a:buClr>
              <a:buSzPts val="1100"/>
              <a:buFont typeface="Arial"/>
              <a:buChar char="●"/>
            </a:pPr>
            <a:r>
              <a:rPr lang="en" dirty="0"/>
              <a:t>Choose a risk response strategy (see the valid strategies on the "Response Strategies" slide.)</a:t>
            </a:r>
            <a:endParaRPr dirty="0"/>
          </a:p>
          <a:p>
            <a:pPr marL="457200" lvl="0" indent="-298450" algn="l" rtl="0">
              <a:spcBef>
                <a:spcPts val="0"/>
              </a:spcBef>
              <a:spcAft>
                <a:spcPts val="0"/>
              </a:spcAft>
              <a:buClr>
                <a:srgbClr val="0E101A"/>
              </a:buClr>
              <a:buSzPts val="1100"/>
              <a:buFont typeface="Arial"/>
              <a:buChar char="●"/>
            </a:pPr>
            <a:r>
              <a:rPr lang="en" dirty="0"/>
              <a:t>Explain how you would apply the strategy in 3-5 sentences, including how it would impact the customer.</a:t>
            </a: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1000"/>
              </a:spcAft>
              <a:buNone/>
            </a:pP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9"/>
          <p:cNvSpPr txBox="1">
            <a:spLocks noGrp="1"/>
          </p:cNvSpPr>
          <p:nvPr>
            <p:ph type="title"/>
          </p:nvPr>
        </p:nvSpPr>
        <p:spPr>
          <a:xfrm>
            <a:off x="264900" y="4003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Risk Scenario 2 Response</a:t>
            </a:r>
            <a:endParaRPr dirty="0"/>
          </a:p>
        </p:txBody>
      </p:sp>
      <p:graphicFrame>
        <p:nvGraphicFramePr>
          <p:cNvPr id="240" name="Google Shape;240;p39"/>
          <p:cNvGraphicFramePr/>
          <p:nvPr>
            <p:extLst>
              <p:ext uri="{D42A27DB-BD31-4B8C-83A1-F6EECF244321}">
                <p14:modId xmlns:p14="http://schemas.microsoft.com/office/powerpoint/2010/main" val="1373306589"/>
              </p:ext>
            </p:extLst>
          </p:nvPr>
        </p:nvGraphicFramePr>
        <p:xfrm>
          <a:off x="264900" y="1275850"/>
          <a:ext cx="7242600" cy="8546442"/>
        </p:xfrm>
        <a:graphic>
          <a:graphicData uri="http://schemas.openxmlformats.org/drawingml/2006/table">
            <a:tbl>
              <a:tblPr>
                <a:noFill/>
                <a:tableStyleId>{C82BA829-6A89-494B-93C7-34DF5BC7DE1F}</a:tableStyleId>
              </a:tblPr>
              <a:tblGrid>
                <a:gridCol w="3621300">
                  <a:extLst>
                    <a:ext uri="{9D8B030D-6E8A-4147-A177-3AD203B41FA5}">
                      <a16:colId xmlns:a16="http://schemas.microsoft.com/office/drawing/2014/main" val="20000"/>
                    </a:ext>
                  </a:extLst>
                </a:gridCol>
                <a:gridCol w="3621300">
                  <a:extLst>
                    <a:ext uri="{9D8B030D-6E8A-4147-A177-3AD203B41FA5}">
                      <a16:colId xmlns:a16="http://schemas.microsoft.com/office/drawing/2014/main" val="20001"/>
                    </a:ext>
                  </a:extLst>
                </a:gridCol>
              </a:tblGrid>
              <a:tr h="356750">
                <a:tc gridSpan="2">
                  <a:txBody>
                    <a:bodyPr/>
                    <a:lstStyle/>
                    <a:p>
                      <a:pPr marL="0" lvl="0" indent="0" algn="l" rtl="0">
                        <a:lnSpc>
                          <a:spcPct val="115000"/>
                        </a:lnSpc>
                        <a:spcBef>
                          <a:spcPts val="0"/>
                        </a:spcBef>
                        <a:spcAft>
                          <a:spcPts val="0"/>
                        </a:spcAft>
                        <a:buNone/>
                      </a:pPr>
                      <a:r>
                        <a:rPr lang="en" sz="1800" dirty="0">
                          <a:solidFill>
                            <a:srgbClr val="525C65"/>
                          </a:solidFill>
                          <a:latin typeface="Open Sans"/>
                          <a:ea typeface="Open Sans"/>
                          <a:cs typeface="Open Sans"/>
                          <a:sym typeface="Open Sans"/>
                        </a:rPr>
                        <a:t>How might this risk affect the project?</a:t>
                      </a:r>
                      <a:endParaRPr sz="1800" dirty="0">
                        <a:solidFill>
                          <a:srgbClr val="525C65"/>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2339279">
                <a:tc gridSpan="2">
                  <a:txBody>
                    <a:bodyPr/>
                    <a:lstStyle/>
                    <a:p>
                      <a:pPr marL="0" lvl="0" indent="0" algn="l" rtl="0">
                        <a:spcBef>
                          <a:spcPts val="0"/>
                        </a:spcBef>
                        <a:spcAft>
                          <a:spcPts val="0"/>
                        </a:spcAft>
                        <a:buNone/>
                      </a:pPr>
                      <a:r>
                        <a:rPr lang="en-GB" sz="1200" b="0" i="0" u="none" dirty="0">
                          <a:solidFill>
                            <a:schemeClr val="tx1"/>
                          </a:solidFill>
                          <a:latin typeface="+mn-lt"/>
                          <a:ea typeface="Open Sans Light"/>
                          <a:cs typeface="Open Sans Light"/>
                          <a:sym typeface="Open Sans Light"/>
                        </a:rPr>
                        <a:t>The identified risk regarding the recommendation engine being affects the project in several critical ways:</a:t>
                      </a:r>
                    </a:p>
                    <a:p>
                      <a:pPr marL="0" lvl="0" indent="0" algn="l" rtl="0">
                        <a:spcBef>
                          <a:spcPts val="0"/>
                        </a:spcBef>
                        <a:spcAft>
                          <a:spcPts val="0"/>
                        </a:spcAft>
                        <a:buNone/>
                      </a:pPr>
                      <a:endParaRPr lang="en-GB" sz="1200" b="0" i="0" u="none" dirty="0">
                        <a:solidFill>
                          <a:schemeClr val="tx1"/>
                        </a:solidFill>
                        <a:latin typeface="+mn-lt"/>
                        <a:ea typeface="Open Sans Light"/>
                        <a:cs typeface="Open Sans Light"/>
                        <a:sym typeface="Open Sans Light"/>
                      </a:endParaRPr>
                    </a:p>
                    <a:p>
                      <a:pPr marL="0" lvl="0" indent="0" algn="l" rtl="0">
                        <a:spcBef>
                          <a:spcPts val="0"/>
                        </a:spcBef>
                        <a:spcAft>
                          <a:spcPts val="0"/>
                        </a:spcAft>
                        <a:buNone/>
                      </a:pPr>
                      <a:r>
                        <a:rPr lang="en-GB" sz="1200" b="1" i="0" u="none" dirty="0">
                          <a:solidFill>
                            <a:schemeClr val="tx1"/>
                          </a:solidFill>
                          <a:latin typeface="+mn-lt"/>
                          <a:ea typeface="Open Sans Light"/>
                          <a:cs typeface="Open Sans Light"/>
                          <a:sym typeface="Open Sans Light"/>
                        </a:rPr>
                        <a:t>Cost Impact: </a:t>
                      </a:r>
                      <a:r>
                        <a:rPr lang="en-GB" sz="1200" b="0" i="0" u="none" dirty="0">
                          <a:solidFill>
                            <a:schemeClr val="tx1"/>
                          </a:solidFill>
                          <a:latin typeface="+mn-lt"/>
                          <a:ea typeface="Open Sans Light"/>
                          <a:cs typeface="Open Sans Light"/>
                          <a:sym typeface="Open Sans Light"/>
                        </a:rPr>
                        <a:t>The additional four weeks and $3,500 cost overrun for upgrading the AI service directly impact the project's budget, exceeding the initial cost estimate. This could strain the budget allocated for the project and may lead to financial difficulties for The Stefano Shop.</a:t>
                      </a:r>
                    </a:p>
                    <a:p>
                      <a:pPr marL="0" lvl="0" indent="0" algn="l" rtl="0">
                        <a:spcBef>
                          <a:spcPts val="0"/>
                        </a:spcBef>
                        <a:spcAft>
                          <a:spcPts val="0"/>
                        </a:spcAft>
                        <a:buNone/>
                      </a:pPr>
                      <a:endParaRPr lang="en-GB" sz="1200" b="0" i="0" u="none" dirty="0">
                        <a:solidFill>
                          <a:schemeClr val="tx1"/>
                        </a:solidFill>
                        <a:latin typeface="+mn-lt"/>
                        <a:ea typeface="Open Sans Light"/>
                        <a:cs typeface="Open Sans Light"/>
                        <a:sym typeface="Open Sans Light"/>
                      </a:endParaRPr>
                    </a:p>
                    <a:p>
                      <a:pPr marL="0" lvl="0" indent="0" algn="l" rtl="0">
                        <a:spcBef>
                          <a:spcPts val="0"/>
                        </a:spcBef>
                        <a:spcAft>
                          <a:spcPts val="0"/>
                        </a:spcAft>
                        <a:buNone/>
                      </a:pPr>
                      <a:r>
                        <a:rPr lang="en-GB" sz="1200" b="1" i="0" u="none" dirty="0">
                          <a:solidFill>
                            <a:schemeClr val="tx1"/>
                          </a:solidFill>
                          <a:latin typeface="+mn-lt"/>
                          <a:ea typeface="Open Sans Light"/>
                          <a:cs typeface="Open Sans Light"/>
                          <a:sym typeface="Open Sans Light"/>
                        </a:rPr>
                        <a:t>Schedule Impact</a:t>
                      </a:r>
                      <a:r>
                        <a:rPr lang="en-GB" sz="1200" b="0" i="0" u="none" dirty="0">
                          <a:solidFill>
                            <a:schemeClr val="tx1"/>
                          </a:solidFill>
                          <a:latin typeface="+mn-lt"/>
                          <a:ea typeface="Open Sans Light"/>
                          <a:cs typeface="Open Sans Light"/>
                          <a:sym typeface="Open Sans Light"/>
                        </a:rPr>
                        <a:t>: The extension of the recommendation engine development timeline by four weeks affects the overall project schedule. This delay could potentially cascade into other tasks and deadlines, impacting the timely delivery of the entire project, particularly if there are dependencies.</a:t>
                      </a:r>
                    </a:p>
                    <a:p>
                      <a:pPr marL="0" lvl="0" indent="0" algn="l" rtl="0">
                        <a:spcBef>
                          <a:spcPts val="0"/>
                        </a:spcBef>
                        <a:spcAft>
                          <a:spcPts val="0"/>
                        </a:spcAft>
                        <a:buNone/>
                      </a:pPr>
                      <a:endParaRPr lang="en-GB" sz="1200" b="0" i="0" u="none" dirty="0">
                        <a:solidFill>
                          <a:schemeClr val="tx1"/>
                        </a:solidFill>
                        <a:latin typeface="+mn-lt"/>
                        <a:ea typeface="Open Sans Light"/>
                        <a:cs typeface="Open Sans Light"/>
                        <a:sym typeface="Open Sans Light"/>
                      </a:endParaRPr>
                    </a:p>
                    <a:p>
                      <a:pPr marL="0" lvl="0" indent="0" algn="l" rtl="0">
                        <a:spcBef>
                          <a:spcPts val="0"/>
                        </a:spcBef>
                        <a:spcAft>
                          <a:spcPts val="0"/>
                        </a:spcAft>
                        <a:buNone/>
                      </a:pPr>
                      <a:r>
                        <a:rPr lang="en-GB" sz="1200" b="0" i="0" u="none" dirty="0">
                          <a:solidFill>
                            <a:schemeClr val="tx1"/>
                          </a:solidFill>
                          <a:latin typeface="+mn-lt"/>
                          <a:ea typeface="Open Sans Light"/>
                          <a:cs typeface="Open Sans Light"/>
                          <a:sym typeface="Open Sans Light"/>
                        </a:rPr>
                        <a:t>It's too late to prevent the risk and the mitigation response won't be effective, the most appropriate risk response strategy in this scenario is to Accept the risk. The project team acknowledges the impact of the additional time and cost but chooses to proceed with the project despite these challenges. </a:t>
                      </a:r>
                    </a:p>
                    <a:p>
                      <a:pPr marL="0" lvl="0" indent="0" algn="l" rtl="0">
                        <a:spcBef>
                          <a:spcPts val="0"/>
                        </a:spcBef>
                        <a:spcAft>
                          <a:spcPts val="0"/>
                        </a:spcAft>
                        <a:buNone/>
                      </a:pPr>
                      <a:endParaRPr lang="en-GB" sz="1200" b="0" i="0" u="none" dirty="0">
                        <a:solidFill>
                          <a:schemeClr val="tx1"/>
                        </a:solidFill>
                        <a:latin typeface="+mn-lt"/>
                        <a:ea typeface="Open Sans Light"/>
                        <a:cs typeface="Open Sans Light"/>
                        <a:sym typeface="Open Sans Light"/>
                      </a:endParaRPr>
                    </a:p>
                    <a:p>
                      <a:pPr marL="0" lvl="0" indent="0" algn="l" rtl="0">
                        <a:spcBef>
                          <a:spcPts val="0"/>
                        </a:spcBef>
                        <a:spcAft>
                          <a:spcPts val="0"/>
                        </a:spcAft>
                        <a:buNone/>
                      </a:pPr>
                      <a:r>
                        <a:rPr lang="en-GB" sz="1200" b="0" i="0" u="none" dirty="0">
                          <a:solidFill>
                            <a:schemeClr val="tx1"/>
                          </a:solidFill>
                          <a:latin typeface="+mn-lt"/>
                          <a:ea typeface="Open Sans Light"/>
                          <a:cs typeface="Open Sans Light"/>
                          <a:sym typeface="Open Sans Light"/>
                        </a:rPr>
                        <a:t>To apply this strategy</a:t>
                      </a:r>
                      <a:r>
                        <a:rPr lang="en-GB" sz="1200" b="0" i="0" u="none">
                          <a:solidFill>
                            <a:schemeClr val="tx1"/>
                          </a:solidFill>
                          <a:latin typeface="+mn-lt"/>
                          <a:ea typeface="Open Sans Light"/>
                          <a:cs typeface="Open Sans Light"/>
                          <a:sym typeface="Open Sans Light"/>
                        </a:rPr>
                        <a:t>, I would </a:t>
                      </a:r>
                      <a:r>
                        <a:rPr lang="en-GB" sz="1200" b="0" i="0" u="none" dirty="0">
                          <a:solidFill>
                            <a:schemeClr val="tx1"/>
                          </a:solidFill>
                          <a:latin typeface="+mn-lt"/>
                          <a:ea typeface="Open Sans Light"/>
                          <a:cs typeface="Open Sans Light"/>
                          <a:sym typeface="Open Sans Light"/>
                        </a:rPr>
                        <a:t>communicate the updated timeline and budget to The Stefano Shop, ensuring transparency about the situation and ensuring there is enough budget. With the increase in budget and schedule impacts the sponsor would need to approve the delay and additional costs.</a:t>
                      </a:r>
                      <a:endParaRPr sz="1200" b="0" i="0" u="none" dirty="0">
                        <a:solidFill>
                          <a:schemeClr val="tx1"/>
                        </a:solidFill>
                        <a:latin typeface="+mn-lt"/>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246650">
                <a:tc>
                  <a:txBody>
                    <a:bodyPr/>
                    <a:lstStyle/>
                    <a:p>
                      <a:pPr marL="0" lvl="0" indent="0" algn="l" rtl="0">
                        <a:lnSpc>
                          <a:spcPct val="115000"/>
                        </a:lnSpc>
                        <a:spcBef>
                          <a:spcPts val="0"/>
                        </a:spcBef>
                        <a:spcAft>
                          <a:spcPts val="0"/>
                        </a:spcAft>
                        <a:buNone/>
                      </a:pPr>
                      <a:r>
                        <a:rPr lang="en" sz="1800">
                          <a:solidFill>
                            <a:srgbClr val="525C65"/>
                          </a:solidFill>
                          <a:latin typeface="Open Sans"/>
                          <a:ea typeface="Open Sans"/>
                          <a:cs typeface="Open Sans"/>
                          <a:sym typeface="Open Sans"/>
                        </a:rPr>
                        <a:t>Selected risk response strategy:</a:t>
                      </a:r>
                      <a:endParaRPr sz="1800">
                        <a:solidFill>
                          <a:srgbClr val="525C65"/>
                        </a:solidFill>
                        <a:latin typeface="Open Sans"/>
                        <a:ea typeface="Open Sans"/>
                        <a:cs typeface="Open Sans"/>
                        <a:sym typeface="Open Sans"/>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en" sz="1200" i="0" dirty="0">
                          <a:solidFill>
                            <a:schemeClr val="tx1"/>
                          </a:solidFill>
                          <a:latin typeface="+mn-lt"/>
                          <a:ea typeface="Open Sans Light"/>
                          <a:cs typeface="Open Sans Light"/>
                          <a:sym typeface="Open Sans Light"/>
                        </a:rPr>
                        <a:t>Accept</a:t>
                      </a:r>
                      <a:endParaRPr sz="1200" i="0" dirty="0">
                        <a:solidFill>
                          <a:schemeClr val="tx1"/>
                        </a:solidFill>
                        <a:latin typeface="+mn-lt"/>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226650">
                <a:tc gridSpan="2">
                  <a:txBody>
                    <a:bodyPr/>
                    <a:lstStyle/>
                    <a:p>
                      <a:pPr marL="0" lvl="0" indent="0" algn="l" rtl="0">
                        <a:spcBef>
                          <a:spcPts val="0"/>
                        </a:spcBef>
                        <a:spcAft>
                          <a:spcPts val="0"/>
                        </a:spcAft>
                        <a:buNone/>
                      </a:pPr>
                      <a:r>
                        <a:rPr lang="en" sz="1800" dirty="0">
                          <a:solidFill>
                            <a:srgbClr val="525C65"/>
                          </a:solidFill>
                          <a:latin typeface="Open Sans"/>
                          <a:ea typeface="Open Sans"/>
                          <a:cs typeface="Open Sans"/>
                          <a:sym typeface="Open Sans"/>
                        </a:rPr>
                        <a:t>Explain below how you would apply the strategy.</a:t>
                      </a:r>
                      <a:endParaRPr sz="1800" i="1" dirty="0">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3"/>
                  </a:ext>
                </a:extLst>
              </a:tr>
              <a:tr h="1927425">
                <a:tc gridSpan="2">
                  <a:txBody>
                    <a:bodyPr/>
                    <a:lstStyle/>
                    <a:p>
                      <a:r>
                        <a:rPr lang="en-GB" sz="1200" b="0" i="0" u="none" strike="noStrike" cap="none" dirty="0">
                          <a:solidFill>
                            <a:srgbClr val="000000"/>
                          </a:solidFill>
                          <a:effectLst/>
                          <a:latin typeface="+mn-lt"/>
                          <a:ea typeface="Arial"/>
                          <a:cs typeface="Arial"/>
                          <a:sym typeface="Arial"/>
                        </a:rPr>
                        <a:t>To apply the "Accept" risk response strategy to the identified risk of the recommendation engine being more complex than anticipated, the project team would follow these steps:</a:t>
                      </a:r>
                    </a:p>
                    <a:p>
                      <a:r>
                        <a:rPr lang="en-GB" sz="1200" b="1" i="0" u="none" strike="noStrike" cap="none" dirty="0">
                          <a:solidFill>
                            <a:srgbClr val="000000"/>
                          </a:solidFill>
                          <a:effectLst/>
                          <a:latin typeface="+mn-lt"/>
                          <a:ea typeface="Arial"/>
                          <a:cs typeface="Arial"/>
                          <a:sym typeface="Arial"/>
                        </a:rPr>
                        <a:t>Acknowledge the Risk</a:t>
                      </a:r>
                      <a:r>
                        <a:rPr lang="en-GB" sz="1200" b="0" i="0" u="none" strike="noStrike" cap="none" dirty="0">
                          <a:solidFill>
                            <a:srgbClr val="000000"/>
                          </a:solidFill>
                          <a:effectLst/>
                          <a:latin typeface="+mn-lt"/>
                          <a:ea typeface="Arial"/>
                          <a:cs typeface="Arial"/>
                          <a:sym typeface="Arial"/>
                        </a:rPr>
                        <a:t>: Firstly, the team acknowledges the situation and recognises that the recommendation engine development will take longer than initially planned and will incur additional costs due to the need to upgrade the AI service. </a:t>
                      </a:r>
                    </a:p>
                    <a:p>
                      <a:r>
                        <a:rPr lang="en-GB" sz="1200" b="1" i="0" u="none" strike="noStrike" cap="none" dirty="0">
                          <a:solidFill>
                            <a:srgbClr val="000000"/>
                          </a:solidFill>
                          <a:effectLst/>
                          <a:latin typeface="+mn-lt"/>
                          <a:ea typeface="Arial"/>
                          <a:cs typeface="Arial"/>
                          <a:sym typeface="Arial"/>
                        </a:rPr>
                        <a:t>Communication</a:t>
                      </a:r>
                      <a:r>
                        <a:rPr lang="en-GB" sz="1200" b="0" i="0" u="none" strike="noStrike" cap="none" dirty="0">
                          <a:solidFill>
                            <a:srgbClr val="000000"/>
                          </a:solidFill>
                          <a:effectLst/>
                          <a:latin typeface="+mn-lt"/>
                          <a:ea typeface="Arial"/>
                          <a:cs typeface="Arial"/>
                          <a:sym typeface="Arial"/>
                        </a:rPr>
                        <a:t>: The project manager communicates the updated timeline and budget implications to all relevant stakeholders, especially to The Stefano Shop. It's crucial to ensure clear and transparent communication about the impact of the risk on the project's schedule and budget and gain approval.</a:t>
                      </a:r>
                    </a:p>
                    <a:p>
                      <a:r>
                        <a:rPr lang="en-GB" sz="1200" b="1" i="0" u="none" strike="noStrike" cap="none" dirty="0">
                          <a:solidFill>
                            <a:srgbClr val="000000"/>
                          </a:solidFill>
                          <a:effectLst/>
                          <a:latin typeface="+mn-lt"/>
                          <a:ea typeface="Arial"/>
                          <a:cs typeface="Arial"/>
                          <a:sym typeface="Arial"/>
                        </a:rPr>
                        <a:t>Adjust Project Plan</a:t>
                      </a:r>
                      <a:r>
                        <a:rPr lang="en-GB" sz="1200" b="0" i="0" u="none" strike="noStrike" cap="none" dirty="0">
                          <a:solidFill>
                            <a:srgbClr val="000000"/>
                          </a:solidFill>
                          <a:effectLst/>
                          <a:latin typeface="+mn-lt"/>
                          <a:ea typeface="Arial"/>
                          <a:cs typeface="Arial"/>
                          <a:sym typeface="Arial"/>
                        </a:rPr>
                        <a:t>: The project plan will need to be adjusted to accommodate the extended timeline and increased costs resulting from the risk. There also may be the need to adjust dependencies, milestones, and resource allocation to account for the delay.</a:t>
                      </a:r>
                    </a:p>
                    <a:p>
                      <a:r>
                        <a:rPr lang="en-GB" sz="1200" b="1" i="0" u="none" strike="noStrike" cap="none" dirty="0">
                          <a:solidFill>
                            <a:srgbClr val="000000"/>
                          </a:solidFill>
                          <a:effectLst/>
                          <a:latin typeface="+mn-lt"/>
                          <a:ea typeface="Arial"/>
                          <a:cs typeface="Arial"/>
                          <a:sym typeface="Arial"/>
                        </a:rPr>
                        <a:t>Cost Management</a:t>
                      </a:r>
                      <a:r>
                        <a:rPr lang="en-GB" sz="1200" b="0" i="0" u="none" strike="noStrike" cap="none" dirty="0">
                          <a:solidFill>
                            <a:srgbClr val="000000"/>
                          </a:solidFill>
                          <a:effectLst/>
                          <a:latin typeface="+mn-lt"/>
                          <a:ea typeface="Arial"/>
                          <a:cs typeface="Arial"/>
                          <a:sym typeface="Arial"/>
                        </a:rPr>
                        <a:t>: The Project Manager works with the Engineering Manager to ensure that the additional $3,500 cost for upgrading the AI service is accounted for within the project's budget. They may need to reallocate funds from other areas or seek approval for a budget increase if necessary.</a:t>
                      </a:r>
                    </a:p>
                    <a:p>
                      <a:r>
                        <a:rPr lang="en-GB" sz="1200" b="1" i="0" u="none" strike="noStrike" cap="none" dirty="0">
                          <a:solidFill>
                            <a:srgbClr val="000000"/>
                          </a:solidFill>
                          <a:effectLst/>
                          <a:latin typeface="+mn-lt"/>
                          <a:ea typeface="Arial"/>
                          <a:cs typeface="Arial"/>
                          <a:sym typeface="Arial"/>
                        </a:rPr>
                        <a:t>Timeline Management</a:t>
                      </a:r>
                      <a:r>
                        <a:rPr lang="en-GB" sz="1200" b="0" i="0" u="none" strike="noStrike" cap="none" dirty="0">
                          <a:solidFill>
                            <a:srgbClr val="000000"/>
                          </a:solidFill>
                          <a:effectLst/>
                          <a:latin typeface="+mn-lt"/>
                          <a:ea typeface="Arial"/>
                          <a:cs typeface="Arial"/>
                          <a:sym typeface="Arial"/>
                        </a:rPr>
                        <a:t>: The project manager works with the Engineering Manager to streamline any opportunities in the development process. </a:t>
                      </a:r>
                    </a:p>
                    <a:p>
                      <a:r>
                        <a:rPr lang="en-GB" sz="1200" b="1" i="0" u="none" strike="noStrike" cap="none" dirty="0">
                          <a:solidFill>
                            <a:srgbClr val="000000"/>
                          </a:solidFill>
                          <a:effectLst/>
                          <a:latin typeface="+mn-lt"/>
                          <a:ea typeface="Arial"/>
                          <a:cs typeface="Arial"/>
                          <a:sym typeface="Arial"/>
                        </a:rPr>
                        <a:t>Risk Monitoring</a:t>
                      </a:r>
                      <a:r>
                        <a:rPr lang="en-GB" sz="1200" b="0" i="0" u="none" strike="noStrike" cap="none" dirty="0">
                          <a:solidFill>
                            <a:srgbClr val="000000"/>
                          </a:solidFill>
                          <a:effectLst/>
                          <a:latin typeface="+mn-lt"/>
                          <a:ea typeface="Arial"/>
                          <a:cs typeface="Arial"/>
                          <a:sym typeface="Arial"/>
                        </a:rPr>
                        <a:t>: While accepting the risk, the team continues to monitor its impact throughout the project lifecycle. By accepting the risk and taking proactive steps to manage its consequences, the project team can navigate the challenges posed by the recommendation engine's complexity while still working towards achieving the project's objectives within the agreed-upon constraints.</a:t>
                      </a: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0"/>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Five:</a:t>
            </a:r>
            <a:endParaRPr/>
          </a:p>
          <a:p>
            <a:pPr marL="0" lvl="0" indent="0" algn="l" rtl="0">
              <a:spcBef>
                <a:spcPts val="0"/>
              </a:spcBef>
              <a:spcAft>
                <a:spcPts val="0"/>
              </a:spcAft>
              <a:buNone/>
            </a:pPr>
            <a:r>
              <a:rPr lang="en"/>
              <a:t>Knowledge Documentation</a:t>
            </a:r>
            <a:endParaRPr/>
          </a:p>
        </p:txBody>
      </p:sp>
      <p:sp>
        <p:nvSpPr>
          <p:cNvPr id="246" name="Google Shape;246;p40"/>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Knowledge Documentation</a:t>
            </a:r>
            <a:endParaRPr/>
          </a:p>
        </p:txBody>
      </p:sp>
      <p:sp>
        <p:nvSpPr>
          <p:cNvPr id="252" name="Google Shape;252;p41"/>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1000"/>
              </a:spcBef>
              <a:spcAft>
                <a:spcPts val="1000"/>
              </a:spcAft>
              <a:buClr>
                <a:schemeClr val="dk1"/>
              </a:buClr>
              <a:buSzPts val="1100"/>
              <a:buFont typeface="Arial"/>
              <a:buNone/>
            </a:pPr>
            <a:r>
              <a:rPr lang="en"/>
              <a:t>Throughout the project and before its closure, you asked the team to create documentation for the company Yosemite and the customer. The documentation list is partially filled out; </a:t>
            </a:r>
            <a:r>
              <a:rPr lang="en" b="1">
                <a:latin typeface="Open Sans"/>
                <a:ea typeface="Open Sans"/>
                <a:cs typeface="Open Sans"/>
                <a:sym typeface="Open Sans"/>
              </a:rPr>
              <a:t>your task is to fill in the missing information.</a:t>
            </a:r>
            <a:r>
              <a:rPr lang="en"/>
              <a:t> You can also add more documentation tasks to the list, as there are many more things that can be written down. To have a complete project plan, consider adding these tasks to your Gantt chart/Trello board.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2"/>
          <p:cNvSpPr txBox="1">
            <a:spLocks noGrp="1"/>
          </p:cNvSpPr>
          <p:nvPr>
            <p:ph type="title"/>
          </p:nvPr>
        </p:nvSpPr>
        <p:spPr>
          <a:xfrm>
            <a:off x="264900" y="1590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Knowledge Documentation</a:t>
            </a:r>
            <a:endParaRPr dirty="0"/>
          </a:p>
        </p:txBody>
      </p:sp>
      <p:graphicFrame>
        <p:nvGraphicFramePr>
          <p:cNvPr id="258" name="Google Shape;258;p42"/>
          <p:cNvGraphicFramePr/>
          <p:nvPr>
            <p:extLst>
              <p:ext uri="{D42A27DB-BD31-4B8C-83A1-F6EECF244321}">
                <p14:modId xmlns:p14="http://schemas.microsoft.com/office/powerpoint/2010/main" val="2665586403"/>
              </p:ext>
            </p:extLst>
          </p:nvPr>
        </p:nvGraphicFramePr>
        <p:xfrm>
          <a:off x="264900" y="878998"/>
          <a:ext cx="7242600" cy="9020331"/>
        </p:xfrm>
        <a:graphic>
          <a:graphicData uri="http://schemas.openxmlformats.org/drawingml/2006/table">
            <a:tbl>
              <a:tblPr>
                <a:noFill/>
                <a:tableStyleId>{C82BA829-6A89-494B-93C7-34DF5BC7DE1F}</a:tableStyleId>
              </a:tblPr>
              <a:tblGrid>
                <a:gridCol w="1810650">
                  <a:extLst>
                    <a:ext uri="{9D8B030D-6E8A-4147-A177-3AD203B41FA5}">
                      <a16:colId xmlns:a16="http://schemas.microsoft.com/office/drawing/2014/main" val="20000"/>
                    </a:ext>
                  </a:extLst>
                </a:gridCol>
                <a:gridCol w="987100">
                  <a:extLst>
                    <a:ext uri="{9D8B030D-6E8A-4147-A177-3AD203B41FA5}">
                      <a16:colId xmlns:a16="http://schemas.microsoft.com/office/drawing/2014/main" val="20001"/>
                    </a:ext>
                  </a:extLst>
                </a:gridCol>
                <a:gridCol w="1786425">
                  <a:extLst>
                    <a:ext uri="{9D8B030D-6E8A-4147-A177-3AD203B41FA5}">
                      <a16:colId xmlns:a16="http://schemas.microsoft.com/office/drawing/2014/main" val="20002"/>
                    </a:ext>
                  </a:extLst>
                </a:gridCol>
                <a:gridCol w="2658425">
                  <a:extLst>
                    <a:ext uri="{9D8B030D-6E8A-4147-A177-3AD203B41FA5}">
                      <a16:colId xmlns:a16="http://schemas.microsoft.com/office/drawing/2014/main" val="20003"/>
                    </a:ext>
                  </a:extLst>
                </a:gridCol>
              </a:tblGrid>
              <a:tr h="734669">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Task</a:t>
                      </a:r>
                      <a:endParaRPr sz="1200">
                        <a:solidFill>
                          <a:schemeClr val="lt1"/>
                        </a:solidFill>
                        <a:latin typeface="Open Sans"/>
                        <a:ea typeface="Open Sans"/>
                        <a:cs typeface="Open Sans"/>
                        <a:sym typeface="Open Sans"/>
                      </a:endParaRPr>
                    </a:p>
                  </a:txBody>
                  <a:tcPr marL="91425" marR="91425" marT="91425" marB="91425" anchor="ctr">
                    <a:solidFill>
                      <a:srgbClr val="02B3E4"/>
                    </a:solidFill>
                  </a:tcPr>
                </a:tc>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Assignee</a:t>
                      </a:r>
                      <a:endParaRPr sz="1200">
                        <a:solidFill>
                          <a:schemeClr val="lt1"/>
                        </a:solidFill>
                        <a:latin typeface="Open Sans"/>
                        <a:ea typeface="Open Sans"/>
                        <a:cs typeface="Open Sans"/>
                        <a:sym typeface="Open Sans"/>
                      </a:endParaRPr>
                    </a:p>
                  </a:txBody>
                  <a:tcPr marL="91425" marR="91425" marT="91425" marB="91425" anchor="ctr">
                    <a:solidFill>
                      <a:srgbClr val="02B3E4"/>
                    </a:solidFill>
                  </a:tcPr>
                </a:tc>
                <a:tc>
                  <a:txBody>
                    <a:bodyPr/>
                    <a:lstStyle/>
                    <a:p>
                      <a:pPr marL="0" lvl="0" indent="0" algn="ctr" rtl="0">
                        <a:spcBef>
                          <a:spcPts val="0"/>
                        </a:spcBef>
                        <a:spcAft>
                          <a:spcPts val="0"/>
                        </a:spcAft>
                        <a:buNone/>
                      </a:pPr>
                      <a:r>
                        <a:rPr lang="en" sz="1200" dirty="0">
                          <a:solidFill>
                            <a:schemeClr val="lt1"/>
                          </a:solidFill>
                          <a:latin typeface="Open Sans"/>
                          <a:ea typeface="Open Sans"/>
                          <a:cs typeface="Open Sans"/>
                          <a:sym typeface="Open Sans"/>
                        </a:rPr>
                        <a:t>Place in Timeline</a:t>
                      </a:r>
                      <a:endParaRPr sz="1200" dirty="0">
                        <a:solidFill>
                          <a:schemeClr val="lt1"/>
                        </a:solidFill>
                        <a:latin typeface="Open Sans"/>
                        <a:ea typeface="Open Sans"/>
                        <a:cs typeface="Open Sans"/>
                        <a:sym typeface="Open Sans"/>
                      </a:endParaRPr>
                    </a:p>
                  </a:txBody>
                  <a:tcPr marL="91425" marR="91425" marT="91425" marB="91425" anchor="ctr">
                    <a:solidFill>
                      <a:srgbClr val="02B3E4"/>
                    </a:solidFill>
                  </a:tcPr>
                </a:tc>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Reason for Documenting This Task</a:t>
                      </a:r>
                      <a:endParaRPr sz="1200">
                        <a:solidFill>
                          <a:schemeClr val="lt1"/>
                        </a:solidFill>
                        <a:latin typeface="Open Sans"/>
                        <a:ea typeface="Open Sans"/>
                        <a:cs typeface="Open Sans"/>
                        <a:sym typeface="Open Sans"/>
                      </a:endParaRPr>
                    </a:p>
                  </a:txBody>
                  <a:tcPr marL="91425" marR="91425" marT="91425" marB="91425" anchor="ctr">
                    <a:solidFill>
                      <a:srgbClr val="02B3E4"/>
                    </a:solidFill>
                  </a:tcPr>
                </a:tc>
                <a:extLst>
                  <a:ext uri="{0D108BD9-81ED-4DB2-BD59-A6C34878D82A}">
                    <a16:rowId xmlns:a16="http://schemas.microsoft.com/office/drawing/2014/main" val="10000"/>
                  </a:ext>
                </a:extLst>
              </a:tr>
              <a:tr h="938906">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Storefront Technical Documentation</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Aliyah</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After finishing Build Storefront task</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200" dirty="0">
                          <a:solidFill>
                            <a:schemeClr val="dk1"/>
                          </a:solidFill>
                          <a:latin typeface="Open Sans"/>
                          <a:ea typeface="Open Sans"/>
                          <a:cs typeface="Open Sans"/>
                          <a:sym typeface="Open Sans"/>
                        </a:rPr>
                        <a:t>Documentation to support learning for Stefanos, and supports engineers for their further development.</a:t>
                      </a:r>
                      <a:endParaRPr sz="1200" dirty="0">
                        <a:solidFill>
                          <a:schemeClr val="dk1"/>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1083572">
                <a:tc>
                  <a:txBody>
                    <a:bodyPr/>
                    <a:lstStyle/>
                    <a:p>
                      <a:pPr marL="0" lvl="0" indent="0" algn="ctr" rtl="0">
                        <a:spcBef>
                          <a:spcPts val="0"/>
                        </a:spcBef>
                        <a:spcAft>
                          <a:spcPts val="0"/>
                        </a:spcAft>
                        <a:buClr>
                          <a:schemeClr val="dk1"/>
                        </a:buClr>
                        <a:buSzPts val="1100"/>
                        <a:buFont typeface="Arial"/>
                        <a:buNone/>
                      </a:pPr>
                      <a:r>
                        <a:rPr lang="en" sz="1200" dirty="0">
                          <a:solidFill>
                            <a:schemeClr val="dk1"/>
                          </a:solidFill>
                          <a:latin typeface="Open Sans"/>
                          <a:ea typeface="Open Sans"/>
                          <a:cs typeface="Open Sans"/>
                          <a:sym typeface="Open Sans"/>
                        </a:rPr>
                        <a:t>Platform user’s manual</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dk1"/>
                          </a:solidFill>
                          <a:latin typeface="Open Sans"/>
                          <a:ea typeface="Open Sans"/>
                          <a:cs typeface="Open Sans"/>
                          <a:sym typeface="Open Sans"/>
                        </a:rPr>
                        <a:t>Aliyah</a:t>
                      </a:r>
                    </a:p>
                    <a:p>
                      <a:pPr marL="0" lvl="0" indent="0" algn="ctr" rtl="0">
                        <a:spcBef>
                          <a:spcPts val="0"/>
                        </a:spcBef>
                        <a:spcAft>
                          <a:spcPts val="0"/>
                        </a:spcAft>
                        <a:buNone/>
                      </a:pP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Before the training the Stefanos</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 sz="1200" dirty="0">
                          <a:solidFill>
                            <a:schemeClr val="dk1"/>
                          </a:solidFill>
                          <a:latin typeface="Open Sans"/>
                          <a:ea typeface="Open Sans"/>
                          <a:cs typeface="Open Sans"/>
                          <a:sym typeface="Open Sans"/>
                        </a:rPr>
                        <a:t>A documentation that can be given to Stefanos as a manual</a:t>
                      </a:r>
                      <a:endParaRPr sz="1200" dirty="0">
                        <a:solidFill>
                          <a:schemeClr val="dk1"/>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851564">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Recommendation Engine Documentation</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Aliyah</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200" dirty="0">
                          <a:solidFill>
                            <a:schemeClr val="dk1"/>
                          </a:solidFill>
                          <a:latin typeface="Open Sans"/>
                          <a:ea typeface="Open Sans"/>
                          <a:cs typeface="Open Sans"/>
                          <a:sym typeface="Open Sans"/>
                        </a:rPr>
                        <a:t>Final Sprint near completion to ensure all stakeholders understand how the Recommendation Engine works.</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A comprehensive guide for the  end-users and maintenance teams</a:t>
                      </a:r>
                      <a:endParaRPr sz="1200">
                        <a:solidFill>
                          <a:schemeClr val="dk1"/>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1211397">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Lesson Learned Document</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Project Manager</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After the project is finished</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200" dirty="0">
                          <a:solidFill>
                            <a:schemeClr val="dk1"/>
                          </a:solidFill>
                          <a:latin typeface="Open Sans"/>
                          <a:ea typeface="Open Sans"/>
                          <a:cs typeface="Open Sans"/>
                          <a:sym typeface="Open Sans"/>
                        </a:rPr>
                        <a:t>A lessons learned log will provide insight into the remainder of the sprints for any lessons learned and support future projects to save time, cost or quality.</a:t>
                      </a:r>
                      <a:endParaRPr sz="1200" dirty="0">
                        <a:solidFill>
                          <a:schemeClr val="dk1"/>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r h="121139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dk1"/>
                          </a:solidFill>
                          <a:latin typeface="Open Sans"/>
                          <a:ea typeface="Open Sans"/>
                          <a:cs typeface="Open Sans"/>
                          <a:sym typeface="Open Sans"/>
                        </a:rPr>
                        <a:t>Status Report</a:t>
                      </a:r>
                    </a:p>
                    <a:p>
                      <a:pPr marL="0" lvl="0" indent="0" algn="ctr" rtl="0">
                        <a:spcBef>
                          <a:spcPts val="0"/>
                        </a:spcBef>
                        <a:spcAft>
                          <a:spcPts val="0"/>
                        </a:spcAft>
                        <a:buNone/>
                      </a:pP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dk1"/>
                          </a:solidFill>
                          <a:latin typeface="Open Sans"/>
                          <a:ea typeface="Open Sans"/>
                          <a:cs typeface="Open Sans"/>
                          <a:sym typeface="Open Sans"/>
                        </a:rPr>
                        <a:t>Project Manager</a:t>
                      </a:r>
                    </a:p>
                    <a:p>
                      <a:pPr marL="0" lvl="0" indent="0" algn="ctr" rtl="0">
                        <a:spcBef>
                          <a:spcPts val="0"/>
                        </a:spcBef>
                        <a:spcAft>
                          <a:spcPts val="0"/>
                        </a:spcAft>
                        <a:buNone/>
                      </a:pP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dk1"/>
                          </a:solidFill>
                          <a:latin typeface="Open Sans"/>
                          <a:ea typeface="Open Sans"/>
                          <a:cs typeface="Open Sans"/>
                          <a:sym typeface="Open Sans"/>
                        </a:rPr>
                        <a:t>Review and update at the end of each Stage (weekly) when required. Create In the Sprint Planning</a:t>
                      </a:r>
                    </a:p>
                  </a:txBody>
                  <a:tcPr marL="91425" marR="91425" marT="91425" marB="91425" anchor="ctr"/>
                </a:tc>
                <a:tc>
                  <a:txBody>
                    <a:bodyPr/>
                    <a:lstStyle/>
                    <a:p>
                      <a:pPr marL="0" lvl="0" indent="0" algn="ctr" rtl="0">
                        <a:spcBef>
                          <a:spcPts val="0"/>
                        </a:spcBef>
                        <a:spcAft>
                          <a:spcPts val="0"/>
                        </a:spcAft>
                        <a:buNone/>
                      </a:pPr>
                      <a:r>
                        <a:rPr lang="en-GB" sz="1200" dirty="0">
                          <a:solidFill>
                            <a:schemeClr val="dk1"/>
                          </a:solidFill>
                          <a:latin typeface="Open Sans"/>
                          <a:ea typeface="Open Sans"/>
                          <a:cs typeface="Open Sans"/>
                          <a:sym typeface="Open Sans"/>
                        </a:rPr>
                        <a:t>Supports throughout the sprints to ensure key stake holders are updated on progress and ensure Backlog is on track. It can help to identify any issues or risks.</a:t>
                      </a:r>
                      <a:endParaRPr sz="1200" dirty="0">
                        <a:solidFill>
                          <a:schemeClr val="dk1"/>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3148636432"/>
                  </a:ext>
                </a:extLst>
              </a:tr>
              <a:tr h="121139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dk1"/>
                          </a:solidFill>
                          <a:latin typeface="Open Sans"/>
                          <a:ea typeface="Open Sans"/>
                          <a:cs typeface="Open Sans"/>
                          <a:sym typeface="Open Sans"/>
                        </a:rPr>
                        <a:t>Communications Report</a:t>
                      </a:r>
                    </a:p>
                    <a:p>
                      <a:pPr marL="0" lvl="0" indent="0" algn="ctr" rtl="0">
                        <a:spcBef>
                          <a:spcPts val="0"/>
                        </a:spcBef>
                        <a:spcAft>
                          <a:spcPts val="0"/>
                        </a:spcAft>
                        <a:buNone/>
                      </a:pP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200" dirty="0">
                          <a:solidFill>
                            <a:schemeClr val="dk1"/>
                          </a:solidFill>
                          <a:latin typeface="Open Sans"/>
                          <a:ea typeface="Open Sans"/>
                          <a:cs typeface="Open Sans"/>
                          <a:sym typeface="Open Sans"/>
                        </a:rPr>
                        <a:t>Project Manager</a:t>
                      </a:r>
                    </a:p>
                  </a:txBody>
                  <a:tcPr marL="91425" marR="91425" marT="91425" marB="914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dk1"/>
                          </a:solidFill>
                          <a:latin typeface="Open Sans"/>
                          <a:ea typeface="Open Sans"/>
                          <a:cs typeface="Open Sans"/>
                          <a:sym typeface="Open Sans"/>
                        </a:rPr>
                        <a:t>Review and update at the end of each Stage (weekly) when required. Create In the Sprint Planning</a:t>
                      </a:r>
                    </a:p>
                    <a:p>
                      <a:pPr marL="0" lvl="0" indent="0" algn="ctr" rtl="0">
                        <a:spcBef>
                          <a:spcPts val="0"/>
                        </a:spcBef>
                        <a:spcAft>
                          <a:spcPts val="0"/>
                        </a:spcAft>
                        <a:buNone/>
                      </a:pP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200" dirty="0">
                          <a:solidFill>
                            <a:schemeClr val="dk1"/>
                          </a:solidFill>
                          <a:latin typeface="Open Sans"/>
                          <a:ea typeface="Open Sans"/>
                          <a:cs typeface="Open Sans"/>
                          <a:sym typeface="Open Sans"/>
                        </a:rPr>
                        <a:t>Supports throughout the sprints to ensure key stake holders are updated on progress, issues and risks.</a:t>
                      </a:r>
                      <a:endParaRPr sz="1200" dirty="0">
                        <a:solidFill>
                          <a:schemeClr val="dk1"/>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3511576706"/>
                  </a:ext>
                </a:extLst>
              </a:tr>
              <a:tr h="1211397">
                <a:tc>
                  <a:txBody>
                    <a:bodyPr/>
                    <a:lstStyle/>
                    <a:p>
                      <a:pPr marL="0" lvl="0" indent="0" algn="ctr" rtl="0">
                        <a:spcBef>
                          <a:spcPts val="0"/>
                        </a:spcBef>
                        <a:spcAft>
                          <a:spcPts val="0"/>
                        </a:spcAft>
                        <a:buNone/>
                      </a:pPr>
                      <a:r>
                        <a:rPr lang="en-GB" sz="1200" dirty="0">
                          <a:solidFill>
                            <a:schemeClr val="dk1"/>
                          </a:solidFill>
                          <a:latin typeface="Open Sans"/>
                          <a:ea typeface="Open Sans"/>
                          <a:cs typeface="Open Sans"/>
                          <a:sym typeface="Open Sans"/>
                        </a:rPr>
                        <a:t>Risks and Issues Log</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dk1"/>
                          </a:solidFill>
                          <a:latin typeface="Open Sans"/>
                          <a:ea typeface="Open Sans"/>
                          <a:cs typeface="Open Sans"/>
                          <a:sym typeface="Open Sans"/>
                        </a:rPr>
                        <a:t>Project Manager</a:t>
                      </a:r>
                    </a:p>
                    <a:p>
                      <a:pPr marL="0" lvl="0" indent="0" algn="ctr" rtl="0">
                        <a:spcBef>
                          <a:spcPts val="0"/>
                        </a:spcBef>
                        <a:spcAft>
                          <a:spcPts val="0"/>
                        </a:spcAft>
                        <a:buNone/>
                      </a:pP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dk1"/>
                          </a:solidFill>
                          <a:latin typeface="Open Sans"/>
                          <a:ea typeface="Open Sans"/>
                          <a:cs typeface="Open Sans"/>
                          <a:sym typeface="Open Sans"/>
                        </a:rPr>
                        <a:t>Review and update at the end of each Stage (weekly) when required. Create In the Sprint Planning</a:t>
                      </a:r>
                    </a:p>
                    <a:p>
                      <a:pPr marL="0" lvl="0" indent="0" algn="ctr" rtl="0">
                        <a:spcBef>
                          <a:spcPts val="0"/>
                        </a:spcBef>
                        <a:spcAft>
                          <a:spcPts val="0"/>
                        </a:spcAft>
                        <a:buNone/>
                      </a:pP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dk1"/>
                          </a:solidFill>
                          <a:latin typeface="Open Sans"/>
                          <a:ea typeface="Open Sans"/>
                          <a:cs typeface="Open Sans"/>
                          <a:sym typeface="Open Sans"/>
                        </a:rPr>
                        <a:t>Supports throughout the sprints to ensure key stake holders are updated issues and risks to add to the communications report.</a:t>
                      </a:r>
                    </a:p>
                    <a:p>
                      <a:pPr marL="0" lvl="0" indent="0" algn="ctr" rtl="0">
                        <a:spcBef>
                          <a:spcPts val="0"/>
                        </a:spcBef>
                        <a:spcAft>
                          <a:spcPts val="0"/>
                        </a:spcAft>
                        <a:buNone/>
                      </a:pPr>
                      <a:endParaRPr sz="1200" dirty="0">
                        <a:solidFill>
                          <a:schemeClr val="dk1"/>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60242232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Project Budget</a:t>
            </a:r>
            <a:endParaRPr dirty="0"/>
          </a:p>
        </p:txBody>
      </p:sp>
      <p:sp>
        <p:nvSpPr>
          <p:cNvPr id="55" name="Google Shape;55;p10"/>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Yosemite storefront, training, and documentation can be delivered for $15,000 - a tight budget for the Stefanos. So Papa Stefano asked that you include a cost-benefit analysis in the project scope to reassure him this is a good investment.</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For the cost-benefit analysis, your research shows:</a:t>
            </a:r>
            <a:endParaRPr dirty="0"/>
          </a:p>
          <a:p>
            <a:pPr marL="457200" lvl="0" indent="-298450" algn="l" rtl="0">
              <a:spcBef>
                <a:spcPts val="0"/>
              </a:spcBef>
              <a:spcAft>
                <a:spcPts val="0"/>
              </a:spcAft>
              <a:buClr>
                <a:srgbClr val="0E101A"/>
              </a:buClr>
              <a:buSzPts val="1100"/>
              <a:buFont typeface="Arial"/>
              <a:buChar char="●"/>
            </a:pPr>
            <a:r>
              <a:rPr lang="en" dirty="0"/>
              <a:t>The eCommerce industry </a:t>
            </a:r>
            <a:r>
              <a:rPr lang="en" b="1" dirty="0">
                <a:latin typeface="Open Sans"/>
                <a:ea typeface="Open Sans"/>
                <a:cs typeface="Open Sans"/>
                <a:sym typeface="Open Sans"/>
              </a:rPr>
              <a:t>discount rate is 20%</a:t>
            </a:r>
            <a:endParaRPr b="1" dirty="0">
              <a:latin typeface="Open Sans"/>
              <a:ea typeface="Open Sans"/>
              <a:cs typeface="Open Sans"/>
              <a:sym typeface="Open Sans"/>
            </a:endParaRPr>
          </a:p>
          <a:p>
            <a:pPr marL="457200" lvl="0" indent="-298450" algn="l" rtl="0">
              <a:spcBef>
                <a:spcPts val="0"/>
              </a:spcBef>
              <a:spcAft>
                <a:spcPts val="0"/>
              </a:spcAft>
              <a:buClr>
                <a:srgbClr val="0E101A"/>
              </a:buClr>
              <a:buSzPts val="1100"/>
              <a:buFont typeface="Arial"/>
              <a:buChar char="●"/>
            </a:pPr>
            <a:r>
              <a:rPr lang="en" dirty="0"/>
              <a:t>Yosemite promises a </a:t>
            </a:r>
            <a:r>
              <a:rPr lang="en" b="1" dirty="0">
                <a:latin typeface="Open Sans"/>
                <a:ea typeface="Open Sans"/>
                <a:cs typeface="Open Sans"/>
                <a:sym typeface="Open Sans"/>
              </a:rPr>
              <a:t>$36,000 increase</a:t>
            </a:r>
            <a:r>
              <a:rPr lang="en" dirty="0"/>
              <a:t> in revenue</a:t>
            </a:r>
            <a:endParaRPr dirty="0"/>
          </a:p>
          <a:p>
            <a:pPr marL="457200" lvl="0" indent="-298450" algn="l" rtl="0">
              <a:spcBef>
                <a:spcPts val="0"/>
              </a:spcBef>
              <a:spcAft>
                <a:spcPts val="0"/>
              </a:spcAft>
              <a:buClr>
                <a:srgbClr val="0E101A"/>
              </a:buClr>
              <a:buSzPts val="1100"/>
              <a:buFont typeface="Arial"/>
              <a:buChar char="●"/>
            </a:pPr>
            <a:r>
              <a:rPr lang="en" dirty="0"/>
              <a:t>The </a:t>
            </a:r>
            <a:r>
              <a:rPr lang="en" b="1" dirty="0">
                <a:latin typeface="Open Sans"/>
                <a:ea typeface="Open Sans"/>
                <a:cs typeface="Open Sans"/>
                <a:sym typeface="Open Sans"/>
              </a:rPr>
              <a:t>cost </a:t>
            </a:r>
            <a:r>
              <a:rPr lang="en" dirty="0"/>
              <a:t>of the project is </a:t>
            </a:r>
            <a:r>
              <a:rPr lang="en" b="1" dirty="0">
                <a:latin typeface="Open Sans"/>
                <a:ea typeface="Open Sans"/>
                <a:cs typeface="Open Sans"/>
                <a:sym typeface="Open Sans"/>
              </a:rPr>
              <a:t>$15,000</a:t>
            </a:r>
            <a:endParaRPr sz="1100" b="1" dirty="0">
              <a:solidFill>
                <a:srgbClr val="0E101A"/>
              </a:solidFill>
              <a:latin typeface="Arial"/>
              <a:ea typeface="Arial"/>
              <a:cs typeface="Arial"/>
              <a:sym typeface="Arial"/>
            </a:endParaRPr>
          </a:p>
          <a:p>
            <a:pPr marL="0" lvl="0" indent="0" algn="l" rtl="0">
              <a:spcBef>
                <a:spcPts val="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Yosemite teams and tasks</a:t>
            </a:r>
            <a:endParaRPr dirty="0"/>
          </a:p>
        </p:txBody>
      </p:sp>
      <p:sp>
        <p:nvSpPr>
          <p:cNvPr id="61" name="Google Shape;61;p11"/>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latin typeface="Open Sans"/>
                <a:ea typeface="Open Sans"/>
                <a:cs typeface="Open Sans"/>
                <a:sym typeface="Open Sans"/>
              </a:rPr>
              <a:t>Aliyah - Engineering Manager</a:t>
            </a:r>
            <a:endParaRPr b="1"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dirty="0"/>
              <a:t>Tasks: </a:t>
            </a:r>
            <a:endParaRPr dirty="0"/>
          </a:p>
          <a:p>
            <a:pPr marL="457200" lvl="0" indent="-298450" algn="l" rtl="0">
              <a:spcBef>
                <a:spcPts val="0"/>
              </a:spcBef>
              <a:spcAft>
                <a:spcPts val="0"/>
              </a:spcAft>
              <a:buClr>
                <a:srgbClr val="0E101A"/>
              </a:buClr>
              <a:buSzPts val="1100"/>
              <a:buFont typeface="Arial"/>
              <a:buChar char="●"/>
            </a:pPr>
            <a:r>
              <a:rPr lang="en" dirty="0"/>
              <a:t>Build storefront</a:t>
            </a:r>
            <a:endParaRPr dirty="0"/>
          </a:p>
          <a:p>
            <a:pPr marL="457200" lvl="0" indent="-298450" algn="l" rtl="0">
              <a:spcBef>
                <a:spcPts val="0"/>
              </a:spcBef>
              <a:spcAft>
                <a:spcPts val="0"/>
              </a:spcAft>
              <a:buClr>
                <a:srgbClr val="0E101A"/>
              </a:buClr>
              <a:buSzPts val="1100"/>
              <a:buFont typeface="Arial"/>
              <a:buChar char="●"/>
            </a:pPr>
            <a:r>
              <a:rPr lang="en" dirty="0"/>
              <a:t>Build social media integration</a:t>
            </a:r>
            <a:endParaRPr dirty="0"/>
          </a:p>
          <a:p>
            <a:pPr marL="457200" lvl="0" indent="-298450" algn="l" rtl="0">
              <a:spcBef>
                <a:spcPts val="0"/>
              </a:spcBef>
              <a:spcAft>
                <a:spcPts val="0"/>
              </a:spcAft>
              <a:buClr>
                <a:srgbClr val="0E101A"/>
              </a:buClr>
              <a:buSzPts val="1100"/>
              <a:buFont typeface="Arial"/>
              <a:buChar char="●"/>
            </a:pPr>
            <a:r>
              <a:rPr lang="en" dirty="0"/>
              <a:t>Build recommendation engine. </a:t>
            </a:r>
            <a:endParaRPr dirty="0"/>
          </a:p>
          <a:p>
            <a:pPr marL="457200" lvl="0" indent="-298450" algn="l" rtl="0">
              <a:spcBef>
                <a:spcPts val="0"/>
              </a:spcBef>
              <a:spcAft>
                <a:spcPts val="0"/>
              </a:spcAft>
              <a:buClr>
                <a:srgbClr val="0E101A"/>
              </a:buClr>
              <a:buSzPts val="1100"/>
              <a:buFont typeface="Arial"/>
              <a:buChar char="●"/>
            </a:pPr>
            <a:r>
              <a:rPr lang="en" dirty="0"/>
              <a:t>Each task takes two weeks of work. </a:t>
            </a:r>
            <a:endParaRPr dirty="0"/>
          </a:p>
          <a:p>
            <a:pPr marL="457200" lvl="0" indent="-298450" algn="l" rtl="0">
              <a:spcBef>
                <a:spcPts val="0"/>
              </a:spcBef>
              <a:spcAft>
                <a:spcPts val="0"/>
              </a:spcAft>
              <a:buClr>
                <a:srgbClr val="0E101A"/>
              </a:buClr>
              <a:buSzPts val="1100"/>
              <a:buFont typeface="Arial"/>
              <a:buChar char="●"/>
            </a:pPr>
            <a:r>
              <a:rPr lang="en" dirty="0"/>
              <a:t>Each task involves design, build, test, and release. </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b="1" dirty="0">
                <a:latin typeface="Open Sans"/>
                <a:ea typeface="Open Sans"/>
                <a:cs typeface="Open Sans"/>
                <a:sym typeface="Open Sans"/>
              </a:rPr>
              <a:t>Moe - Vendor Manager</a:t>
            </a:r>
            <a:endParaRPr b="1"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dirty="0"/>
              <a:t>Tasks:</a:t>
            </a:r>
            <a:endParaRPr dirty="0"/>
          </a:p>
          <a:p>
            <a:pPr marL="457200" lvl="0" indent="-298450" algn="l" rtl="0">
              <a:spcBef>
                <a:spcPts val="0"/>
              </a:spcBef>
              <a:spcAft>
                <a:spcPts val="0"/>
              </a:spcAft>
              <a:buClr>
                <a:srgbClr val="0E101A"/>
              </a:buClr>
              <a:buSzPts val="1100"/>
              <a:buFont typeface="Arial"/>
              <a:buChar char="●"/>
            </a:pPr>
            <a:r>
              <a:rPr lang="en" dirty="0"/>
              <a:t>Inputting all inventory data after the storefront is delivered. It takes one week to add the inventory data.</a:t>
            </a:r>
            <a:endParaRPr dirty="0"/>
          </a:p>
          <a:p>
            <a:pPr marL="457200" lvl="0" indent="-298450" algn="l" rtl="0">
              <a:spcBef>
                <a:spcPts val="0"/>
              </a:spcBef>
              <a:spcAft>
                <a:spcPts val="0"/>
              </a:spcAft>
              <a:buClr>
                <a:srgbClr val="0E101A"/>
              </a:buClr>
              <a:buSzPts val="1100"/>
              <a:buFont typeface="Arial"/>
              <a:buChar char="●"/>
            </a:pPr>
            <a:r>
              <a:rPr lang="en" dirty="0"/>
              <a:t>Onboarding and training Stefano's before the store goes live. It takes one week to train them.</a:t>
            </a:r>
            <a:endParaRPr dirty="0"/>
          </a:p>
          <a:p>
            <a:pPr marL="457200" lvl="0" indent="-298450" algn="l" rtl="0">
              <a:spcBef>
                <a:spcPts val="0"/>
              </a:spcBef>
              <a:spcAft>
                <a:spcPts val="0"/>
              </a:spcAft>
              <a:buClr>
                <a:srgbClr val="0E101A"/>
              </a:buClr>
              <a:buSzPts val="1100"/>
              <a:buFont typeface="Arial"/>
              <a:buChar char="●"/>
            </a:pPr>
            <a:r>
              <a:rPr lang="en" dirty="0"/>
              <a:t>Create a custom sales report that is automatically sent to Stefanos during or after the recommendation engine is released. It takes one week to set up the reporting.</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b="1" dirty="0">
                <a:latin typeface="Open Sans"/>
                <a:ea typeface="Open Sans"/>
                <a:cs typeface="Open Sans"/>
                <a:sym typeface="Open Sans"/>
              </a:rPr>
              <a:t>Taylor - Marketing Manager</a:t>
            </a:r>
            <a:endParaRPr b="1"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dirty="0"/>
              <a:t>Tasks:</a:t>
            </a:r>
            <a:endParaRPr dirty="0"/>
          </a:p>
          <a:p>
            <a:pPr marL="457200" lvl="0" indent="-298450" algn="l" rtl="0">
              <a:spcBef>
                <a:spcPts val="0"/>
              </a:spcBef>
              <a:spcAft>
                <a:spcPts val="0"/>
              </a:spcAft>
              <a:buClr>
                <a:srgbClr val="0E101A"/>
              </a:buClr>
              <a:buSzPts val="1100"/>
              <a:buFont typeface="Arial"/>
              <a:buChar char="●"/>
            </a:pPr>
            <a:r>
              <a:rPr lang="en" dirty="0"/>
              <a:t>Creating social media channels and handing them off to Stefano's. It takes a week, but this task must occur before the social media integration by the Engineering team</a:t>
            </a:r>
            <a:r>
              <a:rPr lang="en" sz="1100" dirty="0">
                <a:solidFill>
                  <a:srgbClr val="0E101A"/>
                </a:solidFill>
                <a:latin typeface="Arial"/>
                <a:ea typeface="Arial"/>
                <a:cs typeface="Arial"/>
                <a:sym typeface="Arial"/>
              </a:rPr>
              <a:t>. </a:t>
            </a:r>
            <a:endParaRPr sz="1100" dirty="0">
              <a:solidFill>
                <a:srgbClr val="0E101A"/>
              </a:solidFill>
              <a:latin typeface="Arial"/>
              <a:ea typeface="Arial"/>
              <a:cs typeface="Arial"/>
              <a:sym typeface="Arial"/>
            </a:endParaRPr>
          </a:p>
          <a:p>
            <a:pPr marL="0" lvl="0" indent="0" algn="l" rtl="0">
              <a:spcBef>
                <a:spcPts val="0"/>
              </a:spcBef>
              <a:spcAft>
                <a:spcPts val="16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 Stefano Family</a:t>
            </a:r>
            <a:endParaRPr dirty="0"/>
          </a:p>
        </p:txBody>
      </p:sp>
      <p:sp>
        <p:nvSpPr>
          <p:cNvPr id="67" name="Google Shape;67;p12"/>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b="1" dirty="0">
                <a:latin typeface="Open Sans"/>
                <a:ea typeface="Open Sans"/>
                <a:cs typeface="Open Sans"/>
                <a:sym typeface="Open Sans"/>
              </a:rPr>
              <a:t>Papa Stefano</a:t>
            </a:r>
            <a:r>
              <a:rPr lang="en" dirty="0"/>
              <a:t> has a strong presence in the family business but listens to Mama Stefano when making business decisions. He manages the floor and is averse to new technology. While he understands it’s time to modernize the shopping experience and wants to gain new customers, he’s wary of going over budget.  </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Clr>
                <a:schemeClr val="dk1"/>
              </a:buClr>
              <a:buSzPts val="1100"/>
              <a:buFont typeface="Arial"/>
              <a:buNone/>
            </a:pPr>
            <a:r>
              <a:rPr lang="en" b="1" dirty="0">
                <a:latin typeface="Open Sans"/>
                <a:ea typeface="Open Sans"/>
                <a:cs typeface="Open Sans"/>
                <a:sym typeface="Open Sans"/>
              </a:rPr>
              <a:t>Mama Stefano</a:t>
            </a:r>
            <a:r>
              <a:rPr lang="en" dirty="0"/>
              <a:t> keeps spreadsheets to track inventory and has convinced Papa to work with Yosemite. Her primary focus is on back-end administrative tasks of the business. Mama is more concerned about preparing the store for Christmas shoppers in time. </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Clr>
                <a:schemeClr val="dk1"/>
              </a:buClr>
              <a:buSzPts val="1100"/>
              <a:buFont typeface="Arial"/>
              <a:buNone/>
            </a:pPr>
            <a:r>
              <a:rPr lang="en" b="1" dirty="0">
                <a:latin typeface="Open Sans"/>
                <a:ea typeface="Open Sans"/>
                <a:cs typeface="Open Sans"/>
                <a:sym typeface="Open Sans"/>
              </a:rPr>
              <a:t>Junior Stefano</a:t>
            </a:r>
            <a:r>
              <a:rPr lang="en" dirty="0"/>
              <a:t> is a high school student still learning about the family business. Junior creates social media posts on her own accounts for the store. Sees value in taking full advantage of Yosemite’s services.</a:t>
            </a:r>
            <a:endParaRPr dirty="0"/>
          </a:p>
          <a:p>
            <a:pPr marL="0" lvl="0" indent="0" algn="l" rtl="0">
              <a:lnSpc>
                <a:spcPct val="100000"/>
              </a:lnSpc>
              <a:spcBef>
                <a:spcPts val="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Yosemite team</a:t>
            </a:r>
            <a:endParaRPr dirty="0"/>
          </a:p>
        </p:txBody>
      </p:sp>
      <p:sp>
        <p:nvSpPr>
          <p:cNvPr id="73" name="Google Shape;73;p13"/>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dirty="0">
                <a:latin typeface="Open Sans"/>
                <a:ea typeface="Open Sans"/>
                <a:cs typeface="Open Sans"/>
                <a:sym typeface="Open Sans"/>
              </a:rPr>
              <a:t>Moe </a:t>
            </a:r>
            <a:r>
              <a:rPr lang="en" dirty="0"/>
              <a:t>is the Yosemite Vendor Manager; he tends to be enthusiastic about upselling customers with additional services, not mindful of budget. Moe primarily focuses on promoting and coordinating Yosemite's services, which is part of the overall project. Additionally, this project is one of many he works on. </a:t>
            </a: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r>
              <a:rPr lang="en" b="1" dirty="0">
                <a:latin typeface="Open Sans"/>
                <a:ea typeface="Open Sans"/>
                <a:cs typeface="Open Sans"/>
                <a:sym typeface="Open Sans"/>
              </a:rPr>
              <a:t>Aliyah </a:t>
            </a:r>
            <a:r>
              <a:rPr lang="en" dirty="0"/>
              <a:t>is the Yosemite Engineering Manager, experienced and skilled. She prefers to work in Agile sprints but understands that not all customers can keep up with that pace. Her expertise in developing and implementing technical solutions enables her to guide the project's timeline and execution strategy, making her vital in determining the project's overall direction and progress.</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None/>
            </a:pPr>
            <a:r>
              <a:rPr lang="en" b="1" dirty="0">
                <a:latin typeface="Open Sans"/>
                <a:ea typeface="Open Sans"/>
                <a:cs typeface="Open Sans"/>
                <a:sym typeface="Open Sans"/>
              </a:rPr>
              <a:t>Taylor</a:t>
            </a:r>
            <a:r>
              <a:rPr lang="en" dirty="0"/>
              <a:t>, the Yosemite Marketing Manager, tends to take on too many assignments and can delay completing tasks. Taylor often needs to be informed of their assignments ahead of time. His role and contributions are limited to supporting the implementation of this project's marketing plans. </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Clr>
                <a:schemeClr val="dk1"/>
              </a:buClr>
              <a:buSzPts val="1100"/>
              <a:buFont typeface="Arial"/>
              <a:buNone/>
            </a:pPr>
            <a:r>
              <a:rPr lang="en" b="1" dirty="0">
                <a:latin typeface="Open Sans"/>
                <a:ea typeface="Open Sans"/>
                <a:cs typeface="Open Sans"/>
                <a:sym typeface="Open Sans"/>
              </a:rPr>
              <a:t>Lou </a:t>
            </a:r>
            <a:r>
              <a:rPr lang="en" dirty="0"/>
              <a:t>is the Yosemite Small Business Program Manager and oversees all accounts under the Small Business category. You report directly to Lou. Lou only keeps a high-level overview of this project and its progress. He wants to showcase your project to the entire company if all goes well and expect regular communication, especially when things go wrong.</a:t>
            </a:r>
            <a:endParaRPr dirty="0"/>
          </a:p>
          <a:p>
            <a:pPr marL="0" marR="0" lvl="0" indent="0" algn="l" rtl="0">
              <a:lnSpc>
                <a:spcPct val="100000"/>
              </a:lnSpc>
              <a:spcBef>
                <a:spcPts val="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One:</a:t>
            </a:r>
            <a:endParaRPr/>
          </a:p>
          <a:p>
            <a:pPr marL="0" lvl="0" indent="0" algn="l" rtl="0">
              <a:spcBef>
                <a:spcPts val="0"/>
              </a:spcBef>
              <a:spcAft>
                <a:spcPts val="0"/>
              </a:spcAft>
              <a:buNone/>
            </a:pPr>
            <a:r>
              <a:rPr lang="en"/>
              <a:t>Project Scope</a:t>
            </a:r>
            <a:endParaRPr/>
          </a:p>
        </p:txBody>
      </p:sp>
      <p:sp>
        <p:nvSpPr>
          <p:cNvPr id="79" name="Google Shape;79;p14"/>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Objectives, milestones, and resources</a:t>
            </a:r>
            <a:endParaRPr/>
          </a:p>
        </p:txBody>
      </p:sp>
      <p:graphicFrame>
        <p:nvGraphicFramePr>
          <p:cNvPr id="85" name="Google Shape;85;p15"/>
          <p:cNvGraphicFramePr/>
          <p:nvPr>
            <p:extLst>
              <p:ext uri="{D42A27DB-BD31-4B8C-83A1-F6EECF244321}">
                <p14:modId xmlns:p14="http://schemas.microsoft.com/office/powerpoint/2010/main" val="2682481966"/>
              </p:ext>
            </p:extLst>
          </p:nvPr>
        </p:nvGraphicFramePr>
        <p:xfrm>
          <a:off x="264900" y="1799671"/>
          <a:ext cx="7242600" cy="7803356"/>
        </p:xfrm>
        <a:graphic>
          <a:graphicData uri="http://schemas.openxmlformats.org/drawingml/2006/table">
            <a:tbl>
              <a:tblPr>
                <a:noFill/>
                <a:tableStyleId>{C82BA829-6A89-494B-93C7-34DF5BC7DE1F}</a:tableStyleId>
              </a:tblPr>
              <a:tblGrid>
                <a:gridCol w="724260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Clr>
                          <a:schemeClr val="dk1"/>
                        </a:buClr>
                        <a:buSzPts val="1100"/>
                        <a:buFont typeface="Arial"/>
                        <a:buNone/>
                      </a:pPr>
                      <a:r>
                        <a:rPr lang="en" sz="1800" dirty="0">
                          <a:solidFill>
                            <a:srgbClr val="525C65"/>
                          </a:solidFill>
                          <a:latin typeface="Open Sans"/>
                          <a:ea typeface="Open Sans"/>
                          <a:cs typeface="Open Sans"/>
                          <a:sym typeface="Open Sans"/>
                        </a:rPr>
                        <a:t>Describe the business objectives of the project in 1-2 sentences</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1654900">
                <a:tc>
                  <a:txBody>
                    <a:bodyPr/>
                    <a:lstStyle/>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The primary objective of the project is to digitalise the family-run shop called “The Stefano Shop” and improve its operations and sales, by integrating it into Yosemite's eCommerce platform. The online store aims to modernise the shopping experience, attract new customers, and streamline back-end administrative tasks while adhering to budget constraints and ensuring timely completion to prepare for the holiday season.</a:t>
                      </a:r>
                    </a:p>
                  </a:txBody>
                  <a:tcPr marL="91425" marR="91425" marT="91425" marB="91425"/>
                </a:tc>
                <a:extLst>
                  <a:ext uri="{0D108BD9-81ED-4DB2-BD59-A6C34878D82A}">
                    <a16:rowId xmlns:a16="http://schemas.microsoft.com/office/drawing/2014/main" val="10001"/>
                  </a:ext>
                </a:extLst>
              </a:tr>
              <a:tr h="0">
                <a:tc>
                  <a:txBody>
                    <a:bodyPr/>
                    <a:lstStyle/>
                    <a:p>
                      <a:pPr marL="0" lvl="0" indent="0" algn="l" rtl="0">
                        <a:lnSpc>
                          <a:spcPct val="115000"/>
                        </a:lnSpc>
                        <a:spcBef>
                          <a:spcPts val="0"/>
                        </a:spcBef>
                        <a:spcAft>
                          <a:spcPts val="0"/>
                        </a:spcAft>
                        <a:buClr>
                          <a:schemeClr val="dk1"/>
                        </a:buClr>
                        <a:buSzPts val="1100"/>
                        <a:buFont typeface="Arial"/>
                        <a:buNone/>
                      </a:pPr>
                      <a:r>
                        <a:rPr lang="en" sz="1800">
                          <a:solidFill>
                            <a:srgbClr val="525C65"/>
                          </a:solidFill>
                          <a:latin typeface="Open Sans"/>
                          <a:ea typeface="Open Sans"/>
                          <a:cs typeface="Open Sans"/>
                          <a:sym typeface="Open Sans"/>
                        </a:rPr>
                        <a:t>List at least 3 project milestones</a:t>
                      </a:r>
                      <a:endParaRPr sz="180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1654300">
                <a:tc>
                  <a:txBody>
                    <a:bodyPr/>
                    <a:lstStyle/>
                    <a:p>
                      <a:pPr marL="285750" lvl="0" indent="-285750" algn="l" rtl="0">
                        <a:spcBef>
                          <a:spcPts val="0"/>
                        </a:spcBef>
                        <a:spcAft>
                          <a:spcPts val="0"/>
                        </a:spcAft>
                        <a:buFont typeface="Arial" panose="020B0604020202020204" pitchFamily="34" charset="0"/>
                        <a:buChar char="•"/>
                      </a:pPr>
                      <a:r>
                        <a:rPr lang="en-GB" sz="1200" i="0" dirty="0">
                          <a:solidFill>
                            <a:schemeClr val="tx1"/>
                          </a:solidFill>
                          <a:latin typeface="+mn-lt"/>
                          <a:ea typeface="Open Sans Light"/>
                          <a:cs typeface="Open Sans Light"/>
                          <a:sym typeface="Open Sans Light"/>
                        </a:rPr>
                        <a:t>Completion of the storefront development on the Yosemite platform, ensuring a digital presence for The Stefano Shop.</a:t>
                      </a:r>
                    </a:p>
                    <a:p>
                      <a:pPr marL="285750" lvl="0" indent="-285750" algn="l" rtl="0">
                        <a:spcBef>
                          <a:spcPts val="0"/>
                        </a:spcBef>
                        <a:spcAft>
                          <a:spcPts val="0"/>
                        </a:spcAft>
                        <a:buFont typeface="Arial" panose="020B0604020202020204" pitchFamily="34" charset="0"/>
                        <a:buChar char="•"/>
                      </a:pPr>
                      <a:r>
                        <a:rPr lang="en-GB" sz="1200" i="0" dirty="0">
                          <a:solidFill>
                            <a:schemeClr val="tx1"/>
                          </a:solidFill>
                          <a:latin typeface="+mn-lt"/>
                          <a:ea typeface="Open Sans Light"/>
                          <a:cs typeface="Open Sans Light"/>
                          <a:sym typeface="Open Sans Light"/>
                        </a:rPr>
                        <a:t>Integration of social media channels with the storefront, providing successful promotion and engagement with customers across multiple platforms.</a:t>
                      </a:r>
                    </a:p>
                    <a:p>
                      <a:pPr marL="285750" lvl="0" indent="-285750" algn="l" rtl="0">
                        <a:spcBef>
                          <a:spcPts val="0"/>
                        </a:spcBef>
                        <a:spcAft>
                          <a:spcPts val="0"/>
                        </a:spcAft>
                        <a:buFont typeface="Arial" panose="020B0604020202020204" pitchFamily="34" charset="0"/>
                        <a:buChar char="•"/>
                      </a:pPr>
                      <a:r>
                        <a:rPr lang="en-GB" sz="1200" i="0" dirty="0">
                          <a:solidFill>
                            <a:schemeClr val="tx1"/>
                          </a:solidFill>
                          <a:latin typeface="+mn-lt"/>
                          <a:ea typeface="Open Sans Light"/>
                          <a:cs typeface="Open Sans Light"/>
                          <a:sym typeface="Open Sans Light"/>
                        </a:rPr>
                        <a:t>Implementing the recommendation engine, which will improve the shopping experience by providing personalised product recommendations to customers based on their preferences and browsing history.</a:t>
                      </a:r>
                    </a:p>
                    <a:p>
                      <a:pPr marL="285750" lvl="0" indent="-285750" algn="l" rtl="0">
                        <a:spcBef>
                          <a:spcPts val="0"/>
                        </a:spcBef>
                        <a:spcAft>
                          <a:spcPts val="0"/>
                        </a:spcAft>
                        <a:buFont typeface="Arial" panose="020B0604020202020204" pitchFamily="34" charset="0"/>
                        <a:buChar char="•"/>
                      </a:pPr>
                      <a:endParaRPr lang="en-GB" sz="1200" i="0" dirty="0">
                        <a:solidFill>
                          <a:srgbClr val="525C65"/>
                        </a:solidFill>
                        <a:latin typeface="+mn-lt"/>
                        <a:ea typeface="Open Sans Light"/>
                        <a:cs typeface="Open Sans Light"/>
                        <a:sym typeface="Open Sans Light"/>
                      </a:endParaRPr>
                    </a:p>
                  </a:txBody>
                  <a:tcPr marL="91425" marR="91425" marT="91425" marB="91425"/>
                </a:tc>
                <a:extLst>
                  <a:ext uri="{0D108BD9-81ED-4DB2-BD59-A6C34878D82A}">
                    <a16:rowId xmlns:a16="http://schemas.microsoft.com/office/drawing/2014/main" val="10003"/>
                  </a:ext>
                </a:extLst>
              </a:tr>
              <a:tr h="270625">
                <a:tc>
                  <a:txBody>
                    <a:bodyPr/>
                    <a:lstStyle/>
                    <a:p>
                      <a:pPr marL="0" lvl="0" indent="0" algn="l" rtl="0">
                        <a:lnSpc>
                          <a:spcPct val="115000"/>
                        </a:lnSpc>
                        <a:spcBef>
                          <a:spcPts val="0"/>
                        </a:spcBef>
                        <a:spcAft>
                          <a:spcPts val="0"/>
                        </a:spcAft>
                        <a:buClr>
                          <a:schemeClr val="dk1"/>
                        </a:buClr>
                        <a:buSzPts val="1100"/>
                        <a:buFont typeface="Arial"/>
                        <a:buNone/>
                      </a:pPr>
                      <a:r>
                        <a:rPr lang="en" sz="1800">
                          <a:solidFill>
                            <a:srgbClr val="525C65"/>
                          </a:solidFill>
                          <a:latin typeface="Open Sans"/>
                          <a:ea typeface="Open Sans"/>
                          <a:cs typeface="Open Sans"/>
                          <a:sym typeface="Open Sans"/>
                        </a:rPr>
                        <a:t>List the resources you have access to as the project manager, including the budget</a:t>
                      </a:r>
                      <a:endParaRPr sz="180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r h="1641125">
                <a:tc>
                  <a:txBody>
                    <a:bodyPr/>
                    <a:lstStyle/>
                    <a:p>
                      <a:pPr marL="171450" indent="-171450">
                        <a:buFont typeface="Arial" panose="020B0604020202020204" pitchFamily="34" charset="0"/>
                        <a:buChar char="•"/>
                      </a:pPr>
                      <a:r>
                        <a:rPr lang="en-GB" sz="1200" b="0" i="0" u="none" strike="noStrike" cap="none" dirty="0">
                          <a:solidFill>
                            <a:srgbClr val="000000"/>
                          </a:solidFill>
                          <a:effectLst/>
                          <a:latin typeface="+mn-lt"/>
                          <a:ea typeface="Arial"/>
                          <a:cs typeface="Arial"/>
                          <a:sym typeface="Arial"/>
                        </a:rPr>
                        <a:t>Yosemite's Engineering Team (Led by Aliyah): Who is responsible for building the storefront, social media integration, and recommendation engine. The team has expertise in technical solutions and implementation.</a:t>
                      </a:r>
                    </a:p>
                    <a:p>
                      <a:pPr marL="171450" indent="-171450">
                        <a:buFont typeface="Arial" panose="020B0604020202020204" pitchFamily="34" charset="0"/>
                        <a:buChar char="•"/>
                      </a:pPr>
                      <a:r>
                        <a:rPr lang="en-GB" sz="1200" b="0" i="0" u="none" strike="noStrike" cap="none" dirty="0">
                          <a:solidFill>
                            <a:srgbClr val="000000"/>
                          </a:solidFill>
                          <a:effectLst/>
                          <a:latin typeface="+mn-lt"/>
                          <a:ea typeface="Arial"/>
                          <a:cs typeface="Arial"/>
                          <a:sym typeface="Arial"/>
                        </a:rPr>
                        <a:t>Yosemite's Marketing Team (Led by Taylor): Is tasked with creating and managing social media channels and marketing strategies. They are proficient in promoting and coordinating marketing.</a:t>
                      </a:r>
                    </a:p>
                    <a:p>
                      <a:pPr marL="171450" indent="-171450">
                        <a:buFont typeface="Arial" panose="020B0604020202020204" pitchFamily="34" charset="0"/>
                        <a:buChar char="•"/>
                      </a:pPr>
                      <a:r>
                        <a:rPr lang="en-GB" sz="1200" b="0" i="0" u="none" strike="noStrike" cap="none" dirty="0">
                          <a:solidFill>
                            <a:srgbClr val="000000"/>
                          </a:solidFill>
                          <a:effectLst/>
                          <a:latin typeface="+mn-lt"/>
                          <a:ea typeface="Arial"/>
                          <a:cs typeface="Arial"/>
                          <a:sym typeface="Arial"/>
                        </a:rPr>
                        <a:t>Yosemite's Vendor Management Team (Led by Moe): They can assist with coordinating additional services and resources if needed. They have expertise in vendor relations and resource management.</a:t>
                      </a:r>
                    </a:p>
                    <a:p>
                      <a:pPr marL="171450" indent="-171450">
                        <a:buFont typeface="Arial" panose="020B0604020202020204" pitchFamily="34" charset="0"/>
                        <a:buChar char="•"/>
                      </a:pPr>
                      <a:r>
                        <a:rPr lang="en-GB" sz="1200" b="0" i="0" u="none" strike="noStrike" cap="none" dirty="0">
                          <a:solidFill>
                            <a:srgbClr val="000000"/>
                          </a:solidFill>
                          <a:effectLst/>
                          <a:latin typeface="+mn-lt"/>
                          <a:ea typeface="Arial"/>
                          <a:cs typeface="Arial"/>
                          <a:sym typeface="Arial"/>
                        </a:rPr>
                        <a:t>Training Resources: Available for onboarding and educating the Stefano family members on operating their digital store. This ensures the Stefano family is equipped with the necessary knowledge and skills.</a:t>
                      </a:r>
                    </a:p>
                    <a:p>
                      <a:pPr marL="171450" indent="-171450">
                        <a:buFont typeface="Arial" panose="020B0604020202020204" pitchFamily="34" charset="0"/>
                        <a:buChar char="•"/>
                      </a:pPr>
                      <a:r>
                        <a:rPr lang="en-GB" sz="1200" b="0" i="0" u="none" strike="noStrike" cap="none" dirty="0">
                          <a:solidFill>
                            <a:srgbClr val="000000"/>
                          </a:solidFill>
                          <a:effectLst/>
                          <a:latin typeface="+mn-lt"/>
                          <a:ea typeface="Arial"/>
                          <a:cs typeface="Arial"/>
                          <a:sym typeface="Arial"/>
                        </a:rPr>
                        <a:t>Yosemite's Small Business Program Manager (Lou): Provides oversight and support for the project and offers guidance and assistance throughout the project lifecycle. </a:t>
                      </a:r>
                    </a:p>
                    <a:p>
                      <a:pPr marL="171450" lvl="1" indent="-171450">
                        <a:buFont typeface="Arial" panose="020B0604020202020204" pitchFamily="34" charset="0"/>
                        <a:buChar char="•"/>
                      </a:pPr>
                      <a:r>
                        <a:rPr lang="en-GB" sz="1200" b="0" i="0" u="none" strike="noStrike" cap="none" dirty="0">
                          <a:solidFill>
                            <a:srgbClr val="000000"/>
                          </a:solidFill>
                          <a:effectLst/>
                          <a:latin typeface="+mn-lt"/>
                          <a:ea typeface="Arial"/>
                          <a:cs typeface="Arial"/>
                          <a:sym typeface="Arial"/>
                        </a:rPr>
                        <a:t>Budget Allocation: $15,000 is allocated to the project this ensures financial resources are available for necessary expenses and contingencies.</a:t>
                      </a: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42f063bf-ce3a-473c-8609-3866002c85b0}" enabled="1" method="Standard" siteId="{b914a242-e718-443b-a47c-6b4c649d8c0a}" removed="0"/>
</clbl:labelList>
</file>

<file path=docProps/app.xml><?xml version="1.0" encoding="utf-8"?>
<Properties xmlns="http://schemas.openxmlformats.org/officeDocument/2006/extended-properties" xmlns:vt="http://schemas.openxmlformats.org/officeDocument/2006/docPropsVTypes">
  <TotalTime>834</TotalTime>
  <Words>5533</Words>
  <Application>Microsoft Office PowerPoint</Application>
  <PresentationFormat>Custom</PresentationFormat>
  <Paragraphs>481</Paragraphs>
  <Slides>37</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Open Sans Light</vt:lpstr>
      <vt:lpstr>Arial</vt:lpstr>
      <vt:lpstr>Helvetica Neue</vt:lpstr>
      <vt:lpstr>Open Sans</vt:lpstr>
      <vt:lpstr>Simple Light</vt:lpstr>
      <vt:lpstr>From Methodology to Execution</vt:lpstr>
      <vt:lpstr>Project Scenario</vt:lpstr>
      <vt:lpstr>Overview</vt:lpstr>
      <vt:lpstr>Project Budget</vt:lpstr>
      <vt:lpstr>Yosemite teams and tasks</vt:lpstr>
      <vt:lpstr>The Stefano Family</vt:lpstr>
      <vt:lpstr>Yosemite team</vt:lpstr>
      <vt:lpstr>Step One: Project Scope</vt:lpstr>
      <vt:lpstr>Objectives, milestones, and resources</vt:lpstr>
      <vt:lpstr>Cost-Benefit Analysis</vt:lpstr>
      <vt:lpstr>Timing and Methodology</vt:lpstr>
      <vt:lpstr>Timing and Methodology</vt:lpstr>
      <vt:lpstr>Step Two: Identify Your Stakeholders and Team</vt:lpstr>
      <vt:lpstr>Power-Influence Classifications</vt:lpstr>
      <vt:lpstr>Power-Influence Classification Grid</vt:lpstr>
      <vt:lpstr>RACI Chart</vt:lpstr>
      <vt:lpstr>RACI Chart Sample Solution</vt:lpstr>
      <vt:lpstr>RACI Chart</vt:lpstr>
      <vt:lpstr>Step Three: Create a Project Plan</vt:lpstr>
      <vt:lpstr>Create a Project Plan</vt:lpstr>
      <vt:lpstr>Instructions based on your method</vt:lpstr>
      <vt:lpstr>Project Plan Details</vt:lpstr>
      <vt:lpstr>Additional Instructions for the Waterfall Project Plan</vt:lpstr>
      <vt:lpstr>Additional Instructions for the Agile Project Plan</vt:lpstr>
      <vt:lpstr>Additional Instructions for the Agile Project Plan - Trello</vt:lpstr>
      <vt:lpstr>Additional Instructions for the Agile Project Plan</vt:lpstr>
      <vt:lpstr>Step Four: Risk and Response</vt:lpstr>
      <vt:lpstr>Risk Response Strategies</vt:lpstr>
      <vt:lpstr>Risk Scenario 1</vt:lpstr>
      <vt:lpstr>Risk Scenario 1 Response</vt:lpstr>
      <vt:lpstr>Status Report</vt:lpstr>
      <vt:lpstr>Risk Scenario 1 - Status Report</vt:lpstr>
      <vt:lpstr>Risk Scenario 2</vt:lpstr>
      <vt:lpstr>Risk Scenario 2 Response</vt:lpstr>
      <vt:lpstr>Step Five: Knowledge Documentation</vt:lpstr>
      <vt:lpstr>Knowledge Documentation</vt:lpstr>
      <vt:lpstr>Knowledge Documentation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Methodology to Execution</dc:title>
  <dc:creator>Bulmer, Sarah</dc:creator>
  <cp:lastModifiedBy>Bulmer, Sarah</cp:lastModifiedBy>
  <cp:revision>4</cp:revision>
  <dcterms:modified xsi:type="dcterms:W3CDTF">2024-03-18T16:33:04Z</dcterms:modified>
</cp:coreProperties>
</file>