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61" r:id="rId5"/>
    <p:sldId id="268" r:id="rId6"/>
    <p:sldId id="257" r:id="rId7"/>
    <p:sldId id="273" r:id="rId8"/>
    <p:sldId id="274" r:id="rId9"/>
    <p:sldId id="275" r:id="rId10"/>
    <p:sldId id="276" r:id="rId11"/>
    <p:sldId id="284" r:id="rId12"/>
    <p:sldId id="285" r:id="rId13"/>
    <p:sldId id="286" r:id="rId14"/>
    <p:sldId id="287" r:id="rId15"/>
    <p:sldId id="288" r:id="rId16"/>
    <p:sldId id="289" r:id="rId17"/>
    <p:sldId id="290" r:id="rId18"/>
    <p:sldId id="291" r:id="rId19"/>
    <p:sldId id="305" r:id="rId20"/>
    <p:sldId id="292" r:id="rId21"/>
    <p:sldId id="293" r:id="rId22"/>
    <p:sldId id="269" r:id="rId23"/>
    <p:sldId id="277" r:id="rId24"/>
    <p:sldId id="294" r:id="rId25"/>
    <p:sldId id="295" r:id="rId26"/>
    <p:sldId id="296" r:id="rId27"/>
    <p:sldId id="297" r:id="rId28"/>
    <p:sldId id="298" r:id="rId29"/>
    <p:sldId id="299" r:id="rId30"/>
    <p:sldId id="300" r:id="rId31"/>
    <p:sldId id="301" r:id="rId32"/>
    <p:sldId id="302" r:id="rId33"/>
    <p:sldId id="303" r:id="rId34"/>
    <p:sldId id="304" r:id="rId35"/>
    <p:sldId id="270" r:id="rId36"/>
    <p:sldId id="272" r:id="rId37"/>
    <p:sldId id="265"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926"/>
    <a:srgbClr val="CD7B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4683"/>
  </p:normalViewPr>
  <p:slideViewPr>
    <p:cSldViewPr snapToGrid="0" snapToObjects="1">
      <p:cViewPr varScale="1">
        <p:scale>
          <a:sx n="103" d="100"/>
          <a:sy n="103" d="100"/>
        </p:scale>
        <p:origin x="121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latin typeface="Gotham Medium"/>
                <a:cs typeface="Gotham Medium"/>
              </a:defRPr>
            </a:lvl1pPr>
          </a:lstStyle>
          <a:p>
            <a:fld id="{3C6178FD-71D3-7E49-83E3-C3F01B577343}" type="datetimeFigureOut">
              <a:rPr lang="en-US" smtClean="0"/>
              <a:pPr/>
              <a:t>9/8/2021</a:t>
            </a:fld>
            <a:endParaRPr lang="en-US" dirty="0"/>
          </a:p>
        </p:txBody>
      </p:sp>
      <p:sp>
        <p:nvSpPr>
          <p:cNvPr id="6" name="Slide Number Placeholder 5"/>
          <p:cNvSpPr>
            <a:spLocks noGrp="1"/>
          </p:cNvSpPr>
          <p:nvPr>
            <p:ph type="sldNum" sz="quarter" idx="12"/>
          </p:nvPr>
        </p:nvSpPr>
        <p:spPr/>
        <p:txBody>
          <a:bodyPr/>
          <a:lstStyle>
            <a:lvl1pPr>
              <a:defRPr>
                <a:solidFill>
                  <a:srgbClr val="FFFFFF"/>
                </a:solidFill>
                <a:latin typeface="Gotham Medium"/>
                <a:cs typeface="Gotham Medium"/>
              </a:defRPr>
            </a:lvl1pPr>
          </a:lstStyle>
          <a:p>
            <a:fld id="{8DF228E2-74C2-0941-9786-68ACF31F6A6D}" type="slidenum">
              <a:rPr lang="en-US" smtClean="0"/>
              <a:pPr/>
              <a:t>‹Nº›</a:t>
            </a:fld>
            <a:endParaRPr lang="en-US" dirty="0"/>
          </a:p>
        </p:txBody>
      </p:sp>
      <p:pic>
        <p:nvPicPr>
          <p:cNvPr id="8" name="Imagen 7">
            <a:extLst>
              <a:ext uri="{FF2B5EF4-FFF2-40B4-BE49-F238E27FC236}">
                <a16:creationId xmlns:a16="http://schemas.microsoft.com/office/drawing/2014/main" id="{C949C68F-1EAD-154E-8394-9C2C46D69CE0}"/>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50486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presentacio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DAF9AEA-09CF-4B45-AB10-A95E80088550}"/>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328918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ntilla 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871DC66-56ED-6046-86F6-4EEB23108847}"/>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415247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dor">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FFA5D9E-BD58-B84B-8BC2-4D3FFA3205B4}"/>
              </a:ext>
            </a:extLst>
          </p:cNvPr>
          <p:cNvPicPr>
            <a:picLocks noChangeAspect="1"/>
          </p:cNvPicPr>
          <p:nvPr userDrawn="1"/>
        </p:nvPicPr>
        <p:blipFill rotWithShape="1">
          <a:blip r:embed="rId2"/>
          <a:srcRect l="4086" t="8350" r="4624" b="8159"/>
          <a:stretch/>
        </p:blipFill>
        <p:spPr>
          <a:xfrm>
            <a:off x="0" y="0"/>
            <a:ext cx="9144000" cy="4738941"/>
          </a:xfrm>
          <a:prstGeom prst="rect">
            <a:avLst/>
          </a:prstGeom>
        </p:spPr>
      </p:pic>
    </p:spTree>
    <p:extLst>
      <p:ext uri="{BB962C8B-B14F-4D97-AF65-F5344CB8AC3E}">
        <p14:creationId xmlns:p14="http://schemas.microsoft.com/office/powerpoint/2010/main" val="163571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dor 2">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47AE707-33EF-5844-8D72-C02D78E251D6}"/>
              </a:ext>
            </a:extLst>
          </p:cNvPr>
          <p:cNvPicPr>
            <a:picLocks noChangeAspect="1"/>
          </p:cNvPicPr>
          <p:nvPr userDrawn="1"/>
        </p:nvPicPr>
        <p:blipFill rotWithShape="1">
          <a:blip r:embed="rId2"/>
          <a:srcRect l="4876" t="8919" r="4876" b="8539"/>
          <a:stretch/>
        </p:blipFill>
        <p:spPr>
          <a:xfrm>
            <a:off x="-1" y="0"/>
            <a:ext cx="9144001" cy="4739148"/>
          </a:xfrm>
          <a:prstGeom prst="rect">
            <a:avLst/>
          </a:prstGeom>
        </p:spPr>
      </p:pic>
    </p:spTree>
    <p:extLst>
      <p:ext uri="{BB962C8B-B14F-4D97-AF65-F5344CB8AC3E}">
        <p14:creationId xmlns:p14="http://schemas.microsoft.com/office/powerpoint/2010/main" val="57555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ntilla foto">
    <p:spTree>
      <p:nvGrpSpPr>
        <p:cNvPr id="1" name=""/>
        <p:cNvGrpSpPr/>
        <p:nvPr/>
      </p:nvGrpSpPr>
      <p:grpSpPr>
        <a:xfrm>
          <a:off x="0" y="0"/>
          <a:ext cx="0" cy="0"/>
          <a:chOff x="0" y="0"/>
          <a:chExt cx="0" cy="0"/>
        </a:xfrm>
      </p:grpSpPr>
      <p:sp>
        <p:nvSpPr>
          <p:cNvPr id="3" name="Rectangle 2"/>
          <p:cNvSpPr/>
          <p:nvPr userDrawn="1"/>
        </p:nvSpPr>
        <p:spPr>
          <a:xfrm>
            <a:off x="4974167" y="1026583"/>
            <a:ext cx="3566583" cy="3471334"/>
          </a:xfrm>
          <a:prstGeom prst="rect">
            <a:avLst/>
          </a:prstGeom>
          <a:solidFill>
            <a:srgbClr val="FEC9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1E5BBA7-29C7-384F-9D42-8DD0719785F2}"/>
              </a:ext>
            </a:extLst>
          </p:cNvPr>
          <p:cNvPicPr>
            <a:picLocks noChangeAspect="1"/>
          </p:cNvPicPr>
          <p:nvPr userDrawn="1"/>
        </p:nvPicPr>
        <p:blipFill>
          <a:blip r:embed="rId2"/>
          <a:stretch>
            <a:fillRect/>
          </a:stretch>
        </p:blipFill>
        <p:spPr>
          <a:xfrm>
            <a:off x="0" y="0"/>
            <a:ext cx="9144000" cy="5181600"/>
          </a:xfrm>
          <a:prstGeom prst="rect">
            <a:avLst/>
          </a:prstGeom>
        </p:spPr>
      </p:pic>
      <p:sp>
        <p:nvSpPr>
          <p:cNvPr id="8" name="Picture Placeholder 7"/>
          <p:cNvSpPr>
            <a:spLocks noGrp="1"/>
          </p:cNvSpPr>
          <p:nvPr>
            <p:ph type="pic" sz="quarter" idx="10" hasCustomPrompt="1"/>
          </p:nvPr>
        </p:nvSpPr>
        <p:spPr>
          <a:xfrm>
            <a:off x="5122863" y="1206500"/>
            <a:ext cx="3619500" cy="3503613"/>
          </a:xfrm>
        </p:spPr>
        <p:txBody>
          <a:bodyPr/>
          <a:lstStyle/>
          <a:p>
            <a:r>
              <a:rPr lang="es-ES_tradnl" dirty="0" err="1"/>
              <a:t>Drag</a:t>
            </a:r>
            <a:r>
              <a:rPr lang="es-ES_tradnl" dirty="0"/>
              <a:t> </a:t>
            </a:r>
            <a:r>
              <a:rPr lang="es-ES_tradnl" dirty="0" err="1"/>
              <a:t>picture</a:t>
            </a:r>
            <a:r>
              <a:rPr lang="es-ES_tradnl" dirty="0"/>
              <a:t> to </a:t>
            </a:r>
            <a:r>
              <a:rPr lang="es-ES_tradnl" dirty="0" err="1"/>
              <a:t>placeholder</a:t>
            </a:r>
            <a:r>
              <a:rPr lang="es-ES_tradnl" dirty="0"/>
              <a:t> </a:t>
            </a:r>
            <a:r>
              <a:rPr lang="es-ES_tradnl" dirty="0" err="1"/>
              <a:t>or</a:t>
            </a:r>
            <a:r>
              <a:rPr lang="es-ES_tradnl" dirty="0"/>
              <a:t> </a:t>
            </a:r>
            <a:r>
              <a:rPr lang="es-ES_tradnl" dirty="0" err="1"/>
              <a:t>click</a:t>
            </a:r>
            <a:r>
              <a:rPr lang="es-ES_tradnl" dirty="0"/>
              <a:t> </a:t>
            </a:r>
            <a:r>
              <a:rPr lang="es-ES_tradnl" dirty="0" err="1"/>
              <a:t>icon</a:t>
            </a:r>
            <a:r>
              <a:rPr lang="es-ES_tradnl" dirty="0"/>
              <a:t> to </a:t>
            </a:r>
            <a:r>
              <a:rPr lang="es-ES_tradnl" dirty="0" err="1"/>
              <a:t>add</a:t>
            </a:r>
            <a:endParaRPr lang="en-US" dirty="0"/>
          </a:p>
        </p:txBody>
      </p:sp>
    </p:spTree>
    <p:extLst>
      <p:ext uri="{BB962C8B-B14F-4D97-AF65-F5344CB8AC3E}">
        <p14:creationId xmlns:p14="http://schemas.microsoft.com/office/powerpoint/2010/main" val="273721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ntilla sencilla">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7559BAD-33C5-9047-81DC-E44800E52AA6}"/>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257701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9FD81B9-B9D8-EA41-AF37-DB0A94BD065E}"/>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406481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C6178FD-71D3-7E49-83E3-C3F01B577343}" type="datetimeFigureOut">
              <a:rPr lang="en-US" smtClean="0"/>
              <a:pPr/>
              <a:t>9/8/2021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228E2-74C2-0941-9786-68ACF31F6A6D}" type="slidenum">
              <a:rPr lang="en-US" smtClean="0"/>
              <a:pPr/>
              <a:t>‹Nº›</a:t>
            </a:fld>
            <a:endParaRPr lang="en-US"/>
          </a:p>
        </p:txBody>
      </p:sp>
    </p:spTree>
    <p:extLst>
      <p:ext uri="{BB962C8B-B14F-4D97-AF65-F5344CB8AC3E}">
        <p14:creationId xmlns:p14="http://schemas.microsoft.com/office/powerpoint/2010/main" val="26716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4" r:id="rId6"/>
    <p:sldLayoutId id="2147483655" r:id="rId7"/>
    <p:sldLayoutId id="2147483657"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688A19-9C0E-5F4A-8C6B-F420BE5A61E9}"/>
              </a:ext>
            </a:extLst>
          </p:cNvPr>
          <p:cNvSpPr txBox="1"/>
          <p:nvPr/>
        </p:nvSpPr>
        <p:spPr>
          <a:xfrm>
            <a:off x="244548" y="3266160"/>
            <a:ext cx="5231219" cy="400110"/>
          </a:xfrm>
          <a:prstGeom prst="rect">
            <a:avLst/>
          </a:prstGeom>
          <a:noFill/>
        </p:spPr>
        <p:txBody>
          <a:bodyPr wrap="square" rtlCol="0">
            <a:spAutoFit/>
          </a:bodyPr>
          <a:lstStyle/>
          <a:p>
            <a:r>
              <a:rPr lang="es-MX" sz="2000" b="1" dirty="0">
                <a:solidFill>
                  <a:schemeClr val="bg1"/>
                </a:solidFill>
                <a:latin typeface="Gotham-Bold" panose="02000604030000020004" pitchFamily="2" charset="0"/>
              </a:rPr>
              <a:t>Sesión 1</a:t>
            </a:r>
          </a:p>
        </p:txBody>
      </p:sp>
      <p:sp>
        <p:nvSpPr>
          <p:cNvPr id="3" name="CuadroTexto 2">
            <a:extLst>
              <a:ext uri="{FF2B5EF4-FFF2-40B4-BE49-F238E27FC236}">
                <a16:creationId xmlns:a16="http://schemas.microsoft.com/office/drawing/2014/main" id="{2DEBD825-6DC7-4249-8957-3A314400367E}"/>
              </a:ext>
            </a:extLst>
          </p:cNvPr>
          <p:cNvSpPr txBox="1"/>
          <p:nvPr/>
        </p:nvSpPr>
        <p:spPr>
          <a:xfrm>
            <a:off x="244547" y="3538403"/>
            <a:ext cx="5231219" cy="276999"/>
          </a:xfrm>
          <a:prstGeom prst="rect">
            <a:avLst/>
          </a:prstGeom>
          <a:noFill/>
        </p:spPr>
        <p:txBody>
          <a:bodyPr wrap="square" rtlCol="0">
            <a:spAutoFit/>
          </a:bodyPr>
          <a:lstStyle/>
          <a:p>
            <a:r>
              <a:rPr lang="es-MX" sz="1200" dirty="0">
                <a:solidFill>
                  <a:schemeClr val="bg1"/>
                </a:solidFill>
                <a:latin typeface="Gotham" pitchFamily="2" charset="0"/>
              </a:rPr>
              <a:t>Matemáticas computacionales</a:t>
            </a:r>
          </a:p>
        </p:txBody>
      </p:sp>
      <p:sp>
        <p:nvSpPr>
          <p:cNvPr id="4" name="CuadroTexto 3">
            <a:extLst>
              <a:ext uri="{FF2B5EF4-FFF2-40B4-BE49-F238E27FC236}">
                <a16:creationId xmlns:a16="http://schemas.microsoft.com/office/drawing/2014/main" id="{1908794B-4C67-4605-BA15-91C1EE896549}"/>
              </a:ext>
            </a:extLst>
          </p:cNvPr>
          <p:cNvSpPr txBox="1"/>
          <p:nvPr/>
        </p:nvSpPr>
        <p:spPr>
          <a:xfrm>
            <a:off x="244546" y="3724558"/>
            <a:ext cx="5231219" cy="276999"/>
          </a:xfrm>
          <a:prstGeom prst="rect">
            <a:avLst/>
          </a:prstGeom>
          <a:noFill/>
        </p:spPr>
        <p:txBody>
          <a:bodyPr wrap="square" rtlCol="0">
            <a:spAutoFit/>
          </a:bodyPr>
          <a:lstStyle/>
          <a:p>
            <a:r>
              <a:rPr lang="es-MX" sz="1200" dirty="0">
                <a:solidFill>
                  <a:schemeClr val="bg1"/>
                </a:solidFill>
                <a:latin typeface="Gotham" pitchFamily="2" charset="0"/>
              </a:rPr>
              <a:t>Tutor.matematicas1@umi.edu.mx</a:t>
            </a:r>
          </a:p>
        </p:txBody>
      </p:sp>
      <p:sp>
        <p:nvSpPr>
          <p:cNvPr id="5" name="CuadroTexto 4">
            <a:extLst>
              <a:ext uri="{FF2B5EF4-FFF2-40B4-BE49-F238E27FC236}">
                <a16:creationId xmlns:a16="http://schemas.microsoft.com/office/drawing/2014/main" id="{C53A394E-FFBB-4A89-AB85-BF0CD66E54DD}"/>
              </a:ext>
            </a:extLst>
          </p:cNvPr>
          <p:cNvSpPr txBox="1"/>
          <p:nvPr/>
        </p:nvSpPr>
        <p:spPr>
          <a:xfrm>
            <a:off x="7116723" y="4549129"/>
            <a:ext cx="1974114" cy="276999"/>
          </a:xfrm>
          <a:prstGeom prst="rect">
            <a:avLst/>
          </a:prstGeom>
          <a:noFill/>
        </p:spPr>
        <p:txBody>
          <a:bodyPr wrap="square" rtlCol="0">
            <a:spAutoFit/>
          </a:bodyPr>
          <a:lstStyle/>
          <a:p>
            <a:pPr algn="r"/>
            <a:r>
              <a:rPr lang="es-MX" sz="1200" dirty="0">
                <a:solidFill>
                  <a:schemeClr val="tx2">
                    <a:lumMod val="75000"/>
                  </a:schemeClr>
                </a:solidFill>
                <a:latin typeface="Gotham" pitchFamily="2" charset="0"/>
              </a:rPr>
              <a:t>08-09-2021</a:t>
            </a:r>
          </a:p>
        </p:txBody>
      </p:sp>
    </p:spTree>
    <p:extLst>
      <p:ext uri="{BB962C8B-B14F-4D97-AF65-F5344CB8AC3E}">
        <p14:creationId xmlns:p14="http://schemas.microsoft.com/office/powerpoint/2010/main" val="212712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457200" y="1052736"/>
            <a:ext cx="8229600" cy="5271864"/>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El </a:t>
            </a:r>
            <a:r>
              <a:rPr kumimoji="0" lang="es-MX" sz="2000" b="1" i="0" u="none" strike="noStrike" kern="1200" cap="none" spc="0" normalizeH="0" baseline="0" noProof="0">
                <a:ln>
                  <a:noFill/>
                </a:ln>
                <a:solidFill>
                  <a:schemeClr val="tx1"/>
                </a:solidFill>
                <a:effectLst/>
                <a:uLnTx/>
                <a:uFillTx/>
                <a:latin typeface="+mn-lt"/>
                <a:ea typeface="+mn-ea"/>
                <a:cs typeface="+mn-cs"/>
              </a:rPr>
              <a:t>símbolo ϵ </a:t>
            </a:r>
            <a:r>
              <a:rPr kumimoji="0" lang="es-MX" sz="2000" b="0" i="0" u="none" strike="noStrike" kern="1200" cap="none" spc="0" normalizeH="0" baseline="0" noProof="0">
                <a:ln>
                  <a:noFill/>
                </a:ln>
                <a:solidFill>
                  <a:schemeClr val="tx1"/>
                </a:solidFill>
                <a:effectLst/>
                <a:uLnTx/>
                <a:uFillTx/>
                <a:latin typeface="+mn-lt"/>
                <a:ea typeface="+mn-ea"/>
                <a:cs typeface="+mn-cs"/>
              </a:rPr>
              <a:t>se usa para abreviar “es miembro de” o “ es elemento de”. Por ejemplo: Si E se denota el conjunto de los números pares, la expresión “2</a:t>
            </a:r>
            <a:r>
              <a:rPr kumimoji="0" lang="es-MX" sz="2000" b="1" i="0" u="none" strike="noStrike" kern="1200" cap="none" spc="0" normalizeH="0" baseline="0" noProof="0">
                <a:ln>
                  <a:noFill/>
                </a:ln>
                <a:solidFill>
                  <a:schemeClr val="tx1"/>
                </a:solidFill>
                <a:effectLst/>
                <a:uLnTx/>
                <a:uFillTx/>
                <a:latin typeface="+mn-lt"/>
                <a:ea typeface="+mn-ea"/>
                <a:cs typeface="+mn-cs"/>
              </a:rPr>
              <a:t> ϵ </a:t>
            </a:r>
            <a:r>
              <a:rPr kumimoji="0" lang="es-MX" sz="2000" b="0" i="0" u="none" strike="noStrike" kern="1200" cap="none" spc="0" normalizeH="0" baseline="0" noProof="0">
                <a:ln>
                  <a:noFill/>
                </a:ln>
                <a:solidFill>
                  <a:schemeClr val="tx1"/>
                </a:solidFill>
                <a:effectLst/>
                <a:uLnTx/>
                <a:uFillTx/>
                <a:latin typeface="+mn-lt"/>
                <a:ea typeface="+mn-ea"/>
                <a:cs typeface="+mn-cs"/>
              </a:rPr>
              <a:t>E” significa “2 es miembro de E”. Para representar los elementos o miembros de un conjunto, se usan como símbolos las letras del alfabeto, por ejemplo: a, b, c, x, y, z. La expresión a</a:t>
            </a:r>
            <a:r>
              <a:rPr kumimoji="0" lang="es-MX" sz="2000" b="1" i="0" u="none" strike="noStrike" kern="1200" cap="none" spc="0" normalizeH="0" baseline="0" noProof="0">
                <a:ln>
                  <a:noFill/>
                </a:ln>
                <a:solidFill>
                  <a:schemeClr val="tx1"/>
                </a:solidFill>
                <a:effectLst/>
                <a:uLnTx/>
                <a:uFillTx/>
                <a:latin typeface="+mn-lt"/>
                <a:ea typeface="+mn-ea"/>
                <a:cs typeface="+mn-cs"/>
              </a:rPr>
              <a:t> ϵ </a:t>
            </a:r>
            <a:r>
              <a:rPr kumimoji="0" lang="es-MX" sz="2000" b="0" i="0" u="none" strike="noStrike" kern="1200" cap="none" spc="0" normalizeH="0" baseline="0" noProof="0">
                <a:ln>
                  <a:noFill/>
                </a:ln>
                <a:solidFill>
                  <a:schemeClr val="tx1"/>
                </a:solidFill>
                <a:effectLst/>
                <a:uLnTx/>
                <a:uFillTx/>
                <a:latin typeface="+mn-lt"/>
                <a:ea typeface="+mn-ea"/>
                <a:cs typeface="+mn-cs"/>
              </a:rPr>
              <a:t>A indica que “a es miembro de A”.</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También se utiliza el </a:t>
            </a:r>
            <a:r>
              <a:rPr kumimoji="0" lang="es-MX" sz="2000" b="1" i="0" u="none" strike="noStrike" kern="1200" cap="none" spc="0" normalizeH="0" baseline="0" noProof="0">
                <a:ln>
                  <a:noFill/>
                </a:ln>
                <a:solidFill>
                  <a:schemeClr val="tx1"/>
                </a:solidFill>
                <a:effectLst/>
                <a:uLnTx/>
                <a:uFillTx/>
                <a:latin typeface="+mn-lt"/>
                <a:ea typeface="+mn-ea"/>
                <a:cs typeface="+mn-cs"/>
              </a:rPr>
              <a:t>símbolo </a:t>
            </a:r>
            <a:r>
              <a:rPr kumimoji="0" lang="es-MX" sz="2000" b="0" i="0" u="none" strike="noStrike" kern="1200" cap="none" spc="0" normalizeH="0" baseline="0" noProof="0">
                <a:ln>
                  <a:noFill/>
                </a:ln>
                <a:solidFill>
                  <a:schemeClr val="tx1"/>
                </a:solidFill>
                <a:effectLst/>
                <a:uLnTx/>
                <a:uFillTx/>
                <a:latin typeface="+mn-lt"/>
                <a:ea typeface="+mn-ea"/>
                <a:cs typeface="+mn-cs"/>
              </a:rPr>
              <a:t>Ɇ se lee “no es miembro (elemento) de”.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6221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457200" y="836712"/>
            <a:ext cx="8229600" cy="5487888"/>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1" i="0" u="none" strike="noStrike" kern="1200" cap="none" spc="0" normalizeH="0" baseline="0" noProof="0">
                <a:ln>
                  <a:noFill/>
                </a:ln>
                <a:solidFill>
                  <a:schemeClr val="tx1"/>
                </a:solidFill>
                <a:effectLst/>
                <a:uLnTx/>
                <a:uFillTx/>
                <a:latin typeface="+mn-lt"/>
                <a:ea typeface="+mn-ea"/>
                <a:cs typeface="+mn-cs"/>
              </a:rPr>
              <a:t>	UNION</a:t>
            </a: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Se llama unión a dos conjuntos A y B al conjunto formado por los elementos que pertenecen a A o B.</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A Ս B = { x | x  </a:t>
            </a:r>
            <a:r>
              <a:rPr kumimoji="0" lang="es-MX" sz="2000" b="1" i="0" u="none" strike="noStrike" kern="1200" cap="none" spc="0" normalizeH="0" baseline="0" noProof="0">
                <a:ln>
                  <a:noFill/>
                </a:ln>
                <a:solidFill>
                  <a:schemeClr val="tx1"/>
                </a:solidFill>
                <a:effectLst/>
                <a:uLnTx/>
                <a:uFillTx/>
                <a:latin typeface="+mn-lt"/>
                <a:ea typeface="+mn-ea"/>
                <a:cs typeface="+mn-cs"/>
              </a:rPr>
              <a:t>ϵ  </a:t>
            </a:r>
            <a:r>
              <a:rPr kumimoji="0" lang="es-MX" sz="2000" b="0" i="0" u="none" strike="noStrike" kern="1200" cap="none" spc="0" normalizeH="0" baseline="0" noProof="0">
                <a:ln>
                  <a:noFill/>
                </a:ln>
                <a:solidFill>
                  <a:schemeClr val="tx1"/>
                </a:solidFill>
                <a:effectLst/>
                <a:uLnTx/>
                <a:uFillTx/>
                <a:latin typeface="+mn-lt"/>
                <a:ea typeface="+mn-ea"/>
                <a:cs typeface="+mn-cs"/>
              </a:rPr>
              <a:t>A o x </a:t>
            </a:r>
            <a:r>
              <a:rPr kumimoji="0" lang="es-MX" sz="2000" b="1" i="0" u="none" strike="noStrike" kern="1200" cap="none" spc="0" normalizeH="0" baseline="0" noProof="0">
                <a:ln>
                  <a:noFill/>
                </a:ln>
                <a:solidFill>
                  <a:schemeClr val="tx1"/>
                </a:solidFill>
                <a:effectLst/>
                <a:uLnTx/>
                <a:uFillTx/>
                <a:latin typeface="+mn-lt"/>
                <a:ea typeface="+mn-ea"/>
                <a:cs typeface="+mn-cs"/>
              </a:rPr>
              <a:t>ϵ </a:t>
            </a:r>
            <a:r>
              <a:rPr kumimoji="0" lang="es-MX" sz="2000" b="0" i="0" u="none" strike="noStrike" kern="1200" cap="none" spc="0" normalizeH="0" baseline="0" noProof="0">
                <a:ln>
                  <a:noFill/>
                </a:ln>
                <a:solidFill>
                  <a:schemeClr val="tx1"/>
                </a:solidFill>
                <a:effectLst/>
                <a:uLnTx/>
                <a:uFillTx/>
                <a:latin typeface="+mn-lt"/>
                <a:ea typeface="+mn-ea"/>
                <a:cs typeface="+mn-cs"/>
              </a:rPr>
              <a:t>B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Se lee A unión B esta formado por todos los elementos x tal que x pertenece a A o x pertenece a B o bien x pertenece a los dos conjuntos a la vez. Representación grafica: </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4 Elipse"/>
          <p:cNvSpPr/>
          <p:nvPr/>
        </p:nvSpPr>
        <p:spPr>
          <a:xfrm>
            <a:off x="3198822" y="1788600"/>
            <a:ext cx="576064" cy="5543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6" name="5 Elipse"/>
          <p:cNvSpPr/>
          <p:nvPr/>
        </p:nvSpPr>
        <p:spPr>
          <a:xfrm>
            <a:off x="4049726" y="1821062"/>
            <a:ext cx="576064" cy="5543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7" name="6 Elipse"/>
          <p:cNvSpPr/>
          <p:nvPr/>
        </p:nvSpPr>
        <p:spPr>
          <a:xfrm>
            <a:off x="5307864" y="1820874"/>
            <a:ext cx="576064" cy="5543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grpSp>
        <p:nvGrpSpPr>
          <p:cNvPr id="8" name="Group 9"/>
          <p:cNvGrpSpPr>
            <a:grpSpLocks/>
          </p:cNvGrpSpPr>
          <p:nvPr/>
        </p:nvGrpSpPr>
        <p:grpSpPr bwMode="auto">
          <a:xfrm>
            <a:off x="827584" y="3228918"/>
            <a:ext cx="7217866" cy="1817017"/>
            <a:chOff x="1730" y="6508"/>
            <a:chExt cx="8635" cy="2311"/>
          </a:xfrm>
        </p:grpSpPr>
        <p:sp>
          <p:nvSpPr>
            <p:cNvPr id="9" name="Rectangle 10"/>
            <p:cNvSpPr>
              <a:spLocks noChangeArrowheads="1"/>
            </p:cNvSpPr>
            <p:nvPr/>
          </p:nvSpPr>
          <p:spPr bwMode="auto">
            <a:xfrm>
              <a:off x="1730" y="6508"/>
              <a:ext cx="8635" cy="23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MX" sz="2000"/>
            </a:p>
          </p:txBody>
        </p:sp>
        <p:sp>
          <p:nvSpPr>
            <p:cNvPr id="10" name="Oval 11"/>
            <p:cNvSpPr>
              <a:spLocks noChangeArrowheads="1"/>
            </p:cNvSpPr>
            <p:nvPr/>
          </p:nvSpPr>
          <p:spPr bwMode="auto">
            <a:xfrm>
              <a:off x="1859" y="6610"/>
              <a:ext cx="2394" cy="21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a   b   c   d</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e   f</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11" name="Oval 12"/>
            <p:cNvSpPr>
              <a:spLocks noChangeArrowheads="1"/>
            </p:cNvSpPr>
            <p:nvPr/>
          </p:nvSpPr>
          <p:spPr bwMode="auto">
            <a:xfrm>
              <a:off x="4853" y="6629"/>
              <a:ext cx="2394" cy="21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b   c   d   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f   k   j</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12" name="Oval 13"/>
            <p:cNvSpPr>
              <a:spLocks noChangeArrowheads="1"/>
            </p:cNvSpPr>
            <p:nvPr/>
          </p:nvSpPr>
          <p:spPr bwMode="auto">
            <a:xfrm>
              <a:off x="7879" y="6646"/>
              <a:ext cx="2394" cy="21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a   b   c   d</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e   f   k   j</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13" name="Text Box 14"/>
            <p:cNvSpPr txBox="1">
              <a:spLocks noChangeArrowheads="1"/>
            </p:cNvSpPr>
            <p:nvPr/>
          </p:nvSpPr>
          <p:spPr bwMode="auto">
            <a:xfrm>
              <a:off x="4253" y="7330"/>
              <a:ext cx="600" cy="7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U</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14" name="Text Box 15"/>
            <p:cNvSpPr txBox="1">
              <a:spLocks noChangeArrowheads="1"/>
            </p:cNvSpPr>
            <p:nvPr/>
          </p:nvSpPr>
          <p:spPr bwMode="auto">
            <a:xfrm>
              <a:off x="7247" y="7143"/>
              <a:ext cx="600" cy="7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5119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ppt_x</p:attrName>
                                        </p:attrNameLst>
                                      </p:cBhvr>
                                      <p:tavLst>
                                        <p:tav tm="0">
                                          <p:val>
                                            <p:strVal val="#ppt_x-.2"/>
                                          </p:val>
                                        </p:tav>
                                        <p:tav tm="100000">
                                          <p:val>
                                            <p:strVal val="#ppt_x"/>
                                          </p:val>
                                        </p:tav>
                                      </p:tavLst>
                                    </p:anim>
                                    <p:anim calcmode="lin" valueType="num">
                                      <p:cBhvr>
                                        <p:cTn id="2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3 Marcador de contenido"/>
          <p:cNvSpPr txBox="1">
            <a:spLocks/>
          </p:cNvSpPr>
          <p:nvPr/>
        </p:nvSpPr>
        <p:spPr>
          <a:xfrm>
            <a:off x="457200" y="865688"/>
            <a:ext cx="8229600" cy="5415880"/>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1" i="0" u="none" strike="noStrike" kern="1200" cap="none" spc="0" normalizeH="0" baseline="0" noProof="0" dirty="0">
                <a:ln>
                  <a:noFill/>
                </a:ln>
                <a:solidFill>
                  <a:schemeClr val="tx1"/>
                </a:solidFill>
                <a:effectLst/>
                <a:uLnTx/>
                <a:uFillTx/>
                <a:latin typeface="+mn-lt"/>
                <a:ea typeface="+mn-ea"/>
                <a:cs typeface="+mn-cs"/>
              </a:rPr>
              <a:t>	INTERSECCION</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Se llama intersección de dos conjuntos R y S al conjunto formado por los elementos que pertenecen simultáneamente a R y 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R </a:t>
            </a:r>
            <a:r>
              <a:rPr kumimoji="0" lang="es-MX" sz="2000" b="0" i="0" u="none" strike="noStrike" kern="1200" cap="none" spc="0" normalizeH="0" baseline="0" noProof="0" dirty="0">
                <a:ln>
                  <a:noFill/>
                </a:ln>
                <a:solidFill>
                  <a:schemeClr val="tx1"/>
                </a:solidFill>
                <a:effectLst/>
                <a:uLnTx/>
                <a:uFillTx/>
                <a:latin typeface="+mn-lt"/>
                <a:ea typeface="+mn-ea"/>
                <a:cs typeface="+mn-cs"/>
              </a:rPr>
              <a:t>Ⴖ</a:t>
            </a:r>
            <a:r>
              <a:rPr kumimoji="0" lang="en-US" sz="2000" b="0" i="0" u="none" strike="noStrike" kern="1200" cap="none" spc="0" normalizeH="0" baseline="0" noProof="0" dirty="0">
                <a:ln>
                  <a:noFill/>
                </a:ln>
                <a:solidFill>
                  <a:schemeClr val="tx1"/>
                </a:solidFill>
                <a:effectLst/>
                <a:uLnTx/>
                <a:uFillTx/>
                <a:latin typeface="+mn-lt"/>
                <a:ea typeface="+mn-ea"/>
                <a:cs typeface="+mn-cs"/>
              </a:rPr>
              <a:t> S { x / x  </a:t>
            </a:r>
            <a:r>
              <a:rPr kumimoji="0" lang="es-MX" sz="2000" b="0" i="0" u="none" strike="noStrike" kern="1200" cap="none" spc="0" normalizeH="0" baseline="0" noProof="0" dirty="0">
                <a:ln>
                  <a:noFill/>
                </a:ln>
                <a:solidFill>
                  <a:schemeClr val="tx1"/>
                </a:solidFill>
                <a:effectLst/>
                <a:uLnTx/>
                <a:uFillTx/>
                <a:latin typeface="+mn-lt"/>
                <a:ea typeface="+mn-ea"/>
                <a:cs typeface="+mn-cs"/>
              </a:rPr>
              <a:t>ϵ</a:t>
            </a:r>
            <a:r>
              <a:rPr kumimoji="0" lang="en-US" sz="2000" b="0" i="0" u="none" strike="noStrike" kern="1200" cap="none" spc="0" normalizeH="0" baseline="0" noProof="0" dirty="0">
                <a:ln>
                  <a:noFill/>
                </a:ln>
                <a:solidFill>
                  <a:schemeClr val="tx1"/>
                </a:solidFill>
                <a:effectLst/>
                <a:uLnTx/>
                <a:uFillTx/>
                <a:latin typeface="+mn-lt"/>
                <a:ea typeface="+mn-ea"/>
                <a:cs typeface="+mn-cs"/>
              </a:rPr>
              <a:t> R Ʌ x </a:t>
            </a:r>
            <a:r>
              <a:rPr kumimoji="0" lang="es-MX" sz="2000" b="0" i="0" u="none" strike="noStrike" kern="1200" cap="none" spc="0" normalizeH="0" baseline="0" noProof="0" dirty="0">
                <a:ln>
                  <a:noFill/>
                </a:ln>
                <a:solidFill>
                  <a:schemeClr val="tx1"/>
                </a:solidFill>
                <a:effectLst/>
                <a:uLnTx/>
                <a:uFillTx/>
                <a:latin typeface="+mn-lt"/>
                <a:ea typeface="+mn-ea"/>
                <a:cs typeface="+mn-cs"/>
              </a:rPr>
              <a:t>ϵ</a:t>
            </a:r>
            <a:r>
              <a:rPr kumimoji="0" lang="en-US" sz="2000" b="0" i="0" u="none" strike="noStrike" kern="1200" cap="none" spc="0" normalizeH="0" baseline="0" noProof="0" dirty="0">
                <a:ln>
                  <a:noFill/>
                </a:ln>
                <a:solidFill>
                  <a:schemeClr val="tx1"/>
                </a:solidFill>
                <a:effectLst/>
                <a:uLnTx/>
                <a:uFillTx/>
                <a:latin typeface="+mn-lt"/>
                <a:ea typeface="+mn-ea"/>
                <a:cs typeface="+mn-cs"/>
              </a:rPr>
              <a:t> S }</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Que se lee: R intersección S es el conjunto formado por los elementos x tal que x pertenece a R y x pertenece a 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15 Elipse"/>
          <p:cNvSpPr/>
          <p:nvPr/>
        </p:nvSpPr>
        <p:spPr>
          <a:xfrm>
            <a:off x="3606920" y="230213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17" name="16 Elipse"/>
          <p:cNvSpPr/>
          <p:nvPr/>
        </p:nvSpPr>
        <p:spPr>
          <a:xfrm>
            <a:off x="5040052" y="230213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Tree>
    <p:extLst>
      <p:ext uri="{BB962C8B-B14F-4D97-AF65-F5344CB8AC3E}">
        <p14:creationId xmlns:p14="http://schemas.microsoft.com/office/powerpoint/2010/main" val="390642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ppt_x</p:attrName>
                                        </p:attrNameLst>
                                      </p:cBhvr>
                                      <p:tavLst>
                                        <p:tav tm="0">
                                          <p:val>
                                            <p:strVal val="#ppt_x-.2"/>
                                          </p:val>
                                        </p:tav>
                                        <p:tav tm="100000">
                                          <p:val>
                                            <p:strVal val="#ppt_x"/>
                                          </p:val>
                                        </p:tav>
                                      </p:tavLst>
                                    </p:anim>
                                    <p:anim calcmode="lin" valueType="num">
                                      <p:cBhvr>
                                        <p:cTn id="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1000" fill="hold"/>
                                        <p:tgtEl>
                                          <p:spTgt spid="17"/>
                                        </p:tgtEl>
                                        <p:attrNameLst>
                                          <p:attrName>ppt_x</p:attrName>
                                        </p:attrNameLst>
                                      </p:cBhvr>
                                      <p:tavLst>
                                        <p:tav tm="0">
                                          <p:val>
                                            <p:strVal val="#ppt_x-.2"/>
                                          </p:val>
                                        </p:tav>
                                        <p:tav tm="100000">
                                          <p:val>
                                            <p:strVal val="#ppt_x"/>
                                          </p:val>
                                        </p:tav>
                                      </p:tavLst>
                                    </p:anim>
                                    <p:anim calcmode="lin" valueType="num">
                                      <p:cBhvr>
                                        <p:cTn id="15"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306588" y="891366"/>
            <a:ext cx="8229600" cy="5271864"/>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1" i="0" u="none" strike="noStrike" kern="1200" cap="none" spc="0" normalizeH="0" baseline="0" noProof="0" dirty="0">
                <a:ln>
                  <a:noFill/>
                </a:ln>
                <a:solidFill>
                  <a:schemeClr val="tx1"/>
                </a:solidFill>
                <a:effectLst/>
                <a:uLnTx/>
                <a:uFillTx/>
                <a:latin typeface="+mn-lt"/>
                <a:ea typeface="+mn-ea"/>
                <a:cs typeface="+mn-cs"/>
              </a:rPr>
              <a:t>	COMPLEMENTO</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Dado un subconjunto A de E, se llama complemento de A con relación a E, al conjunto de los elementos de E que no pertenecen a </a:t>
            </a:r>
            <a:r>
              <a:rPr kumimoji="0" lang="es-MX" sz="2000" b="0" i="0" u="none" strike="noStrike" kern="1200" cap="none" spc="0" normalizeH="0" baseline="0" noProof="0" dirty="0" err="1">
                <a:ln>
                  <a:noFill/>
                </a:ln>
                <a:solidFill>
                  <a:schemeClr val="tx1"/>
                </a:solidFill>
                <a:effectLst/>
                <a:uLnTx/>
                <a:uFillTx/>
                <a:latin typeface="+mn-lt"/>
                <a:ea typeface="+mn-ea"/>
                <a:cs typeface="+mn-cs"/>
              </a:rPr>
              <a:t>A</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CA = { x:x </a:t>
            </a:r>
            <a:r>
              <a:rPr kumimoji="0" lang="es-MX" sz="2000" b="1" i="0" u="none" strike="noStrike" kern="1200" cap="none" spc="0" normalizeH="0" baseline="0" noProof="0" dirty="0">
                <a:ln>
                  <a:noFill/>
                </a:ln>
                <a:solidFill>
                  <a:schemeClr val="tx1"/>
                </a:solidFill>
                <a:effectLst/>
                <a:uLnTx/>
                <a:uFillTx/>
                <a:latin typeface="+mn-lt"/>
                <a:ea typeface="+mn-ea"/>
                <a:cs typeface="+mn-cs"/>
              </a:rPr>
              <a:t>Ɇ </a:t>
            </a:r>
            <a:r>
              <a:rPr kumimoji="0" lang="es-MX" sz="2000" b="0" i="0" u="none" strike="noStrike" kern="1200" cap="none" spc="0" normalizeH="0" baseline="0" noProof="0" dirty="0">
                <a:ln>
                  <a:noFill/>
                </a:ln>
                <a:solidFill>
                  <a:schemeClr val="tx1"/>
                </a:solidFill>
                <a:effectLst/>
                <a:uLnTx/>
                <a:uFillTx/>
                <a:latin typeface="+mn-lt"/>
                <a:ea typeface="+mn-ea"/>
                <a:cs typeface="+mn-cs"/>
              </a:rPr>
              <a:t>A Ʌ x ϵ E }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También se simboliza por A</a:t>
            </a:r>
            <a:r>
              <a:rPr kumimoji="0" lang="es-MX" sz="2000" b="0" i="0" u="none" strike="noStrike" kern="1200" cap="none" spc="0" normalizeH="0" baseline="30000" noProof="0" dirty="0">
                <a:ln>
                  <a:noFill/>
                </a:ln>
                <a:solidFill>
                  <a:schemeClr val="tx1"/>
                </a:solidFill>
                <a:effectLst/>
                <a:uLnTx/>
                <a:uFillTx/>
                <a:latin typeface="+mn-lt"/>
                <a:ea typeface="+mn-ea"/>
                <a:cs typeface="+mn-cs"/>
              </a:rPr>
              <a:t>c</a:t>
            </a:r>
            <a:r>
              <a:rPr kumimoji="0" lang="es-MX" sz="2000" b="0" i="0" u="none" strike="noStrike" kern="1200" cap="none" spc="0" normalizeH="0" baseline="0" noProof="0" dirty="0">
                <a:ln>
                  <a:noFill/>
                </a:ln>
                <a:solidFill>
                  <a:schemeClr val="tx1"/>
                </a:solidFill>
                <a:effectLst/>
                <a:uLnTx/>
                <a:uFillTx/>
                <a:latin typeface="+mn-lt"/>
                <a:ea typeface="+mn-ea"/>
                <a:cs typeface="+mn-cs"/>
              </a:rPr>
              <a:t>, C´A, A´ o Ᾱ para que no haya confusión.</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err="1">
                <a:ln>
                  <a:noFill/>
                </a:ln>
                <a:solidFill>
                  <a:schemeClr val="tx1"/>
                </a:solidFill>
                <a:effectLst/>
                <a:uLnTx/>
                <a:uFillTx/>
                <a:latin typeface="+mn-lt"/>
                <a:ea typeface="+mn-ea"/>
                <a:cs typeface="+mn-cs"/>
              </a:rPr>
              <a:t>Ej</a:t>
            </a:r>
            <a:r>
              <a:rPr kumimoji="0" lang="es-MX" sz="2000" b="0" i="0" u="none" strike="noStrike" kern="1200" cap="none" spc="0" normalizeH="0" baseline="0" noProof="0" dirty="0">
                <a:ln>
                  <a:noFill/>
                </a:ln>
                <a:solidFill>
                  <a:schemeClr val="tx1"/>
                </a:solidFill>
                <a:effectLst/>
                <a:uLnTx/>
                <a:uFillTx/>
                <a:latin typeface="+mn-lt"/>
                <a:ea typeface="+mn-ea"/>
                <a:cs typeface="+mn-cs"/>
              </a:rPr>
              <a:t>: Si E = { 1,2,3 } y A = { 1,2 } entonces CA = { 3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4 Elipse"/>
          <p:cNvSpPr/>
          <p:nvPr/>
        </p:nvSpPr>
        <p:spPr>
          <a:xfrm>
            <a:off x="3162386" y="2273732"/>
            <a:ext cx="5040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6" name="5 Elipse"/>
          <p:cNvSpPr/>
          <p:nvPr/>
        </p:nvSpPr>
        <p:spPr>
          <a:xfrm>
            <a:off x="4057186" y="2295248"/>
            <a:ext cx="5040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7" name="6 Elipse"/>
          <p:cNvSpPr/>
          <p:nvPr/>
        </p:nvSpPr>
        <p:spPr>
          <a:xfrm>
            <a:off x="2996306" y="3055168"/>
            <a:ext cx="349324" cy="3326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8" name="7 Elipse"/>
          <p:cNvSpPr/>
          <p:nvPr/>
        </p:nvSpPr>
        <p:spPr>
          <a:xfrm>
            <a:off x="3345630" y="3055168"/>
            <a:ext cx="411220" cy="4047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9" name="8 Elipse"/>
          <p:cNvSpPr/>
          <p:nvPr/>
        </p:nvSpPr>
        <p:spPr>
          <a:xfrm>
            <a:off x="3789124" y="3055130"/>
            <a:ext cx="353948" cy="3434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10" name="9 Elipse"/>
          <p:cNvSpPr/>
          <p:nvPr/>
        </p:nvSpPr>
        <p:spPr>
          <a:xfrm>
            <a:off x="4203317" y="3022857"/>
            <a:ext cx="357925" cy="3649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Tree>
    <p:extLst>
      <p:ext uri="{BB962C8B-B14F-4D97-AF65-F5344CB8AC3E}">
        <p14:creationId xmlns:p14="http://schemas.microsoft.com/office/powerpoint/2010/main" val="175376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ppt_x</p:attrName>
                                        </p:attrNameLst>
                                      </p:cBhvr>
                                      <p:tavLst>
                                        <p:tav tm="0">
                                          <p:val>
                                            <p:strVal val="#ppt_x-.2"/>
                                          </p:val>
                                        </p:tav>
                                        <p:tav tm="100000">
                                          <p:val>
                                            <p:strVal val="#ppt_x"/>
                                          </p:val>
                                        </p:tav>
                                      </p:tavLst>
                                    </p:anim>
                                    <p:anim calcmode="lin" valueType="num">
                                      <p:cBhvr>
                                        <p:cTn id="2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ppt_x</p:attrName>
                                        </p:attrNameLst>
                                      </p:cBhvr>
                                      <p:tavLst>
                                        <p:tav tm="0">
                                          <p:val>
                                            <p:strVal val="#ppt_x-.2"/>
                                          </p:val>
                                        </p:tav>
                                        <p:tav tm="100000">
                                          <p:val>
                                            <p:strVal val="#ppt_x"/>
                                          </p:val>
                                        </p:tav>
                                      </p:tavLst>
                                    </p:anim>
                                    <p:anim calcmode="lin" valueType="num">
                                      <p:cBhvr>
                                        <p:cTn id="36"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ppt_x</p:attrName>
                                        </p:attrNameLst>
                                      </p:cBhvr>
                                      <p:tavLst>
                                        <p:tav tm="0">
                                          <p:val>
                                            <p:strVal val="#ppt_x-.2"/>
                                          </p:val>
                                        </p:tav>
                                        <p:tav tm="100000">
                                          <p:val>
                                            <p:strVal val="#ppt_x"/>
                                          </p:val>
                                        </p:tav>
                                      </p:tavLst>
                                    </p:anim>
                                    <p:anim calcmode="lin" valueType="num">
                                      <p:cBhvr>
                                        <p:cTn id="4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457200" y="836712"/>
            <a:ext cx="8229600" cy="5487888"/>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1" i="0" u="none" strike="noStrike" kern="1200" cap="none" spc="0" normalizeH="0" baseline="0" noProof="0">
                <a:ln>
                  <a:noFill/>
                </a:ln>
                <a:solidFill>
                  <a:schemeClr val="tx1"/>
                </a:solidFill>
                <a:effectLst/>
                <a:uLnTx/>
                <a:uFillTx/>
                <a:latin typeface="+mn-lt"/>
                <a:ea typeface="+mn-ea"/>
                <a:cs typeface="+mn-cs"/>
              </a:rPr>
              <a:t>	DIFERENCIA</a:t>
            </a: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La diferencia de los conjuntos A y B es el conjunto de elementos que pertenecen a A, pero no a B. Se denota la diferencia de A y B por:</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	A – B</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	Que se lee “A diferencia de B” o simplemente “A menos B”. A veces la diferencia de A y B se denota por A/B o por A ~ B.</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	La diferencia de A y B se puede también definir concisamente como:</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	A –B = {x|x ϵ A y x Ɇ B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285072" y="836712"/>
            <a:ext cx="8229600" cy="5487888"/>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1" i="0" u="none" strike="noStrike" kern="1200" cap="none" spc="0" normalizeH="0" baseline="0" noProof="0">
                <a:ln>
                  <a:noFill/>
                </a:ln>
                <a:solidFill>
                  <a:schemeClr val="tx1"/>
                </a:solidFill>
                <a:effectLst/>
                <a:uLnTx/>
                <a:uFillTx/>
                <a:latin typeface="+mn-lt"/>
                <a:ea typeface="+mn-ea"/>
                <a:cs typeface="+mn-cs"/>
              </a:rPr>
              <a:t>CONJUNTO POTENCIA</a:t>
            </a: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La familia de todos los subconjuntos de un conjunto S se le llama conjunto potencia de S. Se le designa por:</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2</a:t>
            </a:r>
            <a:r>
              <a:rPr kumimoji="0" lang="es-MX" sz="2000" b="0" i="0" u="none" strike="noStrike" kern="1200" cap="none" spc="0" normalizeH="0" baseline="30000" noProof="0">
                <a:ln>
                  <a:noFill/>
                </a:ln>
                <a:solidFill>
                  <a:schemeClr val="tx1"/>
                </a:solidFill>
                <a:effectLst/>
                <a:uLnTx/>
                <a:uFillTx/>
                <a:latin typeface="+mn-lt"/>
                <a:ea typeface="+mn-ea"/>
                <a:cs typeface="+mn-cs"/>
              </a:rPr>
              <a:t>s</a:t>
            </a: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Ejemplo: Si M = {{a,b}} entonces, 2</a:t>
            </a:r>
            <a:r>
              <a:rPr kumimoji="0" lang="es-MX" sz="2000" b="0" i="0" u="none" strike="noStrike" kern="1200" cap="none" spc="0" normalizeH="0" baseline="30000" noProof="0">
                <a:ln>
                  <a:noFill/>
                </a:ln>
                <a:solidFill>
                  <a:schemeClr val="tx1"/>
                </a:solidFill>
                <a:effectLst/>
                <a:uLnTx/>
                <a:uFillTx/>
                <a:latin typeface="+mn-lt"/>
                <a:ea typeface="+mn-ea"/>
                <a:cs typeface="+mn-cs"/>
              </a:rPr>
              <a:t>M</a:t>
            </a:r>
            <a:r>
              <a:rPr kumimoji="0" lang="es-MX" sz="2000" b="0" i="0" u="none" strike="noStrike" kern="1200" cap="none" spc="0" normalizeH="0" baseline="0" noProof="0">
                <a:ln>
                  <a:noFill/>
                </a:ln>
                <a:solidFill>
                  <a:schemeClr val="tx1"/>
                </a:solidFill>
                <a:effectLst/>
                <a:uLnTx/>
                <a:uFillTx/>
                <a:latin typeface="+mn-lt"/>
                <a:ea typeface="+mn-ea"/>
                <a:cs typeface="+mn-cs"/>
              </a:rPr>
              <a:t> = {{a,b}, {a}, {b}, Φ}</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Si un conjunto S es finito, digamos que S tenga n elementos, entonces el conjunto potencia S tendrá 2</a:t>
            </a:r>
            <a:r>
              <a:rPr kumimoji="0" lang="es-MX" sz="2000" b="0" i="0" u="none" strike="noStrike" kern="1200" cap="none" spc="0" normalizeH="0" baseline="30000" noProof="0">
                <a:ln>
                  <a:noFill/>
                </a:ln>
                <a:solidFill>
                  <a:schemeClr val="tx1"/>
                </a:solidFill>
                <a:effectLst/>
                <a:uLnTx/>
                <a:uFillTx/>
                <a:latin typeface="+mn-lt"/>
                <a:ea typeface="+mn-ea"/>
                <a:cs typeface="+mn-cs"/>
              </a:rPr>
              <a:t>n</a:t>
            </a:r>
            <a:r>
              <a:rPr kumimoji="0" lang="es-MX" sz="2000" b="0" i="0" u="none" strike="noStrike" kern="1200" cap="none" spc="0" normalizeH="0" baseline="0" noProof="0">
                <a:ln>
                  <a:noFill/>
                </a:ln>
                <a:solidFill>
                  <a:schemeClr val="tx1"/>
                </a:solidFill>
                <a:effectLst/>
                <a:uLnTx/>
                <a:uFillTx/>
                <a:latin typeface="+mn-lt"/>
                <a:ea typeface="+mn-ea"/>
                <a:cs typeface="+mn-cs"/>
              </a:rPr>
              <a:t> elementos, como se puede demostrar. Esta es una razón  para llamar conjunto de potencia de S la clase de los subconjuntos de S para denotarla por 2</a:t>
            </a:r>
            <a:r>
              <a:rPr kumimoji="0" lang="es-MX" sz="2000" b="0" i="0" u="none" strike="noStrike" kern="1200" cap="none" spc="0" normalizeH="0" baseline="30000" noProof="0">
                <a:ln>
                  <a:noFill/>
                </a:ln>
                <a:solidFill>
                  <a:schemeClr val="tx1"/>
                </a:solidFill>
                <a:effectLst/>
                <a:uLnTx/>
                <a:uFillTx/>
                <a:latin typeface="+mn-lt"/>
                <a:ea typeface="+mn-ea"/>
                <a:cs typeface="+mn-cs"/>
              </a:rPr>
              <a:t>x</a:t>
            </a:r>
            <a:r>
              <a:rPr kumimoji="0" lang="es-MX" sz="2000" b="0" i="0" u="none" strike="noStrike" kern="1200" cap="none" spc="0" normalizeH="0" baseline="0" noProof="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457200" y="908720"/>
            <a:ext cx="8229600" cy="5415880"/>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1" i="0" u="none" strike="noStrike" kern="1200" cap="none" spc="0" normalizeH="0" baseline="0" noProof="0" dirty="0">
                <a:ln>
                  <a:noFill/>
                </a:ln>
                <a:solidFill>
                  <a:schemeClr val="tx1"/>
                </a:solidFill>
                <a:effectLst/>
                <a:uLnTx/>
                <a:uFillTx/>
                <a:latin typeface="+mn-lt"/>
                <a:ea typeface="+mn-ea"/>
                <a:cs typeface="+mn-cs"/>
              </a:rPr>
              <a:t>	CONJUNTO PRODUCTO CRUZ</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Dados dos conjuntos A y B, se llama conjunto producto de A y B el conjunto de todos los pares ordenados (</a:t>
            </a:r>
            <a:r>
              <a:rPr kumimoji="0" lang="es-MX" sz="2000" b="0" i="0" u="none" strike="noStrike" kern="1200" cap="none" spc="0" normalizeH="0" baseline="0" noProof="0" dirty="0" err="1">
                <a:ln>
                  <a:noFill/>
                </a:ln>
                <a:solidFill>
                  <a:schemeClr val="tx1"/>
                </a:solidFill>
                <a:effectLst/>
                <a:uLnTx/>
                <a:uFillTx/>
                <a:latin typeface="+mn-lt"/>
                <a:ea typeface="+mn-ea"/>
                <a:cs typeface="+mn-cs"/>
              </a:rPr>
              <a:t>a,b</a:t>
            </a:r>
            <a:r>
              <a:rPr kumimoji="0" lang="es-MX" sz="2000" b="0" i="0" u="none" strike="noStrike" kern="1200" cap="none" spc="0" normalizeH="0" baseline="0" noProof="0" dirty="0">
                <a:ln>
                  <a:noFill/>
                </a:ln>
                <a:solidFill>
                  <a:schemeClr val="tx1"/>
                </a:solidFill>
                <a:effectLst/>
                <a:uLnTx/>
                <a:uFillTx/>
                <a:latin typeface="+mn-lt"/>
                <a:ea typeface="+mn-ea"/>
                <a:cs typeface="+mn-cs"/>
              </a:rPr>
              <a:t>) con a ϵ A y b ϵ B. Se le denota por:</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	A x B	Esto se lee “A cruz B”. Mas breve,</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	A x B= { (</a:t>
            </a:r>
            <a:r>
              <a:rPr kumimoji="0" lang="es-MX" sz="2000" b="0" i="0" u="none" strike="noStrike" kern="1200" cap="none" spc="0" normalizeH="0" baseline="0" noProof="0" dirty="0" err="1">
                <a:ln>
                  <a:noFill/>
                </a:ln>
                <a:solidFill>
                  <a:schemeClr val="tx1"/>
                </a:solidFill>
                <a:effectLst/>
                <a:uLnTx/>
                <a:uFillTx/>
                <a:latin typeface="+mn-lt"/>
                <a:ea typeface="+mn-ea"/>
                <a:cs typeface="+mn-cs"/>
              </a:rPr>
              <a:t>a,b</a:t>
            </a:r>
            <a:r>
              <a:rPr kumimoji="0" lang="es-MX" sz="2000" b="0" i="0" u="none" strike="noStrike" kern="1200" cap="none" spc="0" normalizeH="0" baseline="0" noProof="0" dirty="0">
                <a:ln>
                  <a:noFill/>
                </a:ln>
                <a:solidFill>
                  <a:schemeClr val="tx1"/>
                </a:solidFill>
                <a:effectLst/>
                <a:uLnTx/>
                <a:uFillTx/>
                <a:latin typeface="+mn-lt"/>
                <a:ea typeface="+mn-ea"/>
                <a:cs typeface="+mn-cs"/>
              </a:rPr>
              <a:t>) | a ϵ A, b ϵ B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	Ejemplo:		Sean A= {1,2,3} y B= {</a:t>
            </a:r>
            <a:r>
              <a:rPr kumimoji="0" lang="es-MX" sz="2000" b="0" i="0" u="none" strike="noStrike" kern="1200" cap="none" spc="0" normalizeH="0" baseline="0" noProof="0" dirty="0" err="1">
                <a:ln>
                  <a:noFill/>
                </a:ln>
                <a:solidFill>
                  <a:schemeClr val="tx1"/>
                </a:solidFill>
                <a:effectLst/>
                <a:uLnTx/>
                <a:uFillTx/>
                <a:latin typeface="+mn-lt"/>
                <a:ea typeface="+mn-ea"/>
                <a:cs typeface="+mn-cs"/>
              </a:rPr>
              <a:t>a,b</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A x B= { (1a), (1b), (2a), (2b), (3a), (3b)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2 Arco"/>
          <p:cNvSpPr/>
          <p:nvPr/>
        </p:nvSpPr>
        <p:spPr>
          <a:xfrm rot="20410181">
            <a:off x="1942366" y="3467712"/>
            <a:ext cx="2991023" cy="1678915"/>
          </a:xfrm>
          <a:prstGeom prst="arc">
            <a:avLst>
              <a:gd name="adj1" fmla="val 16891842"/>
              <a:gd name="adj2" fmla="val 209182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2000"/>
          </a:p>
        </p:txBody>
      </p:sp>
      <p:sp>
        <p:nvSpPr>
          <p:cNvPr id="4" name="3 Arco"/>
          <p:cNvSpPr/>
          <p:nvPr/>
        </p:nvSpPr>
        <p:spPr>
          <a:xfrm rot="20410181">
            <a:off x="1868260" y="3438407"/>
            <a:ext cx="3252429" cy="1788729"/>
          </a:xfrm>
          <a:prstGeom prst="arc">
            <a:avLst>
              <a:gd name="adj1" fmla="val 16891842"/>
              <a:gd name="adj2" fmla="val 209182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704088"/>
            <a:ext cx="8229600" cy="554557"/>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000" b="0" i="0" u="none" strike="noStrike" kern="1200" cap="none" spc="0" normalizeH="0" baseline="0" noProof="0" dirty="0">
                <a:ln>
                  <a:noFill/>
                </a:ln>
                <a:solidFill>
                  <a:schemeClr val="tx1"/>
                </a:solidFill>
                <a:effectLst/>
                <a:uLnTx/>
                <a:uFillTx/>
                <a:latin typeface="+mj-lt"/>
                <a:ea typeface="+mj-ea"/>
                <a:cs typeface="+mj-cs"/>
              </a:rPr>
              <a:t>Método por extensión</a:t>
            </a:r>
          </a:p>
        </p:txBody>
      </p:sp>
      <p:sp>
        <p:nvSpPr>
          <p:cNvPr id="3" name="2 Marcador de contenido"/>
          <p:cNvSpPr txBox="1">
            <a:spLocks/>
          </p:cNvSpPr>
          <p:nvPr/>
        </p:nvSpPr>
        <p:spPr>
          <a:xfrm>
            <a:off x="295830" y="1473798"/>
            <a:ext cx="8229600" cy="2721684"/>
          </a:xfrm>
          <a:prstGeom prst="rect">
            <a:avLst/>
          </a:prstGeom>
        </p:spPr>
        <p:txBody>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El método por “extensión” es sumamente sencillo y no da lugar a ambigüedades. Sin embargo, no todos los conjuntos se pueden especificar enumerando sus elementos.</a:t>
            </a:r>
          </a:p>
          <a:p>
            <a:pPr marL="342900" marR="0" lvl="0" indent="-342900" algn="just"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Ej. C= { x| x – 2 = 5 }. Se lee “C es el conjunto de los x tales que x menos 2 es igual a 5”. La única solución es 7, de modo que C = { 7 }.</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985292"/>
            <a:ext cx="8229600" cy="571500"/>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000" b="0" i="0" u="none" strike="noStrike" kern="1200" cap="none" spc="0" normalizeH="0" baseline="0" noProof="0" dirty="0">
                <a:ln>
                  <a:noFill/>
                </a:ln>
                <a:solidFill>
                  <a:schemeClr val="tx1"/>
                </a:solidFill>
                <a:effectLst/>
                <a:uLnTx/>
                <a:uFillTx/>
                <a:latin typeface="+mj-lt"/>
                <a:ea typeface="+mj-ea"/>
                <a:cs typeface="+mj-cs"/>
              </a:rPr>
              <a:t>Método de comprensión</a:t>
            </a:r>
          </a:p>
        </p:txBody>
      </p:sp>
      <p:sp>
        <p:nvSpPr>
          <p:cNvPr id="3" name="2 Marcador de contenido"/>
          <p:cNvSpPr txBox="1">
            <a:spLocks/>
          </p:cNvSpPr>
          <p:nvPr/>
        </p:nvSpPr>
        <p:spPr>
          <a:xfrm>
            <a:off x="252798" y="1503002"/>
            <a:ext cx="8229600" cy="3284149"/>
          </a:xfrm>
          <a:prstGeom prst="rect">
            <a:avLst/>
          </a:prstGeom>
        </p:spPr>
        <p:txBody>
          <a:bodyPr>
            <a:norm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El método por “comprensión” proporciona un criterio practico para determinar si un elemento arbitrario pertenece a un conjunto determinado: los objetos que poseen la propiedad, y solo ellos, pertenecen al conjunto. A su vez, esto nos obliga a precisar con toda claridad la propiedad definitoria, para evitar ambigüedad e incertidumbre.</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Ej. A que consiste de las letras a, b, c, d y e. Pueden existir muchas soluciones:</a:t>
            </a:r>
          </a:p>
          <a:p>
            <a:pPr marL="342900" marR="0" lvl="0" indent="-342900" algn="just"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A = {</a:t>
            </a:r>
            <a:r>
              <a:rPr kumimoji="0" lang="es-MX" sz="2000" b="0" i="0" u="none" strike="noStrike" kern="1200" cap="none" spc="0" normalizeH="0" baseline="0" noProof="0" dirty="0" err="1">
                <a:ln>
                  <a:noFill/>
                </a:ln>
                <a:solidFill>
                  <a:schemeClr val="tx1"/>
                </a:solidFill>
                <a:effectLst/>
                <a:uLnTx/>
                <a:uFillTx/>
                <a:latin typeface="+mn-lt"/>
                <a:ea typeface="+mn-ea"/>
                <a:cs typeface="+mn-cs"/>
              </a:rPr>
              <a:t>x|x</a:t>
            </a:r>
            <a:r>
              <a:rPr kumimoji="0" lang="es-MX" sz="2000" b="0" i="0" u="none" strike="noStrike" kern="1200" cap="none" spc="0" normalizeH="0" baseline="0" noProof="0" dirty="0">
                <a:ln>
                  <a:noFill/>
                </a:ln>
                <a:solidFill>
                  <a:schemeClr val="tx1"/>
                </a:solidFill>
                <a:effectLst/>
                <a:uLnTx/>
                <a:uFillTx/>
                <a:latin typeface="+mn-lt"/>
                <a:ea typeface="+mn-ea"/>
                <a:cs typeface="+mn-cs"/>
              </a:rPr>
              <a:t> esta antes de f en el alfabeto} y como segundo resultado, </a:t>
            </a:r>
          </a:p>
          <a:p>
            <a:pPr marL="342900" marR="0" lvl="0" indent="-342900" algn="just"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A={</a:t>
            </a:r>
            <a:r>
              <a:rPr kumimoji="0" lang="es-MX" sz="2000" b="0" i="0" u="none" strike="noStrike" kern="1200" cap="none" spc="0" normalizeH="0" baseline="0" noProof="0" dirty="0" err="1">
                <a:ln>
                  <a:noFill/>
                </a:ln>
                <a:solidFill>
                  <a:schemeClr val="tx1"/>
                </a:solidFill>
                <a:effectLst/>
                <a:uLnTx/>
                <a:uFillTx/>
                <a:latin typeface="+mn-lt"/>
                <a:ea typeface="+mn-ea"/>
                <a:cs typeface="+mn-cs"/>
              </a:rPr>
              <a:t>x|x</a:t>
            </a:r>
            <a:r>
              <a:rPr kumimoji="0" lang="es-MX" sz="2000" b="0" i="0" u="none" strike="noStrike" kern="1200" cap="none" spc="0" normalizeH="0" baseline="0" noProof="0" dirty="0">
                <a:ln>
                  <a:noFill/>
                </a:ln>
                <a:solidFill>
                  <a:schemeClr val="tx1"/>
                </a:solidFill>
                <a:effectLst/>
                <a:uLnTx/>
                <a:uFillTx/>
                <a:latin typeface="+mn-lt"/>
                <a:ea typeface="+mn-ea"/>
                <a:cs typeface="+mn-cs"/>
              </a:rPr>
              <a:t> es una de las primeras 5 letras del alfabeto}</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87736" y="1538344"/>
            <a:ext cx="6626711" cy="646331"/>
          </a:xfrm>
          <a:prstGeom prst="rect">
            <a:avLst/>
          </a:prstGeom>
          <a:noFill/>
        </p:spPr>
        <p:txBody>
          <a:bodyPr wrap="square" rtlCol="0">
            <a:spAutoFit/>
          </a:bodyPr>
          <a:lstStyle/>
          <a:p>
            <a:r>
              <a:rPr lang="es-MX" sz="3600" dirty="0"/>
              <a:t>¿Hasta aquí tienen alguna duda?</a:t>
            </a:r>
          </a:p>
        </p:txBody>
      </p:sp>
      <p:sp>
        <p:nvSpPr>
          <p:cNvPr id="3" name="2 CuadroTexto"/>
          <p:cNvSpPr txBox="1"/>
          <p:nvPr/>
        </p:nvSpPr>
        <p:spPr>
          <a:xfrm>
            <a:off x="2216075" y="2528047"/>
            <a:ext cx="4690335" cy="369332"/>
          </a:xfrm>
          <a:prstGeom prst="rect">
            <a:avLst/>
          </a:prstGeom>
          <a:noFill/>
        </p:spPr>
        <p:txBody>
          <a:bodyPr wrap="square" rtlCol="0">
            <a:spAutoFit/>
          </a:bodyPr>
          <a:lstStyle/>
          <a:p>
            <a:r>
              <a:rPr lang="es-MX" dirty="0"/>
              <a:t>Entonces continuemos con el diagrama de </a:t>
            </a:r>
            <a:r>
              <a:rPr lang="es-MX" dirty="0" err="1"/>
              <a:t>Venn</a:t>
            </a:r>
            <a:r>
              <a:rPr lang="es-MX"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B1AD60-40E5-414F-A125-A4A406AE8FEB}"/>
              </a:ext>
            </a:extLst>
          </p:cNvPr>
          <p:cNvSpPr txBox="1"/>
          <p:nvPr/>
        </p:nvSpPr>
        <p:spPr>
          <a:xfrm>
            <a:off x="552892" y="648587"/>
            <a:ext cx="5231219" cy="400110"/>
          </a:xfrm>
          <a:prstGeom prst="rect">
            <a:avLst/>
          </a:prstGeom>
          <a:noFill/>
        </p:spPr>
        <p:txBody>
          <a:bodyPr wrap="square" rtlCol="0">
            <a:spAutoFit/>
          </a:bodyPr>
          <a:lstStyle/>
          <a:p>
            <a:r>
              <a:rPr lang="es-MX" sz="2000" dirty="0">
                <a:solidFill>
                  <a:schemeClr val="bg1"/>
                </a:solidFill>
                <a:latin typeface="Gotham" pitchFamily="2" charset="0"/>
              </a:rPr>
              <a:t>TEMARIO</a:t>
            </a:r>
            <a:endParaRPr lang="es-MX" sz="2000" dirty="0">
              <a:solidFill>
                <a:schemeClr val="bg1"/>
              </a:solidFill>
              <a:latin typeface="Gotham-Medium" panose="02000604030000020004" pitchFamily="2" charset="0"/>
            </a:endParaRPr>
          </a:p>
        </p:txBody>
      </p:sp>
      <p:sp>
        <p:nvSpPr>
          <p:cNvPr id="3" name="CuadroTexto 2">
            <a:extLst>
              <a:ext uri="{FF2B5EF4-FFF2-40B4-BE49-F238E27FC236}">
                <a16:creationId xmlns:a16="http://schemas.microsoft.com/office/drawing/2014/main" id="{D04D9CCF-4D21-4AF4-9A2B-E0ABD13B9FDE}"/>
              </a:ext>
            </a:extLst>
          </p:cNvPr>
          <p:cNvSpPr txBox="1"/>
          <p:nvPr/>
        </p:nvSpPr>
        <p:spPr>
          <a:xfrm>
            <a:off x="552892" y="1082084"/>
            <a:ext cx="7953155" cy="1015663"/>
          </a:xfrm>
          <a:prstGeom prst="rect">
            <a:avLst/>
          </a:prstGeom>
          <a:noFill/>
        </p:spPr>
        <p:txBody>
          <a:bodyPr wrap="square" rtlCol="0">
            <a:spAutoFit/>
          </a:bodyPr>
          <a:lstStyle/>
          <a:p>
            <a:pPr marL="342900" indent="-342900">
              <a:buFont typeface="Wingdings" panose="05000000000000000000" pitchFamily="2" charset="2"/>
              <a:buChar char="§"/>
            </a:pPr>
            <a:r>
              <a:rPr lang="es-MX" sz="2000" dirty="0">
                <a:solidFill>
                  <a:schemeClr val="bg1"/>
                </a:solidFill>
                <a:latin typeface="Gotham" pitchFamily="2" charset="0"/>
              </a:rPr>
              <a:t>Operaciones </a:t>
            </a:r>
            <a:r>
              <a:rPr lang="es-MX" sz="2000" dirty="0" err="1">
                <a:solidFill>
                  <a:schemeClr val="bg1"/>
                </a:solidFill>
                <a:latin typeface="Gotham" pitchFamily="2" charset="0"/>
              </a:rPr>
              <a:t>basicas</a:t>
            </a:r>
            <a:r>
              <a:rPr lang="es-MX" sz="2000" dirty="0">
                <a:solidFill>
                  <a:schemeClr val="bg1"/>
                </a:solidFill>
                <a:latin typeface="Gotham" pitchFamily="2" charset="0"/>
              </a:rPr>
              <a:t> de conjuntos</a:t>
            </a:r>
          </a:p>
          <a:p>
            <a:pPr marL="342900" indent="-342900">
              <a:buFont typeface="Wingdings" panose="05000000000000000000" pitchFamily="2" charset="2"/>
              <a:buChar char="§"/>
            </a:pPr>
            <a:r>
              <a:rPr lang="es-MX" sz="2000" dirty="0">
                <a:solidFill>
                  <a:schemeClr val="bg1"/>
                </a:solidFill>
                <a:latin typeface="Gotham" pitchFamily="2" charset="0"/>
              </a:rPr>
              <a:t>Diagramas de </a:t>
            </a:r>
            <a:r>
              <a:rPr lang="es-MX" sz="2000" dirty="0" err="1">
                <a:solidFill>
                  <a:schemeClr val="bg1"/>
                </a:solidFill>
                <a:latin typeface="Gotham" pitchFamily="2" charset="0"/>
              </a:rPr>
              <a:t>Venn</a:t>
            </a:r>
            <a:endParaRPr lang="es-MX" sz="2000" dirty="0">
              <a:solidFill>
                <a:schemeClr val="bg1"/>
              </a:solidFill>
              <a:latin typeface="Gotham" pitchFamily="2" charset="0"/>
            </a:endParaRPr>
          </a:p>
          <a:p>
            <a:pPr marL="342900" indent="-342900">
              <a:buFont typeface="Wingdings" panose="05000000000000000000" pitchFamily="2" charset="2"/>
              <a:buChar char="§"/>
            </a:pPr>
            <a:r>
              <a:rPr lang="es-MX" sz="2000" dirty="0">
                <a:solidFill>
                  <a:schemeClr val="bg1"/>
                </a:solidFill>
                <a:latin typeface="Gotham" pitchFamily="2" charset="0"/>
              </a:rPr>
              <a:t>Algebra de conjuntos</a:t>
            </a:r>
          </a:p>
        </p:txBody>
      </p:sp>
    </p:spTree>
    <p:extLst>
      <p:ext uri="{BB962C8B-B14F-4D97-AF65-F5344CB8AC3E}">
        <p14:creationId xmlns:p14="http://schemas.microsoft.com/office/powerpoint/2010/main" val="338500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489864"/>
            <a:ext cx="8229600" cy="532122"/>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000" b="0" i="0" u="none" strike="noStrike" kern="1200" cap="none" spc="0" normalizeH="0" baseline="0" noProof="0" dirty="0">
                <a:ln>
                  <a:noFill/>
                </a:ln>
                <a:solidFill>
                  <a:schemeClr val="tx1"/>
                </a:solidFill>
                <a:effectLst/>
                <a:uLnTx/>
                <a:uFillTx/>
                <a:latin typeface="+mj-lt"/>
                <a:ea typeface="+mj-ea"/>
                <a:cs typeface="+mj-cs"/>
              </a:rPr>
              <a:t>DIAGRAMA DE VENN</a:t>
            </a:r>
          </a:p>
        </p:txBody>
      </p:sp>
      <p:sp>
        <p:nvSpPr>
          <p:cNvPr id="3" name="2 Marcador de contenido"/>
          <p:cNvSpPr txBox="1">
            <a:spLocks/>
          </p:cNvSpPr>
          <p:nvPr/>
        </p:nvSpPr>
        <p:spPr>
          <a:xfrm>
            <a:off x="263556" y="1114850"/>
            <a:ext cx="8229600" cy="3802732"/>
          </a:xfrm>
          <a:prstGeom prst="rect">
            <a:avLst/>
          </a:prstGeom>
        </p:spPr>
        <p:txBody>
          <a:bodyPr>
            <a:norm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Estos diagramas se usan para mostrar gráficamente la relación matemática lógica entre diferentes grupos de cosas (conjuntos), representando cada conjunto mediante un ovalo o circulo. La forma en que esos círculos se sobreponen entre si, muestra todas las posibles relaciones lógicas entre conjuntos que representan. </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Por ejemplo, cuando los círculos se sobreponen, indican la existencia de subconjuntos con algunas características comunes, con estas circunferencias se pueden realizar una serie de operaciones como la unión, la intersección, etc.</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El diagrama de </a:t>
            </a:r>
            <a:r>
              <a:rPr kumimoji="0" lang="es-MX" sz="2000" b="0" i="0" u="none" strike="noStrike" kern="1200" cap="none" spc="0" normalizeH="0" baseline="0" noProof="0" dirty="0" err="1">
                <a:ln>
                  <a:noFill/>
                </a:ln>
                <a:solidFill>
                  <a:schemeClr val="tx1"/>
                </a:solidFill>
                <a:effectLst/>
                <a:uLnTx/>
                <a:uFillTx/>
                <a:latin typeface="+mn-lt"/>
                <a:ea typeface="+mn-ea"/>
                <a:cs typeface="+mn-cs"/>
              </a:rPr>
              <a:t>Venn</a:t>
            </a:r>
            <a:r>
              <a:rPr kumimoji="0" lang="es-MX" sz="2000" b="0" i="0" u="none" strike="noStrike" kern="1200" cap="none" spc="0" normalizeH="0" baseline="0" noProof="0" dirty="0">
                <a:ln>
                  <a:noFill/>
                </a:ln>
                <a:solidFill>
                  <a:schemeClr val="tx1"/>
                </a:solidFill>
                <a:effectLst/>
                <a:uLnTx/>
                <a:uFillTx/>
                <a:latin typeface="+mn-lt"/>
                <a:ea typeface="+mn-ea"/>
                <a:cs typeface="+mn-cs"/>
              </a:rPr>
              <a:t> nos va a ayudar a comprender de manera visual, lo que muchas veces no podemos comprender, con solo </a:t>
            </a:r>
            <a:r>
              <a:rPr kumimoji="0" lang="es-MX" sz="2000" b="0" i="0" u="none" strike="noStrike" kern="1200" cap="none" spc="0" normalizeH="0" baseline="0" noProof="0" dirty="0" err="1">
                <a:ln>
                  <a:noFill/>
                </a:ln>
                <a:solidFill>
                  <a:schemeClr val="tx1"/>
                </a:solidFill>
                <a:effectLst/>
                <a:uLnTx/>
                <a:uFillTx/>
                <a:latin typeface="+mn-lt"/>
                <a:ea typeface="+mn-ea"/>
                <a:cs typeface="+mn-cs"/>
              </a:rPr>
              <a:t>simbologia</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457200" y="1052736"/>
            <a:ext cx="8229600" cy="5271864"/>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Ejemplo: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La descripción del diagrama es la siguiente:</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U = { </a:t>
            </a:r>
            <a:r>
              <a:rPr kumimoji="0" lang="es-MX" sz="2000" b="0" i="0" u="none" strike="noStrike" kern="1200" cap="none" spc="0" normalizeH="0" baseline="0" noProof="0" dirty="0" err="1">
                <a:ln>
                  <a:noFill/>
                </a:ln>
                <a:solidFill>
                  <a:schemeClr val="tx1"/>
                </a:solidFill>
                <a:effectLst/>
                <a:uLnTx/>
                <a:uFillTx/>
                <a:latin typeface="+mn-lt"/>
                <a:ea typeface="+mn-ea"/>
                <a:cs typeface="+mn-cs"/>
              </a:rPr>
              <a:t>a,b,c,d,e,f,g,h,i,j,k,l</a:t>
            </a:r>
            <a:r>
              <a:rPr kumimoji="0" lang="es-MX"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 { </a:t>
            </a:r>
            <a:r>
              <a:rPr kumimoji="0" lang="en-US" sz="2000" b="0" i="0" u="none" strike="noStrike" kern="1200" cap="none" spc="0" normalizeH="0" baseline="0" noProof="0" dirty="0" err="1">
                <a:ln>
                  <a:noFill/>
                </a:ln>
                <a:solidFill>
                  <a:schemeClr val="tx1"/>
                </a:solidFill>
                <a:effectLst/>
                <a:uLnTx/>
                <a:uFillTx/>
                <a:latin typeface="+mn-lt"/>
                <a:ea typeface="+mn-ea"/>
                <a:cs typeface="+mn-cs"/>
              </a:rPr>
              <a:t>b,f,g,h,i</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sz="2000" dirty="0"/>
              <a:t>B= { b, f, h }</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 { </a:t>
            </a:r>
            <a:r>
              <a:rPr kumimoji="0" lang="en-US" sz="2000" b="0" i="0" u="none" strike="noStrike" kern="1200" cap="none" spc="0" normalizeH="0" baseline="0" noProof="0" dirty="0" err="1">
                <a:ln>
                  <a:noFill/>
                </a:ln>
                <a:solidFill>
                  <a:schemeClr val="tx1"/>
                </a:solidFill>
                <a:effectLst/>
                <a:uLnTx/>
                <a:uFillTx/>
                <a:latin typeface="+mn-lt"/>
                <a:ea typeface="+mn-ea"/>
                <a:cs typeface="+mn-cs"/>
              </a:rPr>
              <a:t>d,e,j,k</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Donde se observe que:</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A⊂U, B⊂U, C⊂U y B⊂A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7"/>
          <p:cNvGrpSpPr>
            <a:grpSpLocks/>
          </p:cNvGrpSpPr>
          <p:nvPr/>
        </p:nvGrpSpPr>
        <p:grpSpPr bwMode="auto">
          <a:xfrm>
            <a:off x="4072970" y="1880554"/>
            <a:ext cx="4176464" cy="2880320"/>
            <a:chOff x="1795" y="8757"/>
            <a:chExt cx="3998" cy="2562"/>
          </a:xfrm>
        </p:grpSpPr>
        <p:sp>
          <p:nvSpPr>
            <p:cNvPr id="4" name="Rectangle 8"/>
            <p:cNvSpPr>
              <a:spLocks noChangeArrowheads="1"/>
            </p:cNvSpPr>
            <p:nvPr/>
          </p:nvSpPr>
          <p:spPr bwMode="auto">
            <a:xfrm>
              <a:off x="1795" y="8757"/>
              <a:ext cx="3998" cy="25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1" i="0" u="none" strike="noStrike" cap="none" normalizeH="0" baseline="0">
                  <a:ln>
                    <a:noFill/>
                  </a:ln>
                  <a:solidFill>
                    <a:schemeClr val="tx1"/>
                  </a:solidFill>
                  <a:effectLst/>
                  <a:latin typeface="Calibri" pitchFamily="34" charset="0"/>
                  <a:cs typeface="Arial" pitchFamily="34" charset="0"/>
                </a:rPr>
                <a:t>U</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5" name="Oval 9"/>
            <p:cNvSpPr>
              <a:spLocks noChangeArrowheads="1"/>
            </p:cNvSpPr>
            <p:nvPr/>
          </p:nvSpPr>
          <p:spPr bwMode="auto">
            <a:xfrm>
              <a:off x="2210" y="9059"/>
              <a:ext cx="2177" cy="1892"/>
            </a:xfrm>
            <a:prstGeom prst="ellipse">
              <a:avLst/>
            </a:prstGeom>
            <a:solidFill>
              <a:srgbClr val="DAEEF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1" i="0" u="none" strike="noStrike" cap="none" normalizeH="0" baseline="0">
                  <a:ln>
                    <a:noFill/>
                  </a:ln>
                  <a:solidFill>
                    <a:schemeClr val="tx1"/>
                  </a:solidFill>
                  <a:effectLst/>
                  <a:latin typeface="Calibri" pitchFamily="34" charset="0"/>
                  <a:cs typeface="Arial" pitchFamily="34" charset="0"/>
                </a:rPr>
                <a:t>A</a:t>
              </a:r>
              <a:endParaRPr kumimoji="0" lang="es-MX" sz="2000" b="0" i="0" u="none" strike="noStrike" cap="none" normalizeH="0" baseline="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g   i </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6" name="Oval 10"/>
            <p:cNvSpPr>
              <a:spLocks noChangeArrowheads="1"/>
            </p:cNvSpPr>
            <p:nvPr/>
          </p:nvSpPr>
          <p:spPr bwMode="auto">
            <a:xfrm>
              <a:off x="2997" y="9427"/>
              <a:ext cx="1290" cy="1222"/>
            </a:xfrm>
            <a:prstGeom prst="ellipse">
              <a:avLst/>
            </a:pr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1" i="0" u="none" strike="noStrike" cap="none" normalizeH="0" baseline="0">
                  <a:ln>
                    <a:noFill/>
                  </a:ln>
                  <a:solidFill>
                    <a:schemeClr val="tx1"/>
                  </a:solidFill>
                  <a:effectLst/>
                  <a:latin typeface="Calibri" pitchFamily="34" charset="0"/>
                  <a:cs typeface="Arial" pitchFamily="34" charset="0"/>
                </a:rPr>
                <a:t>B</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b    f    h</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sp>
          <p:nvSpPr>
            <p:cNvPr id="7" name="Oval 11"/>
            <p:cNvSpPr>
              <a:spLocks noChangeArrowheads="1"/>
            </p:cNvSpPr>
            <p:nvPr/>
          </p:nvSpPr>
          <p:spPr bwMode="auto">
            <a:xfrm>
              <a:off x="4471" y="9795"/>
              <a:ext cx="1205" cy="1340"/>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1" i="0" u="none" strike="noStrike" cap="none" normalizeH="0" baseline="0">
                  <a:ln>
                    <a:noFill/>
                  </a:ln>
                  <a:solidFill>
                    <a:schemeClr val="tx1"/>
                  </a:solidFill>
                  <a:effectLst/>
                  <a:latin typeface="Calibri" pitchFamily="34" charset="0"/>
                  <a:cs typeface="Arial" pitchFamily="34" charset="0"/>
                </a:rPr>
                <a:t>C</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MX" sz="2000" b="0" i="0" u="none" strike="noStrike" cap="none" normalizeH="0" baseline="0">
                  <a:ln>
                    <a:noFill/>
                  </a:ln>
                  <a:solidFill>
                    <a:schemeClr val="tx1"/>
                  </a:solidFill>
                  <a:effectLst/>
                  <a:latin typeface="Calibri" pitchFamily="34" charset="0"/>
                  <a:cs typeface="Arial" pitchFamily="34" charset="0"/>
                </a:rPr>
                <a:t>e d  j  k</a:t>
              </a:r>
              <a:endParaRPr kumimoji="0" lang="es-MX" sz="2000" b="0" i="0" u="none" strike="noStrike" cap="none" normalizeH="0" baseline="0">
                <a:ln>
                  <a:noFill/>
                </a:ln>
                <a:solidFill>
                  <a:schemeClr val="tx1"/>
                </a:solidFill>
                <a:effectLst/>
                <a:latin typeface="Arial" pitchFamily="34" charset="0"/>
                <a:cs typeface="Arial" pitchFamily="34" charset="0"/>
              </a:endParaRPr>
            </a:p>
          </p:txBody>
        </p:sp>
      </p:grpSp>
      <p:sp>
        <p:nvSpPr>
          <p:cNvPr id="8" name="7 CuadroTexto"/>
          <p:cNvSpPr txBox="1"/>
          <p:nvPr/>
        </p:nvSpPr>
        <p:spPr>
          <a:xfrm>
            <a:off x="6411558" y="2033195"/>
            <a:ext cx="1715653" cy="369332"/>
          </a:xfrm>
          <a:prstGeom prst="rect">
            <a:avLst/>
          </a:prstGeom>
          <a:noFill/>
        </p:spPr>
        <p:txBody>
          <a:bodyPr wrap="square" rtlCol="0">
            <a:spAutoFit/>
          </a:bodyPr>
          <a:lstStyle/>
          <a:p>
            <a:r>
              <a:rPr lang="es-MX" dirty="0"/>
              <a:t>a     c      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2433250"/>
            <a:ext cx="5231219" cy="461665"/>
          </a:xfrm>
          <a:prstGeom prst="rect">
            <a:avLst/>
          </a:prstGeom>
          <a:noFill/>
        </p:spPr>
        <p:txBody>
          <a:bodyPr wrap="square" rtlCol="0">
            <a:spAutoFit/>
          </a:bodyPr>
          <a:lstStyle/>
          <a:p>
            <a:pPr algn="ctr"/>
            <a:r>
              <a:rPr lang="es-MX" sz="2400" dirty="0">
                <a:solidFill>
                  <a:schemeClr val="bg1"/>
                </a:solidFill>
                <a:latin typeface="Gotham" pitchFamily="2" charset="0"/>
              </a:rPr>
              <a:t>Ejercicios</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37451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457200" y="897256"/>
            <a:ext cx="8229600" cy="576064"/>
          </a:xfrm>
          <a:prstGeom prst="rect">
            <a:avLst/>
          </a:prstGeom>
        </p:spPr>
        <p:txBody>
          <a:bodyP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br>
              <a:rPr kumimoji="0" lang="es-MX" sz="2000" b="0" i="0" u="none" strike="noStrike" kern="1200" cap="none" spc="0" normalizeH="0" baseline="0" noProof="0" dirty="0">
                <a:ln>
                  <a:noFill/>
                </a:ln>
                <a:solidFill>
                  <a:schemeClr val="tx1"/>
                </a:solidFill>
                <a:effectLst/>
                <a:uLnTx/>
                <a:uFillTx/>
                <a:latin typeface="+mj-lt"/>
                <a:ea typeface="+mj-ea"/>
                <a:cs typeface="+mj-cs"/>
              </a:rPr>
            </a:br>
            <a:endParaRPr kumimoji="0" lang="es-MX"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2 Marcador de contenido"/>
          <p:cNvSpPr txBox="1">
            <a:spLocks/>
          </p:cNvSpPr>
          <p:nvPr/>
        </p:nvSpPr>
        <p:spPr>
          <a:xfrm>
            <a:off x="457200" y="897256"/>
            <a:ext cx="8229600" cy="1152128"/>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Sea U= {1,2,3,4,5}	A = {1,5}		B = {1,4,5} 	C= {1,2,4}</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a) A Ⴖ C= Se lee “A intersección C”.</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Elipse"/>
          <p:cNvSpPr/>
          <p:nvPr/>
        </p:nvSpPr>
        <p:spPr>
          <a:xfrm>
            <a:off x="2915816" y="2481432"/>
            <a:ext cx="2016224" cy="18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t>1</a:t>
            </a:r>
            <a:r>
              <a:rPr lang="es-MX" sz="2000" dirty="0">
                <a:solidFill>
                  <a:schemeClr val="tx1"/>
                </a:solidFill>
              </a:rPr>
              <a:t>5     	1</a:t>
            </a:r>
            <a:endParaRPr lang="es-MX" sz="2000" dirty="0"/>
          </a:p>
        </p:txBody>
      </p:sp>
      <p:sp>
        <p:nvSpPr>
          <p:cNvPr id="7" name="6 Elipse"/>
          <p:cNvSpPr/>
          <p:nvPr/>
        </p:nvSpPr>
        <p:spPr>
          <a:xfrm>
            <a:off x="3923928" y="2481432"/>
            <a:ext cx="2016224" cy="18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	     2	   4</a:t>
            </a:r>
          </a:p>
        </p:txBody>
      </p:sp>
      <p:sp>
        <p:nvSpPr>
          <p:cNvPr id="8" name="7 Rectángulo"/>
          <p:cNvSpPr/>
          <p:nvPr/>
        </p:nvSpPr>
        <p:spPr>
          <a:xfrm>
            <a:off x="2267744" y="2193400"/>
            <a:ext cx="4320480"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000" dirty="0">
              <a:solidFill>
                <a:schemeClr val="tx1"/>
              </a:solidFill>
            </a:endParaRPr>
          </a:p>
          <a:p>
            <a:endParaRPr lang="es-MX" sz="2000" dirty="0">
              <a:solidFill>
                <a:schemeClr val="tx1"/>
              </a:solidFill>
            </a:endParaRPr>
          </a:p>
          <a:p>
            <a:r>
              <a:rPr lang="es-MX" sz="2000" dirty="0">
                <a:solidFill>
                  <a:schemeClr val="tx1"/>
                </a:solidFill>
              </a:rPr>
              <a:t>U	      A		                       C</a:t>
            </a:r>
          </a:p>
          <a:p>
            <a:endParaRPr lang="es-MX" sz="2000" dirty="0">
              <a:solidFill>
                <a:schemeClr val="tx1"/>
              </a:solidFill>
            </a:endParaRPr>
          </a:p>
          <a:p>
            <a:endParaRPr lang="es-MX" sz="2000" dirty="0">
              <a:solidFill>
                <a:schemeClr val="tx1"/>
              </a:solidFill>
            </a:endParaRPr>
          </a:p>
          <a:p>
            <a:endParaRPr lang="es-MX" sz="2000" dirty="0">
              <a:solidFill>
                <a:schemeClr val="tx1"/>
              </a:solidFill>
            </a:endParaRPr>
          </a:p>
          <a:p>
            <a:endParaRPr lang="es-MX" sz="2000" dirty="0">
              <a:solidFill>
                <a:schemeClr val="tx1"/>
              </a:solidFill>
            </a:endParaRPr>
          </a:p>
          <a:p>
            <a:endParaRPr lang="es-MX" sz="2000" dirty="0">
              <a:solidFill>
                <a:schemeClr val="tx1"/>
              </a:solidFill>
            </a:endParaRPr>
          </a:p>
          <a:p>
            <a:endParaRPr lang="es-MX" sz="2000" dirty="0">
              <a:solidFill>
                <a:schemeClr val="tx1"/>
              </a:solidFill>
            </a:endParaRPr>
          </a:p>
          <a:p>
            <a:endParaRPr lang="es-MX" sz="2000" dirty="0">
              <a:solidFill>
                <a:schemeClr val="tx1"/>
              </a:solidFill>
            </a:endParaRPr>
          </a:p>
          <a:p>
            <a:endParaRPr lang="es-MX" sz="2000" dirty="0">
              <a:solidFill>
                <a:schemeClr val="tx1"/>
              </a:solidFill>
            </a:endParaRPr>
          </a:p>
        </p:txBody>
      </p:sp>
      <p:sp>
        <p:nvSpPr>
          <p:cNvPr id="9" name="8 CuadroTexto"/>
          <p:cNvSpPr txBox="1"/>
          <p:nvPr/>
        </p:nvSpPr>
        <p:spPr>
          <a:xfrm>
            <a:off x="2571571" y="4585633"/>
            <a:ext cx="3753029" cy="400110"/>
          </a:xfrm>
          <a:prstGeom prst="rect">
            <a:avLst/>
          </a:prstGeom>
          <a:noFill/>
        </p:spPr>
        <p:txBody>
          <a:bodyPr wrap="square" rtlCol="0">
            <a:spAutoFit/>
          </a:bodyPr>
          <a:lstStyle/>
          <a:p>
            <a:r>
              <a:rPr lang="es-MX" sz="2000" dirty="0"/>
              <a:t>Respuesta:	A Ⴖ C = {1} </a:t>
            </a:r>
          </a:p>
        </p:txBody>
      </p:sp>
      <p:sp>
        <p:nvSpPr>
          <p:cNvPr id="2" name="Rectángulo 1">
            <a:extLst>
              <a:ext uri="{FF2B5EF4-FFF2-40B4-BE49-F238E27FC236}">
                <a16:creationId xmlns:a16="http://schemas.microsoft.com/office/drawing/2014/main" id="{9B4887BB-A859-4B18-819D-5EB5BB991A0C}"/>
              </a:ext>
            </a:extLst>
          </p:cNvPr>
          <p:cNvSpPr/>
          <p:nvPr/>
        </p:nvSpPr>
        <p:spPr>
          <a:xfrm>
            <a:off x="3419707" y="3211551"/>
            <a:ext cx="349405" cy="297366"/>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B09F43DD-5621-44A0-A371-91E1D33E5FD1}"/>
              </a:ext>
            </a:extLst>
          </p:cNvPr>
          <p:cNvSpPr/>
          <p:nvPr/>
        </p:nvSpPr>
        <p:spPr>
          <a:xfrm>
            <a:off x="4265569" y="3222702"/>
            <a:ext cx="349405" cy="297366"/>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9254096-4D2E-4750-A27C-89411163EFBC}"/>
              </a:ext>
            </a:extLst>
          </p:cNvPr>
          <p:cNvSpPr/>
          <p:nvPr/>
        </p:nvSpPr>
        <p:spPr>
          <a:xfrm>
            <a:off x="4992025" y="3230138"/>
            <a:ext cx="349405" cy="297366"/>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A71929CB-CFDC-470B-930C-3268345598C5}"/>
              </a:ext>
            </a:extLst>
          </p:cNvPr>
          <p:cNvSpPr/>
          <p:nvPr/>
        </p:nvSpPr>
        <p:spPr>
          <a:xfrm>
            <a:off x="5393466" y="3230136"/>
            <a:ext cx="349405" cy="297366"/>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5392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2"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1 Título"/>
          <p:cNvSpPr txBox="1">
            <a:spLocks/>
          </p:cNvSpPr>
          <p:nvPr/>
        </p:nvSpPr>
        <p:spPr>
          <a:xfrm>
            <a:off x="-217742" y="705160"/>
            <a:ext cx="7296230" cy="1124744"/>
          </a:xfrm>
          <a:prstGeom prst="rect">
            <a:avLst/>
          </a:prstGeom>
        </p:spPr>
        <p:txBody>
          <a:bodyP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br>
              <a:rPr kumimoji="0" lang="es-MX" sz="2000" b="0" i="0" u="none" strike="noStrike" kern="1200" cap="none" spc="0" normalizeH="0" baseline="0" noProof="0" dirty="0">
                <a:ln>
                  <a:noFill/>
                </a:ln>
                <a:solidFill>
                  <a:schemeClr val="tx1"/>
                </a:solidFill>
                <a:effectLst/>
                <a:uLnTx/>
                <a:uFillTx/>
                <a:latin typeface="+mj-lt"/>
                <a:ea typeface="+mj-ea"/>
                <a:cs typeface="+mj-cs"/>
              </a:rPr>
            </a:br>
            <a:r>
              <a:rPr kumimoji="0" lang="es-MX" sz="2000" b="0" i="0" u="none" strike="noStrike" kern="1200" cap="none" spc="0" normalizeH="0" baseline="0" noProof="0" dirty="0">
                <a:ln>
                  <a:noFill/>
                </a:ln>
                <a:solidFill>
                  <a:schemeClr val="tx1"/>
                </a:solidFill>
                <a:effectLst/>
                <a:uLnTx/>
                <a:uFillTx/>
                <a:latin typeface="+mj-lt"/>
                <a:ea typeface="+mj-ea"/>
                <a:cs typeface="+mj-cs"/>
              </a:rPr>
              <a:t>Sea 	U= {1,2,3,4,5}	A = {1,5}		B = {1,4,5} 	C= {1,2,4}</a:t>
            </a:r>
          </a:p>
        </p:txBody>
      </p:sp>
      <p:sp>
        <p:nvSpPr>
          <p:cNvPr id="53" name="2 Marcador de contenido"/>
          <p:cNvSpPr txBox="1">
            <a:spLocks/>
          </p:cNvSpPr>
          <p:nvPr/>
        </p:nvSpPr>
        <p:spPr>
          <a:xfrm>
            <a:off x="304796" y="1478268"/>
            <a:ext cx="8229600" cy="701432"/>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b)  B U C = Se lee “B unión C”.</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4" name="Group 2"/>
          <p:cNvGrpSpPr>
            <a:grpSpLocks/>
          </p:cNvGrpSpPr>
          <p:nvPr/>
        </p:nvGrpSpPr>
        <p:grpSpPr bwMode="auto">
          <a:xfrm>
            <a:off x="459156" y="2251708"/>
            <a:ext cx="7992888" cy="2088232"/>
            <a:chOff x="1730" y="6508"/>
            <a:chExt cx="8635" cy="2311"/>
          </a:xfrm>
        </p:grpSpPr>
        <p:sp>
          <p:nvSpPr>
            <p:cNvPr id="55" name="Rectangle 3"/>
            <p:cNvSpPr>
              <a:spLocks noChangeArrowheads="1"/>
            </p:cNvSpPr>
            <p:nvPr/>
          </p:nvSpPr>
          <p:spPr bwMode="auto">
            <a:xfrm>
              <a:off x="1730" y="6508"/>
              <a:ext cx="8635" cy="23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56" name="Oval 4"/>
            <p:cNvSpPr>
              <a:spLocks noChangeArrowheads="1"/>
            </p:cNvSpPr>
            <p:nvPr/>
          </p:nvSpPr>
          <p:spPr bwMode="auto">
            <a:xfrm>
              <a:off x="1859" y="6610"/>
              <a:ext cx="2394" cy="21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800" b="0" i="0" u="none" strike="noStrike" cap="none" normalizeH="0" baseline="0" dirty="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800" b="0" i="0" u="none" strike="noStrike" cap="none" normalizeH="0" baseline="0" dirty="0">
                  <a:ln>
                    <a:noFill/>
                  </a:ln>
                  <a:solidFill>
                    <a:schemeClr val="tx1"/>
                  </a:solidFill>
                  <a:effectLst/>
                  <a:latin typeface="Calibri" pitchFamily="34" charset="0"/>
                  <a:cs typeface="Arial" pitchFamily="34" charset="0"/>
                </a:rPr>
                <a:t>1	4</a:t>
              </a:r>
              <a:r>
                <a:rPr kumimoji="0" lang="es-MX" sz="1800" b="0" i="0" u="none" strike="noStrike" cap="none" normalizeH="0" dirty="0">
                  <a:ln>
                    <a:noFill/>
                  </a:ln>
                  <a:solidFill>
                    <a:schemeClr val="tx1"/>
                  </a:solidFill>
                  <a:effectLst/>
                  <a:latin typeface="Calibri" pitchFamily="34" charset="0"/>
                  <a:cs typeface="Arial" pitchFamily="34" charset="0"/>
                </a:rPr>
                <a:t>        </a:t>
              </a:r>
              <a:r>
                <a:rPr kumimoji="0" lang="es-MX" sz="1800" b="0" i="0" u="none" strike="noStrike" cap="none" normalizeH="0" baseline="0" dirty="0">
                  <a:ln>
                    <a:noFill/>
                  </a:ln>
                  <a:solidFill>
                    <a:schemeClr val="tx1"/>
                  </a:solidFill>
                  <a:effectLst/>
                  <a:latin typeface="Calibri" pitchFamily="34" charset="0"/>
                  <a:cs typeface="Arial" pitchFamily="34" charset="0"/>
                </a:rPr>
                <a:t>5</a:t>
              </a:r>
              <a:endParaRPr kumimoji="0" lang="es-MX" sz="1800" b="0" i="0" u="none" strike="noStrike" cap="none" normalizeH="0" baseline="0" dirty="0">
                <a:ln>
                  <a:noFill/>
                </a:ln>
                <a:solidFill>
                  <a:schemeClr val="tx1"/>
                </a:solidFill>
                <a:effectLst/>
                <a:latin typeface="Arial" pitchFamily="34" charset="0"/>
                <a:cs typeface="Arial" pitchFamily="34" charset="0"/>
              </a:endParaRPr>
            </a:p>
          </p:txBody>
        </p:sp>
        <p:sp>
          <p:nvSpPr>
            <p:cNvPr id="57" name="Oval 5"/>
            <p:cNvSpPr>
              <a:spLocks noChangeArrowheads="1"/>
            </p:cNvSpPr>
            <p:nvPr/>
          </p:nvSpPr>
          <p:spPr bwMode="auto">
            <a:xfrm>
              <a:off x="4853" y="6629"/>
              <a:ext cx="2394" cy="21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800" b="0" i="0" u="none" strike="noStrike" cap="none" normalizeH="0" baseline="0" dirty="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800" b="0" i="0" u="none" strike="noStrike" cap="none" normalizeH="0" baseline="0" dirty="0">
                  <a:ln>
                    <a:noFill/>
                  </a:ln>
                  <a:solidFill>
                    <a:schemeClr val="tx1"/>
                  </a:solidFill>
                  <a:effectLst/>
                  <a:latin typeface="Calibri" pitchFamily="34" charset="0"/>
                  <a:cs typeface="Arial" pitchFamily="34" charset="0"/>
                </a:rPr>
                <a:t>1	2      4</a:t>
              </a:r>
              <a:endParaRPr kumimoji="0" lang="es-MX" sz="1800" b="0" i="0" u="none" strike="noStrike" cap="none" normalizeH="0" baseline="0" dirty="0">
                <a:ln>
                  <a:noFill/>
                </a:ln>
                <a:solidFill>
                  <a:schemeClr val="tx1"/>
                </a:solidFill>
                <a:effectLst/>
                <a:latin typeface="Arial" pitchFamily="34" charset="0"/>
                <a:cs typeface="Arial" pitchFamily="34" charset="0"/>
              </a:endParaRPr>
            </a:p>
          </p:txBody>
        </p:sp>
        <p:sp>
          <p:nvSpPr>
            <p:cNvPr id="58" name="Oval 6"/>
            <p:cNvSpPr>
              <a:spLocks noChangeArrowheads="1"/>
            </p:cNvSpPr>
            <p:nvPr/>
          </p:nvSpPr>
          <p:spPr bwMode="auto">
            <a:xfrm>
              <a:off x="7879" y="6646"/>
              <a:ext cx="2394" cy="21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800" b="0" i="0" u="none" strike="noStrike" cap="none" normalizeH="0" baseline="0" dirty="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800" b="0" i="0" u="none" strike="noStrike" cap="none" normalizeH="0" baseline="0" dirty="0">
                  <a:ln>
                    <a:noFill/>
                  </a:ln>
                  <a:solidFill>
                    <a:schemeClr val="tx1"/>
                  </a:solidFill>
                  <a:effectLst/>
                  <a:latin typeface="Calibri" pitchFamily="34" charset="0"/>
                  <a:cs typeface="Arial" pitchFamily="34" charset="0"/>
                </a:rPr>
                <a:t>1	2</a:t>
              </a:r>
              <a:r>
                <a:rPr kumimoji="0" lang="es-MX" sz="1800" b="0" i="0" u="none" strike="noStrike" cap="none" normalizeH="0" dirty="0">
                  <a:ln>
                    <a:noFill/>
                  </a:ln>
                  <a:solidFill>
                    <a:schemeClr val="tx1"/>
                  </a:solidFill>
                  <a:effectLst/>
                  <a:latin typeface="Calibri" pitchFamily="34" charset="0"/>
                  <a:cs typeface="Arial" pitchFamily="34" charset="0"/>
                </a:rPr>
                <a:t>       </a:t>
              </a:r>
              <a:r>
                <a:rPr kumimoji="0" lang="es-MX" sz="1800" b="0" i="0" u="none" strike="noStrike" cap="none" normalizeH="0" baseline="0" dirty="0">
                  <a:ln>
                    <a:noFill/>
                  </a:ln>
                  <a:solidFill>
                    <a:schemeClr val="tx1"/>
                  </a:solidFill>
                  <a:effectLst/>
                  <a:latin typeface="Calibri" pitchFamily="34" charset="0"/>
                  <a:cs typeface="Arial" pitchFamily="34" charset="0"/>
                </a:rPr>
                <a:t>4	5	</a:t>
              </a:r>
              <a:endParaRPr kumimoji="0" lang="es-MX" sz="1800" b="0" i="0" u="none" strike="noStrike" cap="none" normalizeH="0" baseline="0" dirty="0">
                <a:ln>
                  <a:noFill/>
                </a:ln>
                <a:solidFill>
                  <a:schemeClr val="tx1"/>
                </a:solidFill>
                <a:effectLst/>
                <a:latin typeface="Arial" pitchFamily="34" charset="0"/>
                <a:cs typeface="Arial" pitchFamily="34" charset="0"/>
              </a:endParaRPr>
            </a:p>
          </p:txBody>
        </p:sp>
        <p:sp>
          <p:nvSpPr>
            <p:cNvPr id="59" name="Text Box 7"/>
            <p:cNvSpPr txBox="1">
              <a:spLocks noChangeArrowheads="1"/>
            </p:cNvSpPr>
            <p:nvPr/>
          </p:nvSpPr>
          <p:spPr bwMode="auto">
            <a:xfrm>
              <a:off x="4253" y="7330"/>
              <a:ext cx="600" cy="7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2400" b="0" i="0" u="none" strike="noStrike" cap="none" normalizeH="0" baseline="0">
                  <a:ln>
                    <a:noFill/>
                  </a:ln>
                  <a:solidFill>
                    <a:schemeClr val="tx1"/>
                  </a:solidFill>
                  <a:effectLst/>
                  <a:latin typeface="Calibri" pitchFamily="34" charset="0"/>
                  <a:cs typeface="Arial" pitchFamily="34" charset="0"/>
                </a:rPr>
                <a:t>U</a:t>
              </a:r>
              <a:endParaRPr kumimoji="0" lang="es-MX" sz="1800" b="0" i="0" u="none" strike="noStrike" cap="none" normalizeH="0" baseline="0">
                <a:ln>
                  <a:noFill/>
                </a:ln>
                <a:solidFill>
                  <a:schemeClr val="tx1"/>
                </a:solidFill>
                <a:effectLst/>
                <a:latin typeface="Arial" pitchFamily="34" charset="0"/>
                <a:cs typeface="Arial" pitchFamily="34" charset="0"/>
              </a:endParaRPr>
            </a:p>
          </p:txBody>
        </p:sp>
        <p:sp>
          <p:nvSpPr>
            <p:cNvPr id="60" name="Text Box 8"/>
            <p:cNvSpPr txBox="1">
              <a:spLocks noChangeArrowheads="1"/>
            </p:cNvSpPr>
            <p:nvPr/>
          </p:nvSpPr>
          <p:spPr bwMode="auto">
            <a:xfrm>
              <a:off x="7247" y="7143"/>
              <a:ext cx="600" cy="7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MX" sz="3600" b="0" i="0" u="none" strike="noStrike" cap="none" normalizeH="0" baseline="0">
                  <a:ln>
                    <a:noFill/>
                  </a:ln>
                  <a:solidFill>
                    <a:schemeClr val="tx1"/>
                  </a:solidFill>
                  <a:effectLst/>
                  <a:latin typeface="Calibri" pitchFamily="34" charset="0"/>
                  <a:cs typeface="Arial" pitchFamily="34" charset="0"/>
                </a:rPr>
                <a:t>=</a:t>
              </a:r>
              <a:endParaRPr kumimoji="0" lang="es-MX" sz="1800" b="0" i="0" u="none" strike="noStrike" cap="none" normalizeH="0" baseline="0">
                <a:ln>
                  <a:noFill/>
                </a:ln>
                <a:solidFill>
                  <a:schemeClr val="tx1"/>
                </a:solidFill>
                <a:effectLst/>
                <a:latin typeface="Arial" pitchFamily="34" charset="0"/>
                <a:cs typeface="Arial" pitchFamily="34" charset="0"/>
              </a:endParaRPr>
            </a:p>
          </p:txBody>
        </p:sp>
      </p:grpSp>
      <p:sp>
        <p:nvSpPr>
          <p:cNvPr id="61" name="60 CuadroTexto"/>
          <p:cNvSpPr txBox="1"/>
          <p:nvPr/>
        </p:nvSpPr>
        <p:spPr>
          <a:xfrm>
            <a:off x="459156" y="4483062"/>
            <a:ext cx="7056784" cy="369332"/>
          </a:xfrm>
          <a:prstGeom prst="rect">
            <a:avLst/>
          </a:prstGeom>
          <a:noFill/>
        </p:spPr>
        <p:txBody>
          <a:bodyPr wrap="square" rtlCol="0">
            <a:spAutoFit/>
          </a:bodyPr>
          <a:lstStyle/>
          <a:p>
            <a:r>
              <a:rPr lang="es-MX" dirty="0"/>
              <a:t>Respuesta:	A U C = {1,2,4,5} </a:t>
            </a:r>
          </a:p>
        </p:txBody>
      </p:sp>
      <p:sp>
        <p:nvSpPr>
          <p:cNvPr id="2" name="Rectángulo 1">
            <a:extLst>
              <a:ext uri="{FF2B5EF4-FFF2-40B4-BE49-F238E27FC236}">
                <a16:creationId xmlns:a16="http://schemas.microsoft.com/office/drawing/2014/main" id="{0C36844E-74A2-4BCC-88D1-49AEDF1E1E51}"/>
              </a:ext>
            </a:extLst>
          </p:cNvPr>
          <p:cNvSpPr/>
          <p:nvPr/>
        </p:nvSpPr>
        <p:spPr>
          <a:xfrm>
            <a:off x="6653561" y="3100039"/>
            <a:ext cx="289932" cy="24532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13" name="Rectángulo 12">
            <a:extLst>
              <a:ext uri="{FF2B5EF4-FFF2-40B4-BE49-F238E27FC236}">
                <a16:creationId xmlns:a16="http://schemas.microsoft.com/office/drawing/2014/main" id="{0DBBB772-7E61-48DB-B59B-FEFB03BB742A}"/>
              </a:ext>
            </a:extLst>
          </p:cNvPr>
          <p:cNvSpPr/>
          <p:nvPr/>
        </p:nvSpPr>
        <p:spPr>
          <a:xfrm>
            <a:off x="7560544" y="3128556"/>
            <a:ext cx="289932" cy="24532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14" name="Rectángulo 13">
            <a:extLst>
              <a:ext uri="{FF2B5EF4-FFF2-40B4-BE49-F238E27FC236}">
                <a16:creationId xmlns:a16="http://schemas.microsoft.com/office/drawing/2014/main" id="{7C5C6714-5D97-4557-9FEE-B7A09B30BC56}"/>
              </a:ext>
            </a:extLst>
          </p:cNvPr>
          <p:cNvSpPr/>
          <p:nvPr/>
        </p:nvSpPr>
        <p:spPr>
          <a:xfrm>
            <a:off x="6679583" y="3408553"/>
            <a:ext cx="289932" cy="24532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15" name="Rectángulo 14">
            <a:extLst>
              <a:ext uri="{FF2B5EF4-FFF2-40B4-BE49-F238E27FC236}">
                <a16:creationId xmlns:a16="http://schemas.microsoft.com/office/drawing/2014/main" id="{C977CE43-25C7-432D-84B9-5297DD4FDB7D}"/>
              </a:ext>
            </a:extLst>
          </p:cNvPr>
          <p:cNvSpPr/>
          <p:nvPr/>
        </p:nvSpPr>
        <p:spPr>
          <a:xfrm>
            <a:off x="7564243" y="3401120"/>
            <a:ext cx="289932" cy="24532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3" name="CuadroTexto 2">
            <a:extLst>
              <a:ext uri="{FF2B5EF4-FFF2-40B4-BE49-F238E27FC236}">
                <a16:creationId xmlns:a16="http://schemas.microsoft.com/office/drawing/2014/main" id="{116A0F12-CC62-40AD-9A09-2C28FB8E843C}"/>
              </a:ext>
            </a:extLst>
          </p:cNvPr>
          <p:cNvSpPr txBox="1"/>
          <p:nvPr/>
        </p:nvSpPr>
        <p:spPr>
          <a:xfrm>
            <a:off x="691956" y="2310090"/>
            <a:ext cx="345685" cy="369332"/>
          </a:xfrm>
          <a:prstGeom prst="rect">
            <a:avLst/>
          </a:prstGeom>
          <a:noFill/>
        </p:spPr>
        <p:txBody>
          <a:bodyPr wrap="square" rtlCol="0">
            <a:spAutoFit/>
          </a:bodyPr>
          <a:lstStyle/>
          <a:p>
            <a:r>
              <a:rPr lang="es-MX" dirty="0"/>
              <a:t>B</a:t>
            </a:r>
          </a:p>
        </p:txBody>
      </p:sp>
      <p:sp>
        <p:nvSpPr>
          <p:cNvPr id="17" name="CuadroTexto 16">
            <a:extLst>
              <a:ext uri="{FF2B5EF4-FFF2-40B4-BE49-F238E27FC236}">
                <a16:creationId xmlns:a16="http://schemas.microsoft.com/office/drawing/2014/main" id="{5CE7C763-BFDE-4E13-9E3C-000471BE3A0B}"/>
              </a:ext>
            </a:extLst>
          </p:cNvPr>
          <p:cNvSpPr txBox="1"/>
          <p:nvPr/>
        </p:nvSpPr>
        <p:spPr>
          <a:xfrm>
            <a:off x="3430373" y="2311878"/>
            <a:ext cx="345685" cy="369332"/>
          </a:xfrm>
          <a:prstGeom prst="rect">
            <a:avLst/>
          </a:prstGeom>
          <a:noFill/>
        </p:spPr>
        <p:txBody>
          <a:bodyPr wrap="square" rtlCol="0">
            <a:spAutoFit/>
          </a:bodyPr>
          <a:lstStyle/>
          <a:p>
            <a:r>
              <a:rPr lang="es-MX" dirty="0"/>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61" grpId="0"/>
      <p:bldP spid="61" grpId="1"/>
      <p:bldP spid="2" grpId="0" animBg="1"/>
      <p:bldP spid="13" grpId="0" animBg="1"/>
      <p:bldP spid="14" grpId="0" animBg="1"/>
      <p:bldP spid="15" grpId="0" animBg="1"/>
      <p:bldP spid="3"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217742" y="705160"/>
            <a:ext cx="7296230" cy="1124744"/>
          </a:xfrm>
          <a:prstGeom prst="rect">
            <a:avLst/>
          </a:prstGeom>
        </p:spPr>
        <p:txBody>
          <a:bodyP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br>
              <a:rPr kumimoji="0" lang="es-MX" sz="2000" b="0" i="0" u="none" strike="noStrike" kern="1200" cap="none" spc="0" normalizeH="0" baseline="0" noProof="0" dirty="0">
                <a:ln>
                  <a:noFill/>
                </a:ln>
                <a:solidFill>
                  <a:schemeClr val="tx1"/>
                </a:solidFill>
                <a:effectLst/>
                <a:uLnTx/>
                <a:uFillTx/>
                <a:latin typeface="+mj-lt"/>
                <a:ea typeface="+mj-ea"/>
                <a:cs typeface="+mj-cs"/>
              </a:rPr>
            </a:br>
            <a:r>
              <a:rPr kumimoji="0" lang="es-MX" sz="2000" b="0" i="0" u="none" strike="noStrike" kern="1200" cap="none" spc="0" normalizeH="0" baseline="0" noProof="0" dirty="0">
                <a:ln>
                  <a:noFill/>
                </a:ln>
                <a:solidFill>
                  <a:schemeClr val="tx1"/>
                </a:solidFill>
                <a:effectLst/>
                <a:uLnTx/>
                <a:uFillTx/>
                <a:latin typeface="+mj-lt"/>
                <a:ea typeface="+mj-ea"/>
                <a:cs typeface="+mj-cs"/>
              </a:rPr>
              <a:t>Sea 	U= {1,2,3,4,5}	A = {1,5}		B = {1,4,5} 	C= {1,2,4}</a:t>
            </a:r>
          </a:p>
        </p:txBody>
      </p:sp>
      <p:sp>
        <p:nvSpPr>
          <p:cNvPr id="4" name="3 Rectángulo"/>
          <p:cNvSpPr/>
          <p:nvPr/>
        </p:nvSpPr>
        <p:spPr>
          <a:xfrm>
            <a:off x="4913476" y="2924050"/>
            <a:ext cx="648072" cy="6480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Rectángulo"/>
          <p:cNvSpPr/>
          <p:nvPr/>
        </p:nvSpPr>
        <p:spPr>
          <a:xfrm>
            <a:off x="3689340" y="3860154"/>
            <a:ext cx="648072" cy="6480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2 Marcador de contenido"/>
          <p:cNvSpPr txBox="1">
            <a:spLocks/>
          </p:cNvSpPr>
          <p:nvPr/>
        </p:nvSpPr>
        <p:spPr>
          <a:xfrm>
            <a:off x="348340" y="1412952"/>
            <a:ext cx="8229600" cy="701432"/>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b)  C(A U B) =  (A U B)´ = Se lee “Complemento de A unión B”.</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6 Grupo"/>
          <p:cNvGrpSpPr/>
          <p:nvPr/>
        </p:nvGrpSpPr>
        <p:grpSpPr>
          <a:xfrm>
            <a:off x="1529100" y="2347986"/>
            <a:ext cx="2952328" cy="2448272"/>
            <a:chOff x="2987824" y="2924944"/>
            <a:chExt cx="2952328" cy="2448272"/>
          </a:xfrm>
        </p:grpSpPr>
        <p:sp>
          <p:nvSpPr>
            <p:cNvPr id="8" name="7 Elipse"/>
            <p:cNvSpPr/>
            <p:nvPr/>
          </p:nvSpPr>
          <p:spPr>
            <a:xfrm>
              <a:off x="3563888" y="2924944"/>
              <a:ext cx="1872208" cy="18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Elipse"/>
            <p:cNvSpPr/>
            <p:nvPr/>
          </p:nvSpPr>
          <p:spPr>
            <a:xfrm>
              <a:off x="2987824" y="3573016"/>
              <a:ext cx="1872208" cy="18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Elipse"/>
            <p:cNvSpPr/>
            <p:nvPr/>
          </p:nvSpPr>
          <p:spPr>
            <a:xfrm>
              <a:off x="4067944" y="3573016"/>
              <a:ext cx="1872208" cy="18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1" name="10 CuadroTexto"/>
          <p:cNvSpPr txBox="1"/>
          <p:nvPr/>
        </p:nvSpPr>
        <p:spPr>
          <a:xfrm>
            <a:off x="2897252" y="3500114"/>
            <a:ext cx="296876" cy="523220"/>
          </a:xfrm>
          <a:prstGeom prst="rect">
            <a:avLst/>
          </a:prstGeom>
          <a:noFill/>
        </p:spPr>
        <p:txBody>
          <a:bodyPr wrap="none" rtlCol="0">
            <a:spAutoFit/>
          </a:bodyPr>
          <a:lstStyle/>
          <a:p>
            <a:r>
              <a:rPr lang="es-MX" sz="2800" dirty="0"/>
              <a:t>1</a:t>
            </a:r>
          </a:p>
        </p:txBody>
      </p:sp>
      <p:sp>
        <p:nvSpPr>
          <p:cNvPr id="12" name="11 CuadroTexto"/>
          <p:cNvSpPr txBox="1"/>
          <p:nvPr/>
        </p:nvSpPr>
        <p:spPr>
          <a:xfrm>
            <a:off x="2321188" y="3048902"/>
            <a:ext cx="356188" cy="523220"/>
          </a:xfrm>
          <a:prstGeom prst="rect">
            <a:avLst/>
          </a:prstGeom>
          <a:noFill/>
        </p:spPr>
        <p:txBody>
          <a:bodyPr wrap="none" rtlCol="0">
            <a:spAutoFit/>
          </a:bodyPr>
          <a:lstStyle/>
          <a:p>
            <a:r>
              <a:rPr lang="es-MX" sz="2800" dirty="0"/>
              <a:t>5</a:t>
            </a:r>
          </a:p>
        </p:txBody>
      </p:sp>
      <p:sp>
        <p:nvSpPr>
          <p:cNvPr id="13" name="12 CuadroTexto"/>
          <p:cNvSpPr txBox="1"/>
          <p:nvPr/>
        </p:nvSpPr>
        <p:spPr>
          <a:xfrm>
            <a:off x="2825244" y="4004170"/>
            <a:ext cx="375424" cy="523220"/>
          </a:xfrm>
          <a:prstGeom prst="rect">
            <a:avLst/>
          </a:prstGeom>
          <a:noFill/>
        </p:spPr>
        <p:txBody>
          <a:bodyPr wrap="none" rtlCol="0">
            <a:spAutoFit/>
          </a:bodyPr>
          <a:lstStyle/>
          <a:p>
            <a:r>
              <a:rPr lang="es-MX" sz="2800" dirty="0"/>
              <a:t>4</a:t>
            </a:r>
          </a:p>
        </p:txBody>
      </p:sp>
      <p:sp>
        <p:nvSpPr>
          <p:cNvPr id="14" name="13 CuadroTexto"/>
          <p:cNvSpPr txBox="1"/>
          <p:nvPr/>
        </p:nvSpPr>
        <p:spPr>
          <a:xfrm>
            <a:off x="3833356" y="3912998"/>
            <a:ext cx="359394" cy="523220"/>
          </a:xfrm>
          <a:prstGeom prst="rect">
            <a:avLst/>
          </a:prstGeom>
          <a:noFill/>
        </p:spPr>
        <p:txBody>
          <a:bodyPr wrap="none" rtlCol="0">
            <a:spAutoFit/>
          </a:bodyPr>
          <a:lstStyle/>
          <a:p>
            <a:r>
              <a:rPr lang="es-MX" sz="2800" dirty="0"/>
              <a:t>2</a:t>
            </a:r>
          </a:p>
        </p:txBody>
      </p:sp>
      <p:sp>
        <p:nvSpPr>
          <p:cNvPr id="15" name="14 CuadroTexto"/>
          <p:cNvSpPr txBox="1"/>
          <p:nvPr/>
        </p:nvSpPr>
        <p:spPr>
          <a:xfrm>
            <a:off x="2897252" y="1896774"/>
            <a:ext cx="426720" cy="523220"/>
          </a:xfrm>
          <a:prstGeom prst="rect">
            <a:avLst/>
          </a:prstGeom>
          <a:noFill/>
        </p:spPr>
        <p:txBody>
          <a:bodyPr wrap="none" rtlCol="0">
            <a:spAutoFit/>
          </a:bodyPr>
          <a:lstStyle/>
          <a:p>
            <a:r>
              <a:rPr lang="es-MX" sz="2800" dirty="0"/>
              <a:t>A</a:t>
            </a:r>
          </a:p>
        </p:txBody>
      </p:sp>
      <p:sp>
        <p:nvSpPr>
          <p:cNvPr id="16" name="15 CuadroTexto"/>
          <p:cNvSpPr txBox="1"/>
          <p:nvPr/>
        </p:nvSpPr>
        <p:spPr>
          <a:xfrm>
            <a:off x="1304232" y="3048902"/>
            <a:ext cx="399468" cy="523220"/>
          </a:xfrm>
          <a:prstGeom prst="rect">
            <a:avLst/>
          </a:prstGeom>
          <a:noFill/>
        </p:spPr>
        <p:txBody>
          <a:bodyPr wrap="none" rtlCol="0">
            <a:spAutoFit/>
          </a:bodyPr>
          <a:lstStyle/>
          <a:p>
            <a:r>
              <a:rPr lang="es-MX" sz="2800" dirty="0"/>
              <a:t>B</a:t>
            </a:r>
          </a:p>
        </p:txBody>
      </p:sp>
      <p:sp>
        <p:nvSpPr>
          <p:cNvPr id="17" name="16 CuadroTexto"/>
          <p:cNvSpPr txBox="1"/>
          <p:nvPr/>
        </p:nvSpPr>
        <p:spPr>
          <a:xfrm>
            <a:off x="4265404" y="3068066"/>
            <a:ext cx="418704" cy="523220"/>
          </a:xfrm>
          <a:prstGeom prst="rect">
            <a:avLst/>
          </a:prstGeom>
          <a:noFill/>
        </p:spPr>
        <p:txBody>
          <a:bodyPr wrap="none" rtlCol="0">
            <a:spAutoFit/>
          </a:bodyPr>
          <a:lstStyle/>
          <a:p>
            <a:r>
              <a:rPr lang="es-MX" sz="2800" dirty="0"/>
              <a:t>C</a:t>
            </a:r>
          </a:p>
        </p:txBody>
      </p:sp>
      <p:sp>
        <p:nvSpPr>
          <p:cNvPr id="18" name="17 CuadroTexto"/>
          <p:cNvSpPr txBox="1"/>
          <p:nvPr/>
        </p:nvSpPr>
        <p:spPr>
          <a:xfrm>
            <a:off x="5849580" y="2864236"/>
            <a:ext cx="2880763" cy="369332"/>
          </a:xfrm>
          <a:prstGeom prst="rect">
            <a:avLst/>
          </a:prstGeom>
          <a:noFill/>
        </p:spPr>
        <p:txBody>
          <a:bodyPr wrap="square" rtlCol="0">
            <a:spAutoFit/>
          </a:bodyPr>
          <a:lstStyle/>
          <a:p>
            <a:r>
              <a:rPr lang="es-MX" dirty="0"/>
              <a:t>Respuesta:    C(A U B) = {2,3} </a:t>
            </a:r>
          </a:p>
        </p:txBody>
      </p:sp>
      <p:sp>
        <p:nvSpPr>
          <p:cNvPr id="19" name="18 Rectángulo"/>
          <p:cNvSpPr/>
          <p:nvPr/>
        </p:nvSpPr>
        <p:spPr>
          <a:xfrm>
            <a:off x="448980" y="1800386"/>
            <a:ext cx="5400600" cy="3240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solidFill>
                  <a:schemeClr val="tx1"/>
                </a:solidFill>
              </a:rPr>
              <a:t>U</a:t>
            </a: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endParaRPr lang="es-MX" dirty="0">
              <a:solidFill>
                <a:schemeClr val="tx1"/>
              </a:solidFill>
            </a:endParaRPr>
          </a:p>
        </p:txBody>
      </p:sp>
      <p:sp>
        <p:nvSpPr>
          <p:cNvPr id="20" name="19 CuadroTexto"/>
          <p:cNvSpPr txBox="1"/>
          <p:nvPr/>
        </p:nvSpPr>
        <p:spPr>
          <a:xfrm>
            <a:off x="5057492" y="2904886"/>
            <a:ext cx="348172" cy="523220"/>
          </a:xfrm>
          <a:prstGeom prst="rect">
            <a:avLst/>
          </a:prstGeom>
          <a:noFill/>
        </p:spPr>
        <p:txBody>
          <a:bodyPr wrap="none" rtlCol="0">
            <a:spAutoFit/>
          </a:bodyPr>
          <a:lstStyle/>
          <a:p>
            <a:r>
              <a:rPr lang="es-MX" sz="2800" dirty="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11" grpId="0"/>
      <p:bldP spid="12" grpId="0"/>
      <p:bldP spid="13" grpId="0"/>
      <p:bldP spid="15" grpId="0"/>
      <p:bldP spid="16" grpId="0"/>
      <p:bldP spid="17" grpId="0"/>
      <p:bldP spid="18" grpId="0"/>
      <p:bldP spid="19"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2977354" y="110569"/>
            <a:ext cx="4012320" cy="2193402"/>
            <a:chOff x="1331640" y="764704"/>
            <a:chExt cx="6336704" cy="3672408"/>
          </a:xfrm>
        </p:grpSpPr>
        <p:sp>
          <p:nvSpPr>
            <p:cNvPr id="3" name="2 Rectángulo"/>
            <p:cNvSpPr/>
            <p:nvPr/>
          </p:nvSpPr>
          <p:spPr>
            <a:xfrm>
              <a:off x="1331640" y="764704"/>
              <a:ext cx="6336704"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rPr>
                <a:t>U</a:t>
              </a: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endParaRPr lang="es-MX" sz="2000" dirty="0">
                <a:solidFill>
                  <a:schemeClr val="tx1"/>
                </a:solidFill>
              </a:endParaRPr>
            </a:p>
          </p:txBody>
        </p:sp>
        <p:grpSp>
          <p:nvGrpSpPr>
            <p:cNvPr id="4" name="21 Grupo"/>
            <p:cNvGrpSpPr/>
            <p:nvPr/>
          </p:nvGrpSpPr>
          <p:grpSpPr>
            <a:xfrm>
              <a:off x="2724691" y="1033572"/>
              <a:ext cx="3464065" cy="3352438"/>
              <a:chOff x="2724691" y="1033572"/>
              <a:chExt cx="3464065" cy="3352438"/>
            </a:xfrm>
          </p:grpSpPr>
          <p:sp>
            <p:nvSpPr>
              <p:cNvPr id="5" name="4 CuadroTexto"/>
              <p:cNvSpPr txBox="1"/>
              <p:nvPr/>
            </p:nvSpPr>
            <p:spPr>
              <a:xfrm>
                <a:off x="5004048" y="3985900"/>
                <a:ext cx="320922" cy="400110"/>
              </a:xfrm>
              <a:prstGeom prst="rect">
                <a:avLst/>
              </a:prstGeom>
              <a:noFill/>
            </p:spPr>
            <p:txBody>
              <a:bodyPr wrap="none" rtlCol="0">
                <a:spAutoFit/>
              </a:bodyPr>
              <a:lstStyle/>
              <a:p>
                <a:r>
                  <a:rPr lang="es-MX" sz="2000" dirty="0"/>
                  <a:t>C</a:t>
                </a:r>
              </a:p>
            </p:txBody>
          </p:sp>
          <p:grpSp>
            <p:nvGrpSpPr>
              <p:cNvPr id="6" name="20 Grupo"/>
              <p:cNvGrpSpPr/>
              <p:nvPr/>
            </p:nvGrpSpPr>
            <p:grpSpPr>
              <a:xfrm>
                <a:off x="2724691" y="1033572"/>
                <a:ext cx="3464065" cy="3187516"/>
                <a:chOff x="2724691" y="1033572"/>
                <a:chExt cx="3464065" cy="3187516"/>
              </a:xfrm>
            </p:grpSpPr>
            <p:sp>
              <p:nvSpPr>
                <p:cNvPr id="7" name="6 Elipse"/>
                <p:cNvSpPr/>
                <p:nvPr/>
              </p:nvSpPr>
              <p:spPr>
                <a:xfrm>
                  <a:off x="3400606" y="2180862"/>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8" name="5 Elipse"/>
                <p:cNvSpPr/>
                <p:nvPr/>
              </p:nvSpPr>
              <p:spPr>
                <a:xfrm>
                  <a:off x="2724691"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9" name="8 Elipse"/>
                <p:cNvSpPr/>
                <p:nvPr/>
              </p:nvSpPr>
              <p:spPr>
                <a:xfrm>
                  <a:off x="3992032"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10" name="9 CuadroTexto"/>
                <p:cNvSpPr txBox="1"/>
                <p:nvPr/>
              </p:nvSpPr>
              <p:spPr>
                <a:xfrm>
                  <a:off x="2737700" y="1033572"/>
                  <a:ext cx="333746" cy="400110"/>
                </a:xfrm>
                <a:prstGeom prst="rect">
                  <a:avLst/>
                </a:prstGeom>
                <a:noFill/>
              </p:spPr>
              <p:txBody>
                <a:bodyPr wrap="none" rtlCol="0">
                  <a:spAutoFit/>
                </a:bodyPr>
                <a:lstStyle/>
                <a:p>
                  <a:r>
                    <a:rPr lang="es-MX" sz="2000" dirty="0"/>
                    <a:t>A</a:t>
                  </a:r>
                </a:p>
              </p:txBody>
            </p:sp>
            <p:sp>
              <p:nvSpPr>
                <p:cNvPr id="11" name="10 CuadroTexto"/>
                <p:cNvSpPr txBox="1"/>
                <p:nvPr/>
              </p:nvSpPr>
              <p:spPr>
                <a:xfrm>
                  <a:off x="5828716" y="1105580"/>
                  <a:ext cx="324128" cy="400110"/>
                </a:xfrm>
                <a:prstGeom prst="rect">
                  <a:avLst/>
                </a:prstGeom>
                <a:noFill/>
              </p:spPr>
              <p:txBody>
                <a:bodyPr wrap="none" rtlCol="0">
                  <a:spAutoFit/>
                </a:bodyPr>
                <a:lstStyle/>
                <a:p>
                  <a:r>
                    <a:rPr lang="es-MX" sz="2000" dirty="0"/>
                    <a:t>B</a:t>
                  </a:r>
                </a:p>
              </p:txBody>
            </p:sp>
            <p:sp>
              <p:nvSpPr>
                <p:cNvPr id="12" name="11 CuadroTexto"/>
                <p:cNvSpPr txBox="1"/>
                <p:nvPr/>
              </p:nvSpPr>
              <p:spPr>
                <a:xfrm>
                  <a:off x="3092412" y="1700808"/>
                  <a:ext cx="312906" cy="400110"/>
                </a:xfrm>
                <a:prstGeom prst="rect">
                  <a:avLst/>
                </a:prstGeom>
                <a:noFill/>
              </p:spPr>
              <p:txBody>
                <a:bodyPr wrap="none" rtlCol="0">
                  <a:spAutoFit/>
                </a:bodyPr>
                <a:lstStyle/>
                <a:p>
                  <a:r>
                    <a:rPr lang="es-MX" sz="2000" dirty="0"/>
                    <a:t>II</a:t>
                  </a:r>
                </a:p>
              </p:txBody>
            </p:sp>
            <p:sp>
              <p:nvSpPr>
                <p:cNvPr id="13" name="12 CuadroTexto"/>
                <p:cNvSpPr txBox="1"/>
                <p:nvPr/>
              </p:nvSpPr>
              <p:spPr>
                <a:xfrm>
                  <a:off x="4244540" y="1700808"/>
                  <a:ext cx="377026" cy="400110"/>
                </a:xfrm>
                <a:prstGeom prst="rect">
                  <a:avLst/>
                </a:prstGeom>
                <a:noFill/>
              </p:spPr>
              <p:txBody>
                <a:bodyPr wrap="none" rtlCol="0">
                  <a:spAutoFit/>
                </a:bodyPr>
                <a:lstStyle/>
                <a:p>
                  <a:r>
                    <a:rPr lang="es-MX" sz="2000" dirty="0"/>
                    <a:t>III</a:t>
                  </a:r>
                </a:p>
              </p:txBody>
            </p:sp>
            <p:sp>
              <p:nvSpPr>
                <p:cNvPr id="14" name="13 CuadroTexto"/>
                <p:cNvSpPr txBox="1"/>
                <p:nvPr/>
              </p:nvSpPr>
              <p:spPr>
                <a:xfrm>
                  <a:off x="5252652" y="1700808"/>
                  <a:ext cx="394660" cy="400110"/>
                </a:xfrm>
                <a:prstGeom prst="rect">
                  <a:avLst/>
                </a:prstGeom>
                <a:noFill/>
              </p:spPr>
              <p:txBody>
                <a:bodyPr wrap="none" rtlCol="0">
                  <a:spAutoFit/>
                </a:bodyPr>
                <a:lstStyle/>
                <a:p>
                  <a:r>
                    <a:rPr lang="es-MX" sz="2000" dirty="0"/>
                    <a:t>IV</a:t>
                  </a:r>
                </a:p>
              </p:txBody>
            </p:sp>
            <p:sp>
              <p:nvSpPr>
                <p:cNvPr id="15" name="14 CuadroTexto"/>
                <p:cNvSpPr txBox="1"/>
                <p:nvPr/>
              </p:nvSpPr>
              <p:spPr>
                <a:xfrm>
                  <a:off x="3600194" y="2689756"/>
                  <a:ext cx="330540" cy="400110"/>
                </a:xfrm>
                <a:prstGeom prst="rect">
                  <a:avLst/>
                </a:prstGeom>
                <a:noFill/>
              </p:spPr>
              <p:txBody>
                <a:bodyPr wrap="none" rtlCol="0">
                  <a:spAutoFit/>
                </a:bodyPr>
                <a:lstStyle/>
                <a:p>
                  <a:r>
                    <a:rPr lang="es-MX" sz="2000" dirty="0"/>
                    <a:t>V</a:t>
                  </a:r>
                </a:p>
              </p:txBody>
            </p:sp>
            <p:sp>
              <p:nvSpPr>
                <p:cNvPr id="16" name="15 CuadroTexto"/>
                <p:cNvSpPr txBox="1"/>
                <p:nvPr/>
              </p:nvSpPr>
              <p:spPr>
                <a:xfrm>
                  <a:off x="4248266" y="2401724"/>
                  <a:ext cx="394660" cy="400110"/>
                </a:xfrm>
                <a:prstGeom prst="rect">
                  <a:avLst/>
                </a:prstGeom>
                <a:noFill/>
              </p:spPr>
              <p:txBody>
                <a:bodyPr wrap="none" rtlCol="0">
                  <a:spAutoFit/>
                </a:bodyPr>
                <a:lstStyle/>
                <a:p>
                  <a:r>
                    <a:rPr lang="es-MX" sz="2000" dirty="0"/>
                    <a:t>VI</a:t>
                  </a:r>
                </a:p>
              </p:txBody>
            </p:sp>
            <p:sp>
              <p:nvSpPr>
                <p:cNvPr id="17" name="16 CuadroTexto"/>
                <p:cNvSpPr txBox="1"/>
                <p:nvPr/>
              </p:nvSpPr>
              <p:spPr>
                <a:xfrm>
                  <a:off x="4896338" y="2689756"/>
                  <a:ext cx="458780" cy="400110"/>
                </a:xfrm>
                <a:prstGeom prst="rect">
                  <a:avLst/>
                </a:prstGeom>
                <a:noFill/>
              </p:spPr>
              <p:txBody>
                <a:bodyPr wrap="none" rtlCol="0">
                  <a:spAutoFit/>
                </a:bodyPr>
                <a:lstStyle/>
                <a:p>
                  <a:r>
                    <a:rPr lang="es-MX" sz="2000" dirty="0"/>
                    <a:t>VII</a:t>
                  </a:r>
                </a:p>
              </p:txBody>
            </p:sp>
            <p:sp>
              <p:nvSpPr>
                <p:cNvPr id="18" name="17 CuadroTexto"/>
                <p:cNvSpPr txBox="1"/>
                <p:nvPr/>
              </p:nvSpPr>
              <p:spPr>
                <a:xfrm>
                  <a:off x="4174019" y="3409836"/>
                  <a:ext cx="522900" cy="400110"/>
                </a:xfrm>
                <a:prstGeom prst="rect">
                  <a:avLst/>
                </a:prstGeom>
                <a:noFill/>
              </p:spPr>
              <p:txBody>
                <a:bodyPr wrap="none" rtlCol="0">
                  <a:spAutoFit/>
                </a:bodyPr>
                <a:lstStyle/>
                <a:p>
                  <a:r>
                    <a:rPr lang="es-MX" sz="2000" dirty="0"/>
                    <a:t>VIII</a:t>
                  </a:r>
                </a:p>
              </p:txBody>
            </p:sp>
          </p:grpSp>
        </p:grpSp>
      </p:grpSp>
      <p:sp>
        <p:nvSpPr>
          <p:cNvPr id="19" name="18 CuadroTexto"/>
          <p:cNvSpPr txBox="1"/>
          <p:nvPr/>
        </p:nvSpPr>
        <p:spPr>
          <a:xfrm>
            <a:off x="251520" y="2495774"/>
            <a:ext cx="8568952" cy="2246769"/>
          </a:xfrm>
          <a:prstGeom prst="rect">
            <a:avLst/>
          </a:prstGeom>
          <a:noFill/>
        </p:spPr>
        <p:txBody>
          <a:bodyPr wrap="square" rtlCol="0">
            <a:spAutoFit/>
          </a:bodyPr>
          <a:lstStyle/>
          <a:p>
            <a:r>
              <a:rPr lang="es-MX" sz="2000" dirty="0"/>
              <a:t>Ahora una explicación un poco mas detallada, vamos por orden:</a:t>
            </a:r>
          </a:p>
          <a:p>
            <a:r>
              <a:rPr lang="es-MX" sz="2000" dirty="0"/>
              <a:t>II. Serian los elementos que se encuentran en A pero que no se comparten con B, ni con C, ni con B y C juntos, o sea, II= A - AႶB - AႶC - AႶBႶC.</a:t>
            </a:r>
          </a:p>
          <a:p>
            <a:r>
              <a:rPr lang="es-MX" sz="2000" dirty="0"/>
              <a:t>III. Serian los elementos que comparten A y B, o sea, III= AႶB</a:t>
            </a:r>
          </a:p>
          <a:p>
            <a:r>
              <a:rPr lang="es-MX" sz="2000" dirty="0"/>
              <a:t>IV. Serian los elementos que se encuentran en B pero que no se comparten con B, ni con C, ni con B y C juntos, o sea, IV= B - BႶA - BႶC - BႶAႶC</a:t>
            </a:r>
          </a:p>
          <a:p>
            <a:r>
              <a:rPr lang="es-MX" sz="2000" dirty="0"/>
              <a:t>V. Serian los elementos que comparten A y C, o sea, V= AႶC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2977354" y="110569"/>
            <a:ext cx="4012320" cy="2193402"/>
            <a:chOff x="1331640" y="764704"/>
            <a:chExt cx="6336704" cy="3672408"/>
          </a:xfrm>
        </p:grpSpPr>
        <p:sp>
          <p:nvSpPr>
            <p:cNvPr id="3" name="2 Rectángulo"/>
            <p:cNvSpPr/>
            <p:nvPr/>
          </p:nvSpPr>
          <p:spPr>
            <a:xfrm>
              <a:off x="1331640" y="764704"/>
              <a:ext cx="6336704"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rPr>
                <a:t>U</a:t>
              </a: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endParaRPr lang="es-MX" sz="2000" dirty="0">
                <a:solidFill>
                  <a:schemeClr val="tx1"/>
                </a:solidFill>
              </a:endParaRPr>
            </a:p>
          </p:txBody>
        </p:sp>
        <p:grpSp>
          <p:nvGrpSpPr>
            <p:cNvPr id="4" name="21 Grupo"/>
            <p:cNvGrpSpPr/>
            <p:nvPr/>
          </p:nvGrpSpPr>
          <p:grpSpPr>
            <a:xfrm>
              <a:off x="2724691" y="1033572"/>
              <a:ext cx="3464065" cy="3352438"/>
              <a:chOff x="2724691" y="1033572"/>
              <a:chExt cx="3464065" cy="3352438"/>
            </a:xfrm>
          </p:grpSpPr>
          <p:sp>
            <p:nvSpPr>
              <p:cNvPr id="5" name="4 CuadroTexto"/>
              <p:cNvSpPr txBox="1"/>
              <p:nvPr/>
            </p:nvSpPr>
            <p:spPr>
              <a:xfrm>
                <a:off x="5004048" y="3985900"/>
                <a:ext cx="320922" cy="400110"/>
              </a:xfrm>
              <a:prstGeom prst="rect">
                <a:avLst/>
              </a:prstGeom>
              <a:noFill/>
            </p:spPr>
            <p:txBody>
              <a:bodyPr wrap="none" rtlCol="0">
                <a:spAutoFit/>
              </a:bodyPr>
              <a:lstStyle/>
              <a:p>
                <a:r>
                  <a:rPr lang="es-MX" sz="2000" dirty="0"/>
                  <a:t>C</a:t>
                </a:r>
              </a:p>
            </p:txBody>
          </p:sp>
          <p:grpSp>
            <p:nvGrpSpPr>
              <p:cNvPr id="6" name="20 Grupo"/>
              <p:cNvGrpSpPr/>
              <p:nvPr/>
            </p:nvGrpSpPr>
            <p:grpSpPr>
              <a:xfrm>
                <a:off x="2724691" y="1033572"/>
                <a:ext cx="3464065" cy="3187516"/>
                <a:chOff x="2724691" y="1033572"/>
                <a:chExt cx="3464065" cy="3187516"/>
              </a:xfrm>
            </p:grpSpPr>
            <p:sp>
              <p:nvSpPr>
                <p:cNvPr id="7" name="6 Elipse"/>
                <p:cNvSpPr/>
                <p:nvPr/>
              </p:nvSpPr>
              <p:spPr>
                <a:xfrm>
                  <a:off x="3400606" y="2180862"/>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8" name="5 Elipse"/>
                <p:cNvSpPr/>
                <p:nvPr/>
              </p:nvSpPr>
              <p:spPr>
                <a:xfrm>
                  <a:off x="2724691"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9" name="8 Elipse"/>
                <p:cNvSpPr/>
                <p:nvPr/>
              </p:nvSpPr>
              <p:spPr>
                <a:xfrm>
                  <a:off x="3992032"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10" name="9 CuadroTexto"/>
                <p:cNvSpPr txBox="1"/>
                <p:nvPr/>
              </p:nvSpPr>
              <p:spPr>
                <a:xfrm>
                  <a:off x="2737700" y="1033572"/>
                  <a:ext cx="333746" cy="400110"/>
                </a:xfrm>
                <a:prstGeom prst="rect">
                  <a:avLst/>
                </a:prstGeom>
                <a:noFill/>
              </p:spPr>
              <p:txBody>
                <a:bodyPr wrap="none" rtlCol="0">
                  <a:spAutoFit/>
                </a:bodyPr>
                <a:lstStyle/>
                <a:p>
                  <a:r>
                    <a:rPr lang="es-MX" sz="2000" dirty="0"/>
                    <a:t>A</a:t>
                  </a:r>
                </a:p>
              </p:txBody>
            </p:sp>
            <p:sp>
              <p:nvSpPr>
                <p:cNvPr id="11" name="10 CuadroTexto"/>
                <p:cNvSpPr txBox="1"/>
                <p:nvPr/>
              </p:nvSpPr>
              <p:spPr>
                <a:xfrm>
                  <a:off x="5828716" y="1105580"/>
                  <a:ext cx="324128" cy="400110"/>
                </a:xfrm>
                <a:prstGeom prst="rect">
                  <a:avLst/>
                </a:prstGeom>
                <a:noFill/>
              </p:spPr>
              <p:txBody>
                <a:bodyPr wrap="none" rtlCol="0">
                  <a:spAutoFit/>
                </a:bodyPr>
                <a:lstStyle/>
                <a:p>
                  <a:r>
                    <a:rPr lang="es-MX" sz="2000" dirty="0"/>
                    <a:t>B</a:t>
                  </a:r>
                </a:p>
              </p:txBody>
            </p:sp>
            <p:sp>
              <p:nvSpPr>
                <p:cNvPr id="12" name="11 CuadroTexto"/>
                <p:cNvSpPr txBox="1"/>
                <p:nvPr/>
              </p:nvSpPr>
              <p:spPr>
                <a:xfrm>
                  <a:off x="3092412" y="1700808"/>
                  <a:ext cx="312906" cy="400110"/>
                </a:xfrm>
                <a:prstGeom prst="rect">
                  <a:avLst/>
                </a:prstGeom>
                <a:noFill/>
              </p:spPr>
              <p:txBody>
                <a:bodyPr wrap="none" rtlCol="0">
                  <a:spAutoFit/>
                </a:bodyPr>
                <a:lstStyle/>
                <a:p>
                  <a:r>
                    <a:rPr lang="es-MX" sz="2000" dirty="0"/>
                    <a:t>II</a:t>
                  </a:r>
                </a:p>
              </p:txBody>
            </p:sp>
            <p:sp>
              <p:nvSpPr>
                <p:cNvPr id="13" name="12 CuadroTexto"/>
                <p:cNvSpPr txBox="1"/>
                <p:nvPr/>
              </p:nvSpPr>
              <p:spPr>
                <a:xfrm>
                  <a:off x="4244540" y="1700808"/>
                  <a:ext cx="377026" cy="400110"/>
                </a:xfrm>
                <a:prstGeom prst="rect">
                  <a:avLst/>
                </a:prstGeom>
                <a:noFill/>
              </p:spPr>
              <p:txBody>
                <a:bodyPr wrap="none" rtlCol="0">
                  <a:spAutoFit/>
                </a:bodyPr>
                <a:lstStyle/>
                <a:p>
                  <a:r>
                    <a:rPr lang="es-MX" sz="2000" dirty="0"/>
                    <a:t>III</a:t>
                  </a:r>
                </a:p>
              </p:txBody>
            </p:sp>
            <p:sp>
              <p:nvSpPr>
                <p:cNvPr id="14" name="13 CuadroTexto"/>
                <p:cNvSpPr txBox="1"/>
                <p:nvPr/>
              </p:nvSpPr>
              <p:spPr>
                <a:xfrm>
                  <a:off x="5252652" y="1700808"/>
                  <a:ext cx="394660" cy="400110"/>
                </a:xfrm>
                <a:prstGeom prst="rect">
                  <a:avLst/>
                </a:prstGeom>
                <a:noFill/>
              </p:spPr>
              <p:txBody>
                <a:bodyPr wrap="none" rtlCol="0">
                  <a:spAutoFit/>
                </a:bodyPr>
                <a:lstStyle/>
                <a:p>
                  <a:r>
                    <a:rPr lang="es-MX" sz="2000" dirty="0"/>
                    <a:t>IV</a:t>
                  </a:r>
                </a:p>
              </p:txBody>
            </p:sp>
            <p:sp>
              <p:nvSpPr>
                <p:cNvPr id="15" name="14 CuadroTexto"/>
                <p:cNvSpPr txBox="1"/>
                <p:nvPr/>
              </p:nvSpPr>
              <p:spPr>
                <a:xfrm>
                  <a:off x="3600194" y="2689756"/>
                  <a:ext cx="330540" cy="400110"/>
                </a:xfrm>
                <a:prstGeom prst="rect">
                  <a:avLst/>
                </a:prstGeom>
                <a:noFill/>
              </p:spPr>
              <p:txBody>
                <a:bodyPr wrap="none" rtlCol="0">
                  <a:spAutoFit/>
                </a:bodyPr>
                <a:lstStyle/>
                <a:p>
                  <a:r>
                    <a:rPr lang="es-MX" sz="2000" dirty="0"/>
                    <a:t>V</a:t>
                  </a:r>
                </a:p>
              </p:txBody>
            </p:sp>
            <p:sp>
              <p:nvSpPr>
                <p:cNvPr id="16" name="15 CuadroTexto"/>
                <p:cNvSpPr txBox="1"/>
                <p:nvPr/>
              </p:nvSpPr>
              <p:spPr>
                <a:xfrm>
                  <a:off x="4248266" y="2401724"/>
                  <a:ext cx="394660" cy="400110"/>
                </a:xfrm>
                <a:prstGeom prst="rect">
                  <a:avLst/>
                </a:prstGeom>
                <a:noFill/>
              </p:spPr>
              <p:txBody>
                <a:bodyPr wrap="none" rtlCol="0">
                  <a:spAutoFit/>
                </a:bodyPr>
                <a:lstStyle/>
                <a:p>
                  <a:r>
                    <a:rPr lang="es-MX" sz="2000" dirty="0"/>
                    <a:t>VI</a:t>
                  </a:r>
                </a:p>
              </p:txBody>
            </p:sp>
            <p:sp>
              <p:nvSpPr>
                <p:cNvPr id="17" name="16 CuadroTexto"/>
                <p:cNvSpPr txBox="1"/>
                <p:nvPr/>
              </p:nvSpPr>
              <p:spPr>
                <a:xfrm>
                  <a:off x="4896338" y="2689756"/>
                  <a:ext cx="458780" cy="400110"/>
                </a:xfrm>
                <a:prstGeom prst="rect">
                  <a:avLst/>
                </a:prstGeom>
                <a:noFill/>
              </p:spPr>
              <p:txBody>
                <a:bodyPr wrap="none" rtlCol="0">
                  <a:spAutoFit/>
                </a:bodyPr>
                <a:lstStyle/>
                <a:p>
                  <a:r>
                    <a:rPr lang="es-MX" sz="2000" dirty="0"/>
                    <a:t>VII</a:t>
                  </a:r>
                </a:p>
              </p:txBody>
            </p:sp>
            <p:sp>
              <p:nvSpPr>
                <p:cNvPr id="18" name="17 CuadroTexto"/>
                <p:cNvSpPr txBox="1"/>
                <p:nvPr/>
              </p:nvSpPr>
              <p:spPr>
                <a:xfrm>
                  <a:off x="4174019" y="3409836"/>
                  <a:ext cx="522900" cy="400110"/>
                </a:xfrm>
                <a:prstGeom prst="rect">
                  <a:avLst/>
                </a:prstGeom>
                <a:noFill/>
              </p:spPr>
              <p:txBody>
                <a:bodyPr wrap="none" rtlCol="0">
                  <a:spAutoFit/>
                </a:bodyPr>
                <a:lstStyle/>
                <a:p>
                  <a:r>
                    <a:rPr lang="es-MX" sz="2000" dirty="0"/>
                    <a:t>VIII</a:t>
                  </a:r>
                </a:p>
              </p:txBody>
            </p:sp>
          </p:grpSp>
        </p:grpSp>
      </p:grpSp>
      <p:sp>
        <p:nvSpPr>
          <p:cNvPr id="19" name="2 Marcador de contenido"/>
          <p:cNvSpPr txBox="1">
            <a:spLocks/>
          </p:cNvSpPr>
          <p:nvPr/>
        </p:nvSpPr>
        <p:spPr>
          <a:xfrm>
            <a:off x="165301" y="2606352"/>
            <a:ext cx="8496944" cy="1959496"/>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VI. Serian los elementos que comparten A, B y C, o sea, VI= AႶBႶC.</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VII. Serian los elementos que comparten B y C, o sea, VII= BႶC.</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VIII. Serian los elementos que se encuentran en C pero que no comparte ni con A, ni con B, ni con A y B juntos, o sea,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VIII= C - CႶA - CႶB - CႶAႶB.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2977354" y="110569"/>
            <a:ext cx="4012320" cy="2193402"/>
            <a:chOff x="1331640" y="764704"/>
            <a:chExt cx="6336704" cy="3672408"/>
          </a:xfrm>
        </p:grpSpPr>
        <p:sp>
          <p:nvSpPr>
            <p:cNvPr id="3" name="2 Rectángulo"/>
            <p:cNvSpPr/>
            <p:nvPr/>
          </p:nvSpPr>
          <p:spPr>
            <a:xfrm>
              <a:off x="1331640" y="764704"/>
              <a:ext cx="6336704"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chemeClr val="tx1"/>
                  </a:solidFill>
                </a:rPr>
                <a:t>U</a:t>
              </a: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pPr algn="ctr"/>
              <a:endParaRPr lang="es-MX" sz="2000" dirty="0">
                <a:solidFill>
                  <a:schemeClr val="tx1"/>
                </a:solidFill>
              </a:endParaRPr>
            </a:p>
            <a:p>
              <a:endParaRPr lang="es-MX" sz="2000" dirty="0">
                <a:solidFill>
                  <a:schemeClr val="tx1"/>
                </a:solidFill>
              </a:endParaRPr>
            </a:p>
          </p:txBody>
        </p:sp>
        <p:grpSp>
          <p:nvGrpSpPr>
            <p:cNvPr id="4" name="21 Grupo"/>
            <p:cNvGrpSpPr/>
            <p:nvPr/>
          </p:nvGrpSpPr>
          <p:grpSpPr>
            <a:xfrm>
              <a:off x="2724691" y="1033572"/>
              <a:ext cx="3464065" cy="3352438"/>
              <a:chOff x="2724691" y="1033572"/>
              <a:chExt cx="3464065" cy="3352438"/>
            </a:xfrm>
          </p:grpSpPr>
          <p:sp>
            <p:nvSpPr>
              <p:cNvPr id="5" name="4 CuadroTexto"/>
              <p:cNvSpPr txBox="1"/>
              <p:nvPr/>
            </p:nvSpPr>
            <p:spPr>
              <a:xfrm>
                <a:off x="5004048" y="3985900"/>
                <a:ext cx="320922" cy="400110"/>
              </a:xfrm>
              <a:prstGeom prst="rect">
                <a:avLst/>
              </a:prstGeom>
              <a:noFill/>
            </p:spPr>
            <p:txBody>
              <a:bodyPr wrap="none" rtlCol="0">
                <a:spAutoFit/>
              </a:bodyPr>
              <a:lstStyle/>
              <a:p>
                <a:r>
                  <a:rPr lang="es-MX" sz="2000" dirty="0"/>
                  <a:t>C</a:t>
                </a:r>
              </a:p>
            </p:txBody>
          </p:sp>
          <p:grpSp>
            <p:nvGrpSpPr>
              <p:cNvPr id="6" name="20 Grupo"/>
              <p:cNvGrpSpPr/>
              <p:nvPr/>
            </p:nvGrpSpPr>
            <p:grpSpPr>
              <a:xfrm>
                <a:off x="2724691" y="1033572"/>
                <a:ext cx="3464065" cy="3187516"/>
                <a:chOff x="2724691" y="1033572"/>
                <a:chExt cx="3464065" cy="3187516"/>
              </a:xfrm>
            </p:grpSpPr>
            <p:sp>
              <p:nvSpPr>
                <p:cNvPr id="7" name="6 Elipse"/>
                <p:cNvSpPr/>
                <p:nvPr/>
              </p:nvSpPr>
              <p:spPr>
                <a:xfrm>
                  <a:off x="3400606" y="2180862"/>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8" name="5 Elipse"/>
                <p:cNvSpPr/>
                <p:nvPr/>
              </p:nvSpPr>
              <p:spPr>
                <a:xfrm>
                  <a:off x="2724691"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9" name="8 Elipse"/>
                <p:cNvSpPr/>
                <p:nvPr/>
              </p:nvSpPr>
              <p:spPr>
                <a:xfrm>
                  <a:off x="3992032"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000"/>
                </a:p>
              </p:txBody>
            </p:sp>
            <p:sp>
              <p:nvSpPr>
                <p:cNvPr id="10" name="9 CuadroTexto"/>
                <p:cNvSpPr txBox="1"/>
                <p:nvPr/>
              </p:nvSpPr>
              <p:spPr>
                <a:xfrm>
                  <a:off x="2737700" y="1033572"/>
                  <a:ext cx="333746" cy="400110"/>
                </a:xfrm>
                <a:prstGeom prst="rect">
                  <a:avLst/>
                </a:prstGeom>
                <a:noFill/>
              </p:spPr>
              <p:txBody>
                <a:bodyPr wrap="none" rtlCol="0">
                  <a:spAutoFit/>
                </a:bodyPr>
                <a:lstStyle/>
                <a:p>
                  <a:r>
                    <a:rPr lang="es-MX" sz="2000" dirty="0"/>
                    <a:t>A</a:t>
                  </a:r>
                </a:p>
              </p:txBody>
            </p:sp>
            <p:sp>
              <p:nvSpPr>
                <p:cNvPr id="11" name="10 CuadroTexto"/>
                <p:cNvSpPr txBox="1"/>
                <p:nvPr/>
              </p:nvSpPr>
              <p:spPr>
                <a:xfrm>
                  <a:off x="5828716" y="1105580"/>
                  <a:ext cx="324128" cy="400110"/>
                </a:xfrm>
                <a:prstGeom prst="rect">
                  <a:avLst/>
                </a:prstGeom>
                <a:noFill/>
              </p:spPr>
              <p:txBody>
                <a:bodyPr wrap="none" rtlCol="0">
                  <a:spAutoFit/>
                </a:bodyPr>
                <a:lstStyle/>
                <a:p>
                  <a:r>
                    <a:rPr lang="es-MX" sz="2000" dirty="0"/>
                    <a:t>B</a:t>
                  </a:r>
                </a:p>
              </p:txBody>
            </p:sp>
            <p:sp>
              <p:nvSpPr>
                <p:cNvPr id="12" name="11 CuadroTexto"/>
                <p:cNvSpPr txBox="1"/>
                <p:nvPr/>
              </p:nvSpPr>
              <p:spPr>
                <a:xfrm>
                  <a:off x="3092412" y="1700808"/>
                  <a:ext cx="312906" cy="400110"/>
                </a:xfrm>
                <a:prstGeom prst="rect">
                  <a:avLst/>
                </a:prstGeom>
                <a:noFill/>
              </p:spPr>
              <p:txBody>
                <a:bodyPr wrap="none" rtlCol="0">
                  <a:spAutoFit/>
                </a:bodyPr>
                <a:lstStyle/>
                <a:p>
                  <a:r>
                    <a:rPr lang="es-MX" sz="2000" dirty="0"/>
                    <a:t>II</a:t>
                  </a:r>
                </a:p>
              </p:txBody>
            </p:sp>
            <p:sp>
              <p:nvSpPr>
                <p:cNvPr id="13" name="12 CuadroTexto"/>
                <p:cNvSpPr txBox="1"/>
                <p:nvPr/>
              </p:nvSpPr>
              <p:spPr>
                <a:xfrm>
                  <a:off x="4244540" y="1700808"/>
                  <a:ext cx="377026" cy="400110"/>
                </a:xfrm>
                <a:prstGeom prst="rect">
                  <a:avLst/>
                </a:prstGeom>
                <a:noFill/>
              </p:spPr>
              <p:txBody>
                <a:bodyPr wrap="none" rtlCol="0">
                  <a:spAutoFit/>
                </a:bodyPr>
                <a:lstStyle/>
                <a:p>
                  <a:r>
                    <a:rPr lang="es-MX" sz="2000" dirty="0"/>
                    <a:t>III</a:t>
                  </a:r>
                </a:p>
              </p:txBody>
            </p:sp>
            <p:sp>
              <p:nvSpPr>
                <p:cNvPr id="14" name="13 CuadroTexto"/>
                <p:cNvSpPr txBox="1"/>
                <p:nvPr/>
              </p:nvSpPr>
              <p:spPr>
                <a:xfrm>
                  <a:off x="5252652" y="1700808"/>
                  <a:ext cx="394660" cy="400110"/>
                </a:xfrm>
                <a:prstGeom prst="rect">
                  <a:avLst/>
                </a:prstGeom>
                <a:noFill/>
              </p:spPr>
              <p:txBody>
                <a:bodyPr wrap="none" rtlCol="0">
                  <a:spAutoFit/>
                </a:bodyPr>
                <a:lstStyle/>
                <a:p>
                  <a:r>
                    <a:rPr lang="es-MX" sz="2000" dirty="0"/>
                    <a:t>IV</a:t>
                  </a:r>
                </a:p>
              </p:txBody>
            </p:sp>
            <p:sp>
              <p:nvSpPr>
                <p:cNvPr id="15" name="14 CuadroTexto"/>
                <p:cNvSpPr txBox="1"/>
                <p:nvPr/>
              </p:nvSpPr>
              <p:spPr>
                <a:xfrm>
                  <a:off x="3600194" y="2689756"/>
                  <a:ext cx="330540" cy="400110"/>
                </a:xfrm>
                <a:prstGeom prst="rect">
                  <a:avLst/>
                </a:prstGeom>
                <a:noFill/>
              </p:spPr>
              <p:txBody>
                <a:bodyPr wrap="none" rtlCol="0">
                  <a:spAutoFit/>
                </a:bodyPr>
                <a:lstStyle/>
                <a:p>
                  <a:r>
                    <a:rPr lang="es-MX" sz="2000" dirty="0"/>
                    <a:t>V</a:t>
                  </a:r>
                </a:p>
              </p:txBody>
            </p:sp>
            <p:sp>
              <p:nvSpPr>
                <p:cNvPr id="16" name="15 CuadroTexto"/>
                <p:cNvSpPr txBox="1"/>
                <p:nvPr/>
              </p:nvSpPr>
              <p:spPr>
                <a:xfrm>
                  <a:off x="4248266" y="2401724"/>
                  <a:ext cx="394660" cy="400110"/>
                </a:xfrm>
                <a:prstGeom prst="rect">
                  <a:avLst/>
                </a:prstGeom>
                <a:noFill/>
              </p:spPr>
              <p:txBody>
                <a:bodyPr wrap="none" rtlCol="0">
                  <a:spAutoFit/>
                </a:bodyPr>
                <a:lstStyle/>
                <a:p>
                  <a:r>
                    <a:rPr lang="es-MX" sz="2000" dirty="0"/>
                    <a:t>VI</a:t>
                  </a:r>
                </a:p>
              </p:txBody>
            </p:sp>
            <p:sp>
              <p:nvSpPr>
                <p:cNvPr id="17" name="16 CuadroTexto"/>
                <p:cNvSpPr txBox="1"/>
                <p:nvPr/>
              </p:nvSpPr>
              <p:spPr>
                <a:xfrm>
                  <a:off x="4896338" y="2689756"/>
                  <a:ext cx="458780" cy="400110"/>
                </a:xfrm>
                <a:prstGeom prst="rect">
                  <a:avLst/>
                </a:prstGeom>
                <a:noFill/>
              </p:spPr>
              <p:txBody>
                <a:bodyPr wrap="none" rtlCol="0">
                  <a:spAutoFit/>
                </a:bodyPr>
                <a:lstStyle/>
                <a:p>
                  <a:r>
                    <a:rPr lang="es-MX" sz="2000" dirty="0"/>
                    <a:t>VII</a:t>
                  </a:r>
                </a:p>
              </p:txBody>
            </p:sp>
            <p:sp>
              <p:nvSpPr>
                <p:cNvPr id="18" name="17 CuadroTexto"/>
                <p:cNvSpPr txBox="1"/>
                <p:nvPr/>
              </p:nvSpPr>
              <p:spPr>
                <a:xfrm>
                  <a:off x="4174019" y="3409836"/>
                  <a:ext cx="522900" cy="400110"/>
                </a:xfrm>
                <a:prstGeom prst="rect">
                  <a:avLst/>
                </a:prstGeom>
                <a:noFill/>
              </p:spPr>
              <p:txBody>
                <a:bodyPr wrap="none" rtlCol="0">
                  <a:spAutoFit/>
                </a:bodyPr>
                <a:lstStyle/>
                <a:p>
                  <a:r>
                    <a:rPr lang="es-MX" sz="2000" dirty="0"/>
                    <a:t>VIII</a:t>
                  </a:r>
                </a:p>
              </p:txBody>
            </p:sp>
          </p:grpSp>
        </p:grpSp>
      </p:grpSp>
      <p:sp>
        <p:nvSpPr>
          <p:cNvPr id="19" name="2 Marcador de contenido"/>
          <p:cNvSpPr txBox="1">
            <a:spLocks/>
          </p:cNvSpPr>
          <p:nvPr/>
        </p:nvSpPr>
        <p:spPr>
          <a:xfrm>
            <a:off x="298973" y="2710927"/>
            <a:ext cx="8229600" cy="1599456"/>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Ahora hablando de complementos: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CA= Todo aquel elemento que no pertenece a A, o sea, CA= IV + VIII.</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CB= Todo aquel elemento que no pertenece a B, o sea, CB = II + VIII.</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a:ln>
                  <a:noFill/>
                </a:ln>
                <a:solidFill>
                  <a:schemeClr val="tx1"/>
                </a:solidFill>
                <a:effectLst/>
                <a:uLnTx/>
                <a:uFillTx/>
                <a:latin typeface="+mn-lt"/>
                <a:ea typeface="+mn-ea"/>
                <a:cs typeface="+mn-cs"/>
              </a:rPr>
              <a:t>CC= Todo aquel elemento que no pertenece a C, o sea, CC= II + IV.</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2962402"/>
            <a:ext cx="4474672" cy="19753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1 Título"/>
          <p:cNvSpPr txBox="1">
            <a:spLocks/>
          </p:cNvSpPr>
          <p:nvPr/>
        </p:nvSpPr>
        <p:spPr>
          <a:xfrm>
            <a:off x="1678184" y="480603"/>
            <a:ext cx="6750424" cy="705164"/>
          </a:xfrm>
          <a:prstGeom prst="rect">
            <a:avLst/>
          </a:prstGeom>
        </p:spPr>
        <p:txBody>
          <a:bodyPr>
            <a:normAutofit fontScale="67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4400" b="0" i="0" u="none" strike="noStrike" kern="1200" cap="none" spc="0" normalizeH="0" baseline="0" noProof="0" dirty="0">
                <a:ln>
                  <a:noFill/>
                </a:ln>
                <a:solidFill>
                  <a:schemeClr val="tx1"/>
                </a:solidFill>
                <a:effectLst/>
                <a:uLnTx/>
                <a:uFillTx/>
                <a:latin typeface="+mj-lt"/>
                <a:ea typeface="+mj-ea"/>
                <a:cs typeface="+mj-cs"/>
              </a:rPr>
              <a:t>Planteamiento y solución de problemas</a:t>
            </a:r>
          </a:p>
        </p:txBody>
      </p:sp>
      <p:sp>
        <p:nvSpPr>
          <p:cNvPr id="4" name="2 Marcador de contenido"/>
          <p:cNvSpPr txBox="1">
            <a:spLocks/>
          </p:cNvSpPr>
          <p:nvPr/>
        </p:nvSpPr>
        <p:spPr>
          <a:xfrm>
            <a:off x="274314" y="1042566"/>
            <a:ext cx="8229600" cy="2285608"/>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En una escuela de 600 alumnos, 100 no estudian ningún idioma extranjero, 450 estudian francés y 50  estudian francés e inglés. ¿Cuántos estudian solo inglés?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U= 600 alumnos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100 no estudian idioma extranjero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450 estudian francés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800" b="0" i="0" u="none" strike="noStrike" kern="1200" cap="none" spc="0" normalizeH="0" baseline="0" noProof="0" dirty="0">
                <a:ln>
                  <a:noFill/>
                </a:ln>
                <a:solidFill>
                  <a:schemeClr val="tx1"/>
                </a:solidFill>
                <a:effectLst/>
                <a:uLnTx/>
                <a:uFillTx/>
                <a:latin typeface="+mn-lt"/>
                <a:ea typeface="+mn-ea"/>
                <a:cs typeface="+mn-cs"/>
              </a:rPr>
              <a:t>50 estudian francés e ingles</a:t>
            </a:r>
          </a:p>
        </p:txBody>
      </p:sp>
      <p:sp>
        <p:nvSpPr>
          <p:cNvPr id="5" name="4 Elipse"/>
          <p:cNvSpPr/>
          <p:nvPr/>
        </p:nvSpPr>
        <p:spPr>
          <a:xfrm>
            <a:off x="1763688" y="3271950"/>
            <a:ext cx="1635444" cy="16049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2843808" y="3271950"/>
            <a:ext cx="1882384" cy="16049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CuadroTexto"/>
          <p:cNvSpPr txBox="1"/>
          <p:nvPr/>
        </p:nvSpPr>
        <p:spPr>
          <a:xfrm>
            <a:off x="1475656" y="3334666"/>
            <a:ext cx="726864" cy="369332"/>
          </a:xfrm>
          <a:prstGeom prst="rect">
            <a:avLst/>
          </a:prstGeom>
          <a:noFill/>
        </p:spPr>
        <p:txBody>
          <a:bodyPr wrap="square" rtlCol="0">
            <a:spAutoFit/>
          </a:bodyPr>
          <a:lstStyle/>
          <a:p>
            <a:r>
              <a:rPr lang="es-MX" dirty="0"/>
              <a:t>450</a:t>
            </a:r>
          </a:p>
        </p:txBody>
      </p:sp>
      <p:sp>
        <p:nvSpPr>
          <p:cNvPr id="8" name="7 CuadroTexto"/>
          <p:cNvSpPr txBox="1"/>
          <p:nvPr/>
        </p:nvSpPr>
        <p:spPr>
          <a:xfrm>
            <a:off x="2987824" y="3982738"/>
            <a:ext cx="726864" cy="369332"/>
          </a:xfrm>
          <a:prstGeom prst="rect">
            <a:avLst/>
          </a:prstGeom>
          <a:noFill/>
        </p:spPr>
        <p:txBody>
          <a:bodyPr wrap="square" rtlCol="0">
            <a:spAutoFit/>
          </a:bodyPr>
          <a:lstStyle/>
          <a:p>
            <a:r>
              <a:rPr lang="es-MX" dirty="0"/>
              <a:t> 50</a:t>
            </a:r>
          </a:p>
        </p:txBody>
      </p:sp>
      <p:sp>
        <p:nvSpPr>
          <p:cNvPr id="9" name="8 CuadroTexto"/>
          <p:cNvSpPr txBox="1"/>
          <p:nvPr/>
        </p:nvSpPr>
        <p:spPr>
          <a:xfrm>
            <a:off x="1763688" y="3982738"/>
            <a:ext cx="908580" cy="369332"/>
          </a:xfrm>
          <a:prstGeom prst="rect">
            <a:avLst/>
          </a:prstGeom>
          <a:noFill/>
        </p:spPr>
        <p:txBody>
          <a:bodyPr wrap="square" rtlCol="0">
            <a:spAutoFit/>
          </a:bodyPr>
          <a:lstStyle/>
          <a:p>
            <a:r>
              <a:rPr lang="es-MX" dirty="0"/>
              <a:t>Francés</a:t>
            </a:r>
          </a:p>
        </p:txBody>
      </p:sp>
      <p:sp>
        <p:nvSpPr>
          <p:cNvPr id="10" name="9 CuadroTexto"/>
          <p:cNvSpPr txBox="1"/>
          <p:nvPr/>
        </p:nvSpPr>
        <p:spPr>
          <a:xfrm>
            <a:off x="3635896" y="3982738"/>
            <a:ext cx="1090296" cy="369332"/>
          </a:xfrm>
          <a:prstGeom prst="rect">
            <a:avLst/>
          </a:prstGeom>
          <a:noFill/>
        </p:spPr>
        <p:txBody>
          <a:bodyPr wrap="square" rtlCol="0">
            <a:spAutoFit/>
          </a:bodyPr>
          <a:lstStyle/>
          <a:p>
            <a:r>
              <a:rPr lang="es-MX" dirty="0"/>
              <a:t>Inglés (x)</a:t>
            </a:r>
          </a:p>
        </p:txBody>
      </p:sp>
      <p:sp>
        <p:nvSpPr>
          <p:cNvPr id="11" name="10 CuadroTexto"/>
          <p:cNvSpPr txBox="1"/>
          <p:nvPr/>
        </p:nvSpPr>
        <p:spPr>
          <a:xfrm>
            <a:off x="251520" y="3055926"/>
            <a:ext cx="908580" cy="369332"/>
          </a:xfrm>
          <a:prstGeom prst="rect">
            <a:avLst/>
          </a:prstGeom>
          <a:noFill/>
        </p:spPr>
        <p:txBody>
          <a:bodyPr wrap="square" rtlCol="0">
            <a:spAutoFit/>
          </a:bodyPr>
          <a:lstStyle/>
          <a:p>
            <a:r>
              <a:rPr lang="es-MX" dirty="0"/>
              <a:t>U= 600</a:t>
            </a:r>
          </a:p>
        </p:txBody>
      </p:sp>
      <p:sp>
        <p:nvSpPr>
          <p:cNvPr id="12" name="11 CuadroTexto"/>
          <p:cNvSpPr txBox="1"/>
          <p:nvPr/>
        </p:nvSpPr>
        <p:spPr>
          <a:xfrm>
            <a:off x="323528" y="3766714"/>
            <a:ext cx="1152128" cy="646331"/>
          </a:xfrm>
          <a:prstGeom prst="rect">
            <a:avLst/>
          </a:prstGeom>
          <a:noFill/>
        </p:spPr>
        <p:txBody>
          <a:bodyPr wrap="square" rtlCol="0">
            <a:spAutoFit/>
          </a:bodyPr>
          <a:lstStyle/>
          <a:p>
            <a:r>
              <a:rPr lang="es-MX" dirty="0"/>
              <a:t>100 no estudian</a:t>
            </a:r>
          </a:p>
        </p:txBody>
      </p:sp>
      <p:sp>
        <p:nvSpPr>
          <p:cNvPr id="13" name="12 CuadroTexto"/>
          <p:cNvSpPr txBox="1"/>
          <p:nvPr/>
        </p:nvSpPr>
        <p:spPr>
          <a:xfrm>
            <a:off x="5364088" y="1805248"/>
            <a:ext cx="3779912" cy="2585323"/>
          </a:xfrm>
          <a:prstGeom prst="rect">
            <a:avLst/>
          </a:prstGeom>
          <a:noFill/>
        </p:spPr>
        <p:txBody>
          <a:bodyPr wrap="square" rtlCol="0">
            <a:spAutoFit/>
          </a:bodyPr>
          <a:lstStyle/>
          <a:p>
            <a:r>
              <a:rPr lang="es-MX" dirty="0">
                <a:solidFill>
                  <a:schemeClr val="accent2">
                    <a:lumMod val="50000"/>
                  </a:schemeClr>
                </a:solidFill>
              </a:rPr>
              <a:t>Francés= 450 – 50 = 400</a:t>
            </a:r>
          </a:p>
          <a:p>
            <a:endParaRPr lang="es-MX" dirty="0">
              <a:solidFill>
                <a:schemeClr val="accent2">
                  <a:lumMod val="50000"/>
                </a:schemeClr>
              </a:solidFill>
            </a:endParaRPr>
          </a:p>
          <a:p>
            <a:r>
              <a:rPr lang="es-MX" dirty="0">
                <a:solidFill>
                  <a:schemeClr val="accent2">
                    <a:lumMod val="50000"/>
                  </a:schemeClr>
                </a:solidFill>
              </a:rPr>
              <a:t> Formulando la ecuación:</a:t>
            </a:r>
          </a:p>
          <a:p>
            <a:r>
              <a:rPr lang="es-MX" dirty="0">
                <a:solidFill>
                  <a:schemeClr val="accent2">
                    <a:lumMod val="50000"/>
                  </a:schemeClr>
                </a:solidFill>
              </a:rPr>
              <a:t>400 + 50 + X + 100 = 600</a:t>
            </a:r>
          </a:p>
          <a:p>
            <a:endParaRPr lang="es-MX" dirty="0">
              <a:solidFill>
                <a:schemeClr val="accent2">
                  <a:lumMod val="50000"/>
                </a:schemeClr>
              </a:solidFill>
            </a:endParaRPr>
          </a:p>
          <a:p>
            <a:r>
              <a:rPr lang="es-MX" dirty="0">
                <a:solidFill>
                  <a:schemeClr val="accent2">
                    <a:lumMod val="50000"/>
                  </a:schemeClr>
                </a:solidFill>
              </a:rPr>
              <a:t>Despejamos X:</a:t>
            </a:r>
          </a:p>
          <a:p>
            <a:endParaRPr lang="es-MX" dirty="0">
              <a:solidFill>
                <a:schemeClr val="accent2">
                  <a:lumMod val="50000"/>
                </a:schemeClr>
              </a:solidFill>
            </a:endParaRPr>
          </a:p>
          <a:p>
            <a:r>
              <a:rPr lang="es-MX" dirty="0">
                <a:solidFill>
                  <a:schemeClr val="accent2">
                    <a:lumMod val="50000"/>
                  </a:schemeClr>
                </a:solidFill>
              </a:rPr>
              <a:t>X= 600 – 400 – 50 – 100</a:t>
            </a:r>
          </a:p>
          <a:p>
            <a:r>
              <a:rPr lang="es-MX" dirty="0">
                <a:solidFill>
                  <a:srgbClr val="FF0000"/>
                </a:solidFill>
              </a:rPr>
              <a:t>X= 50 personas estudian solo ingles</a:t>
            </a:r>
          </a:p>
        </p:txBody>
      </p:sp>
      <p:sp>
        <p:nvSpPr>
          <p:cNvPr id="14" name="13 CuadroTexto"/>
          <p:cNvSpPr txBox="1"/>
          <p:nvPr/>
        </p:nvSpPr>
        <p:spPr>
          <a:xfrm>
            <a:off x="1979712" y="4208054"/>
            <a:ext cx="726864" cy="369332"/>
          </a:xfrm>
          <a:prstGeom prst="rect">
            <a:avLst/>
          </a:prstGeom>
          <a:noFill/>
        </p:spPr>
        <p:txBody>
          <a:bodyPr wrap="square" rtlCol="0">
            <a:spAutoFit/>
          </a:bodyPr>
          <a:lstStyle/>
          <a:p>
            <a:r>
              <a:rPr lang="es-MX" dirty="0">
                <a:solidFill>
                  <a:srgbClr val="FF0000"/>
                </a:solidFill>
              </a:rPr>
              <a:t>400</a:t>
            </a:r>
          </a:p>
        </p:txBody>
      </p:sp>
      <p:sp>
        <p:nvSpPr>
          <p:cNvPr id="15" name="14 CuadroTexto"/>
          <p:cNvSpPr txBox="1"/>
          <p:nvPr/>
        </p:nvSpPr>
        <p:spPr>
          <a:xfrm>
            <a:off x="3851920" y="4280062"/>
            <a:ext cx="484576" cy="369332"/>
          </a:xfrm>
          <a:prstGeom prst="rect">
            <a:avLst/>
          </a:prstGeom>
          <a:solidFill>
            <a:srgbClr val="FF0000"/>
          </a:solidFill>
        </p:spPr>
        <p:txBody>
          <a:bodyPr wrap="square" rtlCol="0">
            <a:spAutoFit/>
          </a:bodyPr>
          <a:lstStyle/>
          <a:p>
            <a:r>
              <a:rPr lang="es-MX" dirty="0"/>
              <a:t> 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
                                            <p:txEl>
                                              <p:pRg st="3" end="3"/>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xEl>
                                              <p:pRg st="5" end="5"/>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
                                            <p:txEl>
                                              <p:pRg st="7" end="7"/>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
                                            <p:txEl>
                                              <p:pRg st="8" end="8"/>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p:bldP spid="8" grpId="0"/>
      <p:bldP spid="9" grpId="0"/>
      <p:bldP spid="10" grpId="0"/>
      <p:bldP spid="11" grpId="0"/>
      <p:bldP spid="12" grpId="0"/>
      <p:bldP spid="13" grpId="0" build="allAtOnce"/>
      <p:bldP spid="14"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1072055"/>
            <a:ext cx="5231219" cy="2308324"/>
          </a:xfrm>
          <a:prstGeom prst="rect">
            <a:avLst/>
          </a:prstGeom>
          <a:noFill/>
        </p:spPr>
        <p:txBody>
          <a:bodyPr wrap="square" rtlCol="0">
            <a:spAutoFit/>
          </a:bodyPr>
          <a:lstStyle/>
          <a:p>
            <a:pPr algn="just"/>
            <a:r>
              <a:rPr lang="es-MX" sz="2400" dirty="0">
                <a:solidFill>
                  <a:schemeClr val="bg1"/>
                </a:solidFill>
                <a:latin typeface="Gotham" pitchFamily="2" charset="0"/>
              </a:rPr>
              <a:t>El objetivo central es que conozcas las estructuras básicas de las Matemáticas discretas y sepas aplicarlas en el manejo y tratamiento de la información de las tecnologías de información.</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1964015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112944" y="887204"/>
            <a:ext cx="8229600" cy="3168352"/>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De 106 personas se sabe que los que hablan solo ingles son tantos como los que hablan ingles y francés  y además los que hablan solo francés es la quinta parte de los que hablan ingles. Si 10 personas no hablan ninguno de estos dos idiomas, cuántos hablan solo francés.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U= 106 personas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I= IႶF</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F= 1/5(I)</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10 personas  no hablan ningún idioma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2 Rectángulo"/>
          <p:cNvSpPr/>
          <p:nvPr/>
        </p:nvSpPr>
        <p:spPr>
          <a:xfrm>
            <a:off x="218862" y="2805908"/>
            <a:ext cx="4752528"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Elipse"/>
          <p:cNvSpPr/>
          <p:nvPr/>
        </p:nvSpPr>
        <p:spPr>
          <a:xfrm>
            <a:off x="1731030" y="3093940"/>
            <a:ext cx="1944216" cy="1872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Elipse"/>
          <p:cNvSpPr/>
          <p:nvPr/>
        </p:nvSpPr>
        <p:spPr>
          <a:xfrm>
            <a:off x="2811150" y="3093940"/>
            <a:ext cx="1944216" cy="1872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CuadroTexto"/>
          <p:cNvSpPr txBox="1"/>
          <p:nvPr/>
        </p:nvSpPr>
        <p:spPr>
          <a:xfrm>
            <a:off x="2955166" y="3804728"/>
            <a:ext cx="864096" cy="369332"/>
          </a:xfrm>
          <a:prstGeom prst="rect">
            <a:avLst/>
          </a:prstGeom>
          <a:noFill/>
        </p:spPr>
        <p:txBody>
          <a:bodyPr wrap="square" rtlCol="0">
            <a:spAutoFit/>
          </a:bodyPr>
          <a:lstStyle/>
          <a:p>
            <a:r>
              <a:rPr lang="es-MX" dirty="0"/>
              <a:t> X</a:t>
            </a:r>
          </a:p>
        </p:txBody>
      </p:sp>
      <p:sp>
        <p:nvSpPr>
          <p:cNvPr id="7" name="6 CuadroTexto"/>
          <p:cNvSpPr txBox="1"/>
          <p:nvPr/>
        </p:nvSpPr>
        <p:spPr>
          <a:xfrm>
            <a:off x="1731030" y="3804728"/>
            <a:ext cx="1080120" cy="369332"/>
          </a:xfrm>
          <a:prstGeom prst="rect">
            <a:avLst/>
          </a:prstGeom>
          <a:noFill/>
        </p:spPr>
        <p:txBody>
          <a:bodyPr wrap="square" rtlCol="0">
            <a:spAutoFit/>
          </a:bodyPr>
          <a:lstStyle/>
          <a:p>
            <a:r>
              <a:rPr lang="es-MX" dirty="0"/>
              <a:t>Francés</a:t>
            </a:r>
          </a:p>
        </p:txBody>
      </p:sp>
      <p:sp>
        <p:nvSpPr>
          <p:cNvPr id="8" name="7 CuadroTexto"/>
          <p:cNvSpPr txBox="1"/>
          <p:nvPr/>
        </p:nvSpPr>
        <p:spPr>
          <a:xfrm>
            <a:off x="3603238" y="3804728"/>
            <a:ext cx="1296144" cy="369332"/>
          </a:xfrm>
          <a:prstGeom prst="rect">
            <a:avLst/>
          </a:prstGeom>
          <a:noFill/>
        </p:spPr>
        <p:txBody>
          <a:bodyPr wrap="square" rtlCol="0">
            <a:spAutoFit/>
          </a:bodyPr>
          <a:lstStyle/>
          <a:p>
            <a:r>
              <a:rPr lang="es-MX" dirty="0"/>
              <a:t>Inglés (x)</a:t>
            </a:r>
          </a:p>
        </p:txBody>
      </p:sp>
      <p:sp>
        <p:nvSpPr>
          <p:cNvPr id="9" name="8 CuadroTexto"/>
          <p:cNvSpPr txBox="1"/>
          <p:nvPr/>
        </p:nvSpPr>
        <p:spPr>
          <a:xfrm>
            <a:off x="218862" y="2877916"/>
            <a:ext cx="1080120" cy="369332"/>
          </a:xfrm>
          <a:prstGeom prst="rect">
            <a:avLst/>
          </a:prstGeom>
          <a:noFill/>
        </p:spPr>
        <p:txBody>
          <a:bodyPr wrap="square" rtlCol="0">
            <a:spAutoFit/>
          </a:bodyPr>
          <a:lstStyle/>
          <a:p>
            <a:r>
              <a:rPr lang="es-MX" dirty="0"/>
              <a:t>U= 106</a:t>
            </a:r>
          </a:p>
        </p:txBody>
      </p:sp>
      <p:sp>
        <p:nvSpPr>
          <p:cNvPr id="10" name="9 CuadroTexto"/>
          <p:cNvSpPr txBox="1"/>
          <p:nvPr/>
        </p:nvSpPr>
        <p:spPr>
          <a:xfrm>
            <a:off x="290870" y="3588704"/>
            <a:ext cx="1080120" cy="646331"/>
          </a:xfrm>
          <a:prstGeom prst="rect">
            <a:avLst/>
          </a:prstGeom>
          <a:noFill/>
        </p:spPr>
        <p:txBody>
          <a:bodyPr wrap="square" rtlCol="0">
            <a:spAutoFit/>
          </a:bodyPr>
          <a:lstStyle/>
          <a:p>
            <a:r>
              <a:rPr lang="es-MX" dirty="0"/>
              <a:t>10 no estudian</a:t>
            </a:r>
          </a:p>
        </p:txBody>
      </p:sp>
      <p:sp>
        <p:nvSpPr>
          <p:cNvPr id="11" name="10 CuadroTexto"/>
          <p:cNvSpPr txBox="1"/>
          <p:nvPr/>
        </p:nvSpPr>
        <p:spPr>
          <a:xfrm>
            <a:off x="1947054" y="4030044"/>
            <a:ext cx="864096" cy="369332"/>
          </a:xfrm>
          <a:prstGeom prst="rect">
            <a:avLst/>
          </a:prstGeom>
          <a:noFill/>
        </p:spPr>
        <p:txBody>
          <a:bodyPr wrap="square" rtlCol="0">
            <a:spAutoFit/>
          </a:bodyPr>
          <a:lstStyle/>
          <a:p>
            <a:r>
              <a:rPr lang="es-MX" dirty="0">
                <a:solidFill>
                  <a:srgbClr val="FF0000"/>
                </a:solidFill>
              </a:rPr>
              <a:t>(2/5)x</a:t>
            </a:r>
          </a:p>
        </p:txBody>
      </p:sp>
      <p:sp>
        <p:nvSpPr>
          <p:cNvPr id="12" name="11 CuadroTexto"/>
          <p:cNvSpPr txBox="1"/>
          <p:nvPr/>
        </p:nvSpPr>
        <p:spPr>
          <a:xfrm>
            <a:off x="5526098" y="1263892"/>
            <a:ext cx="3779912" cy="4616648"/>
          </a:xfrm>
          <a:prstGeom prst="rect">
            <a:avLst/>
          </a:prstGeom>
          <a:noFill/>
        </p:spPr>
        <p:txBody>
          <a:bodyPr wrap="square" rtlCol="0">
            <a:spAutoFit/>
          </a:bodyPr>
          <a:lstStyle/>
          <a:p>
            <a:r>
              <a:rPr lang="es-MX" sz="1400" i="1" dirty="0">
                <a:solidFill>
                  <a:schemeClr val="accent1">
                    <a:lumMod val="75000"/>
                  </a:schemeClr>
                </a:solidFill>
              </a:rPr>
              <a:t>Armamos nuestra ecuación:</a:t>
            </a:r>
          </a:p>
          <a:p>
            <a:endParaRPr lang="es-MX" sz="1400" i="1" dirty="0">
              <a:solidFill>
                <a:schemeClr val="accent1">
                  <a:lumMod val="75000"/>
                </a:schemeClr>
              </a:solidFill>
            </a:endParaRPr>
          </a:p>
          <a:p>
            <a:r>
              <a:rPr lang="es-MX" sz="1400" i="1" dirty="0">
                <a:solidFill>
                  <a:schemeClr val="accent1">
                    <a:lumMod val="75000"/>
                  </a:schemeClr>
                </a:solidFill>
              </a:rPr>
              <a:t>Los que hablan ingles = X + X = 2x</a:t>
            </a:r>
          </a:p>
          <a:p>
            <a:r>
              <a:rPr lang="es-MX" sz="1400" i="1" dirty="0">
                <a:solidFill>
                  <a:schemeClr val="accent1">
                    <a:lumMod val="75000"/>
                  </a:schemeClr>
                </a:solidFill>
              </a:rPr>
              <a:t>Los que hablan francés = (1/5)(2x)</a:t>
            </a:r>
          </a:p>
          <a:p>
            <a:r>
              <a:rPr lang="es-MX" sz="1400" i="1" dirty="0">
                <a:solidFill>
                  <a:schemeClr val="accent1">
                    <a:lumMod val="75000"/>
                  </a:schemeClr>
                </a:solidFill>
              </a:rPr>
              <a:t>Francés = 2x/5</a:t>
            </a:r>
          </a:p>
          <a:p>
            <a:endParaRPr lang="es-MX" sz="1400" i="1" dirty="0">
              <a:solidFill>
                <a:schemeClr val="accent1">
                  <a:lumMod val="75000"/>
                </a:schemeClr>
              </a:solidFill>
            </a:endParaRPr>
          </a:p>
          <a:p>
            <a:r>
              <a:rPr lang="es-MX" sz="1400" i="1" dirty="0">
                <a:solidFill>
                  <a:schemeClr val="accent1">
                    <a:lumMod val="75000"/>
                  </a:schemeClr>
                </a:solidFill>
              </a:rPr>
              <a:t>U= 2x + 2x/5 + 10</a:t>
            </a:r>
          </a:p>
          <a:p>
            <a:r>
              <a:rPr lang="es-MX" sz="1400" i="1" dirty="0">
                <a:solidFill>
                  <a:schemeClr val="accent1">
                    <a:lumMod val="75000"/>
                  </a:schemeClr>
                </a:solidFill>
              </a:rPr>
              <a:t>106 = 2x +2x/5 + 10</a:t>
            </a:r>
          </a:p>
          <a:p>
            <a:r>
              <a:rPr lang="es-MX" sz="1400" i="1" dirty="0">
                <a:solidFill>
                  <a:schemeClr val="accent1">
                    <a:lumMod val="75000"/>
                  </a:schemeClr>
                </a:solidFill>
              </a:rPr>
              <a:t>106 – 10 = 2x + 2x/5</a:t>
            </a:r>
          </a:p>
          <a:p>
            <a:r>
              <a:rPr lang="es-MX" sz="1400" i="1" dirty="0">
                <a:solidFill>
                  <a:schemeClr val="accent1">
                    <a:lumMod val="75000"/>
                  </a:schemeClr>
                </a:solidFill>
              </a:rPr>
              <a:t>(96)*5 = (2x + 2x/5)*5</a:t>
            </a:r>
          </a:p>
          <a:p>
            <a:r>
              <a:rPr lang="es-MX" sz="1400" i="1" dirty="0">
                <a:solidFill>
                  <a:schemeClr val="accent1">
                    <a:lumMod val="75000"/>
                  </a:schemeClr>
                </a:solidFill>
              </a:rPr>
              <a:t>480 = 10x + 2x</a:t>
            </a:r>
          </a:p>
          <a:p>
            <a:r>
              <a:rPr lang="es-MX" sz="1400" i="1" dirty="0">
                <a:solidFill>
                  <a:schemeClr val="accent1">
                    <a:lumMod val="75000"/>
                  </a:schemeClr>
                </a:solidFill>
              </a:rPr>
              <a:t>480 = 12 x</a:t>
            </a:r>
          </a:p>
          <a:p>
            <a:r>
              <a:rPr lang="es-MX" sz="1400" i="1" dirty="0">
                <a:solidFill>
                  <a:schemeClr val="accent1">
                    <a:lumMod val="75000"/>
                  </a:schemeClr>
                </a:solidFill>
              </a:rPr>
              <a:t>X= 480 /12</a:t>
            </a:r>
          </a:p>
          <a:p>
            <a:endParaRPr lang="es-MX" sz="1400" i="1" dirty="0">
              <a:solidFill>
                <a:schemeClr val="accent1">
                  <a:lumMod val="75000"/>
                </a:schemeClr>
              </a:solidFill>
            </a:endParaRPr>
          </a:p>
          <a:p>
            <a:r>
              <a:rPr lang="es-MX" sz="1400" i="1" dirty="0">
                <a:solidFill>
                  <a:schemeClr val="accent1">
                    <a:lumMod val="75000"/>
                  </a:schemeClr>
                </a:solidFill>
              </a:rPr>
              <a:t>X= 40 personas que hablan ingles y francés</a:t>
            </a:r>
          </a:p>
          <a:p>
            <a:endParaRPr lang="es-MX" sz="1400" i="1" dirty="0">
              <a:solidFill>
                <a:schemeClr val="accent1">
                  <a:lumMod val="75000"/>
                </a:schemeClr>
              </a:solidFill>
            </a:endParaRPr>
          </a:p>
          <a:p>
            <a:r>
              <a:rPr lang="es-MX" sz="1400" i="1" dirty="0">
                <a:solidFill>
                  <a:schemeClr val="accent1">
                    <a:lumMod val="75000"/>
                  </a:schemeClr>
                </a:solidFill>
              </a:rPr>
              <a:t>Sustituimos el valor en Francés:</a:t>
            </a:r>
          </a:p>
          <a:p>
            <a:r>
              <a:rPr lang="es-MX" sz="1400" i="1" dirty="0">
                <a:solidFill>
                  <a:srgbClr val="FF0000"/>
                </a:solidFill>
              </a:rPr>
              <a:t>2(40)/5 = 16</a:t>
            </a:r>
          </a:p>
          <a:p>
            <a:endParaRPr lang="es-MX" sz="1400" dirty="0">
              <a:solidFill>
                <a:schemeClr val="accent1">
                  <a:lumMod val="75000"/>
                </a:schemeClr>
              </a:solidFill>
            </a:endParaRPr>
          </a:p>
          <a:p>
            <a:endParaRPr lang="es-MX" sz="1400" dirty="0">
              <a:solidFill>
                <a:schemeClr val="accent1">
                  <a:lumMod val="75000"/>
                </a:schemeClr>
              </a:solidFill>
            </a:endParaRPr>
          </a:p>
          <a:p>
            <a:endParaRPr lang="es-MX" sz="1400" dirty="0">
              <a:solidFill>
                <a:schemeClr val="accent1">
                  <a:lumMod val="75000"/>
                </a:schemeClr>
              </a:solidFill>
            </a:endParaRPr>
          </a:p>
        </p:txBody>
      </p:sp>
      <p:sp>
        <p:nvSpPr>
          <p:cNvPr id="13" name="12 CuadroTexto"/>
          <p:cNvSpPr txBox="1"/>
          <p:nvPr/>
        </p:nvSpPr>
        <p:spPr>
          <a:xfrm>
            <a:off x="2163078" y="4380792"/>
            <a:ext cx="648072" cy="369332"/>
          </a:xfrm>
          <a:prstGeom prst="rect">
            <a:avLst/>
          </a:prstGeom>
          <a:solidFill>
            <a:srgbClr val="FF0000"/>
          </a:solidFill>
          <a:ln>
            <a:solidFill>
              <a:schemeClr val="tx1"/>
            </a:solidFill>
          </a:ln>
        </p:spPr>
        <p:txBody>
          <a:bodyPr wrap="square" rtlCol="0">
            <a:spAutoFit/>
          </a:bodyPr>
          <a:lstStyle/>
          <a:p>
            <a:r>
              <a:rPr lang="es-MX" dirty="0"/>
              <a:t> 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2">
                                            <p:txEl>
                                              <p:pRg st="16" end="16"/>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
                                            <p:txEl>
                                              <p:pRg st="17" end="1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457200" y="836712"/>
            <a:ext cx="8229600" cy="4968552"/>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En una encuesta realizada en la ciudad de Medellín, acerca de los medios de transporte mas utilizados  entre bus, metro o moto, se obtuvieron los siguientes resultados: de los 3200 encuestados, 1950 utilizan  el metro, 400 se desplazan en moto, 1500 van en bus, 800 se desplazan en bus y metro, además ninguno  de los que se transporta en moto utiliza bus o metro.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1. El número de personas que solo utiliza el metro es.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2. Las persona que solo utilizan máximo 2 medios de transporte son.</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U= 3200</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A= 1950 utilizan metro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B= 400 utilizan moto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C= 1500 utilizan bus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AႶC= 800</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1400" b="0" i="0" u="none" strike="noStrike" kern="1200" cap="none" spc="0" normalizeH="0" baseline="0" noProof="0" dirty="0">
                <a:ln>
                  <a:noFill/>
                </a:ln>
                <a:solidFill>
                  <a:schemeClr val="tx1"/>
                </a:solidFill>
                <a:effectLst/>
                <a:uLnTx/>
                <a:uFillTx/>
                <a:latin typeface="+mn-lt"/>
                <a:ea typeface="+mn-ea"/>
                <a:cs typeface="+mn-cs"/>
              </a:rPr>
              <a:t>BႶA=BႶC=BႶAႶC= 0</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2 Rectángulo"/>
          <p:cNvSpPr/>
          <p:nvPr/>
        </p:nvSpPr>
        <p:spPr>
          <a:xfrm>
            <a:off x="3517750" y="2431228"/>
            <a:ext cx="4744123" cy="2491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solidFill>
                  <a:schemeClr val="tx1"/>
                </a:solidFill>
              </a:rPr>
              <a:t>U=3200</a:t>
            </a: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endParaRPr lang="es-MX" dirty="0">
              <a:solidFill>
                <a:schemeClr val="tx1"/>
              </a:solidFill>
            </a:endParaRPr>
          </a:p>
        </p:txBody>
      </p:sp>
      <p:sp>
        <p:nvSpPr>
          <p:cNvPr id="4" name="3 CuadroTexto"/>
          <p:cNvSpPr txBox="1"/>
          <p:nvPr/>
        </p:nvSpPr>
        <p:spPr>
          <a:xfrm>
            <a:off x="6720573" y="4132497"/>
            <a:ext cx="1165572" cy="307777"/>
          </a:xfrm>
          <a:prstGeom prst="rect">
            <a:avLst/>
          </a:prstGeom>
          <a:noFill/>
        </p:spPr>
        <p:txBody>
          <a:bodyPr wrap="square" rtlCol="0">
            <a:spAutoFit/>
          </a:bodyPr>
          <a:lstStyle/>
          <a:p>
            <a:r>
              <a:rPr lang="es-MX" sz="1400" dirty="0"/>
              <a:t>C= 1500</a:t>
            </a:r>
          </a:p>
        </p:txBody>
      </p:sp>
      <p:sp>
        <p:nvSpPr>
          <p:cNvPr id="5" name="4 Elipse"/>
          <p:cNvSpPr/>
          <p:nvPr/>
        </p:nvSpPr>
        <p:spPr>
          <a:xfrm>
            <a:off x="5075944" y="3432294"/>
            <a:ext cx="1644629" cy="13840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4469157" y="2604202"/>
            <a:ext cx="1644629" cy="13840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Elipse"/>
          <p:cNvSpPr/>
          <p:nvPr/>
        </p:nvSpPr>
        <p:spPr>
          <a:xfrm>
            <a:off x="5606883" y="2604202"/>
            <a:ext cx="1644629" cy="13840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CuadroTexto"/>
          <p:cNvSpPr txBox="1"/>
          <p:nvPr/>
        </p:nvSpPr>
        <p:spPr>
          <a:xfrm>
            <a:off x="3784778" y="2621014"/>
            <a:ext cx="796441" cy="307777"/>
          </a:xfrm>
          <a:prstGeom prst="rect">
            <a:avLst/>
          </a:prstGeom>
          <a:noFill/>
        </p:spPr>
        <p:txBody>
          <a:bodyPr wrap="square" rtlCol="0">
            <a:spAutoFit/>
          </a:bodyPr>
          <a:lstStyle/>
          <a:p>
            <a:r>
              <a:rPr lang="es-MX" sz="1400" dirty="0"/>
              <a:t>A= 1950</a:t>
            </a:r>
          </a:p>
        </p:txBody>
      </p:sp>
      <p:sp>
        <p:nvSpPr>
          <p:cNvPr id="9" name="8 CuadroTexto"/>
          <p:cNvSpPr txBox="1"/>
          <p:nvPr/>
        </p:nvSpPr>
        <p:spPr>
          <a:xfrm>
            <a:off x="7201410" y="2621014"/>
            <a:ext cx="684735" cy="307777"/>
          </a:xfrm>
          <a:prstGeom prst="rect">
            <a:avLst/>
          </a:prstGeom>
          <a:noFill/>
        </p:spPr>
        <p:txBody>
          <a:bodyPr wrap="square" rtlCol="0">
            <a:spAutoFit/>
          </a:bodyPr>
          <a:lstStyle/>
          <a:p>
            <a:r>
              <a:rPr lang="es-MX" sz="1400" dirty="0"/>
              <a:t>B=400</a:t>
            </a:r>
          </a:p>
        </p:txBody>
      </p:sp>
      <p:sp>
        <p:nvSpPr>
          <p:cNvPr id="10" name="9 CuadroTexto"/>
          <p:cNvSpPr txBox="1"/>
          <p:nvPr/>
        </p:nvSpPr>
        <p:spPr>
          <a:xfrm>
            <a:off x="5721268" y="2972560"/>
            <a:ext cx="258279" cy="307777"/>
          </a:xfrm>
          <a:prstGeom prst="rect">
            <a:avLst/>
          </a:prstGeom>
          <a:noFill/>
        </p:spPr>
        <p:txBody>
          <a:bodyPr wrap="square" rtlCol="0">
            <a:spAutoFit/>
          </a:bodyPr>
          <a:lstStyle/>
          <a:p>
            <a:r>
              <a:rPr lang="es-MX" sz="1400" dirty="0"/>
              <a:t>0</a:t>
            </a:r>
          </a:p>
        </p:txBody>
      </p:sp>
      <p:sp>
        <p:nvSpPr>
          <p:cNvPr id="11" name="10 CuadroTexto"/>
          <p:cNvSpPr txBox="1"/>
          <p:nvPr/>
        </p:nvSpPr>
        <p:spPr>
          <a:xfrm>
            <a:off x="5141305" y="3632238"/>
            <a:ext cx="465491" cy="307777"/>
          </a:xfrm>
          <a:prstGeom prst="rect">
            <a:avLst/>
          </a:prstGeom>
          <a:noFill/>
        </p:spPr>
        <p:txBody>
          <a:bodyPr wrap="square" rtlCol="0">
            <a:spAutoFit/>
          </a:bodyPr>
          <a:lstStyle/>
          <a:p>
            <a:r>
              <a:rPr lang="es-MX" sz="1400" dirty="0"/>
              <a:t>800</a:t>
            </a:r>
          </a:p>
        </p:txBody>
      </p:sp>
      <p:sp>
        <p:nvSpPr>
          <p:cNvPr id="12" name="11 CuadroTexto"/>
          <p:cNvSpPr txBox="1"/>
          <p:nvPr/>
        </p:nvSpPr>
        <p:spPr>
          <a:xfrm>
            <a:off x="5713855" y="3420473"/>
            <a:ext cx="258279" cy="307777"/>
          </a:xfrm>
          <a:prstGeom prst="rect">
            <a:avLst/>
          </a:prstGeom>
          <a:noFill/>
        </p:spPr>
        <p:txBody>
          <a:bodyPr wrap="square" rtlCol="0">
            <a:spAutoFit/>
          </a:bodyPr>
          <a:lstStyle/>
          <a:p>
            <a:r>
              <a:rPr lang="es-MX" sz="1400" dirty="0"/>
              <a:t>0</a:t>
            </a:r>
          </a:p>
        </p:txBody>
      </p:sp>
      <p:sp>
        <p:nvSpPr>
          <p:cNvPr id="13" name="12 CuadroTexto"/>
          <p:cNvSpPr txBox="1"/>
          <p:nvPr/>
        </p:nvSpPr>
        <p:spPr>
          <a:xfrm>
            <a:off x="6134277" y="3578448"/>
            <a:ext cx="258279" cy="307777"/>
          </a:xfrm>
          <a:prstGeom prst="rect">
            <a:avLst/>
          </a:prstGeom>
          <a:noFill/>
        </p:spPr>
        <p:txBody>
          <a:bodyPr wrap="square" rtlCol="0">
            <a:spAutoFit/>
          </a:bodyPr>
          <a:lstStyle/>
          <a:p>
            <a:r>
              <a:rPr lang="es-MX" sz="1400"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3275856" y="684388"/>
            <a:ext cx="5688632" cy="3248668"/>
            <a:chOff x="1331640" y="764704"/>
            <a:chExt cx="6336704" cy="3672408"/>
          </a:xfrm>
        </p:grpSpPr>
        <p:sp>
          <p:nvSpPr>
            <p:cNvPr id="3" name="2 Rectángulo"/>
            <p:cNvSpPr/>
            <p:nvPr/>
          </p:nvSpPr>
          <p:spPr>
            <a:xfrm>
              <a:off x="1331640" y="764704"/>
              <a:ext cx="6336704"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solidFill>
                    <a:schemeClr val="tx1"/>
                  </a:solidFill>
                </a:rPr>
                <a:t>U=3200</a:t>
              </a: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endParaRPr lang="es-MX" dirty="0">
                <a:solidFill>
                  <a:schemeClr val="tx1"/>
                </a:solidFill>
              </a:endParaRPr>
            </a:p>
          </p:txBody>
        </p:sp>
        <p:grpSp>
          <p:nvGrpSpPr>
            <p:cNvPr id="4" name="21 Grupo"/>
            <p:cNvGrpSpPr/>
            <p:nvPr/>
          </p:nvGrpSpPr>
          <p:grpSpPr>
            <a:xfrm>
              <a:off x="2053542" y="1242602"/>
              <a:ext cx="4732476" cy="3160805"/>
              <a:chOff x="2053542" y="1242602"/>
              <a:chExt cx="4732476" cy="3160805"/>
            </a:xfrm>
          </p:grpSpPr>
          <p:sp>
            <p:nvSpPr>
              <p:cNvPr id="5" name="4 CuadroTexto"/>
              <p:cNvSpPr txBox="1"/>
              <p:nvPr/>
            </p:nvSpPr>
            <p:spPr>
              <a:xfrm>
                <a:off x="5004048" y="3985901"/>
                <a:ext cx="1055446" cy="417506"/>
              </a:xfrm>
              <a:prstGeom prst="rect">
                <a:avLst/>
              </a:prstGeom>
              <a:noFill/>
            </p:spPr>
            <p:txBody>
              <a:bodyPr wrap="none" rtlCol="0">
                <a:spAutoFit/>
              </a:bodyPr>
              <a:lstStyle/>
              <a:p>
                <a:r>
                  <a:rPr lang="es-MX" dirty="0"/>
                  <a:t>C= 1500</a:t>
                </a:r>
              </a:p>
            </p:txBody>
          </p:sp>
          <p:grpSp>
            <p:nvGrpSpPr>
              <p:cNvPr id="6" name="20 Grupo"/>
              <p:cNvGrpSpPr/>
              <p:nvPr/>
            </p:nvGrpSpPr>
            <p:grpSpPr>
              <a:xfrm>
                <a:off x="2053542" y="1242602"/>
                <a:ext cx="4732476" cy="2978486"/>
                <a:chOff x="2053542" y="1242602"/>
                <a:chExt cx="4732476" cy="2978486"/>
              </a:xfrm>
            </p:grpSpPr>
            <p:sp>
              <p:nvSpPr>
                <p:cNvPr id="7" name="6 Elipse"/>
                <p:cNvSpPr/>
                <p:nvPr/>
              </p:nvSpPr>
              <p:spPr>
                <a:xfrm>
                  <a:off x="3400606" y="2180862"/>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5 Elipse"/>
                <p:cNvSpPr/>
                <p:nvPr/>
              </p:nvSpPr>
              <p:spPr>
                <a:xfrm>
                  <a:off x="2724691"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Elipse"/>
                <p:cNvSpPr/>
                <p:nvPr/>
              </p:nvSpPr>
              <p:spPr>
                <a:xfrm>
                  <a:off x="3992032" y="1244758"/>
                  <a:ext cx="2196724" cy="2040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CuadroTexto"/>
                <p:cNvSpPr txBox="1"/>
                <p:nvPr/>
              </p:nvSpPr>
              <p:spPr>
                <a:xfrm>
                  <a:off x="2053542" y="1242602"/>
                  <a:ext cx="1063803" cy="417506"/>
                </a:xfrm>
                <a:prstGeom prst="rect">
                  <a:avLst/>
                </a:prstGeom>
                <a:noFill/>
              </p:spPr>
              <p:txBody>
                <a:bodyPr wrap="none" rtlCol="0">
                  <a:spAutoFit/>
                </a:bodyPr>
                <a:lstStyle/>
                <a:p>
                  <a:r>
                    <a:rPr lang="es-MX" dirty="0"/>
                    <a:t>A= 1950</a:t>
                  </a:r>
                </a:p>
              </p:txBody>
            </p:sp>
            <p:sp>
              <p:nvSpPr>
                <p:cNvPr id="11" name="10 CuadroTexto"/>
                <p:cNvSpPr txBox="1"/>
                <p:nvPr/>
              </p:nvSpPr>
              <p:spPr>
                <a:xfrm>
                  <a:off x="5871421" y="1242602"/>
                  <a:ext cx="914597" cy="417506"/>
                </a:xfrm>
                <a:prstGeom prst="rect">
                  <a:avLst/>
                </a:prstGeom>
                <a:noFill/>
              </p:spPr>
              <p:txBody>
                <a:bodyPr wrap="none" rtlCol="0">
                  <a:spAutoFit/>
                </a:bodyPr>
                <a:lstStyle/>
                <a:p>
                  <a:r>
                    <a:rPr lang="es-MX" dirty="0"/>
                    <a:t>B=400</a:t>
                  </a:r>
                </a:p>
              </p:txBody>
            </p:sp>
            <p:sp>
              <p:nvSpPr>
                <p:cNvPr id="12" name="11 CuadroTexto"/>
                <p:cNvSpPr txBox="1"/>
                <p:nvPr/>
              </p:nvSpPr>
              <p:spPr>
                <a:xfrm>
                  <a:off x="4244540" y="1700808"/>
                  <a:ext cx="344982" cy="417506"/>
                </a:xfrm>
                <a:prstGeom prst="rect">
                  <a:avLst/>
                </a:prstGeom>
                <a:noFill/>
              </p:spPr>
              <p:txBody>
                <a:bodyPr wrap="none" rtlCol="0">
                  <a:spAutoFit/>
                </a:bodyPr>
                <a:lstStyle/>
                <a:p>
                  <a:r>
                    <a:rPr lang="es-MX" dirty="0"/>
                    <a:t>0</a:t>
                  </a:r>
                </a:p>
              </p:txBody>
            </p:sp>
            <p:sp>
              <p:nvSpPr>
                <p:cNvPr id="13" name="12 CuadroTexto"/>
                <p:cNvSpPr txBox="1"/>
                <p:nvPr/>
              </p:nvSpPr>
              <p:spPr>
                <a:xfrm>
                  <a:off x="3600194" y="2689756"/>
                  <a:ext cx="621754" cy="417506"/>
                </a:xfrm>
                <a:prstGeom prst="rect">
                  <a:avLst/>
                </a:prstGeom>
                <a:noFill/>
              </p:spPr>
              <p:txBody>
                <a:bodyPr wrap="none" rtlCol="0">
                  <a:spAutoFit/>
                </a:bodyPr>
                <a:lstStyle/>
                <a:p>
                  <a:r>
                    <a:rPr lang="es-MX" dirty="0"/>
                    <a:t>800</a:t>
                  </a:r>
                </a:p>
              </p:txBody>
            </p:sp>
            <p:sp>
              <p:nvSpPr>
                <p:cNvPr id="14" name="13 CuadroTexto"/>
                <p:cNvSpPr txBox="1"/>
                <p:nvPr/>
              </p:nvSpPr>
              <p:spPr>
                <a:xfrm>
                  <a:off x="4248266" y="2401724"/>
                  <a:ext cx="344982" cy="417506"/>
                </a:xfrm>
                <a:prstGeom prst="rect">
                  <a:avLst/>
                </a:prstGeom>
                <a:noFill/>
              </p:spPr>
              <p:txBody>
                <a:bodyPr wrap="none" rtlCol="0">
                  <a:spAutoFit/>
                </a:bodyPr>
                <a:lstStyle/>
                <a:p>
                  <a:r>
                    <a:rPr lang="es-MX" dirty="0"/>
                    <a:t>0</a:t>
                  </a:r>
                </a:p>
              </p:txBody>
            </p:sp>
            <p:sp>
              <p:nvSpPr>
                <p:cNvPr id="15" name="14 CuadroTexto"/>
                <p:cNvSpPr txBox="1"/>
                <p:nvPr/>
              </p:nvSpPr>
              <p:spPr>
                <a:xfrm>
                  <a:off x="4896338" y="2689756"/>
                  <a:ext cx="344982" cy="417506"/>
                </a:xfrm>
                <a:prstGeom prst="rect">
                  <a:avLst/>
                </a:prstGeom>
                <a:noFill/>
              </p:spPr>
              <p:txBody>
                <a:bodyPr wrap="none" rtlCol="0">
                  <a:spAutoFit/>
                </a:bodyPr>
                <a:lstStyle/>
                <a:p>
                  <a:r>
                    <a:rPr lang="es-MX" dirty="0"/>
                    <a:t>0</a:t>
                  </a:r>
                </a:p>
              </p:txBody>
            </p:sp>
          </p:grpSp>
        </p:grpSp>
      </p:grpSp>
      <p:sp>
        <p:nvSpPr>
          <p:cNvPr id="16" name="15 Rectángulo"/>
          <p:cNvSpPr/>
          <p:nvPr/>
        </p:nvSpPr>
        <p:spPr>
          <a:xfrm>
            <a:off x="467544" y="476672"/>
            <a:ext cx="2952328" cy="2893100"/>
          </a:xfrm>
          <a:prstGeom prst="rect">
            <a:avLst/>
          </a:prstGeom>
        </p:spPr>
        <p:txBody>
          <a:bodyPr wrap="square">
            <a:spAutoFit/>
          </a:bodyPr>
          <a:lstStyle/>
          <a:p>
            <a:pPr>
              <a:buNone/>
            </a:pPr>
            <a:r>
              <a:rPr lang="es-MX" sz="1400" dirty="0"/>
              <a:t>U= 3200</a:t>
            </a:r>
          </a:p>
          <a:p>
            <a:pPr>
              <a:buNone/>
            </a:pPr>
            <a:r>
              <a:rPr lang="es-MX" sz="1400" dirty="0"/>
              <a:t>A= 1950 utilizan metro</a:t>
            </a:r>
          </a:p>
          <a:p>
            <a:pPr>
              <a:buNone/>
            </a:pPr>
            <a:r>
              <a:rPr lang="es-MX" sz="1400" dirty="0"/>
              <a:t>B= 400 utilizan moto</a:t>
            </a:r>
          </a:p>
          <a:p>
            <a:pPr>
              <a:buNone/>
            </a:pPr>
            <a:r>
              <a:rPr lang="es-MX" sz="1400" dirty="0"/>
              <a:t>C= 1500 utilizan bus</a:t>
            </a:r>
          </a:p>
          <a:p>
            <a:pPr>
              <a:buNone/>
            </a:pPr>
            <a:r>
              <a:rPr lang="es-MX" sz="1400" dirty="0"/>
              <a:t>AႶC= 800</a:t>
            </a:r>
          </a:p>
          <a:p>
            <a:pPr>
              <a:buNone/>
            </a:pPr>
            <a:r>
              <a:rPr lang="es-MX" sz="1400" dirty="0"/>
              <a:t>BႶA=BႶC=BႶAႶC= 0</a:t>
            </a:r>
          </a:p>
          <a:p>
            <a:pPr>
              <a:buNone/>
            </a:pPr>
            <a:endParaRPr lang="es-MX" sz="1400" dirty="0"/>
          </a:p>
          <a:p>
            <a:pPr marL="342900" indent="-342900">
              <a:buAutoNum type="alphaLcParenR"/>
            </a:pPr>
            <a:r>
              <a:rPr lang="es-MX" sz="1400" dirty="0"/>
              <a:t>Personas que solo utilizan el metro</a:t>
            </a:r>
          </a:p>
          <a:p>
            <a:pPr marL="342900" indent="-342900">
              <a:buAutoNum type="alphaLcParenR"/>
            </a:pPr>
            <a:r>
              <a:rPr lang="es-MX" sz="1400" dirty="0"/>
              <a:t>Personas que utilizan </a:t>
            </a:r>
            <a:r>
              <a:rPr lang="es-MX" sz="1400" dirty="0" err="1"/>
              <a:t>maximo</a:t>
            </a:r>
            <a:r>
              <a:rPr lang="es-MX" sz="1400" dirty="0"/>
              <a:t> 2 medios de transporte.</a:t>
            </a:r>
          </a:p>
          <a:p>
            <a:pPr>
              <a:buNone/>
            </a:pPr>
            <a:endParaRPr lang="es-MX" sz="1400" dirty="0"/>
          </a:p>
          <a:p>
            <a:pPr>
              <a:buNone/>
            </a:pPr>
            <a:endParaRPr lang="es-MX" sz="1400" dirty="0"/>
          </a:p>
        </p:txBody>
      </p:sp>
      <p:sp>
        <p:nvSpPr>
          <p:cNvPr id="17" name="16 CuadroTexto"/>
          <p:cNvSpPr txBox="1"/>
          <p:nvPr/>
        </p:nvSpPr>
        <p:spPr>
          <a:xfrm>
            <a:off x="467544" y="3959598"/>
            <a:ext cx="7776864" cy="1169551"/>
          </a:xfrm>
          <a:prstGeom prst="rect">
            <a:avLst/>
          </a:prstGeom>
          <a:noFill/>
        </p:spPr>
        <p:txBody>
          <a:bodyPr wrap="square" rtlCol="0">
            <a:spAutoFit/>
          </a:bodyPr>
          <a:lstStyle/>
          <a:p>
            <a:r>
              <a:rPr lang="es-MX" sz="1400" dirty="0">
                <a:solidFill>
                  <a:schemeClr val="accent2">
                    <a:lumMod val="50000"/>
                  </a:schemeClr>
                </a:solidFill>
              </a:rPr>
              <a:t>Metro= A- AႶC - AႶB - AႶBႶC = 1950 – 800 – 0 – 0 = </a:t>
            </a:r>
            <a:r>
              <a:rPr lang="es-MX" sz="1400" dirty="0">
                <a:solidFill>
                  <a:srgbClr val="FF0000"/>
                </a:solidFill>
              </a:rPr>
              <a:t>1150</a:t>
            </a:r>
          </a:p>
          <a:p>
            <a:endParaRPr lang="es-MX" sz="1400" dirty="0">
              <a:solidFill>
                <a:schemeClr val="accent2">
                  <a:lumMod val="50000"/>
                </a:schemeClr>
              </a:solidFill>
            </a:endParaRPr>
          </a:p>
          <a:p>
            <a:r>
              <a:rPr lang="es-MX" sz="1400" dirty="0">
                <a:solidFill>
                  <a:schemeClr val="accent2">
                    <a:lumMod val="50000"/>
                  </a:schemeClr>
                </a:solidFill>
              </a:rPr>
              <a:t>Personas que utilizan </a:t>
            </a:r>
            <a:r>
              <a:rPr lang="es-MX" sz="1400" dirty="0" err="1">
                <a:solidFill>
                  <a:schemeClr val="accent2">
                    <a:lumMod val="50000"/>
                  </a:schemeClr>
                </a:solidFill>
              </a:rPr>
              <a:t>maximo</a:t>
            </a:r>
            <a:r>
              <a:rPr lang="es-MX" sz="1400" dirty="0">
                <a:solidFill>
                  <a:schemeClr val="accent2">
                    <a:lumMod val="50000"/>
                  </a:schemeClr>
                </a:solidFill>
              </a:rPr>
              <a:t> 2 medios de transporte</a:t>
            </a:r>
          </a:p>
          <a:p>
            <a:r>
              <a:rPr lang="es-MX" sz="1400" dirty="0">
                <a:solidFill>
                  <a:schemeClr val="accent2">
                    <a:lumMod val="50000"/>
                  </a:schemeClr>
                </a:solidFill>
              </a:rPr>
              <a:t>T= AႶB + AႶC + BႶC = 800 + 0 + 0</a:t>
            </a:r>
          </a:p>
          <a:p>
            <a:r>
              <a:rPr lang="es-MX" sz="1400" dirty="0">
                <a:solidFill>
                  <a:srgbClr val="FF0000"/>
                </a:solidFill>
              </a:rPr>
              <a:t>T= 800 personas</a:t>
            </a:r>
            <a:r>
              <a:rPr lang="es-MX" sz="1400" dirty="0">
                <a:solidFill>
                  <a:schemeClr val="accent2">
                    <a:lumMod val="50000"/>
                  </a:schemeClr>
                </a:solidFill>
              </a:rPr>
              <a:t>.</a:t>
            </a:r>
          </a:p>
        </p:txBody>
      </p:sp>
      <p:sp>
        <p:nvSpPr>
          <p:cNvPr id="18" name="17 CuadroTexto"/>
          <p:cNvSpPr txBox="1"/>
          <p:nvPr/>
        </p:nvSpPr>
        <p:spPr>
          <a:xfrm>
            <a:off x="4860032" y="1700808"/>
            <a:ext cx="559577" cy="369332"/>
          </a:xfrm>
          <a:prstGeom prst="rect">
            <a:avLst/>
          </a:prstGeom>
          <a:noFill/>
        </p:spPr>
        <p:txBody>
          <a:bodyPr wrap="none" rtlCol="0">
            <a:spAutoFit/>
          </a:bodyPr>
          <a:lstStyle/>
          <a:p>
            <a:r>
              <a:rPr lang="es-MX" dirty="0">
                <a:solidFill>
                  <a:srgbClr val="FF0000"/>
                </a:solidFill>
              </a:rPr>
              <a:t>1150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457200" y="764704"/>
            <a:ext cx="8229600" cy="4389120"/>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En una investigación hecha a un grupo de 100 estudiantes, la cantidad de personas que estudian idiomas  fueron las siguientes: español, 28; alemán, 30; y francés, 42; español y alemán, 8; español y francés 10;  alemán y francés 5; los tres idiomas 3.</a:t>
            </a:r>
            <a:br>
              <a:rPr kumimoji="0" lang="es-MX" sz="1600" b="0" i="0" u="none" strike="noStrike" kern="1200" cap="none" spc="0" normalizeH="0" baseline="0" noProof="0" dirty="0">
                <a:ln>
                  <a:noFill/>
                </a:ln>
                <a:solidFill>
                  <a:schemeClr val="tx1"/>
                </a:solidFill>
                <a:effectLst/>
                <a:uLnTx/>
                <a:uFillTx/>
                <a:latin typeface="+mn-lt"/>
                <a:ea typeface="+mn-ea"/>
                <a:cs typeface="+mn-cs"/>
              </a:rPr>
            </a:br>
            <a:r>
              <a:rPr kumimoji="0" lang="es-MX" sz="1600" b="0" i="0" u="none" strike="noStrike" kern="1200" cap="none" spc="0" normalizeH="0" baseline="0" noProof="0" dirty="0">
                <a:ln>
                  <a:noFill/>
                </a:ln>
                <a:solidFill>
                  <a:schemeClr val="tx1"/>
                </a:solidFill>
                <a:effectLst/>
                <a:uLnTx/>
                <a:uFillTx/>
                <a:latin typeface="+mn-lt"/>
                <a:ea typeface="+mn-ea"/>
                <a:cs typeface="+mn-cs"/>
              </a:rPr>
              <a:t>a) ¿Cuántos alumnos no estudian ningún idioma?</a:t>
            </a:r>
            <a:br>
              <a:rPr kumimoji="0" lang="es-MX" sz="1600" b="0" i="0" u="none" strike="noStrike" kern="1200" cap="none" spc="0" normalizeH="0" baseline="0" noProof="0" dirty="0">
                <a:ln>
                  <a:noFill/>
                </a:ln>
                <a:solidFill>
                  <a:schemeClr val="tx1"/>
                </a:solidFill>
                <a:effectLst/>
                <a:uLnTx/>
                <a:uFillTx/>
                <a:latin typeface="+mn-lt"/>
                <a:ea typeface="+mn-ea"/>
                <a:cs typeface="+mn-cs"/>
              </a:rPr>
            </a:br>
            <a:r>
              <a:rPr kumimoji="0" lang="es-MX" sz="1600" b="0" i="0" u="none" strike="noStrike" kern="1200" cap="none" spc="0" normalizeH="0" baseline="0" noProof="0" dirty="0">
                <a:ln>
                  <a:noFill/>
                </a:ln>
                <a:solidFill>
                  <a:schemeClr val="tx1"/>
                </a:solidFill>
                <a:effectLst/>
                <a:uLnTx/>
                <a:uFillTx/>
                <a:latin typeface="+mn-lt"/>
                <a:ea typeface="+mn-ea"/>
                <a:cs typeface="+mn-cs"/>
              </a:rPr>
              <a:t>b) ¿Cuántos estudiantes tenían el francés como único idioma de estudio?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U= 100</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E= 28</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A= 30</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F= 42</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EႶA= 8</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EႶF= 10</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AႶF= 5</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AႶEႶF= 3</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2 Rectángulo"/>
          <p:cNvSpPr/>
          <p:nvPr/>
        </p:nvSpPr>
        <p:spPr>
          <a:xfrm>
            <a:off x="3296508" y="2125628"/>
            <a:ext cx="4773112" cy="2824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endParaRPr lang="es-MX" dirty="0">
              <a:solidFill>
                <a:schemeClr val="tx1"/>
              </a:solidFill>
            </a:endParaRPr>
          </a:p>
        </p:txBody>
      </p:sp>
      <p:sp>
        <p:nvSpPr>
          <p:cNvPr id="4" name="3 CuadroTexto"/>
          <p:cNvSpPr txBox="1"/>
          <p:nvPr/>
        </p:nvSpPr>
        <p:spPr>
          <a:xfrm>
            <a:off x="6539539" y="4448152"/>
            <a:ext cx="610907" cy="307777"/>
          </a:xfrm>
          <a:prstGeom prst="rect">
            <a:avLst/>
          </a:prstGeom>
          <a:noFill/>
        </p:spPr>
        <p:txBody>
          <a:bodyPr wrap="square" rtlCol="0">
            <a:spAutoFit/>
          </a:bodyPr>
          <a:lstStyle/>
          <a:p>
            <a:r>
              <a:rPr lang="es-MX" sz="1400" dirty="0"/>
              <a:t>F= 42</a:t>
            </a:r>
          </a:p>
        </p:txBody>
      </p:sp>
      <p:sp>
        <p:nvSpPr>
          <p:cNvPr id="5" name="4 Elipse"/>
          <p:cNvSpPr/>
          <p:nvPr/>
        </p:nvSpPr>
        <p:spPr>
          <a:xfrm>
            <a:off x="5153875" y="3189645"/>
            <a:ext cx="1654679" cy="1568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4547088" y="2361553"/>
            <a:ext cx="1654679" cy="1568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Elipse"/>
          <p:cNvSpPr/>
          <p:nvPr/>
        </p:nvSpPr>
        <p:spPr>
          <a:xfrm>
            <a:off x="5684814" y="2361553"/>
            <a:ext cx="1654679" cy="1568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CuadroTexto"/>
          <p:cNvSpPr txBox="1"/>
          <p:nvPr/>
        </p:nvSpPr>
        <p:spPr>
          <a:xfrm>
            <a:off x="4148982" y="2479777"/>
            <a:ext cx="620322" cy="307777"/>
          </a:xfrm>
          <a:prstGeom prst="rect">
            <a:avLst/>
          </a:prstGeom>
          <a:noFill/>
        </p:spPr>
        <p:txBody>
          <a:bodyPr wrap="square" rtlCol="0">
            <a:spAutoFit/>
          </a:bodyPr>
          <a:lstStyle/>
          <a:p>
            <a:r>
              <a:rPr lang="es-MX" sz="1400" dirty="0"/>
              <a:t>E= 28</a:t>
            </a:r>
          </a:p>
        </p:txBody>
      </p:sp>
      <p:sp>
        <p:nvSpPr>
          <p:cNvPr id="9" name="8 CuadroTexto"/>
          <p:cNvSpPr txBox="1"/>
          <p:nvPr/>
        </p:nvSpPr>
        <p:spPr>
          <a:xfrm>
            <a:off x="7156834" y="2451708"/>
            <a:ext cx="585352" cy="307777"/>
          </a:xfrm>
          <a:prstGeom prst="rect">
            <a:avLst/>
          </a:prstGeom>
          <a:noFill/>
        </p:spPr>
        <p:txBody>
          <a:bodyPr wrap="square" rtlCol="0">
            <a:spAutoFit/>
          </a:bodyPr>
          <a:lstStyle/>
          <a:p>
            <a:r>
              <a:rPr lang="es-MX" sz="1400" dirty="0"/>
              <a:t>A=30</a:t>
            </a:r>
          </a:p>
        </p:txBody>
      </p:sp>
      <p:sp>
        <p:nvSpPr>
          <p:cNvPr id="10" name="9 CuadroTexto"/>
          <p:cNvSpPr txBox="1"/>
          <p:nvPr/>
        </p:nvSpPr>
        <p:spPr>
          <a:xfrm>
            <a:off x="5825434" y="2814012"/>
            <a:ext cx="258513" cy="307777"/>
          </a:xfrm>
          <a:prstGeom prst="rect">
            <a:avLst/>
          </a:prstGeom>
          <a:noFill/>
        </p:spPr>
        <p:txBody>
          <a:bodyPr wrap="square" rtlCol="0">
            <a:spAutoFit/>
          </a:bodyPr>
          <a:lstStyle/>
          <a:p>
            <a:r>
              <a:rPr lang="es-MX" sz="1400" dirty="0"/>
              <a:t>8</a:t>
            </a:r>
          </a:p>
        </p:txBody>
      </p:sp>
      <p:sp>
        <p:nvSpPr>
          <p:cNvPr id="11" name="10 CuadroTexto"/>
          <p:cNvSpPr txBox="1"/>
          <p:nvPr/>
        </p:nvSpPr>
        <p:spPr>
          <a:xfrm>
            <a:off x="5333050" y="3452174"/>
            <a:ext cx="578447" cy="307777"/>
          </a:xfrm>
          <a:prstGeom prst="rect">
            <a:avLst/>
          </a:prstGeom>
          <a:noFill/>
        </p:spPr>
        <p:txBody>
          <a:bodyPr wrap="square" rtlCol="0">
            <a:spAutoFit/>
          </a:bodyPr>
          <a:lstStyle/>
          <a:p>
            <a:r>
              <a:rPr lang="es-MX" sz="1400" dirty="0"/>
              <a:t>10</a:t>
            </a:r>
          </a:p>
        </p:txBody>
      </p:sp>
      <p:sp>
        <p:nvSpPr>
          <p:cNvPr id="12" name="11 CuadroTexto"/>
          <p:cNvSpPr txBox="1"/>
          <p:nvPr/>
        </p:nvSpPr>
        <p:spPr>
          <a:xfrm>
            <a:off x="5839537" y="3229651"/>
            <a:ext cx="243717" cy="307777"/>
          </a:xfrm>
          <a:prstGeom prst="rect">
            <a:avLst/>
          </a:prstGeom>
          <a:noFill/>
        </p:spPr>
        <p:txBody>
          <a:bodyPr wrap="square" rtlCol="0">
            <a:spAutoFit/>
          </a:bodyPr>
          <a:lstStyle/>
          <a:p>
            <a:r>
              <a:rPr lang="es-MX" sz="1400" dirty="0"/>
              <a:t>3</a:t>
            </a:r>
          </a:p>
        </p:txBody>
      </p:sp>
      <p:sp>
        <p:nvSpPr>
          <p:cNvPr id="13" name="12 CuadroTexto"/>
          <p:cNvSpPr txBox="1"/>
          <p:nvPr/>
        </p:nvSpPr>
        <p:spPr>
          <a:xfrm>
            <a:off x="6270717" y="3452174"/>
            <a:ext cx="246407" cy="307777"/>
          </a:xfrm>
          <a:prstGeom prst="rect">
            <a:avLst/>
          </a:prstGeom>
          <a:noFill/>
        </p:spPr>
        <p:txBody>
          <a:bodyPr wrap="square" rtlCol="0">
            <a:spAutoFit/>
          </a:bodyPr>
          <a:lstStyle/>
          <a:p>
            <a:r>
              <a:rPr lang="es-MX" sz="1400" dirty="0"/>
              <a:t>5</a:t>
            </a:r>
          </a:p>
        </p:txBody>
      </p:sp>
      <p:sp>
        <p:nvSpPr>
          <p:cNvPr id="14" name="13 CuadroTexto"/>
          <p:cNvSpPr txBox="1"/>
          <p:nvPr/>
        </p:nvSpPr>
        <p:spPr>
          <a:xfrm>
            <a:off x="3582296" y="4448152"/>
            <a:ext cx="964792" cy="369332"/>
          </a:xfrm>
          <a:prstGeom prst="rect">
            <a:avLst/>
          </a:prstGeom>
          <a:noFill/>
        </p:spPr>
        <p:txBody>
          <a:bodyPr wrap="square" rtlCol="0">
            <a:spAutoFit/>
          </a:bodyPr>
          <a:lstStyle/>
          <a:p>
            <a:r>
              <a:rPr lang="es-MX" dirty="0"/>
              <a:t>U=100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p:bldP spid="11" grpId="0"/>
      <p:bldP spid="12" grpId="0"/>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p:cNvSpPr/>
          <p:nvPr/>
        </p:nvSpPr>
        <p:spPr>
          <a:xfrm>
            <a:off x="2668761" y="1589506"/>
            <a:ext cx="419033" cy="3693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19" name="18 Rectángulo"/>
          <p:cNvSpPr/>
          <p:nvPr/>
        </p:nvSpPr>
        <p:spPr>
          <a:xfrm>
            <a:off x="4646758" y="2071525"/>
            <a:ext cx="419033" cy="3693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 name="1 Rectángulo"/>
          <p:cNvSpPr/>
          <p:nvPr/>
        </p:nvSpPr>
        <p:spPr>
          <a:xfrm>
            <a:off x="2160532" y="139849"/>
            <a:ext cx="4773112" cy="2824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endParaRPr lang="es-MX" dirty="0">
              <a:solidFill>
                <a:schemeClr val="tx1"/>
              </a:solidFill>
            </a:endParaRPr>
          </a:p>
        </p:txBody>
      </p:sp>
      <p:sp>
        <p:nvSpPr>
          <p:cNvPr id="3" name="2 CuadroTexto"/>
          <p:cNvSpPr txBox="1"/>
          <p:nvPr/>
        </p:nvSpPr>
        <p:spPr>
          <a:xfrm>
            <a:off x="5403563" y="2462373"/>
            <a:ext cx="610907" cy="307777"/>
          </a:xfrm>
          <a:prstGeom prst="rect">
            <a:avLst/>
          </a:prstGeom>
          <a:noFill/>
        </p:spPr>
        <p:txBody>
          <a:bodyPr wrap="square" rtlCol="0">
            <a:spAutoFit/>
          </a:bodyPr>
          <a:lstStyle/>
          <a:p>
            <a:r>
              <a:rPr lang="es-MX" sz="1400" dirty="0"/>
              <a:t>F= 42</a:t>
            </a:r>
          </a:p>
        </p:txBody>
      </p:sp>
      <p:sp>
        <p:nvSpPr>
          <p:cNvPr id="4" name="3 Elipse"/>
          <p:cNvSpPr/>
          <p:nvPr/>
        </p:nvSpPr>
        <p:spPr>
          <a:xfrm>
            <a:off x="4017899" y="1203866"/>
            <a:ext cx="1654679" cy="1568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Elipse"/>
          <p:cNvSpPr/>
          <p:nvPr/>
        </p:nvSpPr>
        <p:spPr>
          <a:xfrm>
            <a:off x="3411112" y="375774"/>
            <a:ext cx="1654679" cy="1568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4548838" y="375774"/>
            <a:ext cx="1654679" cy="1568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CuadroTexto"/>
          <p:cNvSpPr txBox="1"/>
          <p:nvPr/>
        </p:nvSpPr>
        <p:spPr>
          <a:xfrm>
            <a:off x="3013006" y="493998"/>
            <a:ext cx="620322" cy="307777"/>
          </a:xfrm>
          <a:prstGeom prst="rect">
            <a:avLst/>
          </a:prstGeom>
          <a:noFill/>
        </p:spPr>
        <p:txBody>
          <a:bodyPr wrap="square" rtlCol="0">
            <a:spAutoFit/>
          </a:bodyPr>
          <a:lstStyle/>
          <a:p>
            <a:r>
              <a:rPr lang="es-MX" sz="1400" dirty="0"/>
              <a:t>E= 28</a:t>
            </a:r>
          </a:p>
        </p:txBody>
      </p:sp>
      <p:sp>
        <p:nvSpPr>
          <p:cNvPr id="8" name="7 CuadroTexto"/>
          <p:cNvSpPr txBox="1"/>
          <p:nvPr/>
        </p:nvSpPr>
        <p:spPr>
          <a:xfrm>
            <a:off x="6020858" y="465929"/>
            <a:ext cx="585352" cy="307777"/>
          </a:xfrm>
          <a:prstGeom prst="rect">
            <a:avLst/>
          </a:prstGeom>
          <a:noFill/>
        </p:spPr>
        <p:txBody>
          <a:bodyPr wrap="square" rtlCol="0">
            <a:spAutoFit/>
          </a:bodyPr>
          <a:lstStyle/>
          <a:p>
            <a:r>
              <a:rPr lang="es-MX" sz="1400" dirty="0"/>
              <a:t>A=30</a:t>
            </a:r>
          </a:p>
        </p:txBody>
      </p:sp>
      <p:sp>
        <p:nvSpPr>
          <p:cNvPr id="9" name="8 CuadroTexto"/>
          <p:cNvSpPr txBox="1"/>
          <p:nvPr/>
        </p:nvSpPr>
        <p:spPr>
          <a:xfrm>
            <a:off x="4689458" y="828233"/>
            <a:ext cx="258513" cy="307777"/>
          </a:xfrm>
          <a:prstGeom prst="rect">
            <a:avLst/>
          </a:prstGeom>
          <a:noFill/>
        </p:spPr>
        <p:txBody>
          <a:bodyPr wrap="square" rtlCol="0">
            <a:spAutoFit/>
          </a:bodyPr>
          <a:lstStyle/>
          <a:p>
            <a:r>
              <a:rPr lang="es-MX" sz="1400" dirty="0"/>
              <a:t>8</a:t>
            </a:r>
          </a:p>
        </p:txBody>
      </p:sp>
      <p:sp>
        <p:nvSpPr>
          <p:cNvPr id="10" name="9 CuadroTexto"/>
          <p:cNvSpPr txBox="1"/>
          <p:nvPr/>
        </p:nvSpPr>
        <p:spPr>
          <a:xfrm>
            <a:off x="4197074" y="1466395"/>
            <a:ext cx="578447" cy="307777"/>
          </a:xfrm>
          <a:prstGeom prst="rect">
            <a:avLst/>
          </a:prstGeom>
          <a:noFill/>
        </p:spPr>
        <p:txBody>
          <a:bodyPr wrap="square" rtlCol="0">
            <a:spAutoFit/>
          </a:bodyPr>
          <a:lstStyle/>
          <a:p>
            <a:r>
              <a:rPr lang="es-MX" sz="1400" dirty="0"/>
              <a:t>10</a:t>
            </a:r>
          </a:p>
        </p:txBody>
      </p:sp>
      <p:sp>
        <p:nvSpPr>
          <p:cNvPr id="11" name="10 CuadroTexto"/>
          <p:cNvSpPr txBox="1"/>
          <p:nvPr/>
        </p:nvSpPr>
        <p:spPr>
          <a:xfrm>
            <a:off x="4703561" y="1243872"/>
            <a:ext cx="243717" cy="307777"/>
          </a:xfrm>
          <a:prstGeom prst="rect">
            <a:avLst/>
          </a:prstGeom>
          <a:noFill/>
        </p:spPr>
        <p:txBody>
          <a:bodyPr wrap="square" rtlCol="0">
            <a:spAutoFit/>
          </a:bodyPr>
          <a:lstStyle/>
          <a:p>
            <a:r>
              <a:rPr lang="es-MX" sz="1400" dirty="0"/>
              <a:t>3</a:t>
            </a:r>
          </a:p>
        </p:txBody>
      </p:sp>
      <p:sp>
        <p:nvSpPr>
          <p:cNvPr id="12" name="11 CuadroTexto"/>
          <p:cNvSpPr txBox="1"/>
          <p:nvPr/>
        </p:nvSpPr>
        <p:spPr>
          <a:xfrm>
            <a:off x="5134741" y="1466395"/>
            <a:ext cx="246407" cy="307777"/>
          </a:xfrm>
          <a:prstGeom prst="rect">
            <a:avLst/>
          </a:prstGeom>
          <a:noFill/>
        </p:spPr>
        <p:txBody>
          <a:bodyPr wrap="square" rtlCol="0">
            <a:spAutoFit/>
          </a:bodyPr>
          <a:lstStyle/>
          <a:p>
            <a:r>
              <a:rPr lang="es-MX" sz="1400" dirty="0"/>
              <a:t>5</a:t>
            </a:r>
          </a:p>
        </p:txBody>
      </p:sp>
      <p:sp>
        <p:nvSpPr>
          <p:cNvPr id="13" name="12 CuadroTexto"/>
          <p:cNvSpPr txBox="1"/>
          <p:nvPr/>
        </p:nvSpPr>
        <p:spPr>
          <a:xfrm>
            <a:off x="2446320" y="2462373"/>
            <a:ext cx="964792" cy="369332"/>
          </a:xfrm>
          <a:prstGeom prst="rect">
            <a:avLst/>
          </a:prstGeom>
          <a:noFill/>
        </p:spPr>
        <p:txBody>
          <a:bodyPr wrap="square" rtlCol="0">
            <a:spAutoFit/>
          </a:bodyPr>
          <a:lstStyle/>
          <a:p>
            <a:r>
              <a:rPr lang="es-MX" dirty="0"/>
              <a:t>U=100</a:t>
            </a:r>
          </a:p>
        </p:txBody>
      </p:sp>
      <p:sp>
        <p:nvSpPr>
          <p:cNvPr id="14" name="13 Rectángulo"/>
          <p:cNvSpPr/>
          <p:nvPr/>
        </p:nvSpPr>
        <p:spPr>
          <a:xfrm>
            <a:off x="323528" y="2996128"/>
            <a:ext cx="7992888" cy="2031325"/>
          </a:xfrm>
          <a:prstGeom prst="rect">
            <a:avLst/>
          </a:prstGeom>
        </p:spPr>
        <p:txBody>
          <a:bodyPr wrap="square">
            <a:spAutoFit/>
          </a:bodyPr>
          <a:lstStyle/>
          <a:p>
            <a:pPr marL="342900" indent="-342900">
              <a:buAutoNum type="alphaLcParenR"/>
            </a:pPr>
            <a:r>
              <a:rPr lang="es-MX" sz="1400" dirty="0"/>
              <a:t>¿Cuántos alumnos no estudian ningún idioma?</a:t>
            </a:r>
          </a:p>
          <a:p>
            <a:pPr marL="342900" indent="-342900"/>
            <a:r>
              <a:rPr lang="es-MX" sz="1400" dirty="0"/>
              <a:t>Primero tenemos que saber  cuantas personas estudian cada idioma</a:t>
            </a:r>
          </a:p>
          <a:p>
            <a:pPr marL="342900" indent="-342900"/>
            <a:r>
              <a:rPr lang="es-MX" sz="1400" dirty="0">
                <a:solidFill>
                  <a:schemeClr val="accent1">
                    <a:lumMod val="75000"/>
                  </a:schemeClr>
                </a:solidFill>
              </a:rPr>
              <a:t>Español=  E - EႶA - EႶF - EႶAႶF = 28 -10-8 – 3 = 7</a:t>
            </a:r>
          </a:p>
          <a:p>
            <a:pPr marL="342900" indent="-342900"/>
            <a:r>
              <a:rPr lang="es-MX" sz="1400" dirty="0" err="1">
                <a:solidFill>
                  <a:schemeClr val="accent1">
                    <a:lumMod val="75000"/>
                  </a:schemeClr>
                </a:solidFill>
              </a:rPr>
              <a:t>Aleman</a:t>
            </a:r>
            <a:r>
              <a:rPr lang="es-MX" sz="1400" dirty="0">
                <a:solidFill>
                  <a:schemeClr val="accent1">
                    <a:lumMod val="75000"/>
                  </a:schemeClr>
                </a:solidFill>
              </a:rPr>
              <a:t>= A - AႶE - AႶF - AႶEႶF = 30 – 8- 5- 3 = 14</a:t>
            </a:r>
          </a:p>
          <a:p>
            <a:pPr marL="342900" indent="-342900"/>
            <a:r>
              <a:rPr lang="es-MX" sz="1400" dirty="0" err="1">
                <a:solidFill>
                  <a:schemeClr val="accent1">
                    <a:lumMod val="75000"/>
                  </a:schemeClr>
                </a:solidFill>
              </a:rPr>
              <a:t>Frances</a:t>
            </a:r>
            <a:r>
              <a:rPr lang="es-MX" sz="1400" dirty="0">
                <a:solidFill>
                  <a:schemeClr val="accent1">
                    <a:lumMod val="75000"/>
                  </a:schemeClr>
                </a:solidFill>
              </a:rPr>
              <a:t>= F - FႶE - FႶA - FႶEႶA = 42 – 10 -5 – 3 =  24</a:t>
            </a:r>
          </a:p>
          <a:p>
            <a:pPr marL="342900" indent="-342900"/>
            <a:r>
              <a:rPr lang="es-MX" sz="1400" dirty="0">
                <a:solidFill>
                  <a:schemeClr val="accent1">
                    <a:lumMod val="75000"/>
                  </a:schemeClr>
                </a:solidFill>
              </a:rPr>
              <a:t>Personas que no estudian = 100 – 7 – 14 – 24 = 55</a:t>
            </a:r>
          </a:p>
          <a:p>
            <a:pPr marL="342900" indent="-342900"/>
            <a:endParaRPr lang="es-MX" sz="1400" dirty="0"/>
          </a:p>
          <a:p>
            <a:pPr marL="342900" indent="-342900"/>
            <a:r>
              <a:rPr lang="es-MX" sz="1400" dirty="0"/>
              <a:t>b) ¿Cuántos estudiantes tenían el francés como único idioma de estudio?</a:t>
            </a:r>
          </a:p>
          <a:p>
            <a:pPr marL="342900" indent="-342900"/>
            <a:r>
              <a:rPr lang="es-MX" sz="1400" dirty="0">
                <a:solidFill>
                  <a:srgbClr val="FF0000"/>
                </a:solidFill>
              </a:rPr>
              <a:t>24</a:t>
            </a:r>
          </a:p>
        </p:txBody>
      </p:sp>
      <p:sp>
        <p:nvSpPr>
          <p:cNvPr id="15" name="14 CuadroTexto"/>
          <p:cNvSpPr txBox="1"/>
          <p:nvPr/>
        </p:nvSpPr>
        <p:spPr>
          <a:xfrm>
            <a:off x="3845776" y="766678"/>
            <a:ext cx="344245" cy="369332"/>
          </a:xfrm>
          <a:prstGeom prst="rect">
            <a:avLst/>
          </a:prstGeom>
          <a:noFill/>
        </p:spPr>
        <p:txBody>
          <a:bodyPr wrap="square" rtlCol="0">
            <a:spAutoFit/>
          </a:bodyPr>
          <a:lstStyle/>
          <a:p>
            <a:r>
              <a:rPr lang="es-MX" dirty="0">
                <a:solidFill>
                  <a:srgbClr val="FF0000"/>
                </a:solidFill>
              </a:rPr>
              <a:t>7</a:t>
            </a:r>
          </a:p>
        </p:txBody>
      </p:sp>
      <p:sp>
        <p:nvSpPr>
          <p:cNvPr id="16" name="15 CuadroTexto"/>
          <p:cNvSpPr txBox="1"/>
          <p:nvPr/>
        </p:nvSpPr>
        <p:spPr>
          <a:xfrm>
            <a:off x="5461264" y="833014"/>
            <a:ext cx="516562" cy="369332"/>
          </a:xfrm>
          <a:prstGeom prst="rect">
            <a:avLst/>
          </a:prstGeom>
          <a:noFill/>
        </p:spPr>
        <p:txBody>
          <a:bodyPr wrap="square" rtlCol="0">
            <a:spAutoFit/>
          </a:bodyPr>
          <a:lstStyle/>
          <a:p>
            <a:r>
              <a:rPr lang="es-MX" dirty="0">
                <a:solidFill>
                  <a:srgbClr val="FF0000"/>
                </a:solidFill>
              </a:rPr>
              <a:t>14</a:t>
            </a:r>
          </a:p>
        </p:txBody>
      </p:sp>
      <p:sp>
        <p:nvSpPr>
          <p:cNvPr id="17" name="16 CuadroTexto"/>
          <p:cNvSpPr txBox="1"/>
          <p:nvPr/>
        </p:nvSpPr>
        <p:spPr>
          <a:xfrm>
            <a:off x="4646758" y="2103799"/>
            <a:ext cx="462065" cy="369332"/>
          </a:xfrm>
          <a:prstGeom prst="rect">
            <a:avLst/>
          </a:prstGeom>
          <a:noFill/>
        </p:spPr>
        <p:txBody>
          <a:bodyPr wrap="square" rtlCol="0">
            <a:spAutoFit/>
          </a:bodyPr>
          <a:lstStyle/>
          <a:p>
            <a:r>
              <a:rPr lang="es-MX" dirty="0">
                <a:solidFill>
                  <a:srgbClr val="FF0000"/>
                </a:solidFill>
              </a:rPr>
              <a:t>24</a:t>
            </a:r>
          </a:p>
        </p:txBody>
      </p:sp>
      <p:sp>
        <p:nvSpPr>
          <p:cNvPr id="18" name="17 CuadroTexto"/>
          <p:cNvSpPr txBox="1"/>
          <p:nvPr/>
        </p:nvSpPr>
        <p:spPr>
          <a:xfrm>
            <a:off x="2668761" y="1589506"/>
            <a:ext cx="569291" cy="369332"/>
          </a:xfrm>
          <a:prstGeom prst="rect">
            <a:avLst/>
          </a:prstGeom>
          <a:noFill/>
        </p:spPr>
        <p:txBody>
          <a:bodyPr wrap="square" rtlCol="0">
            <a:spAutoFit/>
          </a:bodyPr>
          <a:lstStyle/>
          <a:p>
            <a:r>
              <a:rPr lang="es-MX" dirty="0">
                <a:solidFill>
                  <a:srgbClr val="FF0000"/>
                </a:solidFill>
              </a:rPr>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 grpId="0" animBg="1"/>
      <p:bldP spid="3" grpId="0"/>
      <p:bldP spid="4" grpId="0" animBg="1"/>
      <p:bldP spid="5" grpId="0" animBg="1"/>
      <p:bldP spid="6" grpId="0" animBg="1"/>
      <p:bldP spid="7" grpId="0"/>
      <p:bldP spid="8" grpId="0"/>
      <p:bldP spid="9" grpId="0"/>
      <p:bldP spid="10" grpId="0"/>
      <p:bldP spid="11" grpId="0"/>
      <p:bldP spid="12" grpId="0"/>
      <p:bldP spid="13" grpId="0"/>
      <p:bldP spid="15" grpId="0"/>
      <p:bldP spid="16" grpId="0"/>
      <p:bldP spid="17" grpId="0"/>
      <p:bldP spid="18" grpId="0"/>
      <p:bldP spid="18"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2433250"/>
            <a:ext cx="5231219" cy="461665"/>
          </a:xfrm>
          <a:prstGeom prst="rect">
            <a:avLst/>
          </a:prstGeom>
          <a:noFill/>
        </p:spPr>
        <p:txBody>
          <a:bodyPr wrap="square" rtlCol="0">
            <a:spAutoFit/>
          </a:bodyPr>
          <a:lstStyle/>
          <a:p>
            <a:pPr algn="ctr"/>
            <a:r>
              <a:rPr lang="es-MX" sz="2400" dirty="0">
                <a:solidFill>
                  <a:schemeClr val="bg1"/>
                </a:solidFill>
                <a:latin typeface="Gotham" pitchFamily="2" charset="0"/>
              </a:rPr>
              <a:t>Resumen</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181571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descr="Mats-1.jpg"/>
          <p:cNvPicPr>
            <a:picLocks noGrp="1" noChangeAspect="1"/>
          </p:cNvPicPr>
          <p:nvPr>
            <p:ph type="pic" sz="quarter" idx="10"/>
          </p:nvPr>
        </p:nvPicPr>
        <p:blipFill>
          <a:blip r:embed="rId2"/>
          <a:srcRect l="20149" r="20149"/>
          <a:stretch>
            <a:fillRect/>
          </a:stretch>
        </p:blipFill>
        <p:spPr/>
      </p:pic>
      <p:sp>
        <p:nvSpPr>
          <p:cNvPr id="3" name="CuadroTexto 2">
            <a:extLst>
              <a:ext uri="{FF2B5EF4-FFF2-40B4-BE49-F238E27FC236}">
                <a16:creationId xmlns:a16="http://schemas.microsoft.com/office/drawing/2014/main" id="{4A980D9F-0746-5B48-ABA1-9E944C03DF5C}"/>
              </a:ext>
            </a:extLst>
          </p:cNvPr>
          <p:cNvSpPr txBox="1"/>
          <p:nvPr/>
        </p:nvSpPr>
        <p:spPr>
          <a:xfrm>
            <a:off x="297710" y="1573610"/>
            <a:ext cx="4157331" cy="1015663"/>
          </a:xfrm>
          <a:prstGeom prst="rect">
            <a:avLst/>
          </a:prstGeom>
          <a:noFill/>
        </p:spPr>
        <p:txBody>
          <a:bodyPr wrap="square" rtlCol="0">
            <a:spAutoFit/>
          </a:bodyPr>
          <a:lstStyle/>
          <a:p>
            <a:pPr marL="285750" indent="-285750">
              <a:buFont typeface="Wingdings" panose="05000000000000000000" pitchFamily="2" charset="2"/>
              <a:buChar char="§"/>
            </a:pPr>
            <a:r>
              <a:rPr lang="es-MX" sz="2000" dirty="0" err="1">
                <a:latin typeface="Gotham" pitchFamily="2" charset="0"/>
              </a:rPr>
              <a:t>Simbologia</a:t>
            </a:r>
            <a:endParaRPr lang="es-MX" sz="2000" dirty="0">
              <a:latin typeface="Gotham" pitchFamily="2" charset="0"/>
            </a:endParaRPr>
          </a:p>
          <a:p>
            <a:pPr marL="285750" indent="-285750">
              <a:buFont typeface="Wingdings" panose="05000000000000000000" pitchFamily="2" charset="2"/>
              <a:buChar char="§"/>
            </a:pPr>
            <a:r>
              <a:rPr lang="es-MX" sz="2000" dirty="0">
                <a:latin typeface="Gotham" pitchFamily="2" charset="0"/>
              </a:rPr>
              <a:t>Operaciones de conjuntos</a:t>
            </a:r>
          </a:p>
          <a:p>
            <a:pPr marL="285750" indent="-285750">
              <a:buFont typeface="Wingdings" panose="05000000000000000000" pitchFamily="2" charset="2"/>
              <a:buChar char="§"/>
            </a:pPr>
            <a:r>
              <a:rPr lang="es-MX" sz="2000" dirty="0">
                <a:latin typeface="Gotham" pitchFamily="2" charset="0"/>
              </a:rPr>
              <a:t>Diagrama de </a:t>
            </a:r>
            <a:r>
              <a:rPr lang="es-MX" sz="2000" dirty="0" err="1">
                <a:latin typeface="Gotham" pitchFamily="2" charset="0"/>
              </a:rPr>
              <a:t>Venn</a:t>
            </a:r>
            <a:endParaRPr lang="es-MX" sz="2000" dirty="0">
              <a:latin typeface="Gotham" pitchFamily="2" charset="0"/>
            </a:endParaRPr>
          </a:p>
        </p:txBody>
      </p:sp>
      <p:sp>
        <p:nvSpPr>
          <p:cNvPr id="4" name="CuadroTexto 3">
            <a:extLst>
              <a:ext uri="{FF2B5EF4-FFF2-40B4-BE49-F238E27FC236}">
                <a16:creationId xmlns:a16="http://schemas.microsoft.com/office/drawing/2014/main" id="{8BE2B91A-79FC-9248-B9CD-562FDCC586B1}"/>
              </a:ext>
            </a:extLst>
          </p:cNvPr>
          <p:cNvSpPr txBox="1"/>
          <p:nvPr/>
        </p:nvSpPr>
        <p:spPr>
          <a:xfrm>
            <a:off x="297711" y="1052611"/>
            <a:ext cx="4274290" cy="461665"/>
          </a:xfrm>
          <a:prstGeom prst="rect">
            <a:avLst/>
          </a:prstGeom>
          <a:noFill/>
        </p:spPr>
        <p:txBody>
          <a:bodyPr wrap="square" rtlCol="0">
            <a:spAutoFit/>
          </a:bodyPr>
          <a:lstStyle/>
          <a:p>
            <a:r>
              <a:rPr lang="es-MX" sz="2400" b="1" dirty="0">
                <a:latin typeface="Gotham-Medium" panose="02000604030000020004" pitchFamily="2" charset="0"/>
              </a:rPr>
              <a:t>Hoy aprendimos a …</a:t>
            </a:r>
          </a:p>
        </p:txBody>
      </p:sp>
    </p:spTree>
    <p:extLst>
      <p:ext uri="{BB962C8B-B14F-4D97-AF65-F5344CB8AC3E}">
        <p14:creationId xmlns:p14="http://schemas.microsoft.com/office/powerpoint/2010/main" val="3921003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facebook_1616203145301_6778847317152197256.jpg"/>
          <p:cNvPicPr>
            <a:picLocks noChangeAspect="1"/>
          </p:cNvPicPr>
          <p:nvPr/>
        </p:nvPicPr>
        <p:blipFill>
          <a:blip r:embed="rId2"/>
          <a:stretch>
            <a:fillRect/>
          </a:stretch>
        </p:blipFill>
        <p:spPr>
          <a:xfrm>
            <a:off x="3103718" y="548167"/>
            <a:ext cx="2942080" cy="3616385"/>
          </a:xfrm>
          <a:prstGeom prst="rect">
            <a:avLst/>
          </a:prstGeom>
        </p:spPr>
      </p:pic>
    </p:spTree>
    <p:extLst>
      <p:ext uri="{BB962C8B-B14F-4D97-AF65-F5344CB8AC3E}">
        <p14:creationId xmlns:p14="http://schemas.microsoft.com/office/powerpoint/2010/main" val="91743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A980D9F-0746-5B48-ABA1-9E944C03DF5C}"/>
              </a:ext>
            </a:extLst>
          </p:cNvPr>
          <p:cNvSpPr txBox="1"/>
          <p:nvPr/>
        </p:nvSpPr>
        <p:spPr>
          <a:xfrm>
            <a:off x="297710" y="1573610"/>
            <a:ext cx="4157331" cy="1015663"/>
          </a:xfrm>
          <a:prstGeom prst="rect">
            <a:avLst/>
          </a:prstGeom>
          <a:noFill/>
        </p:spPr>
        <p:txBody>
          <a:bodyPr wrap="square" rtlCol="0">
            <a:spAutoFit/>
          </a:bodyPr>
          <a:lstStyle/>
          <a:p>
            <a:pPr marL="285750" indent="-285750">
              <a:buClr>
                <a:srgbClr val="FFC000"/>
              </a:buClr>
              <a:buFont typeface="Wingdings" panose="05000000000000000000" pitchFamily="2" charset="2"/>
              <a:buChar char="§"/>
            </a:pPr>
            <a:r>
              <a:rPr lang="es-MX" sz="2000" dirty="0" err="1">
                <a:latin typeface="Gotham" pitchFamily="2" charset="0"/>
              </a:rPr>
              <a:t>Simbologia</a:t>
            </a:r>
            <a:endParaRPr lang="es-MX" sz="2000" dirty="0">
              <a:latin typeface="Gotham" pitchFamily="2" charset="0"/>
            </a:endParaRPr>
          </a:p>
          <a:p>
            <a:pPr marL="285750" indent="-285750">
              <a:buClr>
                <a:srgbClr val="FFC000"/>
              </a:buClr>
              <a:buFont typeface="Wingdings" panose="05000000000000000000" pitchFamily="2" charset="2"/>
              <a:buChar char="§"/>
            </a:pPr>
            <a:r>
              <a:rPr lang="es-MX" sz="2000" dirty="0">
                <a:latin typeface="Gotham" pitchFamily="2" charset="0"/>
              </a:rPr>
              <a:t>Diagrama de </a:t>
            </a:r>
            <a:r>
              <a:rPr lang="es-MX" sz="2000" dirty="0" err="1">
                <a:latin typeface="Gotham" pitchFamily="2" charset="0"/>
              </a:rPr>
              <a:t>Venn</a:t>
            </a:r>
            <a:endParaRPr lang="es-MX" sz="2000" dirty="0">
              <a:latin typeface="Gotham" pitchFamily="2" charset="0"/>
            </a:endParaRPr>
          </a:p>
          <a:p>
            <a:pPr marL="285750" indent="-285750">
              <a:buClr>
                <a:srgbClr val="FFC000"/>
              </a:buClr>
              <a:buFont typeface="Wingdings" panose="05000000000000000000" pitchFamily="2" charset="2"/>
              <a:buChar char="§"/>
            </a:pPr>
            <a:r>
              <a:rPr lang="es-MX" sz="2000" dirty="0">
                <a:latin typeface="Gotham" pitchFamily="2" charset="0"/>
              </a:rPr>
              <a:t>Operaciones de Conjuntos.</a:t>
            </a:r>
          </a:p>
        </p:txBody>
      </p:sp>
      <p:sp>
        <p:nvSpPr>
          <p:cNvPr id="4" name="CuadroTexto 3">
            <a:extLst>
              <a:ext uri="{FF2B5EF4-FFF2-40B4-BE49-F238E27FC236}">
                <a16:creationId xmlns:a16="http://schemas.microsoft.com/office/drawing/2014/main" id="{8BE2B91A-79FC-9248-B9CD-562FDCC586B1}"/>
              </a:ext>
            </a:extLst>
          </p:cNvPr>
          <p:cNvSpPr txBox="1"/>
          <p:nvPr/>
        </p:nvSpPr>
        <p:spPr>
          <a:xfrm>
            <a:off x="297711" y="1052611"/>
            <a:ext cx="4274290" cy="461665"/>
          </a:xfrm>
          <a:prstGeom prst="rect">
            <a:avLst/>
          </a:prstGeom>
          <a:noFill/>
        </p:spPr>
        <p:txBody>
          <a:bodyPr wrap="square" rtlCol="0">
            <a:spAutoFit/>
          </a:bodyPr>
          <a:lstStyle/>
          <a:p>
            <a:r>
              <a:rPr lang="es-MX" sz="2400" b="1" dirty="0">
                <a:latin typeface="Gotham-Medium" panose="02000604030000020004" pitchFamily="2" charset="0"/>
              </a:rPr>
              <a:t>Hoy aprenderemos a …</a:t>
            </a:r>
          </a:p>
        </p:txBody>
      </p:sp>
      <p:pic>
        <p:nvPicPr>
          <p:cNvPr id="7" name="6 Marcador de posición de imagen" descr="Mats-1.jpg"/>
          <p:cNvPicPr>
            <a:picLocks noGrp="1" noChangeAspect="1"/>
          </p:cNvPicPr>
          <p:nvPr>
            <p:ph type="pic" sz="quarter" idx="10"/>
          </p:nvPr>
        </p:nvPicPr>
        <p:blipFill>
          <a:blip r:embed="rId2"/>
          <a:srcRect l="20149" r="20149"/>
          <a:stretch>
            <a:fillRect/>
          </a:stretch>
        </p:blipFill>
        <p:spPr/>
      </p:pic>
    </p:spTree>
    <p:extLst>
      <p:ext uri="{BB962C8B-B14F-4D97-AF65-F5344CB8AC3E}">
        <p14:creationId xmlns:p14="http://schemas.microsoft.com/office/powerpoint/2010/main" val="273380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2107440"/>
            <a:ext cx="5231219" cy="830997"/>
          </a:xfrm>
          <a:prstGeom prst="rect">
            <a:avLst/>
          </a:prstGeom>
          <a:noFill/>
        </p:spPr>
        <p:txBody>
          <a:bodyPr wrap="square" rtlCol="0">
            <a:spAutoFit/>
          </a:bodyPr>
          <a:lstStyle/>
          <a:p>
            <a:pPr algn="ctr"/>
            <a:r>
              <a:rPr lang="es-MX" sz="2400" dirty="0">
                <a:solidFill>
                  <a:schemeClr val="bg1"/>
                </a:solidFill>
                <a:latin typeface="Gotham" pitchFamily="2" charset="0"/>
              </a:rPr>
              <a:t>¿Para que nos sirve la teoría de conjuntos?</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272865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457200" y="882758"/>
            <a:ext cx="8229600" cy="746340"/>
          </a:xfrm>
          <a:prstGeom prst="rect">
            <a:avLst/>
          </a:prstGeom>
        </p:spPr>
        <p:txBody>
          <a:bodyP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800" b="0" i="0" u="none" strike="noStrike" kern="1200" cap="none" spc="0" normalizeH="0" baseline="0" noProof="0" dirty="0">
                <a:ln>
                  <a:noFill/>
                </a:ln>
                <a:solidFill>
                  <a:schemeClr val="tx1"/>
                </a:solidFill>
                <a:effectLst/>
                <a:uLnTx/>
                <a:uFillTx/>
                <a:latin typeface="+mj-lt"/>
                <a:ea typeface="+mj-ea"/>
                <a:cs typeface="+mj-cs"/>
              </a:rPr>
              <a:t>Matemáticas computacionales</a:t>
            </a:r>
          </a:p>
        </p:txBody>
      </p:sp>
      <p:sp>
        <p:nvSpPr>
          <p:cNvPr id="5" name="2 Marcador de contenido"/>
          <p:cNvSpPr txBox="1">
            <a:spLocks/>
          </p:cNvSpPr>
          <p:nvPr/>
        </p:nvSpPr>
        <p:spPr>
          <a:xfrm>
            <a:off x="457200" y="1935480"/>
            <a:ext cx="8229600" cy="4389120"/>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chemeClr val="tx1"/>
                </a:solidFill>
                <a:effectLst/>
                <a:uLnTx/>
                <a:uFillTx/>
                <a:latin typeface="+mn-lt"/>
                <a:ea typeface="+mn-ea"/>
                <a:cs typeface="+mn-cs"/>
              </a:rPr>
              <a:t>Los </a:t>
            </a:r>
            <a:r>
              <a:rPr kumimoji="0" lang="es-MX" sz="2800" b="1" i="0" u="none" strike="noStrike" kern="1200" cap="none" spc="0" normalizeH="0" baseline="0" noProof="0" dirty="0">
                <a:ln>
                  <a:noFill/>
                </a:ln>
                <a:solidFill>
                  <a:schemeClr val="tx1"/>
                </a:solidFill>
                <a:effectLst/>
                <a:uLnTx/>
                <a:uFillTx/>
                <a:latin typeface="+mn-lt"/>
                <a:ea typeface="+mn-ea"/>
                <a:cs typeface="+mn-cs"/>
              </a:rPr>
              <a:t>conjuntos</a:t>
            </a:r>
            <a:r>
              <a:rPr kumimoji="0" lang="es-MX" sz="2800" b="0" i="0" u="none" strike="noStrike" kern="1200" cap="none" spc="0" normalizeH="0" baseline="0" noProof="0" dirty="0">
                <a:ln>
                  <a:noFill/>
                </a:ln>
                <a:solidFill>
                  <a:schemeClr val="tx1"/>
                </a:solidFill>
                <a:effectLst/>
                <a:uLnTx/>
                <a:uFillTx/>
                <a:latin typeface="+mn-lt"/>
                <a:ea typeface="+mn-ea"/>
                <a:cs typeface="+mn-cs"/>
              </a:rPr>
              <a:t> son una colección de objetos que pueden clasificarse gracias a las características que tienen en común (fichas, láminas, etc.).</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chemeClr val="tx1"/>
                </a:solidFill>
                <a:effectLst/>
                <a:uLnTx/>
                <a:uFillTx/>
                <a:latin typeface="+mn-lt"/>
                <a:ea typeface="+mn-ea"/>
                <a:cs typeface="+mn-cs"/>
              </a:rPr>
              <a:t>A los objetos que conforman los conjuntos los llamamos </a:t>
            </a:r>
            <a:r>
              <a:rPr kumimoji="0" lang="es-MX" sz="2800" b="1" i="0" u="none" strike="noStrike" kern="1200" cap="none" spc="0" normalizeH="0" baseline="0" noProof="0" dirty="0">
                <a:ln>
                  <a:noFill/>
                </a:ln>
                <a:solidFill>
                  <a:schemeClr val="tx1"/>
                </a:solidFill>
                <a:effectLst/>
                <a:uLnTx/>
                <a:uFillTx/>
                <a:latin typeface="+mn-lt"/>
                <a:ea typeface="+mn-ea"/>
                <a:cs typeface="+mn-cs"/>
              </a:rPr>
              <a:t>elementos.</a:t>
            </a:r>
            <a:r>
              <a:rPr kumimoji="0" lang="es-MX" sz="2800" b="0" i="0" u="none" strike="noStrike" kern="1200" cap="none" spc="0" normalizeH="0" baseline="0" noProof="0" dirty="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val="65133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457200" y="1196752"/>
            <a:ext cx="8229600" cy="5127848"/>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El conjunto de elementos de un conjunto no vacio, puede ser finito o infinito.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Un conjunto es </a:t>
            </a:r>
            <a:r>
              <a:rPr kumimoji="0" lang="es-MX" sz="2000" b="1" i="0" u="none" strike="noStrike" kern="1200" cap="none" spc="0" normalizeH="0" baseline="0" noProof="0" dirty="0">
                <a:ln>
                  <a:noFill/>
                </a:ln>
                <a:solidFill>
                  <a:schemeClr val="tx1"/>
                </a:solidFill>
                <a:effectLst/>
                <a:uLnTx/>
                <a:uFillTx/>
                <a:latin typeface="+mn-lt"/>
                <a:ea typeface="+mn-ea"/>
                <a:cs typeface="+mn-cs"/>
              </a:rPr>
              <a:t>finito</a:t>
            </a:r>
            <a:r>
              <a:rPr kumimoji="0" lang="es-MX" sz="2000" b="0" i="0" u="none" strike="noStrike" kern="1200" cap="none" spc="0" normalizeH="0" baseline="0" noProof="0" dirty="0">
                <a:ln>
                  <a:noFill/>
                </a:ln>
                <a:solidFill>
                  <a:schemeClr val="tx1"/>
                </a:solidFill>
                <a:effectLst/>
                <a:uLnTx/>
                <a:uFillTx/>
                <a:latin typeface="+mn-lt"/>
                <a:ea typeface="+mn-ea"/>
                <a:cs typeface="+mn-cs"/>
              </a:rPr>
              <a:t> cuando se pueden listar exhaustivamente sus elementos en algún modo, y en consecuencia contarlos uno a uno hasta alcanzar el ultimo.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En caso contrario, si el conjunto no posee un ultimo elemento, se dice que es un conjunto </a:t>
            </a:r>
            <a:r>
              <a:rPr kumimoji="0" lang="es-MX" sz="2000" b="1" i="0" u="none" strike="noStrike" kern="1200" cap="none" spc="0" normalizeH="0" baseline="0" noProof="0" dirty="0">
                <a:ln>
                  <a:noFill/>
                </a:ln>
                <a:solidFill>
                  <a:schemeClr val="tx1"/>
                </a:solidFill>
                <a:effectLst/>
                <a:uLnTx/>
                <a:uFillTx/>
                <a:latin typeface="+mn-lt"/>
                <a:ea typeface="+mn-ea"/>
                <a:cs typeface="+mn-cs"/>
              </a:rPr>
              <a:t> infinito.</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9332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457200" y="704088"/>
            <a:ext cx="8229600" cy="525622"/>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000" b="0" i="0" u="none" strike="noStrike" kern="1200" cap="none" spc="0" normalizeH="0" baseline="0" noProof="0">
                <a:ln>
                  <a:noFill/>
                </a:ln>
                <a:solidFill>
                  <a:schemeClr val="tx1"/>
                </a:solidFill>
                <a:effectLst/>
                <a:uLnTx/>
                <a:uFillTx/>
                <a:latin typeface="+mj-lt"/>
                <a:ea typeface="+mj-ea"/>
                <a:cs typeface="+mj-cs"/>
              </a:rPr>
              <a:t>Simbología</a:t>
            </a:r>
            <a:endParaRPr kumimoji="0" lang="es-MX"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2 Marcador de contenido"/>
          <p:cNvSpPr txBox="1">
            <a:spLocks/>
          </p:cNvSpPr>
          <p:nvPr/>
        </p:nvSpPr>
        <p:spPr>
          <a:xfrm>
            <a:off x="457200" y="1935480"/>
            <a:ext cx="8229600" cy="2018388"/>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El </a:t>
            </a:r>
            <a:r>
              <a:rPr kumimoji="0" lang="es-MX" sz="2000" b="1" i="0" u="none" strike="noStrike" kern="1200" cap="none" spc="0" normalizeH="0" baseline="0" noProof="0" dirty="0">
                <a:ln>
                  <a:noFill/>
                </a:ln>
                <a:solidFill>
                  <a:schemeClr val="tx1"/>
                </a:solidFill>
                <a:effectLst/>
                <a:uLnTx/>
                <a:uFillTx/>
                <a:latin typeface="+mn-lt"/>
                <a:ea typeface="+mn-ea"/>
                <a:cs typeface="+mn-cs"/>
              </a:rPr>
              <a:t>conjunto universal</a:t>
            </a:r>
            <a:r>
              <a:rPr kumimoji="0" lang="es-MX" sz="2000" b="0" i="0" u="none" strike="noStrike" kern="1200" cap="none" spc="0" normalizeH="0" baseline="0" noProof="0" dirty="0">
                <a:ln>
                  <a:noFill/>
                </a:ln>
                <a:solidFill>
                  <a:schemeClr val="tx1"/>
                </a:solidFill>
                <a:effectLst/>
                <a:uLnTx/>
                <a:uFillTx/>
                <a:latin typeface="+mn-lt"/>
                <a:ea typeface="+mn-ea"/>
                <a:cs typeface="+mn-cs"/>
              </a:rPr>
              <a:t> siempre se representa con la letra </a:t>
            </a:r>
            <a:r>
              <a:rPr kumimoji="0" lang="es-MX" sz="2000" b="0" i="1" u="none" strike="noStrike" kern="1200" cap="none" spc="0" normalizeH="0" baseline="0" noProof="0" dirty="0">
                <a:ln>
                  <a:noFill/>
                </a:ln>
                <a:solidFill>
                  <a:schemeClr val="tx1"/>
                </a:solidFill>
                <a:effectLst/>
                <a:uLnTx/>
                <a:uFillTx/>
                <a:latin typeface="+mn-lt"/>
                <a:ea typeface="+mn-ea"/>
                <a:cs typeface="+mn-cs"/>
              </a:rPr>
              <a:t>U</a:t>
            </a:r>
            <a:r>
              <a:rPr kumimoji="0" lang="es-MX" sz="2000" b="0" i="0" u="none" strike="noStrike" kern="1200" cap="none" spc="0" normalizeH="0" baseline="0" noProof="0" dirty="0">
                <a:ln>
                  <a:noFill/>
                </a:ln>
                <a:solidFill>
                  <a:schemeClr val="tx1"/>
                </a:solidFill>
                <a:effectLst/>
                <a:uLnTx/>
                <a:uFillTx/>
                <a:latin typeface="+mn-lt"/>
                <a:ea typeface="+mn-ea"/>
                <a:cs typeface="+mn-cs"/>
              </a:rPr>
              <a:t>, que es el conjunto de todas las cosas sobre las que se esta tratando. </a:t>
            </a:r>
            <a:r>
              <a:rPr kumimoji="0" lang="es-MX" sz="2000" b="0" i="0" u="none" strike="noStrike" kern="1200" cap="none" spc="0" normalizeH="0" baseline="0" noProof="0" dirty="0" err="1">
                <a:ln>
                  <a:noFill/>
                </a:ln>
                <a:solidFill>
                  <a:schemeClr val="tx1"/>
                </a:solidFill>
                <a:effectLst/>
                <a:uLnTx/>
                <a:uFillTx/>
                <a:latin typeface="+mn-lt"/>
                <a:ea typeface="+mn-ea"/>
                <a:cs typeface="+mn-cs"/>
              </a:rPr>
              <a:t>Asi</a:t>
            </a:r>
            <a:r>
              <a:rPr kumimoji="0" lang="es-MX" sz="2000" b="0" i="0" u="none" strike="noStrike" kern="1200" cap="none" spc="0" normalizeH="0" baseline="0" noProof="0" dirty="0">
                <a:ln>
                  <a:noFill/>
                </a:ln>
                <a:solidFill>
                  <a:schemeClr val="tx1"/>
                </a:solidFill>
                <a:effectLst/>
                <a:uLnTx/>
                <a:uFillTx/>
                <a:latin typeface="+mn-lt"/>
                <a:ea typeface="+mn-ea"/>
                <a:cs typeface="+mn-cs"/>
              </a:rPr>
              <a:t>, si se habla de números enteros entonces </a:t>
            </a:r>
            <a:r>
              <a:rPr kumimoji="0" lang="es-MX" sz="2000" b="0" i="1" u="none" strike="noStrike" kern="1200" cap="none" spc="0" normalizeH="0" baseline="0" noProof="0" dirty="0">
                <a:ln>
                  <a:noFill/>
                </a:ln>
                <a:solidFill>
                  <a:schemeClr val="tx1"/>
                </a:solidFill>
                <a:effectLst/>
                <a:uLnTx/>
                <a:uFillTx/>
                <a:latin typeface="+mn-lt"/>
                <a:ea typeface="+mn-ea"/>
                <a:cs typeface="+mn-cs"/>
              </a:rPr>
              <a:t>U</a:t>
            </a:r>
            <a:r>
              <a:rPr kumimoji="0" lang="es-MX" sz="2000" b="0" i="0" u="none" strike="noStrike" kern="1200" cap="none" spc="0" normalizeH="0" baseline="0" noProof="0" dirty="0">
                <a:ln>
                  <a:noFill/>
                </a:ln>
                <a:solidFill>
                  <a:schemeClr val="tx1"/>
                </a:solidFill>
                <a:effectLst/>
                <a:uLnTx/>
                <a:uFillTx/>
                <a:latin typeface="+mn-lt"/>
                <a:ea typeface="+mn-ea"/>
                <a:cs typeface="+mn-cs"/>
              </a:rPr>
              <a:t> es el conjunto de los números enteros, este conjunto universal puede mencionarse explícitamente, o en las mayorías de los casos se da por supuesta dado el contexto que esta tratando, pero siempre es necesario demostrar la existencia de dicho conjunto previamente.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6947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457200" y="1262512"/>
            <a:ext cx="8229600" cy="4389120"/>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Para dos conjuntos cualesquiera A y B se dice que A es un subconjunto de B,  y se simboliza por </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A </a:t>
            </a:r>
            <a:r>
              <a:rPr kumimoji="0" lang="es-MX" sz="2000" b="1" i="0" u="none" strike="noStrike" kern="1200" cap="none" spc="0" normalizeH="0" baseline="0" noProof="0" dirty="0">
                <a:ln>
                  <a:noFill/>
                </a:ln>
                <a:solidFill>
                  <a:schemeClr val="tx1"/>
                </a:solidFill>
                <a:effectLst/>
                <a:uLnTx/>
                <a:uFillTx/>
                <a:latin typeface="+mn-lt"/>
                <a:ea typeface="+mn-ea"/>
                <a:cs typeface="+mn-cs"/>
              </a:rPr>
              <a:t>⊂</a:t>
            </a:r>
            <a:r>
              <a:rPr kumimoji="0" lang="es-MX" sz="2000" b="0" i="0" u="none" strike="noStrike" kern="1200" cap="none" spc="0" normalizeH="0" baseline="0" noProof="0" dirty="0">
                <a:ln>
                  <a:noFill/>
                </a:ln>
                <a:solidFill>
                  <a:schemeClr val="tx1"/>
                </a:solidFill>
                <a:effectLst/>
                <a:uLnTx/>
                <a:uFillTx/>
                <a:latin typeface="+mn-lt"/>
                <a:ea typeface="+mn-ea"/>
                <a:cs typeface="+mn-cs"/>
              </a:rPr>
              <a:t> B,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si cada elemento de A es también un elemento de B.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Ej. M= {21, 27, 30 }; N= {21, 30, 40, 27} M ⊂N, ya que cada elemento del conjunto M pertenece al conjunto N</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1" i="0" u="none" strike="noStrike" kern="1200" cap="none" spc="0" normalizeH="0" baseline="0" noProof="0" dirty="0">
                <a:ln>
                  <a:noFill/>
                </a:ln>
                <a:solidFill>
                  <a:schemeClr val="tx1"/>
                </a:solidFill>
                <a:effectLst/>
                <a:uLnTx/>
                <a:uFillTx/>
                <a:latin typeface="+mn-lt"/>
                <a:ea typeface="+mn-ea"/>
                <a:cs typeface="+mn-cs"/>
              </a:rPr>
              <a:t>∅  </a:t>
            </a:r>
            <a:r>
              <a:rPr kumimoji="0" lang="es-MX" sz="2000" b="0" i="0" u="none" strike="noStrike" kern="1200" cap="none" spc="0" normalizeH="0" baseline="0" noProof="0" dirty="0">
                <a:ln>
                  <a:noFill/>
                </a:ln>
                <a:solidFill>
                  <a:schemeClr val="tx1"/>
                </a:solidFill>
                <a:effectLst/>
                <a:uLnTx/>
                <a:uFillTx/>
                <a:latin typeface="+mn-lt"/>
                <a:ea typeface="+mn-ea"/>
                <a:cs typeface="+mn-cs"/>
              </a:rPr>
              <a:t>es un subconjunto de todo conjunto.</a:t>
            </a:r>
            <a:r>
              <a:rPr kumimoji="0" lang="es-MX" sz="2000" b="1" i="0" u="none" strike="noStrike" kern="1200" cap="none" spc="0" normalizeH="0" baseline="0" noProof="0" dirty="0">
                <a:ln>
                  <a:noFill/>
                </a:ln>
                <a:solidFill>
                  <a:schemeClr val="tx1"/>
                </a:solidFill>
                <a:effectLst/>
                <a:uLnTx/>
                <a:uFillTx/>
                <a:latin typeface="+mn-lt"/>
                <a:ea typeface="+mn-ea"/>
                <a:cs typeface="+mn-cs"/>
              </a:rPr>
              <a:t> </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4 Elipse"/>
          <p:cNvSpPr/>
          <p:nvPr/>
        </p:nvSpPr>
        <p:spPr>
          <a:xfrm>
            <a:off x="4294726" y="191526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683568" y="366835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8941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ppt_x</p:attrName>
                                        </p:attrNameLst>
                                      </p:cBhvr>
                                      <p:tavLst>
                                        <p:tav tm="0">
                                          <p:val>
                                            <p:strVal val="#ppt_x-.2"/>
                                          </p:val>
                                        </p:tav>
                                        <p:tav tm="100000">
                                          <p:val>
                                            <p:strVal val="#ppt_x"/>
                                          </p:val>
                                        </p:tav>
                                      </p:tavLst>
                                    </p:anim>
                                    <p:anim calcmode="lin" valueType="num">
                                      <p:cBhvr>
                                        <p:cTn id="1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ppt_x</p:attrName>
                                        </p:attrNameLst>
                                      </p:cBhvr>
                                      <p:tavLst>
                                        <p:tav tm="0">
                                          <p:val>
                                            <p:strVal val="#ppt_x-.2"/>
                                          </p:val>
                                        </p:tav>
                                        <p:tav tm="100000">
                                          <p:val>
                                            <p:strVal val="#ppt_x"/>
                                          </p:val>
                                        </p:tav>
                                      </p:tavLst>
                                    </p:anim>
                                    <p:anim calcmode="lin" valueType="num">
                                      <p:cBhvr>
                                        <p:cTn id="31"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Plantilla TSU_Auditor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 TSU_Auditoria.potx</Template>
  <TotalTime>543</TotalTime>
  <Words>2802</Words>
  <Application>Microsoft Office PowerPoint</Application>
  <PresentationFormat>Presentación en pantalla (16:9)</PresentationFormat>
  <Paragraphs>407</Paragraphs>
  <Slides>37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Arial</vt:lpstr>
      <vt:lpstr>Calibri</vt:lpstr>
      <vt:lpstr>Gotham</vt:lpstr>
      <vt:lpstr>Gotham Medium</vt:lpstr>
      <vt:lpstr>Gotham-Bold</vt:lpstr>
      <vt:lpstr>Gotham-Medium</vt:lpstr>
      <vt:lpstr>Times New Roman</vt:lpstr>
      <vt:lpstr>Wingdings</vt:lpstr>
      <vt:lpstr>Plantilla TSU_Auditoria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Albarri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Albarran</dc:creator>
  <cp:lastModifiedBy>Miguel Rodriguez</cp:lastModifiedBy>
  <cp:revision>66</cp:revision>
  <dcterms:created xsi:type="dcterms:W3CDTF">2019-11-18T23:07:06Z</dcterms:created>
  <dcterms:modified xsi:type="dcterms:W3CDTF">2021-09-09T02:32:03Z</dcterms:modified>
</cp:coreProperties>
</file>