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67" r:id="rId4"/>
    <p:sldId id="261" r:id="rId5"/>
    <p:sldId id="268" r:id="rId6"/>
    <p:sldId id="257" r:id="rId7"/>
    <p:sldId id="273" r:id="rId8"/>
    <p:sldId id="274" r:id="rId9"/>
    <p:sldId id="275" r:id="rId10"/>
    <p:sldId id="287" r:id="rId11"/>
    <p:sldId id="269" r:id="rId12"/>
    <p:sldId id="288" r:id="rId13"/>
    <p:sldId id="290" r:id="rId14"/>
    <p:sldId id="289" r:id="rId15"/>
    <p:sldId id="291" r:id="rId16"/>
    <p:sldId id="292" r:id="rId17"/>
    <p:sldId id="293" r:id="rId18"/>
    <p:sldId id="294" r:id="rId19"/>
    <p:sldId id="295" r:id="rId20"/>
    <p:sldId id="296" r:id="rId21"/>
    <p:sldId id="297" r:id="rId22"/>
    <p:sldId id="299" r:id="rId23"/>
    <p:sldId id="298" r:id="rId24"/>
    <p:sldId id="300" r:id="rId25"/>
    <p:sldId id="301" r:id="rId26"/>
    <p:sldId id="302" r:id="rId27"/>
    <p:sldId id="303" r:id="rId28"/>
    <p:sldId id="304" r:id="rId29"/>
    <p:sldId id="305" r:id="rId30"/>
    <p:sldId id="306" r:id="rId31"/>
    <p:sldId id="307" r:id="rId32"/>
    <p:sldId id="308" r:id="rId33"/>
    <p:sldId id="309" r:id="rId34"/>
    <p:sldId id="310" r:id="rId35"/>
    <p:sldId id="265" r:id="rId3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C926"/>
    <a:srgbClr val="CD7B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35" autoAdjust="0"/>
    <p:restoredTop sz="94683"/>
  </p:normalViewPr>
  <p:slideViewPr>
    <p:cSldViewPr snapToGrid="0" snapToObjects="1">
      <p:cViewPr varScale="1">
        <p:scale>
          <a:sx n="103" d="100"/>
          <a:sy n="103" d="100"/>
        </p:scale>
        <p:origin x="1214"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latin typeface="Gotham Medium"/>
                <a:cs typeface="Gotham Medium"/>
              </a:defRPr>
            </a:lvl1pPr>
          </a:lstStyle>
          <a:p>
            <a:fld id="{3C6178FD-71D3-7E49-83E3-C3F01B577343}" type="datetimeFigureOut">
              <a:rPr lang="en-US" smtClean="0"/>
              <a:pPr/>
              <a:t>6/30/2021</a:t>
            </a:fld>
            <a:endParaRPr lang="en-US" dirty="0"/>
          </a:p>
        </p:txBody>
      </p:sp>
      <p:sp>
        <p:nvSpPr>
          <p:cNvPr id="6" name="Slide Number Placeholder 5"/>
          <p:cNvSpPr>
            <a:spLocks noGrp="1"/>
          </p:cNvSpPr>
          <p:nvPr>
            <p:ph type="sldNum" sz="quarter" idx="12"/>
          </p:nvPr>
        </p:nvSpPr>
        <p:spPr/>
        <p:txBody>
          <a:bodyPr/>
          <a:lstStyle>
            <a:lvl1pPr>
              <a:defRPr>
                <a:solidFill>
                  <a:srgbClr val="FFFFFF"/>
                </a:solidFill>
                <a:latin typeface="Gotham Medium"/>
                <a:cs typeface="Gotham Medium"/>
              </a:defRPr>
            </a:lvl1pPr>
          </a:lstStyle>
          <a:p>
            <a:fld id="{8DF228E2-74C2-0941-9786-68ACF31F6A6D}" type="slidenum">
              <a:rPr lang="en-US" smtClean="0"/>
              <a:pPr/>
              <a:t>‹Nº›</a:t>
            </a:fld>
            <a:endParaRPr lang="en-US" dirty="0"/>
          </a:p>
        </p:txBody>
      </p:sp>
      <p:pic>
        <p:nvPicPr>
          <p:cNvPr id="8" name="Imagen 7">
            <a:extLst>
              <a:ext uri="{FF2B5EF4-FFF2-40B4-BE49-F238E27FC236}">
                <a16:creationId xmlns:a16="http://schemas.microsoft.com/office/drawing/2014/main" id="{C949C68F-1EAD-154E-8394-9C2C46D69CE0}"/>
              </a:ext>
            </a:extLst>
          </p:cNvPr>
          <p:cNvPicPr>
            <a:picLocks noChangeAspect="1"/>
          </p:cNvPicPr>
          <p:nvPr userDrawn="1"/>
        </p:nvPicPr>
        <p:blipFill>
          <a:blip r:embed="rId2"/>
          <a:stretch>
            <a:fillRect/>
          </a:stretch>
        </p:blipFill>
        <p:spPr>
          <a:xfrm>
            <a:off x="0" y="0"/>
            <a:ext cx="9144000" cy="5181600"/>
          </a:xfrm>
          <a:prstGeom prst="rect">
            <a:avLst/>
          </a:prstGeom>
        </p:spPr>
      </p:pic>
    </p:spTree>
    <p:extLst>
      <p:ext uri="{BB962C8B-B14F-4D97-AF65-F5344CB8AC3E}">
        <p14:creationId xmlns:p14="http://schemas.microsoft.com/office/powerpoint/2010/main" val="504865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presentacion">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DAF9AEA-09CF-4B45-AB10-A95E80088550}"/>
              </a:ext>
            </a:extLst>
          </p:cNvPr>
          <p:cNvPicPr>
            <a:picLocks noChangeAspect="1"/>
          </p:cNvPicPr>
          <p:nvPr userDrawn="1"/>
        </p:nvPicPr>
        <p:blipFill>
          <a:blip r:embed="rId2"/>
          <a:stretch>
            <a:fillRect/>
          </a:stretch>
        </p:blipFill>
        <p:spPr>
          <a:xfrm>
            <a:off x="0" y="0"/>
            <a:ext cx="9144000" cy="5181600"/>
          </a:xfrm>
          <a:prstGeom prst="rect">
            <a:avLst/>
          </a:prstGeom>
        </p:spPr>
      </p:pic>
    </p:spTree>
    <p:extLst>
      <p:ext uri="{BB962C8B-B14F-4D97-AF65-F5344CB8AC3E}">
        <p14:creationId xmlns:p14="http://schemas.microsoft.com/office/powerpoint/2010/main" val="328918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lantilla 1">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871DC66-56ED-6046-86F6-4EEB23108847}"/>
              </a:ext>
            </a:extLst>
          </p:cNvPr>
          <p:cNvPicPr>
            <a:picLocks noChangeAspect="1"/>
          </p:cNvPicPr>
          <p:nvPr userDrawn="1"/>
        </p:nvPicPr>
        <p:blipFill>
          <a:blip r:embed="rId2"/>
          <a:stretch>
            <a:fillRect/>
          </a:stretch>
        </p:blipFill>
        <p:spPr>
          <a:xfrm>
            <a:off x="0" y="0"/>
            <a:ext cx="9144000" cy="5181600"/>
          </a:xfrm>
          <a:prstGeom prst="rect">
            <a:avLst/>
          </a:prstGeom>
        </p:spPr>
      </p:pic>
    </p:spTree>
    <p:extLst>
      <p:ext uri="{BB962C8B-B14F-4D97-AF65-F5344CB8AC3E}">
        <p14:creationId xmlns:p14="http://schemas.microsoft.com/office/powerpoint/2010/main" val="4152477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parador">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FFA5D9E-BD58-B84B-8BC2-4D3FFA3205B4}"/>
              </a:ext>
            </a:extLst>
          </p:cNvPr>
          <p:cNvPicPr>
            <a:picLocks noChangeAspect="1"/>
          </p:cNvPicPr>
          <p:nvPr userDrawn="1"/>
        </p:nvPicPr>
        <p:blipFill rotWithShape="1">
          <a:blip r:embed="rId2"/>
          <a:srcRect l="4086" t="8350" r="4624" b="8159"/>
          <a:stretch/>
        </p:blipFill>
        <p:spPr>
          <a:xfrm>
            <a:off x="0" y="0"/>
            <a:ext cx="9144000" cy="4738941"/>
          </a:xfrm>
          <a:prstGeom prst="rect">
            <a:avLst/>
          </a:prstGeom>
        </p:spPr>
      </p:pic>
    </p:spTree>
    <p:extLst>
      <p:ext uri="{BB962C8B-B14F-4D97-AF65-F5344CB8AC3E}">
        <p14:creationId xmlns:p14="http://schemas.microsoft.com/office/powerpoint/2010/main" val="1635718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parador 2">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47AE707-33EF-5844-8D72-C02D78E251D6}"/>
              </a:ext>
            </a:extLst>
          </p:cNvPr>
          <p:cNvPicPr>
            <a:picLocks noChangeAspect="1"/>
          </p:cNvPicPr>
          <p:nvPr userDrawn="1"/>
        </p:nvPicPr>
        <p:blipFill rotWithShape="1">
          <a:blip r:embed="rId2"/>
          <a:srcRect l="4876" t="8919" r="4876" b="8539"/>
          <a:stretch/>
        </p:blipFill>
        <p:spPr>
          <a:xfrm>
            <a:off x="-1" y="0"/>
            <a:ext cx="9144001" cy="4739148"/>
          </a:xfrm>
          <a:prstGeom prst="rect">
            <a:avLst/>
          </a:prstGeom>
        </p:spPr>
      </p:pic>
    </p:spTree>
    <p:extLst>
      <p:ext uri="{BB962C8B-B14F-4D97-AF65-F5344CB8AC3E}">
        <p14:creationId xmlns:p14="http://schemas.microsoft.com/office/powerpoint/2010/main" val="575559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lantilla foto">
    <p:spTree>
      <p:nvGrpSpPr>
        <p:cNvPr id="1" name=""/>
        <p:cNvGrpSpPr/>
        <p:nvPr/>
      </p:nvGrpSpPr>
      <p:grpSpPr>
        <a:xfrm>
          <a:off x="0" y="0"/>
          <a:ext cx="0" cy="0"/>
          <a:chOff x="0" y="0"/>
          <a:chExt cx="0" cy="0"/>
        </a:xfrm>
      </p:grpSpPr>
      <p:sp>
        <p:nvSpPr>
          <p:cNvPr id="3" name="Rectangle 2"/>
          <p:cNvSpPr/>
          <p:nvPr userDrawn="1"/>
        </p:nvSpPr>
        <p:spPr>
          <a:xfrm>
            <a:off x="4974167" y="1026583"/>
            <a:ext cx="3566583" cy="3471334"/>
          </a:xfrm>
          <a:prstGeom prst="rect">
            <a:avLst/>
          </a:prstGeom>
          <a:solidFill>
            <a:srgbClr val="FEC92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11E5BBA7-29C7-384F-9D42-8DD0719785F2}"/>
              </a:ext>
            </a:extLst>
          </p:cNvPr>
          <p:cNvPicPr>
            <a:picLocks noChangeAspect="1"/>
          </p:cNvPicPr>
          <p:nvPr userDrawn="1"/>
        </p:nvPicPr>
        <p:blipFill>
          <a:blip r:embed="rId2"/>
          <a:stretch>
            <a:fillRect/>
          </a:stretch>
        </p:blipFill>
        <p:spPr>
          <a:xfrm>
            <a:off x="0" y="0"/>
            <a:ext cx="9144000" cy="5181600"/>
          </a:xfrm>
          <a:prstGeom prst="rect">
            <a:avLst/>
          </a:prstGeom>
        </p:spPr>
      </p:pic>
      <p:sp>
        <p:nvSpPr>
          <p:cNvPr id="8" name="Picture Placeholder 7"/>
          <p:cNvSpPr>
            <a:spLocks noGrp="1"/>
          </p:cNvSpPr>
          <p:nvPr>
            <p:ph type="pic" sz="quarter" idx="10" hasCustomPrompt="1"/>
          </p:nvPr>
        </p:nvSpPr>
        <p:spPr>
          <a:xfrm>
            <a:off x="5122863" y="1206500"/>
            <a:ext cx="3619500" cy="3503613"/>
          </a:xfrm>
        </p:spPr>
        <p:txBody>
          <a:bodyPr/>
          <a:lstStyle/>
          <a:p>
            <a:r>
              <a:rPr lang="es-ES_tradnl" dirty="0" err="1"/>
              <a:t>Drag</a:t>
            </a:r>
            <a:r>
              <a:rPr lang="es-ES_tradnl" dirty="0"/>
              <a:t> </a:t>
            </a:r>
            <a:r>
              <a:rPr lang="es-ES_tradnl" dirty="0" err="1"/>
              <a:t>picture</a:t>
            </a:r>
            <a:r>
              <a:rPr lang="es-ES_tradnl" dirty="0"/>
              <a:t> to </a:t>
            </a:r>
            <a:r>
              <a:rPr lang="es-ES_tradnl" dirty="0" err="1"/>
              <a:t>placeholder</a:t>
            </a:r>
            <a:r>
              <a:rPr lang="es-ES_tradnl" dirty="0"/>
              <a:t> </a:t>
            </a:r>
            <a:r>
              <a:rPr lang="es-ES_tradnl" dirty="0" err="1"/>
              <a:t>or</a:t>
            </a:r>
            <a:r>
              <a:rPr lang="es-ES_tradnl" dirty="0"/>
              <a:t> </a:t>
            </a:r>
            <a:r>
              <a:rPr lang="es-ES_tradnl" dirty="0" err="1"/>
              <a:t>click</a:t>
            </a:r>
            <a:r>
              <a:rPr lang="es-ES_tradnl" dirty="0"/>
              <a:t> </a:t>
            </a:r>
            <a:r>
              <a:rPr lang="es-ES_tradnl" dirty="0" err="1"/>
              <a:t>icon</a:t>
            </a:r>
            <a:r>
              <a:rPr lang="es-ES_tradnl" dirty="0"/>
              <a:t> to </a:t>
            </a:r>
            <a:r>
              <a:rPr lang="es-ES_tradnl" dirty="0" err="1"/>
              <a:t>add</a:t>
            </a:r>
            <a:endParaRPr lang="en-US" dirty="0"/>
          </a:p>
        </p:txBody>
      </p:sp>
    </p:spTree>
    <p:extLst>
      <p:ext uri="{BB962C8B-B14F-4D97-AF65-F5344CB8AC3E}">
        <p14:creationId xmlns:p14="http://schemas.microsoft.com/office/powerpoint/2010/main" val="2737212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antilla sencilla">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7559BAD-33C5-9047-81DC-E44800E52AA6}"/>
              </a:ext>
            </a:extLst>
          </p:cNvPr>
          <p:cNvPicPr>
            <a:picLocks noChangeAspect="1"/>
          </p:cNvPicPr>
          <p:nvPr userDrawn="1"/>
        </p:nvPicPr>
        <p:blipFill>
          <a:blip r:embed="rId2"/>
          <a:stretch>
            <a:fillRect/>
          </a:stretch>
        </p:blipFill>
        <p:spPr>
          <a:xfrm>
            <a:off x="0" y="0"/>
            <a:ext cx="9144000" cy="5181600"/>
          </a:xfrm>
          <a:prstGeom prst="rect">
            <a:avLst/>
          </a:prstGeom>
        </p:spPr>
      </p:pic>
    </p:spTree>
    <p:extLst>
      <p:ext uri="{BB962C8B-B14F-4D97-AF65-F5344CB8AC3E}">
        <p14:creationId xmlns:p14="http://schemas.microsoft.com/office/powerpoint/2010/main" val="2577019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B9FD81B9-B9D8-EA41-AF37-DB0A94BD065E}"/>
              </a:ext>
            </a:extLst>
          </p:cNvPr>
          <p:cNvPicPr>
            <a:picLocks noChangeAspect="1"/>
          </p:cNvPicPr>
          <p:nvPr userDrawn="1"/>
        </p:nvPicPr>
        <p:blipFill>
          <a:blip r:embed="rId2"/>
          <a:stretch>
            <a:fillRect/>
          </a:stretch>
        </p:blipFill>
        <p:spPr>
          <a:xfrm>
            <a:off x="0" y="0"/>
            <a:ext cx="9144000" cy="5181600"/>
          </a:xfrm>
          <a:prstGeom prst="rect">
            <a:avLst/>
          </a:prstGeom>
        </p:spPr>
      </p:pic>
    </p:spTree>
    <p:extLst>
      <p:ext uri="{BB962C8B-B14F-4D97-AF65-F5344CB8AC3E}">
        <p14:creationId xmlns:p14="http://schemas.microsoft.com/office/powerpoint/2010/main" val="406481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C6178FD-71D3-7E49-83E3-C3F01B577343}" type="datetimeFigureOut">
              <a:rPr lang="en-US" smtClean="0"/>
              <a:pPr/>
              <a:t>6/30/2021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DF228E2-74C2-0941-9786-68ACF31F6A6D}" type="slidenum">
              <a:rPr lang="en-US" smtClean="0"/>
              <a:pPr/>
              <a:t>‹Nº›</a:t>
            </a:fld>
            <a:endParaRPr lang="en-US"/>
          </a:p>
        </p:txBody>
      </p:sp>
    </p:spTree>
    <p:extLst>
      <p:ext uri="{BB962C8B-B14F-4D97-AF65-F5344CB8AC3E}">
        <p14:creationId xmlns:p14="http://schemas.microsoft.com/office/powerpoint/2010/main" val="267162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6" r:id="rId5"/>
    <p:sldLayoutId id="2147483654" r:id="rId6"/>
    <p:sldLayoutId id="2147483655" r:id="rId7"/>
    <p:sldLayoutId id="2147483657"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D688A19-9C0E-5F4A-8C6B-F420BE5A61E9}"/>
              </a:ext>
            </a:extLst>
          </p:cNvPr>
          <p:cNvSpPr txBox="1"/>
          <p:nvPr/>
        </p:nvSpPr>
        <p:spPr>
          <a:xfrm>
            <a:off x="244548" y="3266160"/>
            <a:ext cx="5231219" cy="400110"/>
          </a:xfrm>
          <a:prstGeom prst="rect">
            <a:avLst/>
          </a:prstGeom>
          <a:noFill/>
        </p:spPr>
        <p:txBody>
          <a:bodyPr wrap="square" rtlCol="0">
            <a:spAutoFit/>
          </a:bodyPr>
          <a:lstStyle/>
          <a:p>
            <a:r>
              <a:rPr lang="es-MX" sz="2000" b="1" dirty="0">
                <a:solidFill>
                  <a:schemeClr val="bg1"/>
                </a:solidFill>
                <a:latin typeface="Gotham-Bold" panose="02000604030000020004" pitchFamily="2" charset="0"/>
              </a:rPr>
              <a:t>Sesión 2</a:t>
            </a:r>
          </a:p>
        </p:txBody>
      </p:sp>
      <p:sp>
        <p:nvSpPr>
          <p:cNvPr id="3" name="CuadroTexto 2">
            <a:extLst>
              <a:ext uri="{FF2B5EF4-FFF2-40B4-BE49-F238E27FC236}">
                <a16:creationId xmlns:a16="http://schemas.microsoft.com/office/drawing/2014/main" id="{2DEBD825-6DC7-4249-8957-3A314400367E}"/>
              </a:ext>
            </a:extLst>
          </p:cNvPr>
          <p:cNvSpPr txBox="1"/>
          <p:nvPr/>
        </p:nvSpPr>
        <p:spPr>
          <a:xfrm>
            <a:off x="244547" y="3538403"/>
            <a:ext cx="5231219" cy="276999"/>
          </a:xfrm>
          <a:prstGeom prst="rect">
            <a:avLst/>
          </a:prstGeom>
          <a:noFill/>
        </p:spPr>
        <p:txBody>
          <a:bodyPr wrap="square" rtlCol="0">
            <a:spAutoFit/>
          </a:bodyPr>
          <a:lstStyle/>
          <a:p>
            <a:r>
              <a:rPr lang="es-MX" sz="1200" dirty="0">
                <a:solidFill>
                  <a:schemeClr val="bg1"/>
                </a:solidFill>
                <a:latin typeface="Gotham" pitchFamily="2" charset="0"/>
              </a:rPr>
              <a:t>Matemáticas Computacionales</a:t>
            </a:r>
          </a:p>
        </p:txBody>
      </p:sp>
      <p:sp>
        <p:nvSpPr>
          <p:cNvPr id="4" name="CuadroTexto 3">
            <a:extLst>
              <a:ext uri="{FF2B5EF4-FFF2-40B4-BE49-F238E27FC236}">
                <a16:creationId xmlns:a16="http://schemas.microsoft.com/office/drawing/2014/main" id="{1908794B-4C67-4605-BA15-91C1EE896549}"/>
              </a:ext>
            </a:extLst>
          </p:cNvPr>
          <p:cNvSpPr txBox="1"/>
          <p:nvPr/>
        </p:nvSpPr>
        <p:spPr>
          <a:xfrm>
            <a:off x="244546" y="3724558"/>
            <a:ext cx="5231219" cy="276999"/>
          </a:xfrm>
          <a:prstGeom prst="rect">
            <a:avLst/>
          </a:prstGeom>
          <a:noFill/>
        </p:spPr>
        <p:txBody>
          <a:bodyPr wrap="square" rtlCol="0">
            <a:spAutoFit/>
          </a:bodyPr>
          <a:lstStyle/>
          <a:p>
            <a:r>
              <a:rPr lang="es-MX" sz="1200" dirty="0">
                <a:solidFill>
                  <a:schemeClr val="bg1"/>
                </a:solidFill>
                <a:latin typeface="Gotham" pitchFamily="2" charset="0"/>
              </a:rPr>
              <a:t>Tutor.matematicas1@umi.edu.mx</a:t>
            </a:r>
          </a:p>
        </p:txBody>
      </p:sp>
      <p:sp>
        <p:nvSpPr>
          <p:cNvPr id="5" name="CuadroTexto 4">
            <a:extLst>
              <a:ext uri="{FF2B5EF4-FFF2-40B4-BE49-F238E27FC236}">
                <a16:creationId xmlns:a16="http://schemas.microsoft.com/office/drawing/2014/main" id="{C53A394E-FFBB-4A89-AB85-BF0CD66E54DD}"/>
              </a:ext>
            </a:extLst>
          </p:cNvPr>
          <p:cNvSpPr txBox="1"/>
          <p:nvPr/>
        </p:nvSpPr>
        <p:spPr>
          <a:xfrm>
            <a:off x="7116723" y="4549129"/>
            <a:ext cx="1974114" cy="276999"/>
          </a:xfrm>
          <a:prstGeom prst="rect">
            <a:avLst/>
          </a:prstGeom>
          <a:noFill/>
        </p:spPr>
        <p:txBody>
          <a:bodyPr wrap="square" rtlCol="0">
            <a:spAutoFit/>
          </a:bodyPr>
          <a:lstStyle/>
          <a:p>
            <a:pPr algn="r"/>
            <a:r>
              <a:rPr lang="es-MX" sz="1200" dirty="0">
                <a:solidFill>
                  <a:schemeClr val="tx2">
                    <a:lumMod val="75000"/>
                  </a:schemeClr>
                </a:solidFill>
                <a:latin typeface="Gotham" pitchFamily="2" charset="0"/>
              </a:rPr>
              <a:t>30-06-2021</a:t>
            </a:r>
          </a:p>
        </p:txBody>
      </p:sp>
    </p:spTree>
    <p:extLst>
      <p:ext uri="{BB962C8B-B14F-4D97-AF65-F5344CB8AC3E}">
        <p14:creationId xmlns:p14="http://schemas.microsoft.com/office/powerpoint/2010/main" val="2127126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txBox="1">
            <a:spLocks/>
          </p:cNvSpPr>
          <p:nvPr/>
        </p:nvSpPr>
        <p:spPr>
          <a:xfrm>
            <a:off x="457200" y="989705"/>
            <a:ext cx="8229600" cy="4001844"/>
          </a:xfrm>
          <a:prstGeom prst="rect">
            <a:avLst/>
          </a:prstGeom>
        </p:spPr>
        <p:txBody>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800" b="0" i="0" u="none" strike="noStrike" kern="1200" cap="none" spc="0" normalizeH="0" baseline="0" noProof="0" dirty="0">
                <a:ln>
                  <a:noFill/>
                </a:ln>
                <a:solidFill>
                  <a:schemeClr val="tx1"/>
                </a:solidFill>
                <a:effectLst/>
                <a:uLnTx/>
                <a:uFillTx/>
                <a:latin typeface="+mn-lt"/>
                <a:ea typeface="+mn-ea"/>
                <a:cs typeface="+mn-cs"/>
              </a:rPr>
              <a:t>Recordando un poco los conectores: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s-MX"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800" b="0" i="0" u="none" strike="noStrike" kern="1200" cap="none" spc="0" normalizeH="0" baseline="0" noProof="0" dirty="0">
                <a:ln>
                  <a:noFill/>
                </a:ln>
                <a:solidFill>
                  <a:srgbClr val="FF0000"/>
                </a:solidFill>
                <a:effectLst/>
                <a:uLnTx/>
                <a:uFillTx/>
                <a:latin typeface="+mn-lt"/>
                <a:ea typeface="+mn-ea"/>
                <a:cs typeface="+mn-cs"/>
              </a:rPr>
              <a:t>¬</a:t>
            </a:r>
            <a:r>
              <a:rPr kumimoji="0" lang="es-MX" sz="2800" b="0" i="0" u="none" strike="noStrike" kern="1200" cap="none" spc="0" normalizeH="0" baseline="0" noProof="0" dirty="0">
                <a:ln>
                  <a:noFill/>
                </a:ln>
                <a:solidFill>
                  <a:schemeClr val="tx1"/>
                </a:solidFill>
                <a:effectLst/>
                <a:uLnTx/>
                <a:uFillTx/>
                <a:latin typeface="+mn-lt"/>
                <a:ea typeface="+mn-ea"/>
                <a:cs typeface="+mn-cs"/>
              </a:rPr>
              <a:t> 	</a:t>
            </a:r>
            <a:r>
              <a:rPr kumimoji="0" lang="es-MX" sz="2800" b="0" i="0" u="none" strike="noStrike" kern="1200" cap="none" spc="0" normalizeH="0" baseline="0" noProof="0" dirty="0">
                <a:ln>
                  <a:noFill/>
                </a:ln>
                <a:solidFill>
                  <a:schemeClr val="accent1">
                    <a:lumMod val="75000"/>
                  </a:schemeClr>
                </a:solidFill>
                <a:effectLst/>
                <a:uLnTx/>
                <a:uFillTx/>
                <a:latin typeface="+mn-lt"/>
                <a:ea typeface="+mn-ea"/>
                <a:cs typeface="+mn-cs"/>
              </a:rPr>
              <a:t>Negación</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800" b="0" i="0" u="none" strike="noStrike" kern="1200" cap="none" spc="0" normalizeH="0" baseline="0" noProof="0" dirty="0">
                <a:ln>
                  <a:noFill/>
                </a:ln>
                <a:solidFill>
                  <a:srgbClr val="FF0000"/>
                </a:solidFill>
                <a:effectLst/>
                <a:uLnTx/>
                <a:uFillTx/>
                <a:latin typeface="+mn-lt"/>
                <a:ea typeface="+mn-ea"/>
                <a:cs typeface="+mn-cs"/>
              </a:rPr>
              <a:t>Ʌ</a:t>
            </a:r>
            <a:r>
              <a:rPr kumimoji="0" lang="es-MX" sz="2800" b="0" i="0" u="none" strike="noStrike" kern="1200" cap="none" spc="0" normalizeH="0" baseline="0" noProof="0" dirty="0">
                <a:ln>
                  <a:noFill/>
                </a:ln>
                <a:solidFill>
                  <a:schemeClr val="tx1"/>
                </a:solidFill>
                <a:effectLst/>
                <a:uLnTx/>
                <a:uFillTx/>
                <a:latin typeface="+mn-lt"/>
                <a:ea typeface="+mn-ea"/>
                <a:cs typeface="+mn-cs"/>
              </a:rPr>
              <a:t>	</a:t>
            </a:r>
            <a:r>
              <a:rPr kumimoji="0" lang="es-MX" sz="2800" b="0" i="0" u="none" strike="noStrike" kern="1200" cap="none" spc="0" normalizeH="0" baseline="0" noProof="0" dirty="0">
                <a:ln>
                  <a:noFill/>
                </a:ln>
                <a:solidFill>
                  <a:schemeClr val="accent4">
                    <a:lumMod val="60000"/>
                    <a:lumOff val="40000"/>
                  </a:schemeClr>
                </a:solidFill>
                <a:effectLst/>
                <a:uLnTx/>
                <a:uFillTx/>
                <a:latin typeface="+mn-lt"/>
                <a:ea typeface="+mn-ea"/>
                <a:cs typeface="+mn-cs"/>
              </a:rPr>
              <a:t> </a:t>
            </a:r>
            <a:r>
              <a:rPr kumimoji="0" lang="es-MX" sz="2800" b="0" i="0" u="none" strike="noStrike" kern="1200" cap="none" spc="0" normalizeH="0" baseline="0" noProof="0" dirty="0">
                <a:ln>
                  <a:noFill/>
                </a:ln>
                <a:solidFill>
                  <a:schemeClr val="accent1">
                    <a:lumMod val="75000"/>
                  </a:schemeClr>
                </a:solidFill>
                <a:effectLst/>
                <a:uLnTx/>
                <a:uFillTx/>
                <a:latin typeface="+mn-lt"/>
                <a:ea typeface="+mn-ea"/>
                <a:cs typeface="+mn-cs"/>
              </a:rPr>
              <a:t>Conectiva “y”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800" b="0" i="0" u="none" strike="noStrike" kern="1200" cap="none" spc="0" normalizeH="0" baseline="0" noProof="0" dirty="0">
                <a:ln>
                  <a:noFill/>
                </a:ln>
                <a:solidFill>
                  <a:srgbClr val="FF0000"/>
                </a:solidFill>
                <a:effectLst/>
                <a:uLnTx/>
                <a:uFillTx/>
                <a:latin typeface="+mn-lt"/>
                <a:ea typeface="+mn-ea"/>
                <a:cs typeface="+mn-cs"/>
              </a:rPr>
              <a:t>˅</a:t>
            </a:r>
            <a:r>
              <a:rPr kumimoji="0" lang="es-MX" sz="2800" b="0" i="0" u="none" strike="noStrike" kern="1200" cap="none" spc="0" normalizeH="0" baseline="0" noProof="0" dirty="0">
                <a:ln>
                  <a:noFill/>
                </a:ln>
                <a:solidFill>
                  <a:schemeClr val="tx1"/>
                </a:solidFill>
                <a:effectLst/>
                <a:uLnTx/>
                <a:uFillTx/>
                <a:latin typeface="+mn-lt"/>
                <a:ea typeface="+mn-ea"/>
                <a:cs typeface="+mn-cs"/>
              </a:rPr>
              <a:t>	</a:t>
            </a:r>
            <a:r>
              <a:rPr kumimoji="0" lang="es-MX" sz="2800" b="0" i="0" u="none" strike="noStrike" kern="1200" cap="none" spc="0" normalizeH="0" baseline="0" noProof="0" dirty="0">
                <a:ln>
                  <a:noFill/>
                </a:ln>
                <a:solidFill>
                  <a:schemeClr val="accent4">
                    <a:lumMod val="60000"/>
                    <a:lumOff val="40000"/>
                  </a:schemeClr>
                </a:solidFill>
                <a:effectLst/>
                <a:uLnTx/>
                <a:uFillTx/>
                <a:latin typeface="+mn-lt"/>
                <a:ea typeface="+mn-ea"/>
                <a:cs typeface="+mn-cs"/>
              </a:rPr>
              <a:t> </a:t>
            </a:r>
            <a:r>
              <a:rPr kumimoji="0" lang="es-MX" sz="2800" b="0" i="0" u="none" strike="noStrike" kern="1200" cap="none" spc="0" normalizeH="0" baseline="0" noProof="0" dirty="0">
                <a:ln>
                  <a:noFill/>
                </a:ln>
                <a:solidFill>
                  <a:schemeClr val="accent1">
                    <a:lumMod val="75000"/>
                  </a:schemeClr>
                </a:solidFill>
                <a:effectLst/>
                <a:uLnTx/>
                <a:uFillTx/>
                <a:latin typeface="+mn-lt"/>
                <a:ea typeface="+mn-ea"/>
                <a:cs typeface="+mn-cs"/>
              </a:rPr>
              <a:t>Conectiva “o”</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800" b="0" i="0" u="none" strike="noStrike" kern="1200" cap="none" spc="0" normalizeH="0" baseline="0" noProof="0" dirty="0">
                <a:ln>
                  <a:noFill/>
                </a:ln>
                <a:solidFill>
                  <a:srgbClr val="FF0000"/>
                </a:solidFill>
                <a:effectLst/>
                <a:uLnTx/>
                <a:uFillTx/>
                <a:latin typeface="+mn-lt"/>
                <a:ea typeface="+mn-ea"/>
                <a:cs typeface="+mn-cs"/>
              </a:rPr>
              <a:t>→</a:t>
            </a:r>
            <a:r>
              <a:rPr kumimoji="0" lang="es-MX" sz="2800" b="0" i="0" u="none" strike="noStrike" kern="1200" cap="none" spc="0" normalizeH="0" baseline="0" noProof="0" dirty="0">
                <a:ln>
                  <a:noFill/>
                </a:ln>
                <a:solidFill>
                  <a:schemeClr val="tx1"/>
                </a:solidFill>
                <a:effectLst/>
                <a:uLnTx/>
                <a:uFillTx/>
                <a:latin typeface="+mn-lt"/>
                <a:ea typeface="+mn-ea"/>
                <a:cs typeface="+mn-cs"/>
              </a:rPr>
              <a:t>	</a:t>
            </a:r>
            <a:r>
              <a:rPr kumimoji="0" lang="es-MX" sz="2800" b="0" i="0" u="none" strike="noStrike" kern="1200" cap="none" spc="0" normalizeH="0" baseline="0" noProof="0" dirty="0">
                <a:ln>
                  <a:noFill/>
                </a:ln>
                <a:solidFill>
                  <a:schemeClr val="accent1">
                    <a:lumMod val="75000"/>
                  </a:schemeClr>
                </a:solidFill>
                <a:effectLst/>
                <a:uLnTx/>
                <a:uFillTx/>
                <a:latin typeface="+mn-lt"/>
                <a:ea typeface="+mn-ea"/>
                <a:cs typeface="+mn-cs"/>
              </a:rPr>
              <a:t> Implicación</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800" b="0" i="0" u="none" strike="noStrike" kern="1200" cap="none" spc="0" normalizeH="0" baseline="0" noProof="0" dirty="0">
                <a:ln>
                  <a:noFill/>
                </a:ln>
                <a:solidFill>
                  <a:srgbClr val="FF0000"/>
                </a:solidFill>
                <a:effectLst/>
                <a:uLnTx/>
                <a:uFillTx/>
                <a:latin typeface="+mn-lt"/>
                <a:ea typeface="+mn-ea"/>
                <a:cs typeface="+mn-cs"/>
              </a:rPr>
              <a:t>↔</a:t>
            </a:r>
            <a:r>
              <a:rPr kumimoji="0" lang="es-MX" sz="2800" b="0" i="0" u="none" strike="noStrike" kern="1200" cap="none" spc="0" normalizeH="0" baseline="0" noProof="0" dirty="0">
                <a:ln>
                  <a:noFill/>
                </a:ln>
                <a:solidFill>
                  <a:schemeClr val="tx1"/>
                </a:solidFill>
                <a:effectLst/>
                <a:uLnTx/>
                <a:uFillTx/>
                <a:latin typeface="+mn-lt"/>
                <a:ea typeface="+mn-ea"/>
                <a:cs typeface="+mn-cs"/>
              </a:rPr>
              <a:t> </a:t>
            </a:r>
            <a:r>
              <a:rPr kumimoji="0" lang="es-MX" sz="2800" b="0" i="0" u="none" strike="noStrike" kern="1200" cap="none" spc="0" normalizeH="0" baseline="0" noProof="0" dirty="0">
                <a:ln>
                  <a:noFill/>
                </a:ln>
                <a:solidFill>
                  <a:schemeClr val="accent1">
                    <a:lumMod val="75000"/>
                  </a:schemeClr>
                </a:solidFill>
                <a:effectLst/>
                <a:uLnTx/>
                <a:uFillTx/>
                <a:latin typeface="+mn-lt"/>
                <a:ea typeface="+mn-ea"/>
                <a:cs typeface="+mn-cs"/>
              </a:rPr>
              <a:t>	Doble implicación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F0DB064-04C1-6B41-B90C-D8AB45D64D1D}"/>
              </a:ext>
            </a:extLst>
          </p:cNvPr>
          <p:cNvSpPr txBox="1"/>
          <p:nvPr/>
        </p:nvSpPr>
        <p:spPr>
          <a:xfrm>
            <a:off x="1956390" y="2433250"/>
            <a:ext cx="5231219" cy="461665"/>
          </a:xfrm>
          <a:prstGeom prst="rect">
            <a:avLst/>
          </a:prstGeom>
          <a:noFill/>
        </p:spPr>
        <p:txBody>
          <a:bodyPr wrap="square" rtlCol="0">
            <a:spAutoFit/>
          </a:bodyPr>
          <a:lstStyle/>
          <a:p>
            <a:pPr algn="ctr"/>
            <a:r>
              <a:rPr lang="es-MX" sz="2400" dirty="0">
                <a:solidFill>
                  <a:schemeClr val="bg1"/>
                </a:solidFill>
                <a:latin typeface="Gotham" pitchFamily="2" charset="0"/>
              </a:rPr>
              <a:t>Ejercicios</a:t>
            </a:r>
            <a:endParaRPr lang="es-MX" sz="2400" dirty="0">
              <a:solidFill>
                <a:schemeClr val="bg1"/>
              </a:solidFill>
              <a:latin typeface="Gotham-Medium" panose="02000604030000020004" pitchFamily="2" charset="0"/>
            </a:endParaRPr>
          </a:p>
        </p:txBody>
      </p:sp>
    </p:spTree>
    <p:extLst>
      <p:ext uri="{BB962C8B-B14F-4D97-AF65-F5344CB8AC3E}">
        <p14:creationId xmlns:p14="http://schemas.microsoft.com/office/powerpoint/2010/main" val="374514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txBox="1">
            <a:spLocks/>
          </p:cNvSpPr>
          <p:nvPr/>
        </p:nvSpPr>
        <p:spPr>
          <a:xfrm>
            <a:off x="457200" y="850769"/>
            <a:ext cx="8229600" cy="1171671"/>
          </a:xfrm>
          <a:prstGeom prst="rect">
            <a:avLst/>
          </a:prstGeom>
        </p:spPr>
        <p:txBody>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b="0" i="0" u="none" strike="noStrike" kern="1200" cap="none" spc="0" normalizeH="0" baseline="0" noProof="0" dirty="0">
                <a:ln>
                  <a:noFill/>
                </a:ln>
                <a:solidFill>
                  <a:schemeClr val="tx1"/>
                </a:solidFill>
                <a:effectLst/>
                <a:uLnTx/>
                <a:uFillTx/>
                <a:latin typeface="+mn-lt"/>
                <a:ea typeface="+mn-ea"/>
                <a:cs typeface="+mn-cs"/>
              </a:rPr>
              <a:t>Sea P(x) una propiedad relativa al objeto x, o sea, un predicado, entonces la siguiente proposición se lee como:</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b="0" i="0" u="none" strike="noStrike" kern="1200" cap="none" spc="0" normalizeH="0" baseline="0" noProof="0" dirty="0">
                <a:ln>
                  <a:noFill/>
                </a:ln>
                <a:solidFill>
                  <a:srgbClr val="FF0000"/>
                </a:solidFill>
                <a:effectLst/>
                <a:uLnTx/>
                <a:uFillTx/>
                <a:latin typeface="+mn-lt"/>
                <a:ea typeface="+mn-ea"/>
                <a:cs typeface="+mn-cs"/>
              </a:rPr>
              <a:t>Ɐ(x) (P(x)) ≡ “Todas las x cumplen que P(x)”</a:t>
            </a:r>
            <a:r>
              <a:rPr kumimoji="0" lang="es-MX" b="0" i="0" u="none" strike="noStrike" kern="1200" cap="none" spc="0" normalizeH="0" noProof="0" dirty="0">
                <a:ln>
                  <a:noFill/>
                </a:ln>
                <a:solidFill>
                  <a:srgbClr val="FF0000"/>
                </a:solidFill>
                <a:effectLst/>
                <a:uLnTx/>
                <a:uFillTx/>
                <a:latin typeface="+mn-lt"/>
                <a:ea typeface="+mn-ea"/>
                <a:cs typeface="+mn-cs"/>
              </a:rPr>
              <a:t>  </a:t>
            </a:r>
            <a:r>
              <a:rPr kumimoji="0" lang="es-MX" b="0" i="0" u="none" strike="noStrike" kern="1200" cap="none" spc="0" normalizeH="0" baseline="0" noProof="0" dirty="0">
                <a:ln>
                  <a:noFill/>
                </a:ln>
                <a:solidFill>
                  <a:srgbClr val="FF0000"/>
                </a:solidFill>
                <a:effectLst/>
                <a:uLnTx/>
                <a:uFillTx/>
                <a:latin typeface="+mn-lt"/>
                <a:ea typeface="+mn-ea"/>
                <a:cs typeface="+mn-cs"/>
              </a:rPr>
              <a:t>ó  “Para toda x, P(x)”</a:t>
            </a:r>
          </a:p>
          <a:p>
            <a:pPr marL="3886200" marR="0" lvl="8" indent="-228600" algn="l" defTabSz="457200" rtl="0" eaLnBrk="1" fontAlgn="auto" latinLnBrk="0" hangingPunct="1">
              <a:lnSpc>
                <a:spcPct val="100000"/>
              </a:lnSpc>
              <a:spcBef>
                <a:spcPct val="20000"/>
              </a:spcBef>
              <a:spcAft>
                <a:spcPts val="0"/>
              </a:spcAft>
              <a:buClrTx/>
              <a:buSzTx/>
              <a:buFont typeface="Arial"/>
              <a:buNone/>
              <a:tabLst/>
              <a:defRPr/>
            </a:pPr>
            <a:endParaRPr kumimoji="0" lang="es-MX" b="0" i="0" u="none" strike="noStrike" kern="1200" cap="none" spc="0" normalizeH="0" baseline="0" noProof="0" dirty="0">
              <a:ln>
                <a:noFill/>
              </a:ln>
              <a:solidFill>
                <a:schemeClr val="tx1"/>
              </a:solidFill>
              <a:effectLst/>
              <a:uLnTx/>
              <a:uFillTx/>
              <a:latin typeface="+mn-lt"/>
              <a:ea typeface="+mn-ea"/>
              <a:cs typeface="+mn-cs"/>
            </a:endParaRPr>
          </a:p>
          <a:p>
            <a:pPr marL="3886200" marR="0" lvl="8" indent="-228600" algn="l" defTabSz="457200" rtl="0" eaLnBrk="1" fontAlgn="auto" latinLnBrk="0" hangingPunct="1">
              <a:lnSpc>
                <a:spcPct val="100000"/>
              </a:lnSpc>
              <a:spcBef>
                <a:spcPct val="20000"/>
              </a:spcBef>
              <a:spcAft>
                <a:spcPts val="0"/>
              </a:spcAft>
              <a:buClrTx/>
              <a:buSzTx/>
              <a:buFont typeface="Arial"/>
              <a:buNone/>
              <a:tabLst/>
              <a:defRPr/>
            </a:pPr>
            <a:endParaRPr kumimoji="0" lang="es-MX" b="0" i="0" u="none" strike="noStrike" kern="1200" cap="none" spc="0" normalizeH="0" baseline="0" noProof="0" dirty="0">
              <a:ln>
                <a:noFill/>
              </a:ln>
              <a:solidFill>
                <a:schemeClr val="tx1"/>
              </a:solidFill>
              <a:effectLst/>
              <a:uLnTx/>
              <a:uFillTx/>
              <a:latin typeface="+mn-lt"/>
              <a:ea typeface="+mn-ea"/>
              <a:cs typeface="+mn-cs"/>
            </a:endParaRPr>
          </a:p>
          <a:p>
            <a:pPr marL="3886200" marR="0" lvl="8" indent="-228600" algn="l" defTabSz="457200" rtl="0" eaLnBrk="1" fontAlgn="auto" latinLnBrk="0" hangingPunct="1">
              <a:lnSpc>
                <a:spcPct val="100000"/>
              </a:lnSpc>
              <a:spcBef>
                <a:spcPct val="20000"/>
              </a:spcBef>
              <a:spcAft>
                <a:spcPts val="0"/>
              </a:spcAft>
              <a:buClrTx/>
              <a:buSzTx/>
              <a:buFont typeface="Arial"/>
              <a:buNone/>
              <a:tabLst/>
              <a:defRPr/>
            </a:pPr>
            <a:endParaRPr kumimoji="0" lang="es-MX" b="0" i="0" u="none" strike="noStrike" kern="1200" cap="none" spc="0" normalizeH="0" baseline="0" noProof="0" dirty="0">
              <a:ln>
                <a:noFill/>
              </a:ln>
              <a:solidFill>
                <a:schemeClr val="tx1"/>
              </a:solidFill>
              <a:effectLst/>
              <a:uLnTx/>
              <a:uFillTx/>
              <a:latin typeface="+mn-lt"/>
              <a:ea typeface="+mn-ea"/>
              <a:cs typeface="+mn-cs"/>
            </a:endParaRPr>
          </a:p>
        </p:txBody>
      </p:sp>
      <p:sp>
        <p:nvSpPr>
          <p:cNvPr id="3" name="2 CuadroTexto"/>
          <p:cNvSpPr txBox="1"/>
          <p:nvPr/>
        </p:nvSpPr>
        <p:spPr>
          <a:xfrm>
            <a:off x="539552" y="2204158"/>
            <a:ext cx="8136904" cy="2308324"/>
          </a:xfrm>
          <a:prstGeom prst="rect">
            <a:avLst/>
          </a:prstGeom>
          <a:noFill/>
        </p:spPr>
        <p:txBody>
          <a:bodyPr wrap="square" rtlCol="0">
            <a:spAutoFit/>
          </a:bodyPr>
          <a:lstStyle/>
          <a:p>
            <a:r>
              <a:rPr lang="es-MX" dirty="0">
                <a:solidFill>
                  <a:schemeClr val="accent1">
                    <a:lumMod val="75000"/>
                  </a:schemeClr>
                </a:solidFill>
              </a:rPr>
              <a:t>O sea, que esta proposición es verdadera si todos los objetos de discurso cumplen con esta propiedad</a:t>
            </a:r>
            <a:r>
              <a:rPr lang="es-MX" dirty="0">
                <a:solidFill>
                  <a:schemeClr val="accent4">
                    <a:lumMod val="60000"/>
                    <a:lumOff val="40000"/>
                  </a:schemeClr>
                </a:solidFill>
              </a:rPr>
              <a:t>.</a:t>
            </a:r>
          </a:p>
          <a:p>
            <a:endParaRPr lang="es-MX" dirty="0"/>
          </a:p>
          <a:p>
            <a:r>
              <a:rPr lang="es-MX" dirty="0" err="1">
                <a:solidFill>
                  <a:srgbClr val="FF0000"/>
                </a:solidFill>
              </a:rPr>
              <a:t>Ej</a:t>
            </a:r>
            <a:r>
              <a:rPr lang="es-MX" dirty="0">
                <a:solidFill>
                  <a:srgbClr val="FF0000"/>
                </a:solidFill>
              </a:rPr>
              <a:t>: “Todos los perros son negros”</a:t>
            </a:r>
          </a:p>
          <a:p>
            <a:r>
              <a:rPr lang="es-MX" dirty="0">
                <a:solidFill>
                  <a:schemeClr val="accent1">
                    <a:lumMod val="75000"/>
                  </a:schemeClr>
                </a:solidFill>
              </a:rPr>
              <a:t>Dominio: todos los perros</a:t>
            </a:r>
          </a:p>
          <a:p>
            <a:r>
              <a:rPr lang="es-MX" dirty="0">
                <a:solidFill>
                  <a:schemeClr val="accent1">
                    <a:lumMod val="75000"/>
                  </a:schemeClr>
                </a:solidFill>
              </a:rPr>
              <a:t>Predicado: x es negro</a:t>
            </a:r>
          </a:p>
          <a:p>
            <a:r>
              <a:rPr lang="es-MX" dirty="0">
                <a:solidFill>
                  <a:schemeClr val="accent1">
                    <a:lumMod val="75000"/>
                  </a:schemeClr>
                </a:solidFill>
              </a:rPr>
              <a:t>Por lo tanto escribiríamos así:</a:t>
            </a:r>
          </a:p>
          <a:p>
            <a:r>
              <a:rPr lang="es-MX" dirty="0">
                <a:solidFill>
                  <a:srgbClr val="FF0000"/>
                </a:solidFill>
              </a:rPr>
              <a:t>Ɐx (P(x)) = “Todos los perros son negros”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txBox="1">
            <a:spLocks/>
          </p:cNvSpPr>
          <p:nvPr/>
        </p:nvSpPr>
        <p:spPr>
          <a:xfrm>
            <a:off x="263556" y="931807"/>
            <a:ext cx="8229600" cy="4102790"/>
          </a:xfrm>
          <a:prstGeom prst="rect">
            <a:avLst/>
          </a:prstGeom>
        </p:spPr>
        <p:txBody>
          <a:bodyPr>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tx1"/>
                </a:solidFill>
                <a:effectLst/>
                <a:uLnTx/>
                <a:uFillTx/>
                <a:latin typeface="Calibri"/>
                <a:ea typeface="+mn-ea"/>
                <a:cs typeface="Calibri"/>
              </a:rPr>
              <a:t>Sea P(x) una propiedad relativa al objeto x, o sea, un predicado, entonces la siguiente proposición se lee como:</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altLang="ii-CN" sz="2000" b="0" i="0" u="none" strike="noStrike" kern="1200" cap="none" spc="0" normalizeH="0" baseline="0" noProof="0" dirty="0">
                <a:ln>
                  <a:noFill/>
                </a:ln>
                <a:solidFill>
                  <a:srgbClr val="FF0000"/>
                </a:solidFill>
                <a:effectLst/>
                <a:uLnTx/>
                <a:uFillTx/>
                <a:latin typeface="Calibri"/>
                <a:ea typeface="+mn-ea"/>
                <a:cs typeface="Calibri"/>
              </a:rPr>
              <a:t>ꓱx (P(x)) = “Existe x tal que P(x)”</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accent1">
                    <a:lumMod val="75000"/>
                  </a:schemeClr>
                </a:solidFill>
                <a:effectLst/>
                <a:uLnTx/>
                <a:uFillTx/>
                <a:latin typeface="Calibri"/>
                <a:ea typeface="+mn-ea"/>
                <a:cs typeface="Calibri"/>
              </a:rPr>
              <a:t>Es decir, que esta proposición será verdadera cuando haya algún objeto del universo que cumpla la propiedad.</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err="1">
                <a:ln>
                  <a:noFill/>
                </a:ln>
                <a:solidFill>
                  <a:srgbClr val="FF0000"/>
                </a:solidFill>
                <a:effectLst/>
                <a:uLnTx/>
                <a:uFillTx/>
                <a:latin typeface="Calibri"/>
                <a:ea typeface="+mn-ea"/>
                <a:cs typeface="Calibri"/>
              </a:rPr>
              <a:t>Ej</a:t>
            </a:r>
            <a:r>
              <a:rPr kumimoji="0" lang="es-MX" sz="2000" b="0" i="0" u="none" strike="noStrike" kern="1200" cap="none" spc="0" normalizeH="0" baseline="0" noProof="0" dirty="0">
                <a:ln>
                  <a:noFill/>
                </a:ln>
                <a:solidFill>
                  <a:srgbClr val="FF0000"/>
                </a:solidFill>
                <a:effectLst/>
                <a:uLnTx/>
                <a:uFillTx/>
                <a:latin typeface="Calibri"/>
                <a:ea typeface="+mn-ea"/>
                <a:cs typeface="Calibri"/>
              </a:rPr>
              <a:t> “Alguna persona en el mundo nació el 2 de marzo”</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accent1">
                    <a:lumMod val="75000"/>
                  </a:schemeClr>
                </a:solidFill>
                <a:effectLst/>
                <a:uLnTx/>
                <a:uFillTx/>
                <a:latin typeface="Calibri"/>
                <a:ea typeface="+mn-ea"/>
                <a:cs typeface="Calibri"/>
              </a:rPr>
              <a:t>P = nació un 2 de marzo</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accent1">
                    <a:lumMod val="75000"/>
                  </a:schemeClr>
                </a:solidFill>
                <a:effectLst/>
                <a:uLnTx/>
                <a:uFillTx/>
                <a:latin typeface="Calibri"/>
                <a:ea typeface="+mn-ea"/>
                <a:cs typeface="Calibri"/>
              </a:rPr>
              <a:t>Dominio (x) = las personas en el mundo</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accent1">
                    <a:lumMod val="75000"/>
                  </a:schemeClr>
                </a:solidFill>
                <a:effectLst/>
                <a:uLnTx/>
                <a:uFillTx/>
                <a:latin typeface="Calibri"/>
                <a:ea typeface="+mn-ea"/>
                <a:cs typeface="Calibri"/>
              </a:rPr>
              <a:t>Entonces se escribe </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altLang="ii-CN" sz="2000" b="0" i="0" u="none" strike="noStrike" kern="1200" cap="none" spc="0" normalizeH="0" baseline="0" noProof="0" dirty="0">
                <a:ln>
                  <a:noFill/>
                </a:ln>
                <a:solidFill>
                  <a:srgbClr val="FF0000"/>
                </a:solidFill>
                <a:effectLst/>
                <a:uLnTx/>
                <a:uFillTx/>
                <a:latin typeface="Calibri"/>
                <a:ea typeface="+mn-ea"/>
                <a:cs typeface="Calibri"/>
              </a:rPr>
              <a:t>ꓱx (P(x)) </a:t>
            </a:r>
            <a:r>
              <a:rPr kumimoji="0" lang="es-MX" altLang="ii-CN" sz="2000" b="0" i="0" u="none" strike="noStrike" kern="1200" cap="none" spc="0" normalizeH="0" baseline="0" noProof="0" dirty="0">
                <a:ln>
                  <a:noFill/>
                </a:ln>
                <a:solidFill>
                  <a:schemeClr val="tx1"/>
                </a:solidFill>
                <a:effectLst/>
                <a:uLnTx/>
                <a:uFillTx/>
                <a:latin typeface="Calibri"/>
                <a:ea typeface="+mn-ea"/>
                <a:cs typeface="Calibri"/>
              </a:rPr>
              <a:t>= “alguna persona en el mundo nació el 2 de marzo”</a:t>
            </a:r>
            <a:endParaRPr kumimoji="0" lang="es-MX" sz="2000" b="0"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txBox="1">
            <a:spLocks/>
          </p:cNvSpPr>
          <p:nvPr/>
        </p:nvSpPr>
        <p:spPr>
          <a:xfrm>
            <a:off x="395536" y="3610316"/>
            <a:ext cx="8229600" cy="1219868"/>
          </a:xfrm>
          <a:prstGeom prst="rect">
            <a:avLst/>
          </a:prstGeom>
        </p:spPr>
        <p:txBody>
          <a:bodyPr>
            <a:normAutofit/>
          </a:bodyPr>
          <a:lstStyle/>
          <a:p>
            <a:pPr marL="342900" marR="0" lvl="0" indent="-342900" algn="just"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En general la idea es que es lo mismo decir que no existe ningún objeto que cumpla con alguna propiedad que decir que todos los objetos cumplen con la negación de una propiedad.</a:t>
            </a:r>
          </a:p>
          <a:p>
            <a:pPr marL="342900" marR="0" lvl="0" indent="-342900" algn="just" defTabSz="457200" rtl="0" eaLnBrk="1" fontAlgn="auto" latinLnBrk="0" hangingPunct="1">
              <a:lnSpc>
                <a:spcPct val="100000"/>
              </a:lnSpc>
              <a:spcBef>
                <a:spcPct val="20000"/>
              </a:spcBef>
              <a:spcAft>
                <a:spcPts val="0"/>
              </a:spcAft>
              <a:buClrTx/>
              <a:buSzTx/>
              <a:buFont typeface="Arial"/>
              <a:buChar char="•"/>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457200" rtl="0" eaLnBrk="1" fontAlgn="auto" latinLnBrk="0" hangingPunct="1">
              <a:lnSpc>
                <a:spcPct val="100000"/>
              </a:lnSpc>
              <a:spcBef>
                <a:spcPct val="20000"/>
              </a:spcBef>
              <a:spcAft>
                <a:spcPts val="0"/>
              </a:spcAft>
              <a:buClrTx/>
              <a:buSzTx/>
              <a:buFont typeface="Arial"/>
              <a:buChar char="•"/>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3" name="2 Tabla"/>
          <p:cNvGraphicFramePr>
            <a:graphicFrameLocks noGrp="1"/>
          </p:cNvGraphicFramePr>
          <p:nvPr/>
        </p:nvGraphicFramePr>
        <p:xfrm>
          <a:off x="1222776" y="1235630"/>
          <a:ext cx="6096000" cy="2392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877482">
                <a:tc>
                  <a:txBody>
                    <a:bodyPr/>
                    <a:lstStyle/>
                    <a:p>
                      <a:pPr algn="ctr"/>
                      <a:r>
                        <a:rPr kumimoji="0" lang="es-MX" altLang="ii-CN" sz="2400" kern="1200" baseline="0" dirty="0">
                          <a:solidFill>
                            <a:schemeClr val="dk1"/>
                          </a:solidFill>
                          <a:latin typeface="+mn-lt"/>
                          <a:ea typeface="+mn-ea"/>
                          <a:cs typeface="+mn-cs"/>
                        </a:rPr>
                        <a:t> </a:t>
                      </a:r>
                      <a:r>
                        <a:rPr kumimoji="0" lang="es-MX" altLang="ii-CN" sz="2400" kern="1200" baseline="0" dirty="0">
                          <a:solidFill>
                            <a:srgbClr val="FF0000"/>
                          </a:solidFill>
                          <a:latin typeface="+mn-lt"/>
                          <a:ea typeface="+mn-ea"/>
                          <a:cs typeface="+mn-cs"/>
                        </a:rPr>
                        <a:t>¬ (ꓱx (P(x)) )</a:t>
                      </a:r>
                      <a:endParaRPr kumimoji="0" lang="es-MX" sz="2400" kern="1200" baseline="0" dirty="0">
                        <a:solidFill>
                          <a:srgbClr val="FF0000"/>
                        </a:solidFill>
                        <a:latin typeface="+mn-lt"/>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s-MX" sz="2400" dirty="0">
                          <a:solidFill>
                            <a:srgbClr val="FF0000"/>
                          </a:solidFill>
                        </a:rPr>
                        <a:t>Ɐ(x) (¬P(x)) </a:t>
                      </a:r>
                      <a:endParaRPr lang="es-MX" sz="24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514558">
                <a:tc>
                  <a:txBody>
                    <a:bodyPr/>
                    <a:lstStyle/>
                    <a:p>
                      <a:pPr algn="ctr"/>
                      <a:r>
                        <a:rPr lang="es-MX" sz="2400" dirty="0">
                          <a:solidFill>
                            <a:schemeClr val="accent4">
                              <a:lumMod val="60000"/>
                              <a:lumOff val="40000"/>
                            </a:schemeClr>
                          </a:solidFill>
                        </a:rPr>
                        <a:t>“Es falso</a:t>
                      </a:r>
                      <a:r>
                        <a:rPr lang="es-MX" sz="2400" baseline="0" dirty="0">
                          <a:solidFill>
                            <a:schemeClr val="accent4">
                              <a:lumMod val="60000"/>
                              <a:lumOff val="40000"/>
                            </a:schemeClr>
                          </a:solidFill>
                        </a:rPr>
                        <a:t> que una persona nació el 2 de marzo”</a:t>
                      </a:r>
                      <a:endParaRPr lang="es-MX" sz="2400" dirty="0">
                        <a:solidFill>
                          <a:schemeClr val="accent4">
                            <a:lumMod val="60000"/>
                            <a:lumOff val="40000"/>
                          </a:schemeClr>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s-MX" sz="2400" dirty="0">
                          <a:solidFill>
                            <a:schemeClr val="accent4">
                              <a:lumMod val="60000"/>
                              <a:lumOff val="40000"/>
                            </a:schemeClr>
                          </a:solidFill>
                        </a:rPr>
                        <a:t>“Ninguna persona nació el 2 de marzo”</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4" name="1 Marcador de contenido"/>
          <p:cNvSpPr txBox="1">
            <a:spLocks/>
          </p:cNvSpPr>
          <p:nvPr/>
        </p:nvSpPr>
        <p:spPr>
          <a:xfrm>
            <a:off x="1882588" y="629073"/>
            <a:ext cx="6956612" cy="576064"/>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¿Cuándo seria falsa esta proposición?</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txBox="1">
            <a:spLocks/>
          </p:cNvSpPr>
          <p:nvPr/>
        </p:nvSpPr>
        <p:spPr>
          <a:xfrm>
            <a:off x="457200" y="620689"/>
            <a:ext cx="8229600" cy="2016223"/>
          </a:xfrm>
          <a:prstGeom prst="rect">
            <a:avLst/>
          </a:prstGeom>
        </p:spPr>
        <p:txBody>
          <a:bodyPr>
            <a:normAutofit/>
          </a:bodyPr>
          <a:lstStyle/>
          <a:p>
            <a:pPr marL="2628900" lvl="5" indent="-342900">
              <a:spcBef>
                <a:spcPct val="20000"/>
              </a:spcBef>
              <a:buFont typeface="Arial"/>
              <a:buChar char="•"/>
            </a:pPr>
            <a:r>
              <a:rPr kumimoji="0" lang="es-MX" sz="1600" b="0" i="0" u="none" strike="noStrike" kern="1200" cap="none" spc="0" normalizeH="0" baseline="0" noProof="0" dirty="0">
                <a:ln>
                  <a:noFill/>
                </a:ln>
                <a:solidFill>
                  <a:srgbClr val="FF0000"/>
                </a:solidFill>
                <a:effectLst/>
                <a:uLnTx/>
                <a:uFillTx/>
                <a:latin typeface="+mn-lt"/>
                <a:ea typeface="+mn-ea"/>
                <a:cs typeface="+mn-cs"/>
              </a:rPr>
              <a:t>P(x) = “Todas las frutas son dulces”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1600" b="0" i="0" u="none" strike="noStrike" kern="1200" cap="none" spc="0" normalizeH="0" baseline="0" noProof="0" dirty="0">
                <a:ln>
                  <a:noFill/>
                </a:ln>
                <a:solidFill>
                  <a:schemeClr val="tx1"/>
                </a:solidFill>
                <a:effectLst/>
                <a:uLnTx/>
                <a:uFillTx/>
                <a:latin typeface="+mn-lt"/>
                <a:ea typeface="+mn-ea"/>
                <a:cs typeface="+mn-cs"/>
              </a:rPr>
              <a:t>¿Cuál seria la negación de esta proposición?</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1600" b="0" i="0" u="none" strike="noStrike" kern="1200" cap="none" spc="0" normalizeH="0" baseline="0" noProof="0" dirty="0">
                <a:ln>
                  <a:noFill/>
                </a:ln>
                <a:solidFill>
                  <a:srgbClr val="FF0000"/>
                </a:solidFill>
                <a:effectLst/>
                <a:uLnTx/>
                <a:uFillTx/>
                <a:latin typeface="+mn-lt"/>
                <a:ea typeface="+mn-ea"/>
                <a:cs typeface="+mn-cs"/>
              </a:rPr>
              <a:t>¬P(x) = “Alguna fruta no es dulce”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1600" b="0" i="0" u="none" strike="noStrike" kern="1200" cap="none" spc="0" normalizeH="0" baseline="0" noProof="0" dirty="0">
                <a:ln>
                  <a:noFill/>
                </a:ln>
                <a:solidFill>
                  <a:schemeClr val="tx1"/>
                </a:solidFill>
                <a:effectLst/>
                <a:uLnTx/>
                <a:uFillTx/>
                <a:latin typeface="+mn-lt"/>
                <a:ea typeface="+mn-ea"/>
                <a:cs typeface="+mn-cs"/>
              </a:rPr>
              <a:t>Para escribir esto usando cuantificadores, tenemos que sacar nuestras definiciones: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1600" b="0" i="0" u="none" strike="noStrike" kern="1200" cap="none" spc="0" normalizeH="0" baseline="0" noProof="0" dirty="0">
                <a:ln>
                  <a:noFill/>
                </a:ln>
                <a:solidFill>
                  <a:schemeClr val="tx1"/>
                </a:solidFill>
                <a:effectLst/>
                <a:uLnTx/>
                <a:uFillTx/>
                <a:latin typeface="+mn-lt"/>
                <a:ea typeface="+mn-ea"/>
                <a:cs typeface="+mn-cs"/>
              </a:rPr>
              <a:t>Dominio: todas las frutas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1600" b="0" i="0" u="none" strike="noStrike" kern="1200" cap="none" spc="0" normalizeH="0" baseline="0" noProof="0" dirty="0">
                <a:ln>
                  <a:noFill/>
                </a:ln>
                <a:solidFill>
                  <a:schemeClr val="tx1"/>
                </a:solidFill>
                <a:effectLst/>
                <a:uLnTx/>
                <a:uFillTx/>
                <a:latin typeface="+mn-lt"/>
                <a:ea typeface="+mn-ea"/>
                <a:cs typeface="+mn-cs"/>
              </a:rPr>
              <a:t>P(x)= x es dulce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s-MX" sz="16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3" name="2 Tabla"/>
          <p:cNvGraphicFramePr>
            <a:graphicFrameLocks noGrp="1"/>
          </p:cNvGraphicFramePr>
          <p:nvPr/>
        </p:nvGraphicFramePr>
        <p:xfrm>
          <a:off x="446442" y="2443268"/>
          <a:ext cx="7869218" cy="1280160"/>
        </p:xfrm>
        <a:graphic>
          <a:graphicData uri="http://schemas.openxmlformats.org/drawingml/2006/table">
            <a:tbl>
              <a:tblPr firstRow="1" bandRow="1">
                <a:tableStyleId>{5C22544A-7EE6-4342-B048-85BDC9FD1C3A}</a:tableStyleId>
              </a:tblPr>
              <a:tblGrid>
                <a:gridCol w="3934609">
                  <a:extLst>
                    <a:ext uri="{9D8B030D-6E8A-4147-A177-3AD203B41FA5}">
                      <a16:colId xmlns:a16="http://schemas.microsoft.com/office/drawing/2014/main" val="20000"/>
                    </a:ext>
                  </a:extLst>
                </a:gridCol>
                <a:gridCol w="3934609">
                  <a:extLst>
                    <a:ext uri="{9D8B030D-6E8A-4147-A177-3AD203B41FA5}">
                      <a16:colId xmlns:a16="http://schemas.microsoft.com/office/drawing/2014/main" val="20001"/>
                    </a:ext>
                  </a:extLst>
                </a:gridCol>
              </a:tblGrid>
              <a:tr h="337637">
                <a:tc>
                  <a:txBody>
                    <a:bodyPr/>
                    <a:lstStyle/>
                    <a:p>
                      <a:pPr marL="0" algn="ctr" rtl="0" eaLnBrk="1" latinLnBrk="0" hangingPunct="1"/>
                      <a:r>
                        <a:rPr kumimoji="0" lang="es-MX" sz="2400" b="1" kern="1200" dirty="0">
                          <a:solidFill>
                            <a:srgbClr val="FF0000"/>
                          </a:solidFill>
                          <a:latin typeface="+mn-lt"/>
                          <a:ea typeface="+mn-ea"/>
                          <a:cs typeface="+mn-cs"/>
                        </a:rPr>
                        <a:t>¬(Ɐ(x) (P(x))) </a:t>
                      </a:r>
                    </a:p>
                  </a:txBody>
                  <a:tcPr/>
                </a:tc>
                <a:tc>
                  <a:txBody>
                    <a:bodyPr/>
                    <a:lstStyle/>
                    <a:p>
                      <a:pPr marL="0" algn="ctr" rtl="0" eaLnBrk="1" latinLnBrk="0" hangingPunct="1"/>
                      <a:r>
                        <a:rPr kumimoji="0" lang="es-MX" altLang="ii-CN" sz="2400" b="1" kern="1200" dirty="0">
                          <a:solidFill>
                            <a:srgbClr val="FF0000"/>
                          </a:solidFill>
                          <a:latin typeface="+mn-lt"/>
                          <a:ea typeface="+mn-ea"/>
                          <a:cs typeface="+mn-cs"/>
                        </a:rPr>
                        <a:t>ꓱx (¬P(x)) </a:t>
                      </a:r>
                      <a:endParaRPr kumimoji="0" lang="es-MX" sz="2400" b="1" kern="1200" dirty="0">
                        <a:solidFill>
                          <a:srgbClr val="FF0000"/>
                        </a:solidFill>
                        <a:latin typeface="+mn-lt"/>
                        <a:ea typeface="+mn-ea"/>
                        <a:cs typeface="+mn-cs"/>
                      </a:endParaRPr>
                    </a:p>
                  </a:txBody>
                  <a:tcPr/>
                </a:tc>
                <a:extLst>
                  <a:ext uri="{0D108BD9-81ED-4DB2-BD59-A6C34878D82A}">
                    <a16:rowId xmlns:a16="http://schemas.microsoft.com/office/drawing/2014/main" val="10000"/>
                  </a:ext>
                </a:extLst>
              </a:tr>
              <a:tr h="607747">
                <a:tc>
                  <a:txBody>
                    <a:bodyPr/>
                    <a:lstStyle/>
                    <a:p>
                      <a:pPr algn="ctr"/>
                      <a:r>
                        <a:rPr lang="es-MX" sz="2400" dirty="0"/>
                        <a:t>“No todas las frutas son dulces”</a:t>
                      </a:r>
                    </a:p>
                  </a:txBody>
                  <a:tcPr/>
                </a:tc>
                <a:tc>
                  <a:txBody>
                    <a:bodyPr/>
                    <a:lstStyle/>
                    <a:p>
                      <a:pPr algn="ctr"/>
                      <a:r>
                        <a:rPr lang="es-MX" sz="2400" dirty="0"/>
                        <a:t>“Alguna fruta  no es dulce”</a:t>
                      </a:r>
                    </a:p>
                  </a:txBody>
                  <a:tcPr/>
                </a:tc>
                <a:extLst>
                  <a:ext uri="{0D108BD9-81ED-4DB2-BD59-A6C34878D82A}">
                    <a16:rowId xmlns:a16="http://schemas.microsoft.com/office/drawing/2014/main" val="10001"/>
                  </a:ext>
                </a:extLst>
              </a:tr>
            </a:tbl>
          </a:graphicData>
        </a:graphic>
      </p:graphicFrame>
      <p:sp>
        <p:nvSpPr>
          <p:cNvPr id="4" name="1 Marcador de contenido"/>
          <p:cNvSpPr txBox="1">
            <a:spLocks/>
          </p:cNvSpPr>
          <p:nvPr/>
        </p:nvSpPr>
        <p:spPr>
          <a:xfrm>
            <a:off x="382344" y="3718760"/>
            <a:ext cx="8229600" cy="1424740"/>
          </a:xfrm>
          <a:prstGeom prst="rect">
            <a:avLst/>
          </a:prstGeom>
        </p:spPr>
        <p:txBody>
          <a:bodyPr vert="horz">
            <a:noAutofit/>
          </a:bodyPr>
          <a:lstStyle/>
          <a:p>
            <a:pPr marL="365760" marR="0" lvl="0" indent="-256032" algn="just"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s-MX" sz="1600" b="0" i="0" u="none" strike="noStrike" kern="1200" cap="none" spc="0" normalizeH="0" baseline="0" noProof="0" dirty="0">
                <a:ln>
                  <a:noFill/>
                </a:ln>
                <a:solidFill>
                  <a:schemeClr val="tx1"/>
                </a:solidFill>
                <a:effectLst/>
                <a:uLnTx/>
                <a:uFillTx/>
                <a:latin typeface="+mn-lt"/>
                <a:ea typeface="+mn-ea"/>
                <a:cs typeface="+mn-cs"/>
              </a:rPr>
              <a:t>En</a:t>
            </a:r>
            <a:r>
              <a:rPr kumimoji="0" lang="es-MX" sz="1600" b="0" i="0" u="none" strike="noStrike" kern="1200" cap="none" spc="0" normalizeH="0" noProof="0" dirty="0">
                <a:ln>
                  <a:noFill/>
                </a:ln>
                <a:solidFill>
                  <a:schemeClr val="tx1"/>
                </a:solidFill>
                <a:effectLst/>
                <a:uLnTx/>
                <a:uFillTx/>
                <a:latin typeface="+mn-lt"/>
                <a:ea typeface="+mn-ea"/>
                <a:cs typeface="+mn-cs"/>
              </a:rPr>
              <a:t> resumen, estas dos proposiciones son equivalentes, estas dos equivalencias son suficientes para expresar e interpretar casi cualquier proposición en este lenguaje y están definidas de forma que coincidan con nuestra intuición.</a:t>
            </a:r>
            <a:endParaRPr lang="es-MX" sz="1600" noProof="0" dirty="0"/>
          </a:p>
          <a:p>
            <a:pPr marL="365760" marR="0" lvl="0" indent="-256032" algn="just"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s-MX" sz="1600" b="0" i="0" u="none" strike="noStrike" kern="1200" cap="none" spc="0" normalizeH="0" baseline="0" dirty="0">
                <a:ln>
                  <a:noFill/>
                </a:ln>
                <a:solidFill>
                  <a:schemeClr val="tx1"/>
                </a:solidFill>
                <a:effectLst/>
                <a:uLnTx/>
                <a:uFillTx/>
                <a:latin typeface="+mn-lt"/>
                <a:ea typeface="+mn-ea"/>
                <a:cs typeface="+mn-cs"/>
              </a:rPr>
              <a:t>Por</a:t>
            </a:r>
            <a:r>
              <a:rPr kumimoji="0" lang="es-MX" sz="1600" b="0" i="0" u="none" strike="noStrike" kern="1200" cap="none" spc="0" normalizeH="0" dirty="0">
                <a:ln>
                  <a:noFill/>
                </a:ln>
                <a:solidFill>
                  <a:schemeClr val="tx1"/>
                </a:solidFill>
                <a:effectLst/>
                <a:uLnTx/>
                <a:uFillTx/>
                <a:latin typeface="+mn-lt"/>
                <a:ea typeface="+mn-ea"/>
                <a:cs typeface="+mn-cs"/>
              </a:rPr>
              <a:t> eso es im</a:t>
            </a:r>
            <a:r>
              <a:rPr lang="es-MX" sz="1600" dirty="0"/>
              <a:t>portante comprenderlas y hacerlas parte de nuestro lenguaje natural para poder expresarnos de manera fluida en el lenguaje de la lógica.</a:t>
            </a:r>
            <a:endParaRPr kumimoji="0" lang="es-MX"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txBox="1">
            <a:spLocks/>
          </p:cNvSpPr>
          <p:nvPr/>
        </p:nvSpPr>
        <p:spPr>
          <a:xfrm>
            <a:off x="457200" y="764705"/>
            <a:ext cx="8229600" cy="4378796"/>
          </a:xfrm>
          <a:prstGeom prst="rect">
            <a:avLst/>
          </a:prstGeom>
        </p:spPr>
        <p:txBody>
          <a:bodyPr>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400" b="0" i="0" u="none" strike="noStrike" kern="1200" cap="none" spc="0" normalizeH="0" baseline="0" noProof="0" dirty="0">
                <a:ln>
                  <a:noFill/>
                </a:ln>
                <a:solidFill>
                  <a:schemeClr val="tx1"/>
                </a:solidFill>
                <a:effectLst/>
                <a:uLnTx/>
                <a:uFillTx/>
                <a:latin typeface="+mn-lt"/>
                <a:ea typeface="+mn-ea"/>
                <a:cs typeface="+mn-cs"/>
              </a:rPr>
              <a:t>P= “Todos los pájaros vuelan y algún perro puede nadar”</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400" b="0" i="0" u="none" strike="noStrike" kern="1200" cap="none" spc="0" normalizeH="0" baseline="0" noProof="0" dirty="0">
                <a:ln>
                  <a:noFill/>
                </a:ln>
                <a:solidFill>
                  <a:schemeClr val="accent1">
                    <a:lumMod val="75000"/>
                  </a:schemeClr>
                </a:solidFill>
                <a:effectLst/>
                <a:uLnTx/>
                <a:uFillTx/>
                <a:latin typeface="+mn-lt"/>
                <a:ea typeface="+mn-ea"/>
                <a:cs typeface="+mn-cs"/>
              </a:rPr>
              <a:t>Primero notamos que esta proposición es la conjunción entre las proposiciones.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400" b="0" i="0" u="none" strike="noStrike" kern="1200" cap="none" spc="0" normalizeH="0" baseline="0" noProof="0" dirty="0">
                <a:ln>
                  <a:noFill/>
                </a:ln>
                <a:solidFill>
                  <a:schemeClr val="accent1">
                    <a:lumMod val="75000"/>
                  </a:schemeClr>
                </a:solidFill>
                <a:effectLst/>
                <a:uLnTx/>
                <a:uFillTx/>
                <a:latin typeface="+mn-lt"/>
                <a:ea typeface="+mn-ea"/>
                <a:cs typeface="+mn-cs"/>
              </a:rPr>
              <a:t>Para expresar esta proposición usando predicados, necesitamos 2 variables, una para representar pájaros y otra para perros, así:</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400" b="0" i="0" u="none" strike="noStrike" kern="1200" cap="none" spc="0" normalizeH="0" baseline="0" noProof="0" dirty="0">
                <a:ln>
                  <a:noFill/>
                </a:ln>
                <a:solidFill>
                  <a:schemeClr val="accent1">
                    <a:lumMod val="75000"/>
                  </a:schemeClr>
                </a:solidFill>
                <a:effectLst/>
                <a:uLnTx/>
                <a:uFillTx/>
                <a:latin typeface="+mn-lt"/>
                <a:ea typeface="+mn-ea"/>
                <a:cs typeface="+mn-cs"/>
              </a:rPr>
              <a:t>P= “vuela”	Q= “puede nadar”</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s-MX" sz="2400" dirty="0">
                <a:solidFill>
                  <a:schemeClr val="accent1">
                    <a:lumMod val="75000"/>
                  </a:schemeClr>
                </a:solidFill>
              </a:rPr>
              <a:t>Y los dominios: x= pájaros; y= perros</a:t>
            </a:r>
            <a:endParaRPr kumimoji="0" lang="es-MX" sz="2400" b="0" i="0" u="none" strike="noStrike" kern="1200" cap="none" spc="0" normalizeH="0" baseline="0" noProof="0" dirty="0">
              <a:ln>
                <a:noFill/>
              </a:ln>
              <a:solidFill>
                <a:schemeClr val="accent1">
                  <a:lumMod val="7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400" b="0" i="0" u="none" strike="noStrike" kern="1200" cap="none" spc="0" normalizeH="0" baseline="0" noProof="0" dirty="0">
                <a:ln>
                  <a:noFill/>
                </a:ln>
                <a:solidFill>
                  <a:schemeClr val="accent1">
                    <a:lumMod val="75000"/>
                  </a:schemeClr>
                </a:solidFill>
                <a:effectLst/>
                <a:uLnTx/>
                <a:uFillTx/>
                <a:latin typeface="+mn-lt"/>
                <a:ea typeface="+mn-ea"/>
                <a:cs typeface="+mn-cs"/>
              </a:rPr>
              <a:t>Entonces: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400" b="0" i="0" u="none" strike="noStrike" kern="1200" cap="none" spc="0" normalizeH="0" baseline="0" noProof="0" dirty="0">
                <a:ln>
                  <a:noFill/>
                </a:ln>
                <a:solidFill>
                  <a:schemeClr val="tx1"/>
                </a:solidFill>
                <a:effectLst/>
                <a:uLnTx/>
                <a:uFillTx/>
                <a:latin typeface="+mn-lt"/>
                <a:ea typeface="+mn-ea"/>
                <a:cs typeface="+mn-cs"/>
              </a:rPr>
              <a:t>P = </a:t>
            </a:r>
            <a:r>
              <a:rPr kumimoji="0" lang="es-MX" sz="2400" b="0" i="0" u="none" strike="noStrike" kern="1200" cap="none" spc="0" normalizeH="0" baseline="0" noProof="0" dirty="0">
                <a:ln>
                  <a:noFill/>
                </a:ln>
                <a:solidFill>
                  <a:srgbClr val="FF0000"/>
                </a:solidFill>
                <a:effectLst/>
                <a:uLnTx/>
                <a:uFillTx/>
                <a:latin typeface="+mn-lt"/>
                <a:ea typeface="+mn-ea"/>
                <a:cs typeface="+mn-cs"/>
              </a:rPr>
              <a:t>Ɐ(x) (P(x)) </a:t>
            </a:r>
            <a:r>
              <a:rPr kumimoji="0" lang="es-MX" sz="2400" b="0" i="0" u="none" strike="noStrike" kern="1200" cap="none" spc="0" normalizeH="0" baseline="0" noProof="0" dirty="0">
                <a:ln>
                  <a:noFill/>
                </a:ln>
                <a:solidFill>
                  <a:srgbClr val="FF0000"/>
                </a:solidFill>
                <a:effectLst/>
                <a:uLnTx/>
                <a:uFillTx/>
                <a:latin typeface="Calibri"/>
                <a:ea typeface="+mn-ea"/>
                <a:cs typeface="Calibri"/>
              </a:rPr>
              <a:t>Ʌ </a:t>
            </a:r>
            <a:r>
              <a:rPr kumimoji="0" lang="es-MX" altLang="ii-CN" sz="2400" b="0" i="0" u="none" strike="noStrike" kern="1200" cap="none" spc="0" normalizeH="0" baseline="0" noProof="0" dirty="0">
                <a:ln>
                  <a:noFill/>
                </a:ln>
                <a:solidFill>
                  <a:srgbClr val="FF0000"/>
                </a:solidFill>
                <a:effectLst/>
                <a:uLnTx/>
                <a:uFillTx/>
                <a:latin typeface="+mn-lt"/>
                <a:ea typeface="+mn-ea"/>
                <a:cs typeface="+mn-cs"/>
              </a:rPr>
              <a:t>ꓱy (Q(y)) </a:t>
            </a:r>
            <a:endParaRPr kumimoji="0" lang="es-MX" sz="24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txBox="1">
            <a:spLocks/>
          </p:cNvSpPr>
          <p:nvPr/>
        </p:nvSpPr>
        <p:spPr>
          <a:xfrm>
            <a:off x="381894" y="935105"/>
            <a:ext cx="8229600" cy="4208396"/>
          </a:xfrm>
          <a:prstGeom prst="rect">
            <a:avLst/>
          </a:prstGeom>
        </p:spPr>
        <p:txBody>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400" b="0" i="0" u="none" strike="noStrike" kern="1200" cap="none" spc="0" normalizeH="0" baseline="0" noProof="0" dirty="0">
                <a:ln>
                  <a:noFill/>
                </a:ln>
                <a:solidFill>
                  <a:schemeClr val="tx1"/>
                </a:solidFill>
                <a:effectLst/>
                <a:uLnTx/>
                <a:uFillTx/>
                <a:latin typeface="+mn-lt"/>
                <a:ea typeface="+mn-ea"/>
                <a:cs typeface="+mn-cs"/>
              </a:rPr>
              <a:t>“Todos los peces son presa de algún oso”</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400" b="0" i="0" u="none" strike="noStrike" kern="1200" cap="none" spc="0" normalizeH="0" baseline="0" noProof="0" dirty="0">
                <a:ln>
                  <a:noFill/>
                </a:ln>
                <a:solidFill>
                  <a:schemeClr val="accent1">
                    <a:lumMod val="75000"/>
                  </a:schemeClr>
                </a:solidFill>
                <a:effectLst/>
                <a:uLnTx/>
                <a:uFillTx/>
                <a:latin typeface="+mn-lt"/>
                <a:ea typeface="+mn-ea"/>
                <a:cs typeface="+mn-cs"/>
              </a:rPr>
              <a:t>¿Cómo expresaríamos esta proposición utilizando predicado y cuantificadores?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400" b="0" i="0" u="none" strike="noStrike" kern="1200" cap="none" spc="0" normalizeH="0" baseline="0" noProof="0" dirty="0">
                <a:ln>
                  <a:noFill/>
                </a:ln>
                <a:solidFill>
                  <a:schemeClr val="accent1">
                    <a:lumMod val="75000"/>
                  </a:schemeClr>
                </a:solidFill>
                <a:effectLst/>
                <a:uLnTx/>
                <a:uFillTx/>
                <a:latin typeface="+mn-lt"/>
                <a:ea typeface="+mn-ea"/>
                <a:cs typeface="+mn-cs"/>
              </a:rPr>
              <a:t>Aquí hablamos de una relación entre peces y osos, para esto se pueden definir predicados que dependan de dos objetos indeterminados.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400" b="0" i="0" u="none" strike="noStrike" kern="1200" cap="none" spc="0" normalizeH="0" baseline="0" noProof="0" dirty="0">
                <a:ln>
                  <a:noFill/>
                </a:ln>
                <a:solidFill>
                  <a:schemeClr val="accent1">
                    <a:lumMod val="75000"/>
                  </a:schemeClr>
                </a:solidFill>
                <a:effectLst/>
                <a:uLnTx/>
                <a:uFillTx/>
                <a:latin typeface="+mn-lt"/>
                <a:ea typeface="+mn-ea"/>
                <a:cs typeface="+mn-cs"/>
              </a:rPr>
              <a:t>Consideremos el predicado que depende de los objetos x y </a:t>
            </a:r>
            <a:r>
              <a:rPr kumimoji="0" lang="es-MX" sz="2400" b="0" i="0" u="none" strike="noStrike" kern="1200" cap="none" spc="0" normalizeH="0" baseline="0" noProof="0" dirty="0" err="1">
                <a:ln>
                  <a:noFill/>
                </a:ln>
                <a:solidFill>
                  <a:schemeClr val="accent1">
                    <a:lumMod val="75000"/>
                  </a:schemeClr>
                </a:solidFill>
                <a:effectLst/>
                <a:uLnTx/>
                <a:uFillTx/>
                <a:latin typeface="+mn-lt"/>
                <a:ea typeface="+mn-ea"/>
                <a:cs typeface="+mn-cs"/>
              </a:rPr>
              <a:t>y</a:t>
            </a:r>
            <a:r>
              <a:rPr kumimoji="0" lang="es-MX" sz="2400" b="0" i="0" u="none" strike="noStrike" kern="1200" cap="none" spc="0" normalizeH="0" baseline="0" noProof="0" dirty="0">
                <a:ln>
                  <a:noFill/>
                </a:ln>
                <a:solidFill>
                  <a:schemeClr val="accent1">
                    <a:lumMod val="75000"/>
                  </a:schemeClr>
                </a:solidFill>
                <a:effectLst/>
                <a:uLnTx/>
                <a:uFillTx/>
                <a:latin typeface="+mn-lt"/>
                <a:ea typeface="+mn-ea"/>
                <a:cs typeface="+mn-cs"/>
              </a:rPr>
              <a:t>. </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400" b="0" i="0" u="none" strike="noStrike" kern="1200" cap="none" spc="0" normalizeH="0" baseline="0" noProof="0" dirty="0">
                <a:ln>
                  <a:noFill/>
                </a:ln>
                <a:solidFill>
                  <a:schemeClr val="accent1">
                    <a:lumMod val="75000"/>
                  </a:schemeClr>
                </a:solidFill>
                <a:effectLst/>
                <a:uLnTx/>
                <a:uFillTx/>
                <a:latin typeface="+mn-lt"/>
                <a:ea typeface="+mn-ea"/>
                <a:cs typeface="+mn-cs"/>
              </a:rPr>
              <a:t>P(</a:t>
            </a:r>
            <a:r>
              <a:rPr kumimoji="0" lang="es-MX" sz="2400" b="0" i="0" u="none" strike="noStrike" kern="1200" cap="none" spc="0" normalizeH="0" baseline="0" noProof="0" dirty="0" err="1">
                <a:ln>
                  <a:noFill/>
                </a:ln>
                <a:solidFill>
                  <a:schemeClr val="accent1">
                    <a:lumMod val="75000"/>
                  </a:schemeClr>
                </a:solidFill>
                <a:effectLst/>
                <a:uLnTx/>
                <a:uFillTx/>
                <a:latin typeface="+mn-lt"/>
                <a:ea typeface="+mn-ea"/>
                <a:cs typeface="+mn-cs"/>
              </a:rPr>
              <a:t>x,y</a:t>
            </a:r>
            <a:r>
              <a:rPr kumimoji="0" lang="es-MX" sz="2400" b="0" i="0" u="none" strike="noStrike" kern="1200" cap="none" spc="0" normalizeH="0" baseline="0" noProof="0" dirty="0">
                <a:ln>
                  <a:noFill/>
                </a:ln>
                <a:solidFill>
                  <a:schemeClr val="accent1">
                    <a:lumMod val="75000"/>
                  </a:schemeClr>
                </a:solidFill>
                <a:effectLst/>
                <a:uLnTx/>
                <a:uFillTx/>
                <a:latin typeface="+mn-lt"/>
                <a:ea typeface="+mn-ea"/>
                <a:cs typeface="+mn-cs"/>
              </a:rPr>
              <a:t>) = “x es presa de y” (donde x=</a:t>
            </a:r>
            <a:r>
              <a:rPr lang="es-MX" sz="2400" dirty="0">
                <a:solidFill>
                  <a:schemeClr val="accent1">
                    <a:lumMod val="75000"/>
                  </a:schemeClr>
                </a:solidFill>
              </a:rPr>
              <a:t>peces y </a:t>
            </a:r>
            <a:r>
              <a:rPr lang="es-MX" sz="2400" dirty="0" err="1">
                <a:solidFill>
                  <a:schemeClr val="accent1">
                    <a:lumMod val="75000"/>
                  </a:schemeClr>
                </a:solidFill>
              </a:rPr>
              <a:t>y</a:t>
            </a:r>
            <a:r>
              <a:rPr lang="es-MX" sz="2400" dirty="0">
                <a:solidFill>
                  <a:schemeClr val="accent1">
                    <a:lumMod val="75000"/>
                  </a:schemeClr>
                </a:solidFill>
              </a:rPr>
              <a:t>=oso)</a:t>
            </a:r>
            <a:endParaRPr kumimoji="0" lang="es-MX" sz="2400" b="0" i="0" u="none" strike="noStrike" kern="1200" cap="none" spc="0" normalizeH="0" baseline="0" noProof="0" dirty="0">
              <a:ln>
                <a:noFill/>
              </a:ln>
              <a:solidFill>
                <a:schemeClr val="accent1">
                  <a:lumMod val="75000"/>
                </a:schemeClr>
              </a:solidFill>
              <a:effectLst/>
              <a:uLnTx/>
              <a:uFillTx/>
              <a:latin typeface="+mn-lt"/>
              <a:ea typeface="+mn-ea"/>
              <a:cs typeface="+mn-cs"/>
            </a:endParaRPr>
          </a:p>
          <a:p>
            <a:pPr marL="342900" marR="0" lvl="0" indent="-342900" algn="ctr" defTabSz="457200" rtl="0" eaLnBrk="1" fontAlgn="auto" latinLnBrk="0" hangingPunct="1">
              <a:lnSpc>
                <a:spcPct val="100000"/>
              </a:lnSpc>
              <a:spcBef>
                <a:spcPct val="20000"/>
              </a:spcBef>
              <a:spcAft>
                <a:spcPts val="0"/>
              </a:spcAft>
              <a:buClrTx/>
              <a:buSzTx/>
              <a:buFont typeface="Arial"/>
              <a:buNone/>
              <a:tabLst/>
              <a:defRPr/>
            </a:pPr>
            <a:r>
              <a:rPr kumimoji="0" lang="es-MX" sz="2400" b="0" i="0" u="none" strike="noStrike" kern="1200" cap="none" spc="0" normalizeH="0" baseline="0" noProof="0" dirty="0">
                <a:ln>
                  <a:noFill/>
                </a:ln>
                <a:solidFill>
                  <a:srgbClr val="FF0000"/>
                </a:solidFill>
                <a:effectLst/>
                <a:uLnTx/>
                <a:uFillTx/>
                <a:latin typeface="+mn-lt"/>
                <a:ea typeface="+mn-ea"/>
                <a:cs typeface="+mn-cs"/>
              </a:rPr>
              <a:t>Ɐx </a:t>
            </a:r>
            <a:r>
              <a:rPr kumimoji="0" lang="es-MX" altLang="ii-CN" sz="2400" b="0" i="0" u="none" strike="noStrike" kern="1200" cap="none" spc="0" normalizeH="0" baseline="0" noProof="0" dirty="0">
                <a:ln>
                  <a:noFill/>
                </a:ln>
                <a:solidFill>
                  <a:srgbClr val="FF0000"/>
                </a:solidFill>
                <a:effectLst/>
                <a:uLnTx/>
                <a:uFillTx/>
                <a:latin typeface="+mn-lt"/>
                <a:ea typeface="+mn-ea"/>
                <a:cs typeface="+mn-cs"/>
              </a:rPr>
              <a:t>ꓱy </a:t>
            </a:r>
            <a:r>
              <a:rPr kumimoji="0" lang="es-MX" sz="2400" b="0" i="0" u="none" strike="noStrike" kern="1200" cap="none" spc="0" normalizeH="0" baseline="0" noProof="0" dirty="0">
                <a:ln>
                  <a:noFill/>
                </a:ln>
                <a:solidFill>
                  <a:srgbClr val="FF0000"/>
                </a:solidFill>
                <a:effectLst/>
                <a:uLnTx/>
                <a:uFillTx/>
                <a:latin typeface="+mn-lt"/>
                <a:ea typeface="+mn-ea"/>
                <a:cs typeface="+mn-cs"/>
              </a:rPr>
              <a:t> (P(</a:t>
            </a:r>
            <a:r>
              <a:rPr kumimoji="0" lang="es-MX" sz="2400" b="0" i="0" u="none" strike="noStrike" kern="1200" cap="none" spc="0" normalizeH="0" baseline="0" noProof="0" dirty="0" err="1">
                <a:ln>
                  <a:noFill/>
                </a:ln>
                <a:solidFill>
                  <a:srgbClr val="FF0000"/>
                </a:solidFill>
                <a:effectLst/>
                <a:uLnTx/>
                <a:uFillTx/>
                <a:latin typeface="+mn-lt"/>
                <a:ea typeface="+mn-ea"/>
                <a:cs typeface="+mn-cs"/>
              </a:rPr>
              <a:t>x,y</a:t>
            </a:r>
            <a:r>
              <a:rPr kumimoji="0" lang="es-MX" sz="2400" b="0" i="0" u="none" strike="noStrike" kern="1200" cap="none" spc="0" normalizeH="0" baseline="0" noProof="0" dirty="0">
                <a:ln>
                  <a:noFill/>
                </a:ln>
                <a:solidFill>
                  <a:srgbClr val="FF0000"/>
                </a:solidFill>
                <a:effectLst/>
                <a:uLnTx/>
                <a:uFillTx/>
                <a:latin typeface="+mn-lt"/>
                <a:ea typeface="+mn-ea"/>
                <a:cs typeface="+mn-cs"/>
              </a:rPr>
              <a:t>)</a:t>
            </a:r>
            <a:r>
              <a:rPr kumimoji="0" lang="es-MX" altLang="ii-CN" sz="2400" b="0" i="0" u="none" strike="noStrike" kern="1200" cap="none" spc="0" normalizeH="0" baseline="0" noProof="0" dirty="0">
                <a:ln>
                  <a:noFill/>
                </a:ln>
                <a:solidFill>
                  <a:srgbClr val="FF0000"/>
                </a:solidFill>
                <a:effectLst/>
                <a:uLnTx/>
                <a:uFillTx/>
                <a:latin typeface="+mn-lt"/>
                <a:ea typeface="+mn-ea"/>
                <a:cs typeface="+mn-cs"/>
              </a:rPr>
              <a:t>)</a:t>
            </a:r>
            <a:endParaRPr kumimoji="0" lang="es-MX"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txBox="1">
            <a:spLocks/>
          </p:cNvSpPr>
          <p:nvPr/>
        </p:nvSpPr>
        <p:spPr>
          <a:xfrm>
            <a:off x="457200" y="1268760"/>
            <a:ext cx="8229600" cy="2550205"/>
          </a:xfrm>
          <a:prstGeom prst="rect">
            <a:avLst/>
          </a:prstGeom>
        </p:spPr>
        <p:txBody>
          <a:bodyPr>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400" b="0" i="0" u="none" strike="noStrike" kern="1200" cap="none" spc="0" normalizeH="0" baseline="0" noProof="0">
                <a:ln>
                  <a:noFill/>
                </a:ln>
                <a:solidFill>
                  <a:schemeClr val="tx1"/>
                </a:solidFill>
                <a:effectLst/>
                <a:uLnTx/>
                <a:uFillTx/>
                <a:latin typeface="+mn-lt"/>
                <a:ea typeface="+mn-ea"/>
                <a:cs typeface="+mn-cs"/>
              </a:rPr>
              <a:t>Normalmente las proposiciones no son tan complejas y con la practica esto debería de volverse trivial, aunque también podemos notar que para negar una proposición con cuantificadores y predicados siempre cambiamos los respectivos cuantificadores y negamos el predicado al que están relacionados.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s-MX"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txBox="1">
            <a:spLocks/>
          </p:cNvSpPr>
          <p:nvPr/>
        </p:nvSpPr>
        <p:spPr>
          <a:xfrm>
            <a:off x="457200" y="1182538"/>
            <a:ext cx="8229600" cy="3411005"/>
          </a:xfrm>
          <a:prstGeom prst="rect">
            <a:avLst/>
          </a:prstGeom>
        </p:spPr>
        <p:txBody>
          <a:bodyPr>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Por ejemplo:</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“Cualquier par de personas tiene un conocido en común”</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accent1">
                    <a:lumMod val="75000"/>
                  </a:schemeClr>
                </a:solidFill>
                <a:effectLst/>
                <a:uLnTx/>
                <a:uFillTx/>
                <a:latin typeface="+mn-lt"/>
                <a:ea typeface="+mn-ea"/>
                <a:cs typeface="+mn-cs"/>
              </a:rPr>
              <a:t>Para escribir esto en la lógica de predicados, definamos el predicado P:</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P(</a:t>
            </a:r>
            <a:r>
              <a:rPr kumimoji="0" lang="es-MX" sz="2000" b="0" i="0" u="none" strike="noStrike" kern="1200" cap="none" spc="0" normalizeH="0" baseline="0" noProof="0" dirty="0" err="1">
                <a:ln>
                  <a:noFill/>
                </a:ln>
                <a:solidFill>
                  <a:schemeClr val="tx1"/>
                </a:solidFill>
                <a:effectLst/>
                <a:uLnTx/>
                <a:uFillTx/>
                <a:latin typeface="+mn-lt"/>
                <a:ea typeface="+mn-ea"/>
                <a:cs typeface="+mn-cs"/>
              </a:rPr>
              <a:t>x,y,z</a:t>
            </a:r>
            <a:r>
              <a:rPr kumimoji="0" lang="es-MX" sz="2000" b="0" i="0" u="none" strike="noStrike" kern="1200" cap="none" spc="0" normalizeH="0" baseline="0" noProof="0" dirty="0">
                <a:ln>
                  <a:noFill/>
                </a:ln>
                <a:solidFill>
                  <a:schemeClr val="tx1"/>
                </a:solidFill>
                <a:effectLst/>
                <a:uLnTx/>
                <a:uFillTx/>
                <a:latin typeface="+mn-lt"/>
                <a:ea typeface="+mn-ea"/>
                <a:cs typeface="+mn-cs"/>
              </a:rPr>
              <a:t>) = “</a:t>
            </a:r>
            <a:r>
              <a:rPr kumimoji="0" lang="es-MX" sz="2000" b="0" i="0" u="none" strike="noStrike" kern="1200" cap="none" spc="0" normalizeH="0" baseline="0" noProof="0" dirty="0">
                <a:ln>
                  <a:noFill/>
                </a:ln>
                <a:solidFill>
                  <a:srgbClr val="FF0000"/>
                </a:solidFill>
                <a:effectLst/>
                <a:uLnTx/>
                <a:uFillTx/>
                <a:latin typeface="+mn-lt"/>
                <a:ea typeface="+mn-ea"/>
                <a:cs typeface="+mn-cs"/>
              </a:rPr>
              <a:t>z</a:t>
            </a:r>
            <a:r>
              <a:rPr kumimoji="0" lang="es-MX" sz="2000" b="0" i="0" u="none" strike="noStrike" kern="1200" cap="none" spc="0" normalizeH="0" baseline="0" noProof="0" dirty="0">
                <a:ln>
                  <a:noFill/>
                </a:ln>
                <a:solidFill>
                  <a:schemeClr val="tx1"/>
                </a:solidFill>
                <a:effectLst/>
                <a:uLnTx/>
                <a:uFillTx/>
                <a:latin typeface="+mn-lt"/>
                <a:ea typeface="+mn-ea"/>
                <a:cs typeface="+mn-cs"/>
              </a:rPr>
              <a:t> conoce a </a:t>
            </a:r>
            <a:r>
              <a:rPr kumimoji="0" lang="es-MX" sz="2000" b="0" i="0" u="none" strike="noStrike" kern="1200" cap="none" spc="0" normalizeH="0" baseline="0" noProof="0" dirty="0">
                <a:ln>
                  <a:noFill/>
                </a:ln>
                <a:solidFill>
                  <a:srgbClr val="FF0000"/>
                </a:solidFill>
                <a:effectLst/>
                <a:uLnTx/>
                <a:uFillTx/>
                <a:latin typeface="+mn-lt"/>
                <a:ea typeface="+mn-ea"/>
                <a:cs typeface="+mn-cs"/>
              </a:rPr>
              <a:t>x</a:t>
            </a:r>
            <a:r>
              <a:rPr kumimoji="0" lang="es-MX" sz="2000" b="0" i="0" u="none" strike="noStrike" kern="1200" cap="none" spc="0" normalizeH="0" baseline="0" noProof="0" dirty="0">
                <a:ln>
                  <a:noFill/>
                </a:ln>
                <a:solidFill>
                  <a:schemeClr val="tx1"/>
                </a:solidFill>
                <a:effectLst/>
                <a:uLnTx/>
                <a:uFillTx/>
                <a:latin typeface="+mn-lt"/>
                <a:ea typeface="+mn-ea"/>
                <a:cs typeface="+mn-cs"/>
              </a:rPr>
              <a:t>, y z conoce a </a:t>
            </a:r>
            <a:r>
              <a:rPr kumimoji="0" lang="es-MX" sz="2000" b="0" i="0" u="none" strike="noStrike" kern="1200" cap="none" spc="0" normalizeH="0" baseline="0" noProof="0" dirty="0">
                <a:ln>
                  <a:noFill/>
                </a:ln>
                <a:solidFill>
                  <a:srgbClr val="FF0000"/>
                </a:solidFill>
                <a:effectLst/>
                <a:uLnTx/>
                <a:uFillTx/>
                <a:latin typeface="+mn-lt"/>
                <a:ea typeface="+mn-ea"/>
                <a:cs typeface="+mn-cs"/>
              </a:rPr>
              <a:t>y</a:t>
            </a:r>
            <a:r>
              <a:rPr kumimoji="0" lang="es-MX" sz="20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accent1">
                    <a:lumMod val="75000"/>
                  </a:schemeClr>
                </a:solidFill>
                <a:effectLst/>
                <a:uLnTx/>
                <a:uFillTx/>
                <a:latin typeface="+mn-lt"/>
                <a:ea typeface="+mn-ea"/>
                <a:cs typeface="+mn-cs"/>
              </a:rPr>
              <a:t>En donde las 3 variables representan personas</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dirty="0">
                <a:ln>
                  <a:noFill/>
                </a:ln>
                <a:solidFill>
                  <a:schemeClr val="accent1">
                    <a:lumMod val="75000"/>
                  </a:schemeClr>
                </a:solidFill>
                <a:effectLst/>
                <a:uLnTx/>
                <a:uFillTx/>
                <a:latin typeface="+mn-lt"/>
                <a:ea typeface="+mn-ea"/>
                <a:cs typeface="+mn-cs"/>
              </a:rPr>
              <a:t>Entonces la </a:t>
            </a:r>
            <a:r>
              <a:rPr kumimoji="0" lang="es-MX" sz="2000" b="0" i="0" u="none" strike="noStrike" kern="1200" cap="none" spc="0" normalizeH="0" baseline="0" noProof="0" dirty="0" err="1">
                <a:ln>
                  <a:noFill/>
                </a:ln>
                <a:solidFill>
                  <a:schemeClr val="accent1">
                    <a:lumMod val="75000"/>
                  </a:schemeClr>
                </a:solidFill>
                <a:effectLst/>
                <a:uLnTx/>
                <a:uFillTx/>
                <a:latin typeface="+mn-lt"/>
                <a:ea typeface="+mn-ea"/>
                <a:cs typeface="+mn-cs"/>
              </a:rPr>
              <a:t>proposicion</a:t>
            </a:r>
            <a:r>
              <a:rPr kumimoji="0" lang="es-MX" sz="2000" b="0" i="0" u="none" strike="noStrike" kern="1200" cap="none" spc="0" normalizeH="0" baseline="0" noProof="0" dirty="0">
                <a:ln>
                  <a:noFill/>
                </a:ln>
                <a:solidFill>
                  <a:schemeClr val="accent1">
                    <a:lumMod val="75000"/>
                  </a:schemeClr>
                </a:solidFill>
                <a:effectLst/>
                <a:uLnTx/>
                <a:uFillTx/>
                <a:latin typeface="+mn-lt"/>
                <a:ea typeface="+mn-ea"/>
                <a:cs typeface="+mn-cs"/>
              </a:rPr>
              <a:t> original la </a:t>
            </a:r>
            <a:r>
              <a:rPr kumimoji="0" lang="es-MX" sz="2000" b="0" i="0" u="none" strike="noStrike" kern="1200" cap="none" spc="0" normalizeH="0" baseline="0" noProof="0" dirty="0" err="1">
                <a:ln>
                  <a:noFill/>
                </a:ln>
                <a:solidFill>
                  <a:schemeClr val="accent1">
                    <a:lumMod val="75000"/>
                  </a:schemeClr>
                </a:solidFill>
                <a:effectLst/>
                <a:uLnTx/>
                <a:uFillTx/>
                <a:latin typeface="+mn-lt"/>
                <a:ea typeface="+mn-ea"/>
                <a:cs typeface="+mn-cs"/>
              </a:rPr>
              <a:t>escribiriamos</a:t>
            </a:r>
            <a:r>
              <a:rPr kumimoji="0" lang="es-MX" sz="2000" b="0" i="0" u="none" strike="noStrike" kern="1200" cap="none" spc="0" normalizeH="0" baseline="0" noProof="0" dirty="0">
                <a:ln>
                  <a:noFill/>
                </a:ln>
                <a:solidFill>
                  <a:schemeClr val="accent1">
                    <a:lumMod val="75000"/>
                  </a:schemeClr>
                </a:solidFill>
                <a:effectLst/>
                <a:uLnTx/>
                <a:uFillTx/>
                <a:latin typeface="+mn-lt"/>
                <a:ea typeface="+mn-ea"/>
                <a:cs typeface="+mn-cs"/>
              </a:rPr>
              <a:t> de esta forma:</a:t>
            </a:r>
          </a:p>
          <a:p>
            <a:pPr marL="342900" marR="0" lvl="0" indent="-342900" algn="ctr"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dirty="0">
                <a:ln>
                  <a:noFill/>
                </a:ln>
                <a:solidFill>
                  <a:srgbClr val="FF0000"/>
                </a:solidFill>
                <a:effectLst/>
                <a:uLnTx/>
                <a:uFillTx/>
                <a:latin typeface="+mn-lt"/>
                <a:ea typeface="+mn-ea"/>
                <a:cs typeface="+mn-cs"/>
              </a:rPr>
              <a:t>Ɐx Ɐ</a:t>
            </a:r>
            <a:r>
              <a:rPr kumimoji="0" lang="es-MX" altLang="ii-CN" sz="2000" b="0" i="0" u="none" strike="noStrike" kern="1200" cap="none" spc="0" normalizeH="0" baseline="0" noProof="0" dirty="0">
                <a:ln>
                  <a:noFill/>
                </a:ln>
                <a:solidFill>
                  <a:srgbClr val="FF0000"/>
                </a:solidFill>
                <a:effectLst/>
                <a:uLnTx/>
                <a:uFillTx/>
                <a:latin typeface="+mn-lt"/>
                <a:ea typeface="+mn-ea"/>
                <a:cs typeface="+mn-cs"/>
              </a:rPr>
              <a:t>y ꓱz </a:t>
            </a:r>
            <a:r>
              <a:rPr kumimoji="0" lang="es-MX" sz="2000" b="0" i="0" u="none" strike="noStrike" kern="1200" cap="none" spc="0" normalizeH="0" baseline="0" noProof="0" dirty="0">
                <a:ln>
                  <a:noFill/>
                </a:ln>
                <a:solidFill>
                  <a:srgbClr val="FF0000"/>
                </a:solidFill>
                <a:effectLst/>
                <a:uLnTx/>
                <a:uFillTx/>
                <a:latin typeface="+mn-lt"/>
                <a:ea typeface="+mn-ea"/>
                <a:cs typeface="+mn-cs"/>
              </a:rPr>
              <a:t> (P(</a:t>
            </a:r>
            <a:r>
              <a:rPr kumimoji="0" lang="es-MX" sz="2000" b="0" i="0" u="none" strike="noStrike" kern="1200" cap="none" spc="0" normalizeH="0" baseline="0" noProof="0" dirty="0" err="1">
                <a:ln>
                  <a:noFill/>
                </a:ln>
                <a:solidFill>
                  <a:srgbClr val="FF0000"/>
                </a:solidFill>
                <a:effectLst/>
                <a:uLnTx/>
                <a:uFillTx/>
                <a:latin typeface="+mn-lt"/>
                <a:ea typeface="+mn-ea"/>
                <a:cs typeface="+mn-cs"/>
              </a:rPr>
              <a:t>x,y,z</a:t>
            </a:r>
            <a:r>
              <a:rPr kumimoji="0" lang="es-MX" sz="2000" b="0" i="0" u="none" strike="noStrike" kern="1200" cap="none" spc="0" normalizeH="0" baseline="0" noProof="0" dirty="0">
                <a:ln>
                  <a:noFill/>
                </a:ln>
                <a:solidFill>
                  <a:srgbClr val="FF0000"/>
                </a:solidFill>
                <a:effectLst/>
                <a:uLnTx/>
                <a:uFillTx/>
                <a:latin typeface="+mn-lt"/>
                <a:ea typeface="+mn-ea"/>
                <a:cs typeface="+mn-cs"/>
              </a:rPr>
              <a:t>)</a:t>
            </a:r>
            <a:r>
              <a:rPr kumimoji="0" lang="es-MX" altLang="ii-CN" sz="2000" b="0" i="0" u="none" strike="noStrike" kern="1200" cap="none" spc="0" normalizeH="0" baseline="0" noProof="0" dirty="0">
                <a:ln>
                  <a:noFill/>
                </a:ln>
                <a:solidFill>
                  <a:srgbClr val="FF0000"/>
                </a:solidFill>
                <a:effectLst/>
                <a:uLnTx/>
                <a:uFillTx/>
                <a:latin typeface="+mn-lt"/>
                <a:ea typeface="+mn-ea"/>
                <a:cs typeface="+mn-cs"/>
              </a:rPr>
              <a:t>)</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Si seguimos la formula, ¿Cómo seria la negación?</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EB1AD60-40E5-414F-A125-A4A406AE8FEB}"/>
              </a:ext>
            </a:extLst>
          </p:cNvPr>
          <p:cNvSpPr txBox="1"/>
          <p:nvPr/>
        </p:nvSpPr>
        <p:spPr>
          <a:xfrm>
            <a:off x="552892" y="648587"/>
            <a:ext cx="5231219" cy="400110"/>
          </a:xfrm>
          <a:prstGeom prst="rect">
            <a:avLst/>
          </a:prstGeom>
          <a:noFill/>
        </p:spPr>
        <p:txBody>
          <a:bodyPr wrap="square" rtlCol="0">
            <a:spAutoFit/>
          </a:bodyPr>
          <a:lstStyle/>
          <a:p>
            <a:r>
              <a:rPr lang="es-MX" sz="2000" dirty="0">
                <a:solidFill>
                  <a:schemeClr val="bg1"/>
                </a:solidFill>
                <a:latin typeface="Gotham" pitchFamily="2" charset="0"/>
              </a:rPr>
              <a:t>TEMARIO</a:t>
            </a:r>
            <a:endParaRPr lang="es-MX" sz="2000" dirty="0">
              <a:solidFill>
                <a:schemeClr val="bg1"/>
              </a:solidFill>
              <a:latin typeface="Gotham-Medium" panose="02000604030000020004" pitchFamily="2" charset="0"/>
            </a:endParaRPr>
          </a:p>
        </p:txBody>
      </p:sp>
      <p:sp>
        <p:nvSpPr>
          <p:cNvPr id="3" name="CuadroTexto 2">
            <a:extLst>
              <a:ext uri="{FF2B5EF4-FFF2-40B4-BE49-F238E27FC236}">
                <a16:creationId xmlns:a16="http://schemas.microsoft.com/office/drawing/2014/main" id="{D04D9CCF-4D21-4AF4-9A2B-E0ABD13B9FDE}"/>
              </a:ext>
            </a:extLst>
          </p:cNvPr>
          <p:cNvSpPr txBox="1"/>
          <p:nvPr/>
        </p:nvSpPr>
        <p:spPr>
          <a:xfrm>
            <a:off x="552892" y="1082084"/>
            <a:ext cx="7953155" cy="1938992"/>
          </a:xfrm>
          <a:prstGeom prst="rect">
            <a:avLst/>
          </a:prstGeom>
          <a:noFill/>
        </p:spPr>
        <p:txBody>
          <a:bodyPr wrap="square" rtlCol="0">
            <a:spAutoFit/>
          </a:bodyPr>
          <a:lstStyle/>
          <a:p>
            <a:pPr marL="342900" indent="-342900">
              <a:buFont typeface="Wingdings" panose="05000000000000000000" pitchFamily="2" charset="2"/>
              <a:buChar char="§"/>
            </a:pPr>
            <a:r>
              <a:rPr lang="es-MX" sz="2000" dirty="0">
                <a:solidFill>
                  <a:schemeClr val="bg1"/>
                </a:solidFill>
                <a:latin typeface="Gotham" pitchFamily="2" charset="0"/>
              </a:rPr>
              <a:t>Objetivo</a:t>
            </a:r>
          </a:p>
          <a:p>
            <a:pPr marL="342900" indent="-342900">
              <a:buFont typeface="Wingdings" panose="05000000000000000000" pitchFamily="2" charset="2"/>
              <a:buChar char="§"/>
            </a:pPr>
            <a:r>
              <a:rPr lang="es-MX" sz="2000" dirty="0">
                <a:solidFill>
                  <a:schemeClr val="bg1"/>
                </a:solidFill>
                <a:latin typeface="Gotham" pitchFamily="2" charset="0"/>
              </a:rPr>
              <a:t>Pregunta de sesión</a:t>
            </a:r>
          </a:p>
          <a:p>
            <a:pPr marL="342900" indent="-342900">
              <a:buFont typeface="Wingdings" panose="05000000000000000000" pitchFamily="2" charset="2"/>
              <a:buChar char="§"/>
            </a:pPr>
            <a:r>
              <a:rPr lang="es-MX" sz="2000" dirty="0">
                <a:solidFill>
                  <a:schemeClr val="bg1"/>
                </a:solidFill>
                <a:latin typeface="Gotham" pitchFamily="2" charset="0"/>
              </a:rPr>
              <a:t>Ejercicios</a:t>
            </a:r>
          </a:p>
          <a:p>
            <a:pPr marL="342900" indent="-342900">
              <a:buFont typeface="Wingdings" panose="05000000000000000000" pitchFamily="2" charset="2"/>
              <a:buChar char="§"/>
            </a:pPr>
            <a:r>
              <a:rPr lang="es-MX" sz="2000" dirty="0">
                <a:solidFill>
                  <a:schemeClr val="bg1"/>
                </a:solidFill>
                <a:latin typeface="Gotham" pitchFamily="2" charset="0"/>
              </a:rPr>
              <a:t>Resumen</a:t>
            </a:r>
          </a:p>
          <a:p>
            <a:pPr marL="342900" indent="-342900">
              <a:buFont typeface="Wingdings" panose="05000000000000000000" pitchFamily="2" charset="2"/>
              <a:buChar char="§"/>
            </a:pPr>
            <a:r>
              <a:rPr lang="es-MX" sz="2000" dirty="0">
                <a:solidFill>
                  <a:schemeClr val="bg1"/>
                </a:solidFill>
                <a:latin typeface="Gotham" pitchFamily="2" charset="0"/>
              </a:rPr>
              <a:t>Referencias</a:t>
            </a:r>
          </a:p>
          <a:p>
            <a:pPr marL="342900" indent="-342900">
              <a:buFont typeface="Wingdings" panose="05000000000000000000" pitchFamily="2" charset="2"/>
              <a:buChar char="§"/>
            </a:pPr>
            <a:r>
              <a:rPr lang="es-MX" sz="2000" dirty="0">
                <a:solidFill>
                  <a:schemeClr val="bg1"/>
                </a:solidFill>
                <a:latin typeface="Gotham" pitchFamily="2" charset="0"/>
              </a:rPr>
              <a:t>Redes</a:t>
            </a:r>
            <a:endParaRPr lang="es-MX" sz="2000" dirty="0">
              <a:solidFill>
                <a:schemeClr val="bg1"/>
              </a:solidFill>
              <a:latin typeface="Gotham-Medium" panose="02000604030000020004" pitchFamily="2" charset="0"/>
            </a:endParaRPr>
          </a:p>
        </p:txBody>
      </p:sp>
    </p:spTree>
    <p:extLst>
      <p:ext uri="{BB962C8B-B14F-4D97-AF65-F5344CB8AC3E}">
        <p14:creationId xmlns:p14="http://schemas.microsoft.com/office/powerpoint/2010/main" val="3385005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txBox="1">
            <a:spLocks/>
          </p:cNvSpPr>
          <p:nvPr/>
        </p:nvSpPr>
        <p:spPr>
          <a:xfrm>
            <a:off x="242040" y="913588"/>
            <a:ext cx="8229600" cy="3658431"/>
          </a:xfrm>
          <a:prstGeom prst="rect">
            <a:avLst/>
          </a:prstGeom>
        </p:spPr>
        <p:txBody>
          <a:bodyPr/>
          <a:lstStyle/>
          <a:p>
            <a:pPr marL="342900" marR="0" lvl="0" indent="-342900" algn="ctr" defTabSz="457200" rtl="0" eaLnBrk="1" fontAlgn="auto" latinLnBrk="0" hangingPunct="1">
              <a:lnSpc>
                <a:spcPct val="100000"/>
              </a:lnSpc>
              <a:spcBef>
                <a:spcPct val="20000"/>
              </a:spcBef>
              <a:spcAft>
                <a:spcPts val="0"/>
              </a:spcAft>
              <a:buClrTx/>
              <a:buSzTx/>
              <a:buFont typeface="Arial"/>
              <a:buChar char="•"/>
              <a:tabLst/>
              <a:defRPr/>
            </a:pPr>
            <a:r>
              <a:rPr kumimoji="0" lang="es-MX" sz="2400" b="0" i="0" u="none" strike="noStrike" kern="1200" cap="none" spc="0" normalizeH="0" baseline="0" noProof="0" dirty="0">
                <a:ln>
                  <a:noFill/>
                </a:ln>
                <a:solidFill>
                  <a:srgbClr val="FF0000"/>
                </a:solidFill>
                <a:effectLst/>
                <a:uLnTx/>
                <a:uFillTx/>
                <a:latin typeface="+mn-lt"/>
                <a:ea typeface="+mn-ea"/>
                <a:cs typeface="+mn-cs"/>
              </a:rPr>
              <a:t>P=Ɐx Ɐ</a:t>
            </a:r>
            <a:r>
              <a:rPr kumimoji="0" lang="es-MX" altLang="ii-CN" sz="2400" b="0" i="0" u="none" strike="noStrike" kern="1200" cap="none" spc="0" normalizeH="0" baseline="0" noProof="0" dirty="0">
                <a:ln>
                  <a:noFill/>
                </a:ln>
                <a:solidFill>
                  <a:srgbClr val="FF0000"/>
                </a:solidFill>
                <a:effectLst/>
                <a:uLnTx/>
                <a:uFillTx/>
                <a:latin typeface="+mn-lt"/>
                <a:ea typeface="+mn-ea"/>
                <a:cs typeface="+mn-cs"/>
              </a:rPr>
              <a:t>y ꓱz </a:t>
            </a:r>
            <a:r>
              <a:rPr kumimoji="0" lang="es-MX" sz="2400" b="0" i="0" u="none" strike="noStrike" kern="1200" cap="none" spc="0" normalizeH="0" baseline="0" noProof="0" dirty="0">
                <a:ln>
                  <a:noFill/>
                </a:ln>
                <a:solidFill>
                  <a:srgbClr val="FF0000"/>
                </a:solidFill>
                <a:effectLst/>
                <a:uLnTx/>
                <a:uFillTx/>
                <a:latin typeface="+mn-lt"/>
                <a:ea typeface="+mn-ea"/>
                <a:cs typeface="+mn-cs"/>
              </a:rPr>
              <a:t> (P(</a:t>
            </a:r>
            <a:r>
              <a:rPr kumimoji="0" lang="es-MX" sz="2400" b="0" i="0" u="none" strike="noStrike" kern="1200" cap="none" spc="0" normalizeH="0" baseline="0" noProof="0" dirty="0" err="1">
                <a:ln>
                  <a:noFill/>
                </a:ln>
                <a:solidFill>
                  <a:srgbClr val="FF0000"/>
                </a:solidFill>
                <a:effectLst/>
                <a:uLnTx/>
                <a:uFillTx/>
                <a:latin typeface="+mn-lt"/>
                <a:ea typeface="+mn-ea"/>
                <a:cs typeface="+mn-cs"/>
              </a:rPr>
              <a:t>x,y,z</a:t>
            </a:r>
            <a:r>
              <a:rPr kumimoji="0" lang="es-MX" sz="2400" b="0" i="0" u="none" strike="noStrike" kern="1200" cap="none" spc="0" normalizeH="0" baseline="0" noProof="0" dirty="0">
                <a:ln>
                  <a:noFill/>
                </a:ln>
                <a:solidFill>
                  <a:srgbClr val="FF0000"/>
                </a:solidFill>
                <a:effectLst/>
                <a:uLnTx/>
                <a:uFillTx/>
                <a:latin typeface="+mn-lt"/>
                <a:ea typeface="+mn-ea"/>
                <a:cs typeface="+mn-cs"/>
              </a:rPr>
              <a:t>)</a:t>
            </a:r>
            <a:r>
              <a:rPr kumimoji="0" lang="es-MX" altLang="ii-CN" sz="2400" b="0" i="0" u="none" strike="noStrike" kern="1200" cap="none" spc="0" normalizeH="0" baseline="0" noProof="0" dirty="0">
                <a:ln>
                  <a:noFill/>
                </a:ln>
                <a:solidFill>
                  <a:srgbClr val="FF0000"/>
                </a:solidFill>
                <a:effectLst/>
                <a:uLnTx/>
                <a:uFillTx/>
                <a:latin typeface="+mn-lt"/>
                <a:ea typeface="+mn-ea"/>
                <a:cs typeface="+mn-cs"/>
              </a:rPr>
              <a:t>)</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400" b="0" i="0" u="none" strike="noStrike" kern="1200" cap="none" spc="0" normalizeH="0" baseline="0" noProof="0" dirty="0">
                <a:ln>
                  <a:noFill/>
                </a:ln>
                <a:solidFill>
                  <a:schemeClr val="tx1"/>
                </a:solidFill>
                <a:effectLst/>
                <a:uLnTx/>
                <a:uFillTx/>
                <a:latin typeface="+mn-lt"/>
                <a:ea typeface="+mn-ea"/>
                <a:cs typeface="+mn-cs"/>
              </a:rPr>
              <a:t>Se obtiene al cambiar el cuantificador correspondiente a cada variable y negar el predicado que las relaciona.</a:t>
            </a:r>
          </a:p>
          <a:p>
            <a:pPr marL="342900" marR="0" lvl="0" indent="-342900" algn="ctr" defTabSz="457200" rtl="0" eaLnBrk="1" fontAlgn="auto" latinLnBrk="0" hangingPunct="1">
              <a:lnSpc>
                <a:spcPct val="100000"/>
              </a:lnSpc>
              <a:spcBef>
                <a:spcPct val="20000"/>
              </a:spcBef>
              <a:spcAft>
                <a:spcPts val="0"/>
              </a:spcAft>
              <a:buClrTx/>
              <a:buSzTx/>
              <a:buFont typeface="Arial"/>
              <a:buChar char="•"/>
              <a:tabLst/>
              <a:defRPr/>
            </a:pPr>
            <a:r>
              <a:rPr kumimoji="0" lang="es-MX" sz="2400" b="0" i="0" u="none" strike="noStrike" kern="1200" cap="none" spc="0" normalizeH="0" baseline="0" noProof="0" dirty="0">
                <a:ln>
                  <a:noFill/>
                </a:ln>
                <a:solidFill>
                  <a:srgbClr val="FF0000"/>
                </a:solidFill>
                <a:effectLst/>
                <a:uLnTx/>
                <a:uFillTx/>
                <a:latin typeface="+mn-lt"/>
                <a:ea typeface="+mn-ea"/>
                <a:cs typeface="+mn-cs"/>
              </a:rPr>
              <a:t>¬P= </a:t>
            </a:r>
            <a:r>
              <a:rPr kumimoji="0" lang="es-MX" altLang="ii-CN" sz="2400" b="0" i="0" u="none" strike="noStrike" kern="1200" cap="none" spc="0" normalizeH="0" baseline="0" noProof="0" dirty="0">
                <a:ln>
                  <a:noFill/>
                </a:ln>
                <a:solidFill>
                  <a:srgbClr val="FF0000"/>
                </a:solidFill>
                <a:effectLst/>
                <a:uLnTx/>
                <a:uFillTx/>
                <a:latin typeface="+mn-lt"/>
                <a:ea typeface="+mn-ea"/>
                <a:cs typeface="+mn-cs"/>
              </a:rPr>
              <a:t>ꓱ</a:t>
            </a:r>
            <a:r>
              <a:rPr kumimoji="0" lang="es-MX" sz="2400" b="0" i="0" u="none" strike="noStrike" kern="1200" cap="none" spc="0" normalizeH="0" baseline="0" noProof="0" dirty="0">
                <a:ln>
                  <a:noFill/>
                </a:ln>
                <a:solidFill>
                  <a:srgbClr val="FF0000"/>
                </a:solidFill>
                <a:effectLst/>
                <a:uLnTx/>
                <a:uFillTx/>
                <a:latin typeface="+mn-lt"/>
                <a:ea typeface="+mn-ea"/>
                <a:cs typeface="+mn-cs"/>
              </a:rPr>
              <a:t>x </a:t>
            </a:r>
            <a:r>
              <a:rPr kumimoji="0" lang="es-MX" altLang="ii-CN" sz="2400" b="0" i="0" u="none" strike="noStrike" kern="1200" cap="none" spc="0" normalizeH="0" baseline="0" noProof="0" dirty="0">
                <a:ln>
                  <a:noFill/>
                </a:ln>
                <a:solidFill>
                  <a:srgbClr val="FF0000"/>
                </a:solidFill>
                <a:effectLst/>
                <a:uLnTx/>
                <a:uFillTx/>
                <a:latin typeface="+mn-lt"/>
                <a:ea typeface="+mn-ea"/>
                <a:cs typeface="+mn-cs"/>
              </a:rPr>
              <a:t>ꓱy </a:t>
            </a:r>
            <a:r>
              <a:rPr kumimoji="0" lang="es-MX" sz="2400" b="0" i="0" u="none" strike="noStrike" kern="1200" cap="none" spc="0" normalizeH="0" baseline="0" noProof="0" dirty="0">
                <a:ln>
                  <a:noFill/>
                </a:ln>
                <a:solidFill>
                  <a:srgbClr val="FF0000"/>
                </a:solidFill>
                <a:effectLst/>
                <a:uLnTx/>
                <a:uFillTx/>
                <a:latin typeface="+mn-lt"/>
                <a:ea typeface="+mn-ea"/>
                <a:cs typeface="+mn-cs"/>
              </a:rPr>
              <a:t>Ɐ</a:t>
            </a:r>
            <a:r>
              <a:rPr kumimoji="0" lang="es-MX" altLang="ii-CN" sz="2400" b="0" i="0" u="none" strike="noStrike" kern="1200" cap="none" spc="0" normalizeH="0" baseline="0" noProof="0" dirty="0">
                <a:ln>
                  <a:noFill/>
                </a:ln>
                <a:solidFill>
                  <a:srgbClr val="FF0000"/>
                </a:solidFill>
                <a:effectLst/>
                <a:uLnTx/>
                <a:uFillTx/>
                <a:latin typeface="+mn-lt"/>
                <a:ea typeface="+mn-ea"/>
                <a:cs typeface="+mn-cs"/>
              </a:rPr>
              <a:t>z </a:t>
            </a:r>
            <a:r>
              <a:rPr kumimoji="0" lang="es-MX" sz="2400" b="0" i="0" u="none" strike="noStrike" kern="1200" cap="none" spc="0" normalizeH="0" baseline="0" noProof="0" dirty="0">
                <a:ln>
                  <a:noFill/>
                </a:ln>
                <a:solidFill>
                  <a:srgbClr val="FF0000"/>
                </a:solidFill>
                <a:effectLst/>
                <a:uLnTx/>
                <a:uFillTx/>
                <a:latin typeface="+mn-lt"/>
                <a:ea typeface="+mn-ea"/>
                <a:cs typeface="+mn-cs"/>
              </a:rPr>
              <a:t> ( ¬P(</a:t>
            </a:r>
            <a:r>
              <a:rPr kumimoji="0" lang="es-MX" sz="2400" b="0" i="0" u="none" strike="noStrike" kern="1200" cap="none" spc="0" normalizeH="0" baseline="0" noProof="0" dirty="0" err="1">
                <a:ln>
                  <a:noFill/>
                </a:ln>
                <a:solidFill>
                  <a:srgbClr val="FF0000"/>
                </a:solidFill>
                <a:effectLst/>
                <a:uLnTx/>
                <a:uFillTx/>
                <a:latin typeface="+mn-lt"/>
                <a:ea typeface="+mn-ea"/>
                <a:cs typeface="+mn-cs"/>
              </a:rPr>
              <a:t>x,y,z</a:t>
            </a:r>
            <a:r>
              <a:rPr kumimoji="0" lang="es-MX" sz="2400" b="0" i="0" u="none" strike="noStrike" kern="1200" cap="none" spc="0" normalizeH="0" baseline="0" noProof="0" dirty="0">
                <a:ln>
                  <a:noFill/>
                </a:ln>
                <a:solidFill>
                  <a:srgbClr val="FF0000"/>
                </a:solidFill>
                <a:effectLst/>
                <a:uLnTx/>
                <a:uFillTx/>
                <a:latin typeface="+mn-lt"/>
                <a:ea typeface="+mn-ea"/>
                <a:cs typeface="+mn-cs"/>
              </a:rPr>
              <a:t>)</a:t>
            </a:r>
            <a:r>
              <a:rPr kumimoji="0" lang="es-MX" altLang="ii-CN" sz="2400" b="0" i="0" u="none" strike="noStrike" kern="1200" cap="none" spc="0" normalizeH="0" baseline="0" noProof="0" dirty="0">
                <a:ln>
                  <a:noFill/>
                </a:ln>
                <a:solidFill>
                  <a:srgbClr val="FF0000"/>
                </a:solidFill>
                <a:effectLst/>
                <a:uLnTx/>
                <a:uFillTx/>
                <a:latin typeface="+mn-lt"/>
                <a:ea typeface="+mn-ea"/>
                <a:cs typeface="+mn-cs"/>
              </a:rPr>
              <a:t>)</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400" b="0" i="0" u="none" strike="noStrike" kern="1200" cap="none" spc="0" normalizeH="0" baseline="0" noProof="0" dirty="0">
                <a:ln>
                  <a:noFill/>
                </a:ln>
                <a:solidFill>
                  <a:schemeClr val="tx1"/>
                </a:solidFill>
                <a:effectLst/>
                <a:uLnTx/>
                <a:uFillTx/>
                <a:latin typeface="+mn-lt"/>
                <a:ea typeface="+mn-ea"/>
                <a:cs typeface="+mn-cs"/>
              </a:rPr>
              <a:t>Esta proposición la traduciríamos como “Existe una persona x y una persona y, tales que para cualquier otra persona z, no es cierto que z conoce a x y a y” ó </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400" b="0" i="0" u="none" strike="noStrike" kern="1200" cap="none" spc="0" normalizeH="0" baseline="0" noProof="0" dirty="0">
                <a:ln>
                  <a:noFill/>
                </a:ln>
                <a:solidFill>
                  <a:schemeClr val="accent1">
                    <a:lumMod val="75000"/>
                  </a:schemeClr>
                </a:solidFill>
                <a:effectLst/>
                <a:uLnTx/>
                <a:uFillTx/>
                <a:latin typeface="+mn-lt"/>
                <a:ea typeface="+mn-ea"/>
                <a:cs typeface="+mn-cs"/>
              </a:rPr>
              <a:t>“Hay un par de personas que no tienen conocidos en común”.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935915" y="1818059"/>
            <a:ext cx="7078532" cy="1015663"/>
          </a:xfrm>
          <a:prstGeom prst="rect">
            <a:avLst/>
          </a:prstGeom>
          <a:noFill/>
        </p:spPr>
        <p:txBody>
          <a:bodyPr wrap="square" rtlCol="0">
            <a:spAutoFit/>
          </a:bodyPr>
          <a:lstStyle/>
          <a:p>
            <a:r>
              <a:rPr lang="es-MX" sz="6000" dirty="0"/>
              <a:t>¿Tienen alguna duda?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txBox="1">
            <a:spLocks/>
          </p:cNvSpPr>
          <p:nvPr/>
        </p:nvSpPr>
        <p:spPr>
          <a:xfrm>
            <a:off x="457200" y="1481329"/>
            <a:ext cx="8229600" cy="2843246"/>
          </a:xfrm>
          <a:prstGeom prst="rect">
            <a:avLst/>
          </a:prstGeom>
        </p:spPr>
        <p:txBody>
          <a:bodyPr>
            <a:normAutofit/>
          </a:bodyPr>
          <a:lstStyle/>
          <a:p>
            <a:pPr marL="342900" marR="0" lvl="0" indent="-342900" algn="just"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El algebra de </a:t>
            </a:r>
            <a:r>
              <a:rPr kumimoji="0" lang="es-MX" sz="2000" b="0" i="0" u="none" strike="noStrike" kern="1200" cap="none" spc="0" normalizeH="0" baseline="0" noProof="0" dirty="0" err="1">
                <a:ln>
                  <a:noFill/>
                </a:ln>
                <a:solidFill>
                  <a:schemeClr val="tx1"/>
                </a:solidFill>
                <a:effectLst/>
                <a:uLnTx/>
                <a:uFillTx/>
                <a:latin typeface="+mn-lt"/>
                <a:ea typeface="+mn-ea"/>
                <a:cs typeface="+mn-cs"/>
              </a:rPr>
              <a:t>Boole</a:t>
            </a:r>
            <a:r>
              <a:rPr kumimoji="0" lang="es-MX" sz="2000" b="0" i="0" u="none" strike="noStrike" kern="1200" cap="none" spc="0" normalizeH="0" baseline="0" noProof="0" dirty="0">
                <a:ln>
                  <a:noFill/>
                </a:ln>
                <a:solidFill>
                  <a:schemeClr val="tx1"/>
                </a:solidFill>
                <a:effectLst/>
                <a:uLnTx/>
                <a:uFillTx/>
                <a:latin typeface="+mn-lt"/>
                <a:ea typeface="+mn-ea"/>
                <a:cs typeface="+mn-cs"/>
              </a:rPr>
              <a:t> se llama así en honor a su creador George </a:t>
            </a:r>
            <a:r>
              <a:rPr kumimoji="0" lang="es-MX" sz="2000" b="0" i="0" u="none" strike="noStrike" kern="1200" cap="none" spc="0" normalizeH="0" baseline="0" noProof="0" dirty="0" err="1">
                <a:ln>
                  <a:noFill/>
                </a:ln>
                <a:solidFill>
                  <a:schemeClr val="tx1"/>
                </a:solidFill>
                <a:effectLst/>
                <a:uLnTx/>
                <a:uFillTx/>
                <a:latin typeface="+mn-lt"/>
                <a:ea typeface="+mn-ea"/>
                <a:cs typeface="+mn-cs"/>
              </a:rPr>
              <a:t>Boole</a:t>
            </a:r>
            <a:r>
              <a:rPr kumimoji="0" lang="es-MX" sz="2000" b="0" i="0" u="none" strike="noStrike" kern="1200" cap="none" spc="0" normalizeH="0" baseline="0" noProof="0" dirty="0">
                <a:ln>
                  <a:noFill/>
                </a:ln>
                <a:solidFill>
                  <a:schemeClr val="tx1"/>
                </a:solidFill>
                <a:effectLst/>
                <a:uLnTx/>
                <a:uFillTx/>
                <a:latin typeface="+mn-lt"/>
                <a:ea typeface="+mn-ea"/>
                <a:cs typeface="+mn-cs"/>
              </a:rPr>
              <a:t> en el siglo XIX y en principio fue un intento de utilizar las técnicas algebraicas para tratar expresiones de la lógica proposicional.</a:t>
            </a:r>
          </a:p>
          <a:p>
            <a:pPr marL="342900" marR="0" lvl="0" indent="-342900" algn="just"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En 1938 Claude Shannon demostró que se podía emplear estas reglas de la lógica para diseñar circuitos de conmutación eléctrica </a:t>
            </a:r>
            <a:r>
              <a:rPr kumimoji="0" lang="es-MX" sz="2000" b="0" i="0" u="none" strike="noStrike" kern="1200" cap="none" spc="0" normalizeH="0" baseline="0" noProof="0" dirty="0" err="1">
                <a:ln>
                  <a:noFill/>
                </a:ln>
                <a:solidFill>
                  <a:schemeClr val="tx1"/>
                </a:solidFill>
                <a:effectLst/>
                <a:uLnTx/>
                <a:uFillTx/>
                <a:latin typeface="+mn-lt"/>
                <a:ea typeface="+mn-ea"/>
                <a:cs typeface="+mn-cs"/>
              </a:rPr>
              <a:t>biestables</a:t>
            </a:r>
            <a:r>
              <a:rPr kumimoji="0" lang="es-MX" sz="20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just"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Básicamente, el primer paso a la hora de construir un circuito consiste en representar su función </a:t>
            </a:r>
            <a:r>
              <a:rPr kumimoji="0" lang="es-MX" sz="2000" b="0" i="0" u="none" strike="noStrike" kern="1200" cap="none" spc="0" normalizeH="0" baseline="0" noProof="0" dirty="0" err="1">
                <a:ln>
                  <a:noFill/>
                </a:ln>
                <a:solidFill>
                  <a:schemeClr val="tx1"/>
                </a:solidFill>
                <a:effectLst/>
                <a:uLnTx/>
                <a:uFillTx/>
                <a:latin typeface="+mn-lt"/>
                <a:ea typeface="+mn-ea"/>
                <a:cs typeface="+mn-cs"/>
              </a:rPr>
              <a:t>boolena</a:t>
            </a:r>
            <a:r>
              <a:rPr kumimoji="0" lang="es-MX" sz="2000" b="0" i="0" u="none" strike="noStrike" kern="1200" cap="none" spc="0" normalizeH="0" baseline="0" noProof="0" dirty="0">
                <a:ln>
                  <a:noFill/>
                </a:ln>
                <a:solidFill>
                  <a:schemeClr val="tx1"/>
                </a:solidFill>
                <a:effectLst/>
                <a:uLnTx/>
                <a:uFillTx/>
                <a:latin typeface="+mn-lt"/>
                <a:ea typeface="+mn-ea"/>
                <a:cs typeface="+mn-cs"/>
              </a:rPr>
              <a:t> asociada. Esto se hace gracias a una expresión montada a partir de operaciones básicas del algebra de </a:t>
            </a:r>
            <a:r>
              <a:rPr kumimoji="0" lang="es-MX" sz="2000" b="0" i="0" u="none" strike="noStrike" kern="1200" cap="none" spc="0" normalizeH="0" baseline="0" noProof="0" dirty="0" err="1">
                <a:ln>
                  <a:noFill/>
                </a:ln>
                <a:solidFill>
                  <a:schemeClr val="tx1"/>
                </a:solidFill>
                <a:effectLst/>
                <a:uLnTx/>
                <a:uFillTx/>
                <a:latin typeface="+mn-lt"/>
                <a:ea typeface="+mn-ea"/>
                <a:cs typeface="+mn-cs"/>
              </a:rPr>
              <a:t>Boole</a:t>
            </a:r>
            <a:r>
              <a:rPr kumimoji="0" lang="es-MX" sz="2000" b="0" i="0" u="none" strike="noStrike" kern="1200" cap="none" spc="0" normalizeH="0" baseline="0" noProof="0" dirty="0">
                <a:ln>
                  <a:noFill/>
                </a:ln>
                <a:solidFill>
                  <a:schemeClr val="tx1"/>
                </a:solidFill>
                <a:effectLst/>
                <a:uLnTx/>
                <a:uFillTx/>
                <a:latin typeface="+mn-lt"/>
                <a:ea typeface="+mn-ea"/>
                <a:cs typeface="+mn-cs"/>
              </a:rPr>
              <a:t>.</a:t>
            </a:r>
          </a:p>
        </p:txBody>
      </p:sp>
      <p:sp>
        <p:nvSpPr>
          <p:cNvPr id="3" name="2 Título"/>
          <p:cNvSpPr txBox="1">
            <a:spLocks/>
          </p:cNvSpPr>
          <p:nvPr/>
        </p:nvSpPr>
        <p:spPr>
          <a:xfrm>
            <a:off x="457200" y="274638"/>
            <a:ext cx="8229600" cy="1143000"/>
          </a:xfrm>
          <a:prstGeom prst="rect">
            <a:avLst/>
          </a:prstGeom>
        </p:spPr>
        <p:txBody>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MX" sz="4400" b="0" i="0" u="none" strike="noStrike" kern="1200" cap="none" spc="0" normalizeH="0" baseline="0" noProof="0" dirty="0">
                <a:ln>
                  <a:noFill/>
                </a:ln>
                <a:solidFill>
                  <a:schemeClr val="tx1"/>
                </a:solidFill>
                <a:effectLst/>
                <a:uLnTx/>
                <a:uFillTx/>
                <a:latin typeface="+mj-lt"/>
                <a:ea typeface="+mj-ea"/>
                <a:cs typeface="+mj-cs"/>
              </a:rPr>
              <a:t>ALGEBRA DE BOOLE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Título"/>
          <p:cNvSpPr txBox="1">
            <a:spLocks/>
          </p:cNvSpPr>
          <p:nvPr/>
        </p:nvSpPr>
        <p:spPr>
          <a:xfrm>
            <a:off x="457200" y="274638"/>
            <a:ext cx="8229600" cy="661277"/>
          </a:xfrm>
          <a:prstGeom prst="rect">
            <a:avLst/>
          </a:prstGeom>
        </p:spPr>
        <p:txBody>
          <a:bodyPr>
            <a:normAutofit fontScale="975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MX" sz="2800" b="0" i="0" u="none" strike="noStrike" kern="1200" cap="none" spc="0" normalizeH="0" baseline="0" noProof="0" dirty="0">
                <a:ln>
                  <a:noFill/>
                </a:ln>
                <a:solidFill>
                  <a:schemeClr val="tx1"/>
                </a:solidFill>
                <a:effectLst/>
                <a:uLnTx/>
                <a:uFillTx/>
                <a:latin typeface="+mj-lt"/>
                <a:ea typeface="+mj-ea"/>
                <a:cs typeface="+mj-cs"/>
              </a:rPr>
              <a:t>Postulados del algebra Booleana</a:t>
            </a:r>
          </a:p>
        </p:txBody>
      </p:sp>
      <p:pic>
        <p:nvPicPr>
          <p:cNvPr id="3" name="2 Imagen" descr="postulados-y-teorema-del-algebra-booleana_17679_2_1.gif"/>
          <p:cNvPicPr>
            <a:picLocks noChangeAspect="1"/>
          </p:cNvPicPr>
          <p:nvPr/>
        </p:nvPicPr>
        <p:blipFill>
          <a:blip r:embed="rId2" cstate="print"/>
          <a:srcRect b="3807"/>
          <a:stretch>
            <a:fillRect/>
          </a:stretch>
        </p:blipFill>
        <p:spPr>
          <a:xfrm>
            <a:off x="1957327" y="697976"/>
            <a:ext cx="5304086" cy="430567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F0DB064-04C1-6B41-B90C-D8AB45D64D1D}"/>
              </a:ext>
            </a:extLst>
          </p:cNvPr>
          <p:cNvSpPr txBox="1"/>
          <p:nvPr/>
        </p:nvSpPr>
        <p:spPr>
          <a:xfrm>
            <a:off x="1956390" y="2433250"/>
            <a:ext cx="5231219" cy="461665"/>
          </a:xfrm>
          <a:prstGeom prst="rect">
            <a:avLst/>
          </a:prstGeom>
          <a:noFill/>
        </p:spPr>
        <p:txBody>
          <a:bodyPr wrap="square" rtlCol="0">
            <a:spAutoFit/>
          </a:bodyPr>
          <a:lstStyle/>
          <a:p>
            <a:pPr algn="ctr"/>
            <a:r>
              <a:rPr lang="es-MX" sz="2400" dirty="0">
                <a:solidFill>
                  <a:schemeClr val="bg1"/>
                </a:solidFill>
                <a:latin typeface="Gotham" pitchFamily="2" charset="0"/>
              </a:rPr>
              <a:t>Ejercicios</a:t>
            </a:r>
            <a:endParaRPr lang="es-MX" sz="2400" dirty="0">
              <a:solidFill>
                <a:schemeClr val="bg1"/>
              </a:solidFill>
              <a:latin typeface="Gotham-Medium" panose="02000604030000020004" pitchFamily="2" charset="0"/>
            </a:endParaRPr>
          </a:p>
        </p:txBody>
      </p:sp>
    </p:spTree>
    <p:extLst>
      <p:ext uri="{BB962C8B-B14F-4D97-AF65-F5344CB8AC3E}">
        <p14:creationId xmlns:p14="http://schemas.microsoft.com/office/powerpoint/2010/main" val="374514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txBox="1">
            <a:spLocks/>
          </p:cNvSpPr>
          <p:nvPr/>
        </p:nvSpPr>
        <p:spPr>
          <a:xfrm>
            <a:off x="457200" y="1481328"/>
            <a:ext cx="8229600" cy="4525963"/>
          </a:xfrm>
          <a:prstGeom prst="rect">
            <a:avLst/>
          </a:prstGeom>
        </p:spPr>
        <p:txBody>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1. X + X´Y =</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accent1">
                    <a:lumMod val="75000"/>
                  </a:schemeClr>
                </a:solidFill>
                <a:effectLst/>
                <a:uLnTx/>
                <a:uFillTx/>
                <a:latin typeface="+mn-lt"/>
                <a:ea typeface="+mn-ea"/>
                <a:cs typeface="+mn-cs"/>
              </a:rPr>
              <a:t>Siguiendo un postulado que nos dice </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rgbClr val="00B050"/>
                </a:solidFill>
                <a:effectLst/>
                <a:uLnTx/>
                <a:uFillTx/>
                <a:latin typeface="+mn-lt"/>
                <a:ea typeface="+mn-ea"/>
                <a:cs typeface="+mn-cs"/>
              </a:rPr>
              <a:t>X + </a:t>
            </a:r>
            <a:r>
              <a:rPr kumimoji="0" lang="es-MX" sz="2000" b="0" i="0" u="none" strike="noStrike" kern="1200" cap="none" spc="0" normalizeH="0" baseline="0" noProof="0" dirty="0" err="1">
                <a:ln>
                  <a:noFill/>
                </a:ln>
                <a:solidFill>
                  <a:srgbClr val="00B050"/>
                </a:solidFill>
                <a:effectLst/>
                <a:uLnTx/>
                <a:uFillTx/>
                <a:latin typeface="+mn-lt"/>
                <a:ea typeface="+mn-ea"/>
                <a:cs typeface="+mn-cs"/>
              </a:rPr>
              <a:t>yz</a:t>
            </a:r>
            <a:r>
              <a:rPr kumimoji="0" lang="es-MX" sz="2000" b="0" i="0" u="none" strike="noStrike" kern="1200" cap="none" spc="0" normalizeH="0" baseline="0" noProof="0" dirty="0">
                <a:ln>
                  <a:noFill/>
                </a:ln>
                <a:solidFill>
                  <a:srgbClr val="00B050"/>
                </a:solidFill>
                <a:effectLst/>
                <a:uLnTx/>
                <a:uFillTx/>
                <a:latin typeface="+mn-lt"/>
                <a:ea typeface="+mn-ea"/>
                <a:cs typeface="+mn-cs"/>
              </a:rPr>
              <a:t> = (</a:t>
            </a:r>
            <a:r>
              <a:rPr kumimoji="0" lang="es-MX" sz="2000" b="0" i="0" u="none" strike="noStrike" kern="1200" cap="none" spc="0" normalizeH="0" baseline="0" noProof="0" dirty="0" err="1">
                <a:ln>
                  <a:noFill/>
                </a:ln>
                <a:solidFill>
                  <a:srgbClr val="00B050"/>
                </a:solidFill>
                <a:effectLst/>
                <a:uLnTx/>
                <a:uFillTx/>
                <a:latin typeface="+mn-lt"/>
                <a:ea typeface="+mn-ea"/>
                <a:cs typeface="+mn-cs"/>
              </a:rPr>
              <a:t>x+y</a:t>
            </a:r>
            <a:r>
              <a:rPr kumimoji="0" lang="es-MX" sz="2000" b="0" i="0" u="none" strike="noStrike" kern="1200" cap="none" spc="0" normalizeH="0" baseline="0" noProof="0" dirty="0">
                <a:ln>
                  <a:noFill/>
                </a:ln>
                <a:solidFill>
                  <a:srgbClr val="00B050"/>
                </a:solidFill>
                <a:effectLst/>
                <a:uLnTx/>
                <a:uFillTx/>
                <a:latin typeface="+mn-lt"/>
                <a:ea typeface="+mn-ea"/>
                <a:cs typeface="+mn-cs"/>
              </a:rPr>
              <a:t>)(</a:t>
            </a:r>
            <a:r>
              <a:rPr kumimoji="0" lang="es-MX" sz="2000" b="0" i="0" u="none" strike="noStrike" kern="1200" cap="none" spc="0" normalizeH="0" baseline="0" noProof="0" dirty="0" err="1">
                <a:ln>
                  <a:noFill/>
                </a:ln>
                <a:solidFill>
                  <a:srgbClr val="00B050"/>
                </a:solidFill>
                <a:effectLst/>
                <a:uLnTx/>
                <a:uFillTx/>
                <a:latin typeface="+mn-lt"/>
                <a:ea typeface="+mn-ea"/>
                <a:cs typeface="+mn-cs"/>
              </a:rPr>
              <a:t>x+z</a:t>
            </a:r>
            <a:r>
              <a:rPr kumimoji="0" lang="es-MX" sz="2000" b="0" i="0" u="none" strike="noStrike" kern="1200" cap="none" spc="0" normalizeH="0" baseline="0" noProof="0" dirty="0">
                <a:ln>
                  <a:noFill/>
                </a:ln>
                <a:solidFill>
                  <a:srgbClr val="00B050"/>
                </a:solidFill>
                <a:effectLst/>
                <a:uLnTx/>
                <a:uFillTx/>
                <a:latin typeface="+mn-lt"/>
                <a:ea typeface="+mn-ea"/>
                <a:cs typeface="+mn-cs"/>
              </a:rPr>
              <a:t>)</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accent1">
                    <a:lumMod val="75000"/>
                  </a:schemeClr>
                </a:solidFill>
                <a:effectLst/>
                <a:uLnTx/>
                <a:uFillTx/>
                <a:latin typeface="+mn-lt"/>
                <a:ea typeface="+mn-ea"/>
                <a:cs typeface="+mn-cs"/>
              </a:rPr>
              <a:t>Por lo tanto</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accent1">
                    <a:lumMod val="75000"/>
                  </a:schemeClr>
                </a:solidFill>
                <a:effectLst/>
                <a:uLnTx/>
                <a:uFillTx/>
                <a:latin typeface="+mn-lt"/>
                <a:ea typeface="+mn-ea"/>
                <a:cs typeface="+mn-cs"/>
              </a:rPr>
              <a:t>Ahora, hay otro postulado que nos dice: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err="1">
                <a:ln>
                  <a:noFill/>
                </a:ln>
                <a:solidFill>
                  <a:srgbClr val="00B050"/>
                </a:solidFill>
                <a:effectLst/>
                <a:uLnTx/>
                <a:uFillTx/>
                <a:latin typeface="+mn-lt"/>
                <a:ea typeface="+mn-ea"/>
                <a:cs typeface="+mn-cs"/>
              </a:rPr>
              <a:t>X+x</a:t>
            </a:r>
            <a:r>
              <a:rPr kumimoji="0" lang="es-MX" sz="2000" b="0" i="0" u="none" strike="noStrike" kern="1200" cap="none" spc="0" normalizeH="0" baseline="0" noProof="0" dirty="0">
                <a:ln>
                  <a:noFill/>
                </a:ln>
                <a:solidFill>
                  <a:srgbClr val="00B050"/>
                </a:solidFill>
                <a:effectLst/>
                <a:uLnTx/>
                <a:uFillTx/>
                <a:latin typeface="+mn-lt"/>
                <a:ea typeface="+mn-ea"/>
                <a:cs typeface="+mn-cs"/>
              </a:rPr>
              <a:t>´=1</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accent1">
                    <a:lumMod val="75000"/>
                  </a:schemeClr>
                </a:solidFill>
                <a:effectLst/>
                <a:uLnTx/>
                <a:uFillTx/>
                <a:latin typeface="+mn-lt"/>
                <a:ea typeface="+mn-ea"/>
                <a:cs typeface="+mn-cs"/>
              </a:rPr>
              <a:t>Entonces:</a:t>
            </a:r>
          </a:p>
        </p:txBody>
      </p:sp>
      <p:sp>
        <p:nvSpPr>
          <p:cNvPr id="3" name="2 Título"/>
          <p:cNvSpPr txBox="1">
            <a:spLocks/>
          </p:cNvSpPr>
          <p:nvPr/>
        </p:nvSpPr>
        <p:spPr>
          <a:xfrm>
            <a:off x="457200" y="694200"/>
            <a:ext cx="8229600" cy="542943"/>
          </a:xfrm>
          <a:prstGeom prst="rect">
            <a:avLst/>
          </a:prstGeom>
        </p:spPr>
        <p:txBody>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MX" sz="2800" b="0" i="0" u="none" strike="noStrike" kern="1200" cap="none" spc="0" normalizeH="0" baseline="0" noProof="0" dirty="0">
                <a:ln>
                  <a:noFill/>
                </a:ln>
                <a:solidFill>
                  <a:schemeClr val="tx1"/>
                </a:solidFill>
                <a:effectLst/>
                <a:uLnTx/>
                <a:uFillTx/>
                <a:latin typeface="+mj-lt"/>
                <a:ea typeface="+mj-ea"/>
                <a:cs typeface="+mj-cs"/>
              </a:rPr>
              <a:t>Ejercicios de simplificación</a:t>
            </a:r>
          </a:p>
        </p:txBody>
      </p:sp>
      <p:sp>
        <p:nvSpPr>
          <p:cNvPr id="4" name="3 CuadroTexto"/>
          <p:cNvSpPr txBox="1"/>
          <p:nvPr/>
        </p:nvSpPr>
        <p:spPr>
          <a:xfrm>
            <a:off x="3131840" y="1484784"/>
            <a:ext cx="2520280" cy="400110"/>
          </a:xfrm>
          <a:prstGeom prst="rect">
            <a:avLst/>
          </a:prstGeom>
          <a:noFill/>
        </p:spPr>
        <p:txBody>
          <a:bodyPr wrap="square" rtlCol="0">
            <a:spAutoFit/>
          </a:bodyPr>
          <a:lstStyle/>
          <a:p>
            <a:r>
              <a:rPr lang="es-MX" sz="2000" dirty="0">
                <a:solidFill>
                  <a:srgbClr val="FF0000"/>
                </a:solidFill>
              </a:rPr>
              <a:t>(x + x´)(x + y)</a:t>
            </a:r>
          </a:p>
        </p:txBody>
      </p:sp>
      <p:sp>
        <p:nvSpPr>
          <p:cNvPr id="5" name="4 CuadroTexto"/>
          <p:cNvSpPr txBox="1"/>
          <p:nvPr/>
        </p:nvSpPr>
        <p:spPr>
          <a:xfrm>
            <a:off x="4539884" y="1484784"/>
            <a:ext cx="1112236" cy="400110"/>
          </a:xfrm>
          <a:prstGeom prst="rect">
            <a:avLst/>
          </a:prstGeom>
          <a:noFill/>
        </p:spPr>
        <p:txBody>
          <a:bodyPr wrap="square" rtlCol="0">
            <a:spAutoFit/>
          </a:bodyPr>
          <a:lstStyle/>
          <a:p>
            <a:r>
              <a:rPr lang="es-MX" sz="2000" dirty="0">
                <a:solidFill>
                  <a:srgbClr val="FF0000"/>
                </a:solidFill>
              </a:rPr>
              <a:t>=1(x + y)</a:t>
            </a:r>
          </a:p>
        </p:txBody>
      </p:sp>
      <p:sp>
        <p:nvSpPr>
          <p:cNvPr id="6" name="5 CuadroTexto"/>
          <p:cNvSpPr txBox="1"/>
          <p:nvPr/>
        </p:nvSpPr>
        <p:spPr>
          <a:xfrm>
            <a:off x="5510854" y="1484784"/>
            <a:ext cx="1728192" cy="400110"/>
          </a:xfrm>
          <a:prstGeom prst="rect">
            <a:avLst/>
          </a:prstGeom>
          <a:noFill/>
        </p:spPr>
        <p:txBody>
          <a:bodyPr wrap="square" rtlCol="0">
            <a:spAutoFit/>
          </a:bodyPr>
          <a:lstStyle/>
          <a:p>
            <a:r>
              <a:rPr lang="es-MX" sz="2000" dirty="0">
                <a:solidFill>
                  <a:srgbClr val="FF0000"/>
                </a:solidFill>
              </a:rPr>
              <a:t>=(x + 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txBox="1">
            <a:spLocks/>
          </p:cNvSpPr>
          <p:nvPr/>
        </p:nvSpPr>
        <p:spPr>
          <a:xfrm>
            <a:off x="457200" y="874719"/>
            <a:ext cx="8229600" cy="3783356"/>
          </a:xfrm>
          <a:prstGeom prst="rect">
            <a:avLst/>
          </a:prstGeom>
        </p:spPr>
        <p:txBody>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400" b="0" i="0" u="none" strike="noStrike" kern="1200" cap="none" spc="0" normalizeH="0" baseline="0" noProof="0" dirty="0">
                <a:ln>
                  <a:noFill/>
                </a:ln>
                <a:solidFill>
                  <a:schemeClr val="tx1"/>
                </a:solidFill>
                <a:effectLst/>
                <a:uLnTx/>
                <a:uFillTx/>
                <a:latin typeface="+mn-lt"/>
                <a:ea typeface="+mn-ea"/>
                <a:cs typeface="+mn-cs"/>
              </a:rPr>
              <a:t>2. x(</a:t>
            </a:r>
            <a:r>
              <a:rPr kumimoji="0" lang="es-MX" sz="2400" b="0" i="0" u="none" strike="noStrike" kern="1200" cap="none" spc="0" normalizeH="0" baseline="0" noProof="0" dirty="0" err="1">
                <a:ln>
                  <a:noFill/>
                </a:ln>
                <a:solidFill>
                  <a:schemeClr val="tx1"/>
                </a:solidFill>
                <a:effectLst/>
                <a:uLnTx/>
                <a:uFillTx/>
                <a:latin typeface="+mn-lt"/>
                <a:ea typeface="+mn-ea"/>
                <a:cs typeface="+mn-cs"/>
              </a:rPr>
              <a:t>x´+y</a:t>
            </a:r>
            <a:r>
              <a:rPr kumimoji="0" lang="es-MX" sz="24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400" b="0" i="0" u="none" strike="noStrike" kern="1200" cap="none" spc="0" normalizeH="0" baseline="0" noProof="0" dirty="0">
                <a:ln>
                  <a:noFill/>
                </a:ln>
                <a:solidFill>
                  <a:schemeClr val="accent1">
                    <a:lumMod val="75000"/>
                  </a:schemeClr>
                </a:solidFill>
                <a:effectLst/>
                <a:uLnTx/>
                <a:uFillTx/>
                <a:latin typeface="+mn-lt"/>
                <a:ea typeface="+mn-ea"/>
                <a:cs typeface="+mn-cs"/>
              </a:rPr>
              <a:t>Utilizando algebra y la ley asociativa</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400" b="0" i="0" u="none" strike="noStrike" kern="1200" cap="none" spc="0" normalizeH="0" baseline="0" noProof="0" dirty="0">
                <a:ln>
                  <a:noFill/>
                </a:ln>
                <a:solidFill>
                  <a:schemeClr val="accent1">
                    <a:lumMod val="75000"/>
                  </a:schemeClr>
                </a:solidFill>
                <a:effectLst/>
                <a:uLnTx/>
                <a:uFillTx/>
                <a:latin typeface="+mn-lt"/>
                <a:ea typeface="+mn-ea"/>
                <a:cs typeface="+mn-cs"/>
              </a:rPr>
              <a:t>Un postulado nos habla de una letra por su complemento</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400" b="0" i="0" u="none" strike="noStrike" kern="1200" cap="none" spc="0" normalizeH="0" baseline="0" noProof="0" dirty="0" err="1">
                <a:ln>
                  <a:noFill/>
                </a:ln>
                <a:solidFill>
                  <a:schemeClr val="accent1">
                    <a:lumMod val="75000"/>
                  </a:schemeClr>
                </a:solidFill>
                <a:effectLst/>
                <a:uLnTx/>
                <a:uFillTx/>
                <a:latin typeface="+mn-lt"/>
                <a:ea typeface="+mn-ea"/>
                <a:cs typeface="+mn-cs"/>
              </a:rPr>
              <a:t>X•x</a:t>
            </a:r>
            <a:r>
              <a:rPr kumimoji="0" lang="es-MX" sz="2400" b="0" i="0" u="none" strike="noStrike" kern="1200" cap="none" spc="0" normalizeH="0" baseline="0" noProof="0" dirty="0">
                <a:ln>
                  <a:noFill/>
                </a:ln>
                <a:solidFill>
                  <a:schemeClr val="accent1">
                    <a:lumMod val="75000"/>
                  </a:schemeClr>
                </a:solidFill>
                <a:effectLst/>
                <a:uLnTx/>
                <a:uFillTx/>
                <a:latin typeface="+mn-lt"/>
                <a:ea typeface="+mn-ea"/>
                <a:cs typeface="+mn-cs"/>
              </a:rPr>
              <a:t>´= 0</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400" b="0" i="0" u="none" strike="noStrike" kern="1200" cap="none" spc="0" normalizeH="0" baseline="0" noProof="0" dirty="0">
                <a:ln>
                  <a:noFill/>
                </a:ln>
                <a:solidFill>
                  <a:schemeClr val="accent1">
                    <a:lumMod val="75000"/>
                  </a:schemeClr>
                </a:solidFill>
                <a:effectLst/>
                <a:uLnTx/>
                <a:uFillTx/>
                <a:latin typeface="+mn-lt"/>
                <a:ea typeface="+mn-ea"/>
                <a:cs typeface="+mn-cs"/>
              </a:rPr>
              <a:t>Esto nos hace una simplificación notable, tenemos una suma, compuerta OR y un producto afuera del resultado de esta compuerta y todo esto se puede simplificar de 3 compuertas a una sola AND, que es lo que importa al final, el poder utilizar el menor numero de compuertas.</a:t>
            </a:r>
          </a:p>
        </p:txBody>
      </p:sp>
      <p:sp>
        <p:nvSpPr>
          <p:cNvPr id="3" name="2 CuadroTexto"/>
          <p:cNvSpPr txBox="1"/>
          <p:nvPr/>
        </p:nvSpPr>
        <p:spPr>
          <a:xfrm>
            <a:off x="2987824" y="874718"/>
            <a:ext cx="1063112" cy="461665"/>
          </a:xfrm>
          <a:prstGeom prst="rect">
            <a:avLst/>
          </a:prstGeom>
          <a:noFill/>
        </p:spPr>
        <p:txBody>
          <a:bodyPr wrap="square" rtlCol="0">
            <a:spAutoFit/>
          </a:bodyPr>
          <a:lstStyle/>
          <a:p>
            <a:r>
              <a:rPr lang="es-MX" sz="2400" dirty="0" err="1">
                <a:solidFill>
                  <a:srgbClr val="FF0000"/>
                </a:solidFill>
              </a:rPr>
              <a:t>Xx</a:t>
            </a:r>
            <a:r>
              <a:rPr lang="es-MX" sz="2400" dirty="0">
                <a:solidFill>
                  <a:srgbClr val="FF0000"/>
                </a:solidFill>
              </a:rPr>
              <a:t>´+ </a:t>
            </a:r>
            <a:r>
              <a:rPr lang="es-MX" sz="2400" dirty="0" err="1">
                <a:solidFill>
                  <a:srgbClr val="FF0000"/>
                </a:solidFill>
              </a:rPr>
              <a:t>xy</a:t>
            </a:r>
            <a:endParaRPr lang="es-MX" sz="2400" dirty="0">
              <a:solidFill>
                <a:srgbClr val="FF0000"/>
              </a:solidFill>
            </a:endParaRPr>
          </a:p>
        </p:txBody>
      </p:sp>
      <p:sp>
        <p:nvSpPr>
          <p:cNvPr id="4" name="3 CuadroTexto"/>
          <p:cNvSpPr txBox="1"/>
          <p:nvPr/>
        </p:nvSpPr>
        <p:spPr>
          <a:xfrm>
            <a:off x="3926520" y="874718"/>
            <a:ext cx="1872208" cy="461665"/>
          </a:xfrm>
          <a:prstGeom prst="rect">
            <a:avLst/>
          </a:prstGeom>
          <a:noFill/>
        </p:spPr>
        <p:txBody>
          <a:bodyPr wrap="square" rtlCol="0">
            <a:spAutoFit/>
          </a:bodyPr>
          <a:lstStyle/>
          <a:p>
            <a:r>
              <a:rPr lang="es-MX" sz="2400" dirty="0">
                <a:solidFill>
                  <a:srgbClr val="FF0000"/>
                </a:solidFill>
              </a:rPr>
              <a:t>=  </a:t>
            </a:r>
            <a:r>
              <a:rPr lang="es-MX" sz="2400" dirty="0" err="1">
                <a:solidFill>
                  <a:srgbClr val="FF0000"/>
                </a:solidFill>
              </a:rPr>
              <a:t>xy</a:t>
            </a:r>
            <a:endParaRPr lang="es-MX"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txBox="1">
            <a:spLocks/>
          </p:cNvSpPr>
          <p:nvPr/>
        </p:nvSpPr>
        <p:spPr>
          <a:xfrm>
            <a:off x="328104" y="1032791"/>
            <a:ext cx="8229600" cy="3485438"/>
          </a:xfrm>
          <a:prstGeom prst="rect">
            <a:avLst/>
          </a:prstGeom>
        </p:spPr>
        <p:txBody>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3. </a:t>
            </a:r>
            <a:r>
              <a:rPr kumimoji="0" lang="es-MX" sz="2000" b="0" i="0" u="none" strike="noStrike" kern="1200" cap="none" spc="0" normalizeH="0" baseline="0" noProof="0" dirty="0" err="1">
                <a:ln>
                  <a:noFill/>
                </a:ln>
                <a:solidFill>
                  <a:schemeClr val="tx1"/>
                </a:solidFill>
                <a:effectLst/>
                <a:uLnTx/>
                <a:uFillTx/>
                <a:latin typeface="+mn-lt"/>
                <a:ea typeface="+mn-ea"/>
                <a:cs typeface="+mn-cs"/>
              </a:rPr>
              <a:t>x´y´z</a:t>
            </a:r>
            <a:r>
              <a:rPr kumimoji="0" lang="es-MX" sz="2000" b="0" i="0" u="none" strike="noStrike" kern="1200" cap="none" spc="0" normalizeH="0" baseline="0" noProof="0" dirty="0">
                <a:ln>
                  <a:noFill/>
                </a:ln>
                <a:solidFill>
                  <a:schemeClr val="tx1"/>
                </a:solidFill>
                <a:effectLst/>
                <a:uLnTx/>
                <a:uFillTx/>
                <a:latin typeface="+mn-lt"/>
                <a:ea typeface="+mn-ea"/>
                <a:cs typeface="+mn-cs"/>
              </a:rPr>
              <a:t> + </a:t>
            </a:r>
            <a:r>
              <a:rPr kumimoji="0" lang="es-MX" sz="2000" b="0" i="0" u="none" strike="noStrike" kern="1200" cap="none" spc="0" normalizeH="0" baseline="0" noProof="0" dirty="0" err="1">
                <a:ln>
                  <a:noFill/>
                </a:ln>
                <a:solidFill>
                  <a:schemeClr val="tx1"/>
                </a:solidFill>
                <a:effectLst/>
                <a:uLnTx/>
                <a:uFillTx/>
                <a:latin typeface="+mn-lt"/>
                <a:ea typeface="+mn-ea"/>
                <a:cs typeface="+mn-cs"/>
              </a:rPr>
              <a:t>x´yz</a:t>
            </a:r>
            <a:r>
              <a:rPr kumimoji="0" lang="es-MX" sz="2000" b="0" i="0" u="none" strike="noStrike" kern="1200" cap="none" spc="0" normalizeH="0" baseline="0" noProof="0" dirty="0">
                <a:ln>
                  <a:noFill/>
                </a:ln>
                <a:solidFill>
                  <a:schemeClr val="tx1"/>
                </a:solidFill>
                <a:effectLst/>
                <a:uLnTx/>
                <a:uFillTx/>
                <a:latin typeface="+mn-lt"/>
                <a:ea typeface="+mn-ea"/>
                <a:cs typeface="+mn-cs"/>
              </a:rPr>
              <a:t>+ </a:t>
            </a:r>
            <a:r>
              <a:rPr kumimoji="0" lang="es-MX" sz="2000" b="0" i="0" u="none" strike="noStrike" kern="1200" cap="none" spc="0" normalizeH="0" baseline="0" noProof="0" dirty="0" err="1">
                <a:ln>
                  <a:noFill/>
                </a:ln>
                <a:solidFill>
                  <a:schemeClr val="tx1"/>
                </a:solidFill>
                <a:effectLst/>
                <a:uLnTx/>
                <a:uFillTx/>
                <a:latin typeface="+mn-lt"/>
                <a:ea typeface="+mn-ea"/>
                <a:cs typeface="+mn-cs"/>
              </a:rPr>
              <a:t>xy</a:t>
            </a:r>
            <a:r>
              <a:rPr kumimoji="0" lang="es-MX" sz="20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Aquí con la regla de factorización del algebra, podemos simplificar términos, como vemos, en el primero y en el segundo, se comparte </a:t>
            </a:r>
            <a:r>
              <a:rPr kumimoji="0" lang="es-MX" sz="2000" b="0" i="0" u="none" strike="noStrike" kern="1200" cap="none" spc="0" normalizeH="0" baseline="0" noProof="0" dirty="0" err="1">
                <a:ln>
                  <a:noFill/>
                </a:ln>
                <a:solidFill>
                  <a:schemeClr val="tx1"/>
                </a:solidFill>
                <a:effectLst/>
                <a:uLnTx/>
                <a:uFillTx/>
                <a:latin typeface="+mn-lt"/>
                <a:ea typeface="+mn-ea"/>
                <a:cs typeface="+mn-cs"/>
              </a:rPr>
              <a:t>x´z</a:t>
            </a:r>
            <a:r>
              <a:rPr kumimoji="0" lang="es-MX" sz="2000" b="0" i="0" u="none" strike="noStrike" kern="1200" cap="none" spc="0" normalizeH="0" baseline="0" noProof="0" dirty="0">
                <a:ln>
                  <a:noFill/>
                </a:ln>
                <a:solidFill>
                  <a:schemeClr val="tx1"/>
                </a:solidFill>
                <a:effectLst/>
                <a:uLnTx/>
                <a:uFillTx/>
                <a:latin typeface="+mn-lt"/>
                <a:ea typeface="+mn-ea"/>
                <a:cs typeface="+mn-cs"/>
              </a:rPr>
              <a:t>, lo cual podemos </a:t>
            </a:r>
            <a:r>
              <a:rPr kumimoji="0" lang="es-MX" sz="2000" b="0" i="0" u="none" strike="noStrike" kern="1200" cap="none" spc="0" normalizeH="0" baseline="0" noProof="0" dirty="0" err="1">
                <a:ln>
                  <a:noFill/>
                </a:ln>
                <a:solidFill>
                  <a:schemeClr val="tx1"/>
                </a:solidFill>
                <a:effectLst/>
                <a:uLnTx/>
                <a:uFillTx/>
                <a:latin typeface="+mn-lt"/>
                <a:ea typeface="+mn-ea"/>
                <a:cs typeface="+mn-cs"/>
              </a:rPr>
              <a:t>factorizar</a:t>
            </a:r>
            <a:r>
              <a:rPr kumimoji="0" lang="es-MX" sz="2000" b="0" i="0" u="none" strike="noStrike" kern="1200" cap="none" spc="0" normalizeH="0" baseline="0" noProof="0" dirty="0">
                <a:ln>
                  <a:noFill/>
                </a:ln>
                <a:solidFill>
                  <a:schemeClr val="tx1"/>
                </a:solidFill>
                <a:effectLst/>
                <a:uLnTx/>
                <a:uFillTx/>
                <a:latin typeface="+mn-lt"/>
                <a:ea typeface="+mn-ea"/>
                <a:cs typeface="+mn-cs"/>
              </a:rPr>
              <a:t> y nos queda:</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Existe un postulado que nos dice: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X + x´= 1</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Por lo tanto</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Y hasta ahí llegaría nuestra simplificación por que ya no existen postulados ni leyes algebraicas que nos ayuden a simplificarlo mas.</a:t>
            </a:r>
          </a:p>
        </p:txBody>
      </p:sp>
      <p:sp>
        <p:nvSpPr>
          <p:cNvPr id="3" name="2 CuadroTexto"/>
          <p:cNvSpPr txBox="1"/>
          <p:nvPr/>
        </p:nvSpPr>
        <p:spPr>
          <a:xfrm>
            <a:off x="2772980" y="1018734"/>
            <a:ext cx="1608133" cy="400110"/>
          </a:xfrm>
          <a:prstGeom prst="rect">
            <a:avLst/>
          </a:prstGeom>
          <a:noFill/>
        </p:spPr>
        <p:txBody>
          <a:bodyPr wrap="square" rtlCol="0">
            <a:spAutoFit/>
          </a:bodyPr>
          <a:lstStyle/>
          <a:p>
            <a:r>
              <a:rPr lang="es-MX" sz="2000" dirty="0" err="1">
                <a:solidFill>
                  <a:srgbClr val="FF0000"/>
                </a:solidFill>
              </a:rPr>
              <a:t>x´z</a:t>
            </a:r>
            <a:r>
              <a:rPr lang="es-MX" sz="2000" dirty="0">
                <a:solidFill>
                  <a:srgbClr val="FF0000"/>
                </a:solidFill>
              </a:rPr>
              <a:t>(</a:t>
            </a:r>
            <a:r>
              <a:rPr lang="es-MX" sz="2000" dirty="0" err="1">
                <a:solidFill>
                  <a:srgbClr val="FF0000"/>
                </a:solidFill>
              </a:rPr>
              <a:t>y´+y</a:t>
            </a:r>
            <a:r>
              <a:rPr lang="es-MX" sz="2000" dirty="0">
                <a:solidFill>
                  <a:srgbClr val="FF0000"/>
                </a:solidFill>
              </a:rPr>
              <a:t>) + </a:t>
            </a:r>
            <a:r>
              <a:rPr lang="es-MX" sz="2000" dirty="0" err="1">
                <a:solidFill>
                  <a:srgbClr val="FF0000"/>
                </a:solidFill>
              </a:rPr>
              <a:t>xy</a:t>
            </a:r>
            <a:r>
              <a:rPr lang="es-MX" sz="2000" dirty="0">
                <a:solidFill>
                  <a:srgbClr val="FF0000"/>
                </a:solidFill>
              </a:rPr>
              <a:t>´</a:t>
            </a:r>
          </a:p>
        </p:txBody>
      </p:sp>
      <p:sp>
        <p:nvSpPr>
          <p:cNvPr id="4" name="3 CuadroTexto"/>
          <p:cNvSpPr txBox="1"/>
          <p:nvPr/>
        </p:nvSpPr>
        <p:spPr>
          <a:xfrm>
            <a:off x="4214868" y="1018734"/>
            <a:ext cx="1144865" cy="400110"/>
          </a:xfrm>
          <a:prstGeom prst="rect">
            <a:avLst/>
          </a:prstGeom>
          <a:noFill/>
        </p:spPr>
        <p:txBody>
          <a:bodyPr wrap="square" rtlCol="0">
            <a:spAutoFit/>
          </a:bodyPr>
          <a:lstStyle/>
          <a:p>
            <a:r>
              <a:rPr lang="es-MX" sz="2000" dirty="0">
                <a:solidFill>
                  <a:srgbClr val="FF0000"/>
                </a:solidFill>
              </a:rPr>
              <a:t>=</a:t>
            </a:r>
            <a:r>
              <a:rPr lang="es-MX" sz="2000" dirty="0" err="1">
                <a:solidFill>
                  <a:srgbClr val="FF0000"/>
                </a:solidFill>
              </a:rPr>
              <a:t>x´z</a:t>
            </a:r>
            <a:r>
              <a:rPr lang="es-MX" sz="2000" dirty="0">
                <a:solidFill>
                  <a:srgbClr val="FF0000"/>
                </a:solidFill>
              </a:rPr>
              <a:t> + </a:t>
            </a:r>
            <a:r>
              <a:rPr lang="es-MX" sz="2000" dirty="0" err="1">
                <a:solidFill>
                  <a:srgbClr val="FF0000"/>
                </a:solidFill>
              </a:rPr>
              <a:t>xy</a:t>
            </a:r>
            <a:r>
              <a:rPr lang="es-MX" sz="2000" dirty="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txBox="1">
            <a:spLocks/>
          </p:cNvSpPr>
          <p:nvPr/>
        </p:nvSpPr>
        <p:spPr>
          <a:xfrm>
            <a:off x="155976" y="1481329"/>
            <a:ext cx="8229600" cy="2283848"/>
          </a:xfrm>
          <a:prstGeom prst="rect">
            <a:avLst/>
          </a:prstGeom>
        </p:spPr>
        <p:txBody>
          <a:bodyPr/>
          <a:lstStyle/>
          <a:p>
            <a:pPr marL="342900" marR="0" lvl="0" indent="-342900" algn="just" defTabSz="457200" rtl="0" eaLnBrk="1" fontAlgn="auto" latinLnBrk="0" hangingPunct="1">
              <a:lnSpc>
                <a:spcPct val="100000"/>
              </a:lnSpc>
              <a:spcBef>
                <a:spcPct val="20000"/>
              </a:spcBef>
              <a:spcAft>
                <a:spcPts val="0"/>
              </a:spcAft>
              <a:buClrTx/>
              <a:buSzTx/>
              <a:buFont typeface="Arial"/>
              <a:buChar char="•"/>
              <a:tabLst/>
              <a:defRPr/>
            </a:pPr>
            <a:r>
              <a:rPr kumimoji="0" lang="es-MX" sz="2400" b="0" i="0" u="none" strike="noStrike" kern="1200" cap="none" spc="0" normalizeH="0" baseline="0" noProof="0">
                <a:ln>
                  <a:noFill/>
                </a:ln>
                <a:solidFill>
                  <a:schemeClr val="tx1"/>
                </a:solidFill>
                <a:effectLst/>
                <a:uLnTx/>
                <a:uFillTx/>
                <a:latin typeface="+mn-lt"/>
                <a:ea typeface="+mn-ea"/>
                <a:cs typeface="+mn-cs"/>
              </a:rPr>
              <a:t>Recordemos que el algebra de Boole es en código binario, por lo que solo tiene valor de 0 y 1. Al obtener una expresión así como las anteriores, lo que debemos hacer es crear una tabla que nos ayude a ver todas las combinaciones posibles que existen sustituyendo las variables por 1 y 0.</a:t>
            </a:r>
            <a:endParaRPr kumimoji="0" lang="es-MX"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txBox="1">
            <a:spLocks/>
          </p:cNvSpPr>
          <p:nvPr/>
        </p:nvSpPr>
        <p:spPr>
          <a:xfrm>
            <a:off x="457200" y="825091"/>
            <a:ext cx="8229600" cy="1080119"/>
          </a:xfrm>
          <a:prstGeom prst="rect">
            <a:avLst/>
          </a:prstGeom>
        </p:spPr>
        <p:txBody>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400" b="0" i="0" u="none" strike="noStrike" kern="1200" cap="none" spc="0" normalizeH="0" baseline="0" noProof="0">
                <a:ln>
                  <a:noFill/>
                </a:ln>
                <a:solidFill>
                  <a:schemeClr val="tx1"/>
                </a:solidFill>
                <a:effectLst/>
                <a:uLnTx/>
                <a:uFillTx/>
                <a:latin typeface="+mn-lt"/>
                <a:ea typeface="+mn-ea"/>
                <a:cs typeface="+mn-cs"/>
              </a:rPr>
              <a:t>Por ejemplo utilizando la primera:</a:t>
            </a:r>
          </a:p>
          <a:p>
            <a:pPr marL="342900" marR="0" lvl="0" indent="-342900" algn="ctr" defTabSz="457200" rtl="0" eaLnBrk="1" fontAlgn="auto" latinLnBrk="0" hangingPunct="1">
              <a:lnSpc>
                <a:spcPct val="100000"/>
              </a:lnSpc>
              <a:spcBef>
                <a:spcPct val="20000"/>
              </a:spcBef>
              <a:spcAft>
                <a:spcPts val="0"/>
              </a:spcAft>
              <a:buClrTx/>
              <a:buSzTx/>
              <a:buFont typeface="Arial"/>
              <a:buChar char="•"/>
              <a:tabLst/>
              <a:defRPr/>
            </a:pPr>
            <a:r>
              <a:rPr kumimoji="0" lang="es-MX" sz="2400" b="0" i="0" u="none" strike="noStrike" kern="1200" cap="none" spc="0" normalizeH="0" baseline="0" noProof="0">
                <a:ln>
                  <a:noFill/>
                </a:ln>
                <a:solidFill>
                  <a:srgbClr val="FF0000"/>
                </a:solidFill>
                <a:effectLst/>
                <a:uLnTx/>
                <a:uFillTx/>
                <a:latin typeface="+mn-lt"/>
                <a:ea typeface="+mn-ea"/>
                <a:cs typeface="+mn-cs"/>
              </a:rPr>
              <a:t>X + x´y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s-MX"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3" name="2 Tabla"/>
          <p:cNvGraphicFramePr>
            <a:graphicFrameLocks noGrp="1"/>
          </p:cNvGraphicFramePr>
          <p:nvPr/>
        </p:nvGraphicFramePr>
        <p:xfrm>
          <a:off x="1475656" y="1842390"/>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algn="ctr"/>
                      <a:r>
                        <a:rPr lang="es-MX" dirty="0"/>
                        <a:t>X</a:t>
                      </a:r>
                    </a:p>
                  </a:txBody>
                  <a:tcPr/>
                </a:tc>
                <a:tc>
                  <a:txBody>
                    <a:bodyPr/>
                    <a:lstStyle/>
                    <a:p>
                      <a:pPr algn="ctr"/>
                      <a:r>
                        <a:rPr lang="es-MX" dirty="0"/>
                        <a:t>Y</a:t>
                      </a:r>
                    </a:p>
                  </a:txBody>
                  <a:tcPr/>
                </a:tc>
                <a:tc>
                  <a:txBody>
                    <a:bodyPr/>
                    <a:lstStyle/>
                    <a:p>
                      <a:pPr algn="ctr"/>
                      <a:r>
                        <a:rPr lang="es-MX" dirty="0"/>
                        <a:t>X´</a:t>
                      </a:r>
                    </a:p>
                  </a:txBody>
                  <a:tcPr/>
                </a:tc>
                <a:tc>
                  <a:txBody>
                    <a:bodyPr/>
                    <a:lstStyle/>
                    <a:p>
                      <a:pPr algn="ctr"/>
                      <a:r>
                        <a:rPr lang="es-MX" dirty="0"/>
                        <a:t>X + </a:t>
                      </a:r>
                      <a:r>
                        <a:rPr lang="es-MX" dirty="0" err="1"/>
                        <a:t>x´y</a:t>
                      </a:r>
                      <a:endParaRPr lang="es-MX" dirty="0"/>
                    </a:p>
                  </a:txBody>
                  <a:tcPr/>
                </a:tc>
                <a:extLst>
                  <a:ext uri="{0D108BD9-81ED-4DB2-BD59-A6C34878D82A}">
                    <a16:rowId xmlns:a16="http://schemas.microsoft.com/office/drawing/2014/main" val="10000"/>
                  </a:ext>
                </a:extLst>
              </a:tr>
              <a:tr h="370840">
                <a:tc>
                  <a:txBody>
                    <a:bodyPr/>
                    <a:lstStyle/>
                    <a:p>
                      <a:pPr algn="ctr"/>
                      <a:r>
                        <a:rPr lang="es-MX" dirty="0"/>
                        <a:t>1</a:t>
                      </a:r>
                    </a:p>
                  </a:txBody>
                  <a:tcPr/>
                </a:tc>
                <a:tc>
                  <a:txBody>
                    <a:bodyPr/>
                    <a:lstStyle/>
                    <a:p>
                      <a:pPr algn="ctr"/>
                      <a:r>
                        <a:rPr lang="es-MX" dirty="0"/>
                        <a:t>1</a:t>
                      </a:r>
                    </a:p>
                  </a:txBody>
                  <a:tcPr/>
                </a:tc>
                <a:tc>
                  <a:txBody>
                    <a:bodyPr/>
                    <a:lstStyle/>
                    <a:p>
                      <a:pPr algn="ctr"/>
                      <a:r>
                        <a:rPr lang="es-MX" dirty="0"/>
                        <a:t>0</a:t>
                      </a:r>
                    </a:p>
                  </a:txBody>
                  <a:tcPr/>
                </a:tc>
                <a:tc>
                  <a:txBody>
                    <a:bodyPr/>
                    <a:lstStyle/>
                    <a:p>
                      <a:pPr algn="ctr"/>
                      <a:r>
                        <a:rPr lang="es-MX" dirty="0"/>
                        <a:t>1</a:t>
                      </a:r>
                    </a:p>
                  </a:txBody>
                  <a:tcPr/>
                </a:tc>
                <a:extLst>
                  <a:ext uri="{0D108BD9-81ED-4DB2-BD59-A6C34878D82A}">
                    <a16:rowId xmlns:a16="http://schemas.microsoft.com/office/drawing/2014/main" val="10001"/>
                  </a:ext>
                </a:extLst>
              </a:tr>
              <a:tr h="370840">
                <a:tc>
                  <a:txBody>
                    <a:bodyPr/>
                    <a:lstStyle/>
                    <a:p>
                      <a:pPr algn="ctr"/>
                      <a:r>
                        <a:rPr lang="es-MX" dirty="0"/>
                        <a:t>1</a:t>
                      </a:r>
                    </a:p>
                  </a:txBody>
                  <a:tcPr/>
                </a:tc>
                <a:tc>
                  <a:txBody>
                    <a:bodyPr/>
                    <a:lstStyle/>
                    <a:p>
                      <a:pPr algn="ctr"/>
                      <a:r>
                        <a:rPr lang="es-MX" dirty="0"/>
                        <a:t>0</a:t>
                      </a:r>
                    </a:p>
                  </a:txBody>
                  <a:tcPr/>
                </a:tc>
                <a:tc>
                  <a:txBody>
                    <a:bodyPr/>
                    <a:lstStyle/>
                    <a:p>
                      <a:pPr algn="ctr"/>
                      <a:r>
                        <a:rPr lang="es-MX" dirty="0"/>
                        <a:t>0</a:t>
                      </a:r>
                    </a:p>
                  </a:txBody>
                  <a:tcPr/>
                </a:tc>
                <a:tc>
                  <a:txBody>
                    <a:bodyPr/>
                    <a:lstStyle/>
                    <a:p>
                      <a:pPr algn="ctr"/>
                      <a:r>
                        <a:rPr lang="es-MX" dirty="0"/>
                        <a:t>1</a:t>
                      </a:r>
                    </a:p>
                  </a:txBody>
                  <a:tcPr/>
                </a:tc>
                <a:extLst>
                  <a:ext uri="{0D108BD9-81ED-4DB2-BD59-A6C34878D82A}">
                    <a16:rowId xmlns:a16="http://schemas.microsoft.com/office/drawing/2014/main" val="10002"/>
                  </a:ext>
                </a:extLst>
              </a:tr>
              <a:tr h="370840">
                <a:tc>
                  <a:txBody>
                    <a:bodyPr/>
                    <a:lstStyle/>
                    <a:p>
                      <a:pPr algn="ctr"/>
                      <a:r>
                        <a:rPr lang="es-MX" dirty="0"/>
                        <a:t>0</a:t>
                      </a:r>
                    </a:p>
                  </a:txBody>
                  <a:tcPr/>
                </a:tc>
                <a:tc>
                  <a:txBody>
                    <a:bodyPr/>
                    <a:lstStyle/>
                    <a:p>
                      <a:pPr algn="ctr"/>
                      <a:r>
                        <a:rPr lang="es-MX" dirty="0"/>
                        <a:t>1</a:t>
                      </a:r>
                    </a:p>
                  </a:txBody>
                  <a:tcPr/>
                </a:tc>
                <a:tc>
                  <a:txBody>
                    <a:bodyPr/>
                    <a:lstStyle/>
                    <a:p>
                      <a:pPr algn="ctr"/>
                      <a:r>
                        <a:rPr lang="es-MX" dirty="0"/>
                        <a:t>1</a:t>
                      </a:r>
                    </a:p>
                  </a:txBody>
                  <a:tcPr/>
                </a:tc>
                <a:tc>
                  <a:txBody>
                    <a:bodyPr/>
                    <a:lstStyle/>
                    <a:p>
                      <a:pPr algn="ctr"/>
                      <a:r>
                        <a:rPr lang="es-MX" dirty="0"/>
                        <a:t>1</a:t>
                      </a:r>
                    </a:p>
                  </a:txBody>
                  <a:tcPr/>
                </a:tc>
                <a:extLst>
                  <a:ext uri="{0D108BD9-81ED-4DB2-BD59-A6C34878D82A}">
                    <a16:rowId xmlns:a16="http://schemas.microsoft.com/office/drawing/2014/main" val="10003"/>
                  </a:ext>
                </a:extLst>
              </a:tr>
              <a:tr h="370840">
                <a:tc>
                  <a:txBody>
                    <a:bodyPr/>
                    <a:lstStyle/>
                    <a:p>
                      <a:pPr algn="ctr"/>
                      <a:r>
                        <a:rPr lang="es-MX" dirty="0"/>
                        <a:t>0</a:t>
                      </a:r>
                    </a:p>
                  </a:txBody>
                  <a:tcPr/>
                </a:tc>
                <a:tc>
                  <a:txBody>
                    <a:bodyPr/>
                    <a:lstStyle/>
                    <a:p>
                      <a:pPr algn="ctr"/>
                      <a:r>
                        <a:rPr lang="es-MX" dirty="0"/>
                        <a:t>0</a:t>
                      </a:r>
                    </a:p>
                  </a:txBody>
                  <a:tcPr/>
                </a:tc>
                <a:tc>
                  <a:txBody>
                    <a:bodyPr/>
                    <a:lstStyle/>
                    <a:p>
                      <a:pPr algn="ctr"/>
                      <a:r>
                        <a:rPr lang="es-MX" dirty="0"/>
                        <a:t>1</a:t>
                      </a:r>
                    </a:p>
                  </a:txBody>
                  <a:tcPr/>
                </a:tc>
                <a:tc>
                  <a:txBody>
                    <a:bodyPr/>
                    <a:lstStyle/>
                    <a:p>
                      <a:pPr algn="ctr"/>
                      <a:r>
                        <a:rPr lang="es-MX" dirty="0"/>
                        <a:t>0</a:t>
                      </a:r>
                    </a:p>
                  </a:txBody>
                  <a:tcPr/>
                </a:tc>
                <a:extLst>
                  <a:ext uri="{0D108BD9-81ED-4DB2-BD59-A6C34878D82A}">
                    <a16:rowId xmlns:a16="http://schemas.microsoft.com/office/drawing/2014/main" val="10004"/>
                  </a:ext>
                </a:extLst>
              </a:tr>
            </a:tbl>
          </a:graphicData>
        </a:graphic>
      </p:graphicFrame>
      <p:sp>
        <p:nvSpPr>
          <p:cNvPr id="4" name="3 CuadroTexto"/>
          <p:cNvSpPr txBox="1"/>
          <p:nvPr/>
        </p:nvSpPr>
        <p:spPr>
          <a:xfrm>
            <a:off x="467544" y="3963760"/>
            <a:ext cx="7848872" cy="646331"/>
          </a:xfrm>
          <a:prstGeom prst="rect">
            <a:avLst/>
          </a:prstGeom>
          <a:noFill/>
        </p:spPr>
        <p:txBody>
          <a:bodyPr wrap="square" rtlCol="0">
            <a:spAutoFit/>
          </a:bodyPr>
          <a:lstStyle/>
          <a:p>
            <a:r>
              <a:rPr lang="es-MX" dirty="0"/>
              <a:t>A esta tabla se le llama tabla de verdad, y es la base en el diseño de un sistema digital.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F0DB064-04C1-6B41-B90C-D8AB45D64D1D}"/>
              </a:ext>
            </a:extLst>
          </p:cNvPr>
          <p:cNvSpPr txBox="1"/>
          <p:nvPr/>
        </p:nvSpPr>
        <p:spPr>
          <a:xfrm>
            <a:off x="1956390" y="1648420"/>
            <a:ext cx="5231219" cy="1569660"/>
          </a:xfrm>
          <a:prstGeom prst="rect">
            <a:avLst/>
          </a:prstGeom>
          <a:noFill/>
        </p:spPr>
        <p:txBody>
          <a:bodyPr wrap="square" rtlCol="0">
            <a:spAutoFit/>
          </a:bodyPr>
          <a:lstStyle/>
          <a:p>
            <a:pPr algn="ctr"/>
            <a:r>
              <a:rPr lang="es-MX" sz="2400" dirty="0">
                <a:solidFill>
                  <a:schemeClr val="bg1"/>
                </a:solidFill>
                <a:latin typeface="Gotham" pitchFamily="2" charset="0"/>
              </a:rPr>
              <a:t>Objetivo</a:t>
            </a:r>
          </a:p>
          <a:p>
            <a:pPr algn="ctr"/>
            <a:r>
              <a:rPr lang="es-MX" sz="2400" dirty="0">
                <a:solidFill>
                  <a:schemeClr val="bg1"/>
                </a:solidFill>
                <a:latin typeface="Gotham" pitchFamily="2" charset="0"/>
              </a:rPr>
              <a:t>Tener una mejor comprensión de cómo hacer y leer predicados.</a:t>
            </a:r>
          </a:p>
          <a:p>
            <a:pPr algn="ctr"/>
            <a:r>
              <a:rPr lang="es-MX" sz="2400" dirty="0">
                <a:solidFill>
                  <a:schemeClr val="bg1"/>
                </a:solidFill>
                <a:latin typeface="Gotham" pitchFamily="2" charset="0"/>
              </a:rPr>
              <a:t>Introducción a la algebra de </a:t>
            </a:r>
            <a:r>
              <a:rPr lang="es-MX" sz="2400" dirty="0" err="1">
                <a:solidFill>
                  <a:schemeClr val="bg1"/>
                </a:solidFill>
                <a:latin typeface="Gotham" pitchFamily="2" charset="0"/>
              </a:rPr>
              <a:t>Boole</a:t>
            </a:r>
            <a:r>
              <a:rPr lang="es-MX" sz="2400" dirty="0">
                <a:solidFill>
                  <a:schemeClr val="bg1"/>
                </a:solidFill>
                <a:latin typeface="Gotham" pitchFamily="2" charset="0"/>
              </a:rPr>
              <a:t>.</a:t>
            </a:r>
            <a:endParaRPr lang="es-MX" sz="2400" dirty="0">
              <a:solidFill>
                <a:schemeClr val="bg1"/>
              </a:solidFill>
              <a:latin typeface="Gotham-Medium" panose="02000604030000020004" pitchFamily="2" charset="0"/>
            </a:endParaRPr>
          </a:p>
        </p:txBody>
      </p:sp>
    </p:spTree>
    <p:extLst>
      <p:ext uri="{BB962C8B-B14F-4D97-AF65-F5344CB8AC3E}">
        <p14:creationId xmlns:p14="http://schemas.microsoft.com/office/powerpoint/2010/main" val="1964015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70134" y="1710474"/>
            <a:ext cx="7358229" cy="1077218"/>
          </a:xfrm>
          <a:prstGeom prst="rect">
            <a:avLst/>
          </a:prstGeom>
          <a:noFill/>
        </p:spPr>
        <p:txBody>
          <a:bodyPr wrap="square" rtlCol="0">
            <a:spAutoFit/>
          </a:bodyPr>
          <a:lstStyle/>
          <a:p>
            <a:pPr algn="ctr"/>
            <a:r>
              <a:rPr lang="es-MX" sz="3200" dirty="0"/>
              <a:t>¿Para que nos sirve todo esto de el Algebra Booleana?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33487" y="1005073"/>
            <a:ext cx="8261873" cy="3416320"/>
          </a:xfrm>
          <a:prstGeom prst="rect">
            <a:avLst/>
          </a:prstGeom>
        </p:spPr>
        <p:txBody>
          <a:bodyPr wrap="square">
            <a:spAutoFit/>
          </a:bodyPr>
          <a:lstStyle/>
          <a:p>
            <a:pPr algn="just"/>
            <a:r>
              <a:rPr lang="es-MX" dirty="0"/>
              <a:t>El </a:t>
            </a:r>
            <a:r>
              <a:rPr lang="es-MX" b="1" dirty="0"/>
              <a:t>álgebra de </a:t>
            </a:r>
            <a:r>
              <a:rPr lang="es-MX" b="1" dirty="0" err="1"/>
              <a:t>Boole</a:t>
            </a:r>
            <a:r>
              <a:rPr lang="es-MX" dirty="0"/>
              <a:t> es un método para simplificar los circuitos lógicos (o a veces llamados circuitos de conmutación lógica) en electrónica digital.</a:t>
            </a:r>
          </a:p>
          <a:p>
            <a:pPr algn="just"/>
            <a:r>
              <a:rPr lang="es-MX" dirty="0"/>
              <a:t>Por lo tanto, también se llama como "</a:t>
            </a:r>
            <a:r>
              <a:rPr lang="es-MX" b="1" dirty="0"/>
              <a:t>Cambio de álgebra</a:t>
            </a:r>
            <a:r>
              <a:rPr lang="es-MX" dirty="0"/>
              <a:t>". Podemos representar el funcionamiento de los circuitos lógicos utilizando números, siguiendo algunas reglas, que son bien conocidas como "</a:t>
            </a:r>
            <a:r>
              <a:rPr lang="es-MX" b="1" dirty="0"/>
              <a:t>Leyes del álgebra de </a:t>
            </a:r>
            <a:r>
              <a:rPr lang="es-MX" b="1" dirty="0" err="1"/>
              <a:t>Boole</a:t>
            </a:r>
            <a:r>
              <a:rPr lang="es-MX" dirty="0"/>
              <a:t>".</a:t>
            </a:r>
          </a:p>
          <a:p>
            <a:pPr algn="just"/>
            <a:r>
              <a:rPr lang="es-MX" dirty="0"/>
              <a:t>También podemos hacer los cálculos y las operaciones lógicas de los circuitos aún más rápido siguiendo algunos teoremas, que se conocen como "</a:t>
            </a:r>
            <a:r>
              <a:rPr lang="es-MX" b="1" dirty="0"/>
              <a:t>Teoremas del álgebra de </a:t>
            </a:r>
            <a:r>
              <a:rPr lang="es-MX" b="1" dirty="0" err="1"/>
              <a:t>Boole</a:t>
            </a:r>
            <a:r>
              <a:rPr lang="es-MX" dirty="0"/>
              <a:t>". Una función booleana es una función que representa la relación entre la entrada y la salida de un circuito lógico.</a:t>
            </a:r>
          </a:p>
          <a:p>
            <a:pPr algn="just"/>
            <a:r>
              <a:rPr lang="es-MX" dirty="0"/>
              <a:t>La lógica booleana solo permite dos estados del circuito, como True y False. Estos dos estados están representados por 1 y 0, donde 1 representa el estado "Verdadero" y 0 representa el estado "Falso".</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txBox="1">
            <a:spLocks/>
          </p:cNvSpPr>
          <p:nvPr/>
        </p:nvSpPr>
        <p:spPr>
          <a:xfrm>
            <a:off x="392652" y="1068363"/>
            <a:ext cx="8229600" cy="3611234"/>
          </a:xfrm>
          <a:prstGeom prst="rect">
            <a:avLst/>
          </a:prstGeom>
        </p:spPr>
        <p:txBody>
          <a:bodyPr>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Una compuerta lógica es un dispositivo que nos permite obtener resultados, dependiendo de los valores de las señales que le ingresemos. Es necesario aclarar entonces que las compuertas lógicas se comunican entre sí (incluidos los microprocesadores), usando el sistema BINARIO. Este consta de solo 2 indicadores 0 y 1 llamados BIT.</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Cada una de las compuertas lógicas se las representa mediante un </a:t>
            </a:r>
            <a:r>
              <a:rPr kumimoji="0" lang="es-MX" sz="2000" b="1" i="0" u="none" strike="noStrike" kern="1200" cap="none" spc="0" normalizeH="0" baseline="0" noProof="0" dirty="0">
                <a:ln>
                  <a:noFill/>
                </a:ln>
                <a:solidFill>
                  <a:schemeClr val="tx1"/>
                </a:solidFill>
                <a:effectLst/>
                <a:uLnTx/>
                <a:uFillTx/>
                <a:latin typeface="+mn-lt"/>
                <a:ea typeface="+mn-ea"/>
                <a:cs typeface="+mn-cs"/>
              </a:rPr>
              <a:t>Símbolo</a:t>
            </a:r>
            <a:r>
              <a:rPr kumimoji="0" lang="es-MX" sz="2000" b="0" i="0" u="none" strike="noStrike" kern="1200" cap="none" spc="0" normalizeH="0" baseline="0" noProof="0" dirty="0">
                <a:ln>
                  <a:noFill/>
                </a:ln>
                <a:solidFill>
                  <a:schemeClr val="tx1"/>
                </a:solidFill>
                <a:effectLst/>
                <a:uLnTx/>
                <a:uFillTx/>
                <a:latin typeface="+mn-lt"/>
                <a:ea typeface="+mn-ea"/>
                <a:cs typeface="+mn-cs"/>
              </a:rPr>
              <a:t>, y la operación que realiza (</a:t>
            </a:r>
            <a:r>
              <a:rPr kumimoji="0" lang="es-MX" sz="2000" b="1" i="0" u="none" strike="noStrike" kern="1200" cap="none" spc="0" normalizeH="0" baseline="0" noProof="0" dirty="0">
                <a:ln>
                  <a:noFill/>
                </a:ln>
                <a:solidFill>
                  <a:schemeClr val="tx1"/>
                </a:solidFill>
                <a:effectLst/>
                <a:uLnTx/>
                <a:uFillTx/>
                <a:latin typeface="+mn-lt"/>
                <a:ea typeface="+mn-ea"/>
                <a:cs typeface="+mn-cs"/>
              </a:rPr>
              <a:t>Operación lógica</a:t>
            </a:r>
            <a:r>
              <a:rPr kumimoji="0" lang="es-MX" sz="2000" b="0" i="0" u="none" strike="noStrike" kern="1200" cap="none" spc="0" normalizeH="0" baseline="0" noProof="0" dirty="0">
                <a:ln>
                  <a:noFill/>
                </a:ln>
                <a:solidFill>
                  <a:schemeClr val="tx1"/>
                </a:solidFill>
                <a:effectLst/>
                <a:uLnTx/>
                <a:uFillTx/>
                <a:latin typeface="+mn-lt"/>
                <a:ea typeface="+mn-ea"/>
                <a:cs typeface="+mn-cs"/>
              </a:rPr>
              <a:t>) se corresponde con una tabla, llamada </a:t>
            </a:r>
            <a:r>
              <a:rPr kumimoji="0" lang="es-MX" sz="2000" b="1" i="0" u="none" strike="noStrike" kern="1200" cap="none" spc="0" normalizeH="0" baseline="0" noProof="0" dirty="0">
                <a:ln>
                  <a:noFill/>
                </a:ln>
                <a:solidFill>
                  <a:schemeClr val="tx1"/>
                </a:solidFill>
                <a:effectLst/>
                <a:uLnTx/>
                <a:uFillTx/>
                <a:latin typeface="+mn-lt"/>
                <a:ea typeface="+mn-ea"/>
                <a:cs typeface="+mn-cs"/>
              </a:rPr>
              <a:t>Tabla de Verdad y son las siguientes:</a:t>
            </a:r>
            <a:endParaRPr kumimoji="0" lang="es-MX"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Marcador de contenido"/>
          <p:cNvSpPr txBox="1">
            <a:spLocks/>
          </p:cNvSpPr>
          <p:nvPr/>
        </p:nvSpPr>
        <p:spPr>
          <a:xfrm>
            <a:off x="306588" y="945863"/>
            <a:ext cx="8229600" cy="4197637"/>
          </a:xfrm>
          <a:prstGeom prst="rect">
            <a:avLst/>
          </a:prstGeom>
        </p:spPr>
        <p:txBody>
          <a:bodyPr>
            <a:no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1600" b="0" i="0" u="none" strike="noStrike" kern="1200" cap="none" spc="0" normalizeH="0" baseline="0" noProof="0" dirty="0">
                <a:ln>
                  <a:noFill/>
                </a:ln>
                <a:solidFill>
                  <a:srgbClr val="FF0000"/>
                </a:solidFill>
                <a:effectLst/>
                <a:uLnTx/>
                <a:uFillTx/>
                <a:latin typeface="+mn-lt"/>
                <a:ea typeface="+mn-ea"/>
                <a:cs typeface="+mn-cs"/>
              </a:rPr>
              <a:t>Compuerta NOT</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1600" b="0" i="0" u="none" strike="noStrike" kern="1200" cap="none" spc="0" normalizeH="0" baseline="0" noProof="0" dirty="0">
                <a:ln>
                  <a:noFill/>
                </a:ln>
                <a:solidFill>
                  <a:schemeClr val="tx1"/>
                </a:solidFill>
                <a:effectLst/>
                <a:uLnTx/>
                <a:uFillTx/>
                <a:latin typeface="+mn-lt"/>
                <a:ea typeface="+mn-ea"/>
                <a:cs typeface="+mn-cs"/>
              </a:rPr>
              <a:t>Se trata de un inversor, es decir, invierte el dato de entrada, por ejemplo; si pones su entrada a 1 (nivel alto) obtendrás en su salida un 0 (o nivel bajo), y viceversa. Esta compuerta dispone de una sola entrada. Su operación lógica es </a:t>
            </a:r>
            <a:r>
              <a:rPr kumimoji="0" lang="es-MX" sz="1600" b="1" i="0" u="none" strike="noStrike" kern="1200" cap="none" spc="0" normalizeH="0" baseline="0" noProof="0" dirty="0">
                <a:ln>
                  <a:noFill/>
                </a:ln>
                <a:solidFill>
                  <a:schemeClr val="tx1"/>
                </a:solidFill>
                <a:effectLst/>
                <a:uLnTx/>
                <a:uFillTx/>
                <a:latin typeface="+mn-lt"/>
                <a:ea typeface="+mn-ea"/>
                <a:cs typeface="+mn-cs"/>
              </a:rPr>
              <a:t>s</a:t>
            </a:r>
            <a:r>
              <a:rPr kumimoji="0" lang="es-MX" sz="1600" b="0" i="0" u="none" strike="noStrike" kern="1200" cap="none" spc="0" normalizeH="0" baseline="0" noProof="0" dirty="0">
                <a:ln>
                  <a:noFill/>
                </a:ln>
                <a:solidFill>
                  <a:schemeClr val="tx1"/>
                </a:solidFill>
                <a:effectLst/>
                <a:uLnTx/>
                <a:uFillTx/>
                <a:latin typeface="+mn-lt"/>
                <a:ea typeface="+mn-ea"/>
                <a:cs typeface="+mn-cs"/>
              </a:rPr>
              <a:t> igual a </a:t>
            </a:r>
            <a:r>
              <a:rPr kumimoji="0" lang="es-MX" sz="1600" b="1" i="0" u="none" strike="noStrike" kern="1200" cap="none" spc="0" normalizeH="0" baseline="0" noProof="0" dirty="0" err="1">
                <a:ln>
                  <a:noFill/>
                </a:ln>
                <a:solidFill>
                  <a:schemeClr val="tx1"/>
                </a:solidFill>
                <a:effectLst/>
                <a:uLnTx/>
                <a:uFillTx/>
                <a:latin typeface="+mn-lt"/>
                <a:ea typeface="+mn-ea"/>
                <a:cs typeface="+mn-cs"/>
              </a:rPr>
              <a:t>a</a:t>
            </a:r>
            <a:r>
              <a:rPr kumimoji="0" lang="es-MX" sz="1600" b="1" i="0" u="none" strike="noStrike" kern="1200" cap="none" spc="0" normalizeH="0" baseline="0" noProof="0" dirty="0">
                <a:ln>
                  <a:noFill/>
                </a:ln>
                <a:solidFill>
                  <a:schemeClr val="tx1"/>
                </a:solidFill>
                <a:effectLst/>
                <a:uLnTx/>
                <a:uFillTx/>
                <a:latin typeface="+mn-lt"/>
                <a:ea typeface="+mn-ea"/>
                <a:cs typeface="+mn-cs"/>
              </a:rPr>
              <a:t> invertida</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s-MX" sz="1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1600" b="0" i="0" u="none" strike="noStrike" kern="1200" cap="none" spc="0" normalizeH="0" baseline="0" noProof="0" dirty="0">
                <a:ln>
                  <a:noFill/>
                </a:ln>
                <a:solidFill>
                  <a:srgbClr val="FF0000"/>
                </a:solidFill>
                <a:effectLst/>
                <a:uLnTx/>
                <a:uFillTx/>
                <a:latin typeface="+mn-lt"/>
                <a:ea typeface="+mn-ea"/>
                <a:cs typeface="+mn-cs"/>
              </a:rPr>
              <a:t>Compuerta AND</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1600" b="0" i="0" u="none" strike="noStrike" kern="1200" cap="none" spc="0" normalizeH="0" baseline="0" noProof="0" dirty="0">
                <a:ln>
                  <a:noFill/>
                </a:ln>
                <a:solidFill>
                  <a:schemeClr val="tx1"/>
                </a:solidFill>
                <a:effectLst/>
                <a:uLnTx/>
                <a:uFillTx/>
                <a:latin typeface="+mn-lt"/>
                <a:ea typeface="+mn-ea"/>
                <a:cs typeface="+mn-cs"/>
              </a:rPr>
              <a:t>Una compuerta AND tiene dos entradas como mínimo y su operación lógica es un </a:t>
            </a:r>
            <a:r>
              <a:rPr kumimoji="0" lang="es-MX" sz="1600" b="1" i="0" u="sng" strike="noStrike" kern="1200" cap="none" spc="0" normalizeH="0" baseline="0" noProof="0" dirty="0">
                <a:ln>
                  <a:noFill/>
                </a:ln>
                <a:solidFill>
                  <a:schemeClr val="tx1"/>
                </a:solidFill>
                <a:effectLst/>
                <a:uLnTx/>
                <a:uFillTx/>
                <a:latin typeface="+mn-lt"/>
                <a:ea typeface="+mn-ea"/>
                <a:cs typeface="+mn-cs"/>
              </a:rPr>
              <a:t>producto</a:t>
            </a:r>
            <a:r>
              <a:rPr kumimoji="0" lang="es-MX" sz="1600" b="0" i="0" u="none" strike="noStrike" kern="1200" cap="none" spc="0" normalizeH="0" baseline="0" noProof="0" dirty="0">
                <a:ln>
                  <a:noFill/>
                </a:ln>
                <a:solidFill>
                  <a:schemeClr val="tx1"/>
                </a:solidFill>
                <a:effectLst/>
                <a:uLnTx/>
                <a:uFillTx/>
                <a:latin typeface="+mn-lt"/>
                <a:ea typeface="+mn-ea"/>
                <a:cs typeface="+mn-cs"/>
              </a:rPr>
              <a:t> entre ambas, no es un producto aritmético, aunque en este caso coincidan.</a:t>
            </a:r>
            <a:r>
              <a:rPr kumimoji="0" lang="es-MX" sz="1600" b="0" i="1" u="none" strike="noStrike" kern="1200" cap="none" spc="0" normalizeH="0" baseline="0" noProof="0" dirty="0">
                <a:ln>
                  <a:noFill/>
                </a:ln>
                <a:solidFill>
                  <a:schemeClr val="tx1"/>
                </a:solidFill>
                <a:effectLst/>
                <a:uLnTx/>
                <a:uFillTx/>
                <a:latin typeface="+mn-lt"/>
                <a:ea typeface="+mn-ea"/>
                <a:cs typeface="+mn-cs"/>
              </a:rPr>
              <a:t>*Observa que su salida será alta si sus dos entradas están a nivel alto*</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s-MX" sz="1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1600" b="0" i="0" u="none" strike="noStrike" kern="1200" cap="none" spc="0" normalizeH="0" baseline="0" noProof="0" dirty="0">
                <a:ln>
                  <a:noFill/>
                </a:ln>
                <a:solidFill>
                  <a:srgbClr val="FF0000"/>
                </a:solidFill>
                <a:effectLst/>
                <a:uLnTx/>
                <a:uFillTx/>
                <a:latin typeface="+mn-lt"/>
                <a:ea typeface="+mn-ea"/>
                <a:cs typeface="+mn-cs"/>
              </a:rPr>
              <a:t>Compuerta OR</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1600" b="0" i="0" u="none" strike="noStrike" kern="1200" cap="none" spc="0" normalizeH="0" baseline="0" noProof="0" dirty="0">
                <a:ln>
                  <a:noFill/>
                </a:ln>
                <a:solidFill>
                  <a:schemeClr val="tx1"/>
                </a:solidFill>
                <a:effectLst/>
                <a:uLnTx/>
                <a:uFillTx/>
                <a:latin typeface="+mn-lt"/>
                <a:ea typeface="+mn-ea"/>
                <a:cs typeface="+mn-cs"/>
              </a:rPr>
              <a:t>Al igual que la anterior posee dos entradas como mínimo y la operación lógica, será una suma entre ambas... </a:t>
            </a:r>
            <a:r>
              <a:rPr kumimoji="0" lang="es-MX" sz="1600" b="0" i="1" u="none" strike="noStrike" kern="1200" cap="none" spc="0" normalizeH="0" baseline="0" noProof="0" dirty="0">
                <a:ln>
                  <a:noFill/>
                </a:ln>
                <a:solidFill>
                  <a:schemeClr val="tx1"/>
                </a:solidFill>
                <a:effectLst/>
                <a:uLnTx/>
                <a:uFillTx/>
                <a:latin typeface="+mn-lt"/>
                <a:ea typeface="+mn-ea"/>
                <a:cs typeface="+mn-cs"/>
              </a:rPr>
              <a:t>Bueno, todo va bien hasta que 1 + 1 = 1</a:t>
            </a:r>
            <a:r>
              <a:rPr kumimoji="0" lang="es-MX" sz="1600" b="0" i="0" u="none" strike="noStrike" kern="1200" cap="none" spc="0" normalizeH="0" baseline="0" noProof="0" dirty="0">
                <a:ln>
                  <a:noFill/>
                </a:ln>
                <a:solidFill>
                  <a:schemeClr val="tx1"/>
                </a:solidFill>
                <a:effectLst/>
                <a:uLnTx/>
                <a:uFillTx/>
                <a:latin typeface="+mn-lt"/>
                <a:ea typeface="+mn-ea"/>
                <a:cs typeface="+mn-cs"/>
              </a:rPr>
              <a:t>, el tema es que se trata de una compuerta </a:t>
            </a:r>
            <a:r>
              <a:rPr kumimoji="0" lang="es-MX" sz="1600" b="1" i="0" u="none" strike="noStrike" kern="1200" cap="none" spc="0" normalizeH="0" baseline="0" noProof="0" dirty="0">
                <a:ln>
                  <a:noFill/>
                </a:ln>
                <a:solidFill>
                  <a:schemeClr val="tx1"/>
                </a:solidFill>
                <a:effectLst/>
                <a:uLnTx/>
                <a:uFillTx/>
                <a:latin typeface="+mn-lt"/>
                <a:ea typeface="+mn-ea"/>
                <a:cs typeface="+mn-cs"/>
              </a:rPr>
              <a:t>O Inclusiva</a:t>
            </a:r>
            <a:r>
              <a:rPr kumimoji="0" lang="es-MX" sz="1600" b="0" i="0" u="none" strike="noStrike" kern="1200" cap="none" spc="0" normalizeH="0" baseline="0" noProof="0" dirty="0">
                <a:ln>
                  <a:noFill/>
                </a:ln>
                <a:solidFill>
                  <a:schemeClr val="tx1"/>
                </a:solidFill>
                <a:effectLst/>
                <a:uLnTx/>
                <a:uFillTx/>
                <a:latin typeface="+mn-lt"/>
                <a:ea typeface="+mn-ea"/>
                <a:cs typeface="+mn-cs"/>
              </a:rPr>
              <a:t> es como </a:t>
            </a:r>
            <a:r>
              <a:rPr kumimoji="0" lang="es-MX" sz="1600" b="1" i="0" u="none" strike="noStrike" kern="1200" cap="none" spc="0" normalizeH="0" baseline="0" noProof="0" dirty="0">
                <a:ln>
                  <a:noFill/>
                </a:ln>
                <a:solidFill>
                  <a:schemeClr val="tx1"/>
                </a:solidFill>
                <a:effectLst/>
                <a:uLnTx/>
                <a:uFillTx/>
                <a:latin typeface="+mn-lt"/>
                <a:ea typeface="+mn-ea"/>
                <a:cs typeface="+mn-cs"/>
              </a:rPr>
              <a:t>a y/o b</a:t>
            </a:r>
            <a:r>
              <a:rPr kumimoji="0" lang="es-MX" sz="1600" b="0" i="0" u="none" strike="noStrike" kern="1200" cap="none" spc="0" normalizeH="0" baseline="0" noProof="0" dirty="0">
                <a:ln>
                  <a:noFill/>
                </a:ln>
                <a:solidFill>
                  <a:schemeClr val="tx1"/>
                </a:solidFill>
                <a:effectLst/>
                <a:uLnTx/>
                <a:uFillTx/>
                <a:latin typeface="+mn-lt"/>
                <a:ea typeface="+mn-ea"/>
                <a:cs typeface="+mn-cs"/>
              </a:rPr>
              <a:t>*Es decir, basta que una de ellas sea </a:t>
            </a:r>
            <a:r>
              <a:rPr kumimoji="0" lang="es-MX" sz="1600" b="1" i="0" u="none" strike="noStrike" kern="1200" cap="none" spc="0" normalizeH="0" baseline="0" noProof="0" dirty="0">
                <a:ln>
                  <a:noFill/>
                </a:ln>
                <a:solidFill>
                  <a:schemeClr val="tx1"/>
                </a:solidFill>
                <a:effectLst/>
                <a:uLnTx/>
                <a:uFillTx/>
                <a:latin typeface="+mn-lt"/>
                <a:ea typeface="+mn-ea"/>
                <a:cs typeface="+mn-cs"/>
              </a:rPr>
              <a:t>1</a:t>
            </a:r>
            <a:r>
              <a:rPr kumimoji="0" lang="es-MX" sz="1600" b="0" i="0" u="none" strike="noStrike" kern="1200" cap="none" spc="0" normalizeH="0" baseline="0" noProof="0" dirty="0">
                <a:ln>
                  <a:noFill/>
                </a:ln>
                <a:solidFill>
                  <a:schemeClr val="tx1"/>
                </a:solidFill>
                <a:effectLst/>
                <a:uLnTx/>
                <a:uFillTx/>
                <a:latin typeface="+mn-lt"/>
                <a:ea typeface="+mn-ea"/>
                <a:cs typeface="+mn-cs"/>
              </a:rPr>
              <a:t> para que su salida sea también 1*</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s-MX" sz="1600" b="0" i="0" u="none" strike="noStrike" kern="1200" cap="none" spc="0" normalizeH="0" baseline="0" noProof="0" dirty="0">
              <a:ln>
                <a:noFill/>
              </a:ln>
              <a:solidFill>
                <a:schemeClr val="tx1"/>
              </a:solidFill>
              <a:effectLst/>
              <a:uLnTx/>
              <a:uFillTx/>
              <a:latin typeface="+mn-lt"/>
              <a:ea typeface="+mn-ea"/>
              <a:cs typeface="+mn-cs"/>
            </a:endParaRPr>
          </a:p>
        </p:txBody>
      </p:sp>
      <p:pic>
        <p:nvPicPr>
          <p:cNvPr id="4" name="3 Imagen" descr="COMPUERTAS LOGICAS.png"/>
          <p:cNvPicPr>
            <a:picLocks noChangeAspect="1"/>
          </p:cNvPicPr>
          <p:nvPr/>
        </p:nvPicPr>
        <p:blipFill>
          <a:blip r:embed="rId2" cstate="print"/>
          <a:srcRect t="65750" r="51343"/>
          <a:stretch>
            <a:fillRect/>
          </a:stretch>
        </p:blipFill>
        <p:spPr>
          <a:xfrm>
            <a:off x="4453361" y="725545"/>
            <a:ext cx="3575023" cy="1287298"/>
          </a:xfrm>
          <a:prstGeom prst="rect">
            <a:avLst/>
          </a:prstGeom>
        </p:spPr>
      </p:pic>
      <p:pic>
        <p:nvPicPr>
          <p:cNvPr id="5" name="4 Imagen" descr="COMPUERTAS LOGICAS.png"/>
          <p:cNvPicPr>
            <a:picLocks noChangeAspect="1"/>
          </p:cNvPicPr>
          <p:nvPr/>
        </p:nvPicPr>
        <p:blipFill>
          <a:blip r:embed="rId2" cstate="print"/>
          <a:srcRect r="51660" b="68500"/>
          <a:stretch>
            <a:fillRect/>
          </a:stretch>
        </p:blipFill>
        <p:spPr>
          <a:xfrm>
            <a:off x="4453361" y="2272086"/>
            <a:ext cx="3470742" cy="1156914"/>
          </a:xfrm>
          <a:prstGeom prst="rect">
            <a:avLst/>
          </a:prstGeom>
        </p:spPr>
      </p:pic>
      <p:pic>
        <p:nvPicPr>
          <p:cNvPr id="6" name="5 Imagen" descr="COMPUERTAS LOGICAS.png"/>
          <p:cNvPicPr>
            <a:picLocks noChangeAspect="1"/>
          </p:cNvPicPr>
          <p:nvPr/>
        </p:nvPicPr>
        <p:blipFill>
          <a:blip r:embed="rId2" cstate="print"/>
          <a:srcRect t="34250" r="54028" b="34250"/>
          <a:stretch>
            <a:fillRect/>
          </a:stretch>
        </p:blipFill>
        <p:spPr>
          <a:xfrm>
            <a:off x="4801772" y="3753999"/>
            <a:ext cx="3226612" cy="11309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txBox="1">
            <a:spLocks/>
          </p:cNvSpPr>
          <p:nvPr/>
        </p:nvSpPr>
        <p:spPr>
          <a:xfrm>
            <a:off x="457200" y="913589"/>
            <a:ext cx="8229600" cy="1947964"/>
          </a:xfrm>
          <a:prstGeom prst="rect">
            <a:avLst/>
          </a:prstGeom>
        </p:spPr>
        <p:txBody>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rgbClr val="FF0000"/>
                </a:solidFill>
                <a:effectLst/>
                <a:uLnTx/>
                <a:uFillTx/>
                <a:latin typeface="+mn-lt"/>
                <a:ea typeface="+mn-ea"/>
                <a:cs typeface="+mn-cs"/>
              </a:rPr>
              <a:t>Compuerta OR-EX o XOR</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000" b="0" i="0" u="none" strike="noStrike" kern="1200" cap="none" spc="0" normalizeH="0" baseline="0" noProof="0" dirty="0">
                <a:ln>
                  <a:noFill/>
                </a:ln>
                <a:solidFill>
                  <a:schemeClr val="tx1"/>
                </a:solidFill>
                <a:effectLst/>
                <a:uLnTx/>
                <a:uFillTx/>
                <a:latin typeface="+mn-lt"/>
                <a:ea typeface="+mn-ea"/>
                <a:cs typeface="+mn-cs"/>
              </a:rPr>
              <a:t>Es OR </a:t>
            </a:r>
            <a:r>
              <a:rPr kumimoji="0" lang="es-MX" sz="2000" b="0" i="0" u="none" strike="noStrike" kern="1200" cap="none" spc="0" normalizeH="0" baseline="0" noProof="0" dirty="0" err="1">
                <a:ln>
                  <a:noFill/>
                </a:ln>
                <a:solidFill>
                  <a:schemeClr val="tx1"/>
                </a:solidFill>
                <a:effectLst/>
                <a:uLnTx/>
                <a:uFillTx/>
                <a:latin typeface="+mn-lt"/>
                <a:ea typeface="+mn-ea"/>
                <a:cs typeface="+mn-cs"/>
              </a:rPr>
              <a:t>EXclusiva</a:t>
            </a:r>
            <a:r>
              <a:rPr kumimoji="0" lang="es-MX" sz="2000" b="0" i="0" u="none" strike="noStrike" kern="1200" cap="none" spc="0" normalizeH="0" baseline="0" noProof="0" dirty="0">
                <a:ln>
                  <a:noFill/>
                </a:ln>
                <a:solidFill>
                  <a:schemeClr val="tx1"/>
                </a:solidFill>
                <a:effectLst/>
                <a:uLnTx/>
                <a:uFillTx/>
                <a:latin typeface="+mn-lt"/>
                <a:ea typeface="+mn-ea"/>
                <a:cs typeface="+mn-cs"/>
              </a:rPr>
              <a:t> en este caso con dos entradas (puede tener más) y lo que hará con ellas será una suma </a:t>
            </a:r>
            <a:r>
              <a:rPr kumimoji="0" lang="es-MX" sz="2000" b="1" i="0" u="sng" strike="noStrike" kern="1200" cap="none" spc="0" normalizeH="0" baseline="0" noProof="0" dirty="0">
                <a:ln>
                  <a:noFill/>
                </a:ln>
                <a:solidFill>
                  <a:schemeClr val="tx1"/>
                </a:solidFill>
                <a:effectLst/>
                <a:uLnTx/>
                <a:uFillTx/>
                <a:latin typeface="+mn-lt"/>
                <a:ea typeface="+mn-ea"/>
                <a:cs typeface="+mn-cs"/>
              </a:rPr>
              <a:t>lógica</a:t>
            </a:r>
            <a:r>
              <a:rPr kumimoji="0" lang="es-MX" sz="2000" b="0" i="0" u="none" strike="noStrike" kern="1200" cap="none" spc="0" normalizeH="0" baseline="0" noProof="0" dirty="0">
                <a:ln>
                  <a:noFill/>
                </a:ln>
                <a:solidFill>
                  <a:schemeClr val="tx1"/>
                </a:solidFill>
                <a:effectLst/>
                <a:uLnTx/>
                <a:uFillTx/>
                <a:latin typeface="+mn-lt"/>
                <a:ea typeface="+mn-ea"/>
                <a:cs typeface="+mn-cs"/>
              </a:rPr>
              <a:t> entre </a:t>
            </a:r>
            <a:r>
              <a:rPr kumimoji="0" lang="es-MX" sz="2000" b="1" i="0" u="none" strike="noStrike" kern="1200" cap="none" spc="0" normalizeH="0" baseline="0" noProof="0" dirty="0">
                <a:ln>
                  <a:noFill/>
                </a:ln>
                <a:solidFill>
                  <a:schemeClr val="tx1"/>
                </a:solidFill>
                <a:effectLst/>
                <a:uLnTx/>
                <a:uFillTx/>
                <a:latin typeface="+mn-lt"/>
                <a:ea typeface="+mn-ea"/>
                <a:cs typeface="+mn-cs"/>
              </a:rPr>
              <a:t>a</a:t>
            </a:r>
            <a:r>
              <a:rPr kumimoji="0" lang="es-MX" sz="2000" b="0" i="0" u="none" strike="noStrike" kern="1200" cap="none" spc="0" normalizeH="0" baseline="0" noProof="0" dirty="0">
                <a:ln>
                  <a:noFill/>
                </a:ln>
                <a:solidFill>
                  <a:schemeClr val="tx1"/>
                </a:solidFill>
                <a:effectLst/>
                <a:uLnTx/>
                <a:uFillTx/>
                <a:latin typeface="+mn-lt"/>
                <a:ea typeface="+mn-ea"/>
                <a:cs typeface="+mn-cs"/>
              </a:rPr>
              <a:t> por </a:t>
            </a:r>
            <a:r>
              <a:rPr kumimoji="0" lang="es-MX" sz="2000" b="1" i="0" u="none" strike="noStrike" kern="1200" cap="none" spc="0" normalizeH="0" baseline="0" noProof="0" dirty="0">
                <a:ln>
                  <a:noFill/>
                </a:ln>
                <a:solidFill>
                  <a:schemeClr val="tx1"/>
                </a:solidFill>
                <a:effectLst/>
                <a:uLnTx/>
                <a:uFillTx/>
                <a:latin typeface="+mn-lt"/>
                <a:ea typeface="+mn-ea"/>
                <a:cs typeface="+mn-cs"/>
              </a:rPr>
              <a:t>b invertida</a:t>
            </a:r>
            <a:r>
              <a:rPr kumimoji="0" lang="es-MX" sz="2000" b="0" i="0" u="none" strike="noStrike" kern="1200" cap="none" spc="0" normalizeH="0" baseline="0" noProof="0" dirty="0">
                <a:ln>
                  <a:noFill/>
                </a:ln>
                <a:solidFill>
                  <a:schemeClr val="tx1"/>
                </a:solidFill>
                <a:effectLst/>
                <a:uLnTx/>
                <a:uFillTx/>
                <a:latin typeface="+mn-lt"/>
                <a:ea typeface="+mn-ea"/>
                <a:cs typeface="+mn-cs"/>
              </a:rPr>
              <a:t> y </a:t>
            </a:r>
            <a:r>
              <a:rPr kumimoji="0" lang="es-MX" sz="2000" b="1" i="0" u="none" strike="noStrike" kern="1200" cap="none" spc="0" normalizeH="0" baseline="0" noProof="0" dirty="0">
                <a:ln>
                  <a:noFill/>
                </a:ln>
                <a:solidFill>
                  <a:schemeClr val="tx1"/>
                </a:solidFill>
                <a:effectLst/>
                <a:uLnTx/>
                <a:uFillTx/>
                <a:latin typeface="+mn-lt"/>
                <a:ea typeface="+mn-ea"/>
                <a:cs typeface="+mn-cs"/>
              </a:rPr>
              <a:t>a invertida </a:t>
            </a:r>
            <a:r>
              <a:rPr kumimoji="0" lang="es-MX" sz="2000" b="0" i="0" u="none" strike="noStrike" kern="1200" cap="none" spc="0" normalizeH="0" baseline="0" noProof="0" dirty="0">
                <a:ln>
                  <a:noFill/>
                </a:ln>
                <a:solidFill>
                  <a:schemeClr val="tx1"/>
                </a:solidFill>
                <a:effectLst/>
                <a:uLnTx/>
                <a:uFillTx/>
                <a:latin typeface="+mn-lt"/>
                <a:ea typeface="+mn-ea"/>
                <a:cs typeface="+mn-cs"/>
              </a:rPr>
              <a:t>por </a:t>
            </a:r>
            <a:r>
              <a:rPr kumimoji="0" lang="es-MX" sz="2000" b="1" i="0" u="none" strike="noStrike" kern="1200" cap="none" spc="0" normalizeH="0" baseline="0" noProof="0" dirty="0">
                <a:ln>
                  <a:noFill/>
                </a:ln>
                <a:solidFill>
                  <a:schemeClr val="tx1"/>
                </a:solidFill>
                <a:effectLst/>
                <a:uLnTx/>
                <a:uFillTx/>
                <a:latin typeface="+mn-lt"/>
                <a:ea typeface="+mn-ea"/>
                <a:cs typeface="+mn-cs"/>
              </a:rPr>
              <a:t>b</a:t>
            </a:r>
            <a:r>
              <a:rPr kumimoji="0" lang="es-MX" sz="2000" b="0" i="0" u="none" strike="noStrike" kern="1200" cap="none" spc="0" normalizeH="0" baseline="0" noProof="0" dirty="0">
                <a:ln>
                  <a:noFill/>
                </a:ln>
                <a:solidFill>
                  <a:schemeClr val="tx1"/>
                </a:solidFill>
                <a:effectLst/>
                <a:uLnTx/>
                <a:uFillTx/>
                <a:latin typeface="+mn-lt"/>
                <a:ea typeface="+mn-ea"/>
                <a:cs typeface="+mn-cs"/>
              </a:rPr>
              <a:t>.</a:t>
            </a:r>
            <a:r>
              <a:rPr kumimoji="0" lang="es-MX" sz="2000" b="0" i="1" u="none" strike="noStrike" kern="1200" cap="none" spc="0" normalizeH="0" baseline="0" noProof="0" dirty="0">
                <a:ln>
                  <a:noFill/>
                </a:ln>
                <a:solidFill>
                  <a:schemeClr val="tx1"/>
                </a:solidFill>
                <a:effectLst/>
                <a:uLnTx/>
                <a:uFillTx/>
                <a:latin typeface="+mn-lt"/>
                <a:ea typeface="+mn-ea"/>
                <a:cs typeface="+mn-cs"/>
              </a:rPr>
              <a:t>*Al ser </a:t>
            </a:r>
            <a:r>
              <a:rPr kumimoji="0" lang="es-MX" sz="2000" b="1" i="1" u="none" strike="noStrike" kern="1200" cap="none" spc="0" normalizeH="0" baseline="0" noProof="0" dirty="0">
                <a:ln>
                  <a:noFill/>
                </a:ln>
                <a:solidFill>
                  <a:schemeClr val="tx1"/>
                </a:solidFill>
                <a:effectLst/>
                <a:uLnTx/>
                <a:uFillTx/>
                <a:latin typeface="+mn-lt"/>
                <a:ea typeface="+mn-ea"/>
                <a:cs typeface="+mn-cs"/>
              </a:rPr>
              <a:t>O Exclusiva</a:t>
            </a:r>
            <a:r>
              <a:rPr kumimoji="0" lang="es-MX" sz="2000" b="0" i="1" u="none" strike="noStrike" kern="1200" cap="none" spc="0" normalizeH="0" baseline="0" noProof="0" dirty="0">
                <a:ln>
                  <a:noFill/>
                </a:ln>
                <a:solidFill>
                  <a:schemeClr val="tx1"/>
                </a:solidFill>
                <a:effectLst/>
                <a:uLnTx/>
                <a:uFillTx/>
                <a:latin typeface="+mn-lt"/>
                <a:ea typeface="+mn-ea"/>
                <a:cs typeface="+mn-cs"/>
              </a:rPr>
              <a:t> su salida será </a:t>
            </a:r>
            <a:r>
              <a:rPr kumimoji="0" lang="es-MX" sz="2000" b="1" i="1" u="none" strike="noStrike" kern="1200" cap="none" spc="0" normalizeH="0" baseline="0" noProof="0" dirty="0">
                <a:ln>
                  <a:noFill/>
                </a:ln>
                <a:solidFill>
                  <a:schemeClr val="tx1"/>
                </a:solidFill>
                <a:effectLst/>
                <a:uLnTx/>
                <a:uFillTx/>
                <a:latin typeface="+mn-lt"/>
                <a:ea typeface="+mn-ea"/>
                <a:cs typeface="+mn-cs"/>
              </a:rPr>
              <a:t>1</a:t>
            </a:r>
            <a:r>
              <a:rPr kumimoji="0" lang="es-MX" sz="2000" b="0" i="1" u="none" strike="noStrike" kern="1200" cap="none" spc="0" normalizeH="0" baseline="0" noProof="0" dirty="0">
                <a:ln>
                  <a:noFill/>
                </a:ln>
                <a:solidFill>
                  <a:schemeClr val="tx1"/>
                </a:solidFill>
                <a:effectLst/>
                <a:uLnTx/>
                <a:uFillTx/>
                <a:latin typeface="+mn-lt"/>
                <a:ea typeface="+mn-ea"/>
                <a:cs typeface="+mn-cs"/>
              </a:rPr>
              <a:t> si una y </a:t>
            </a:r>
            <a:r>
              <a:rPr kumimoji="0" lang="es-MX" sz="2000" b="1" i="1" u="none" strike="noStrike" kern="1200" cap="none" spc="0" normalizeH="0" baseline="0" noProof="0" dirty="0">
                <a:ln>
                  <a:noFill/>
                </a:ln>
                <a:solidFill>
                  <a:schemeClr val="tx1"/>
                </a:solidFill>
                <a:effectLst/>
                <a:uLnTx/>
                <a:uFillTx/>
                <a:latin typeface="+mn-lt"/>
                <a:ea typeface="+mn-ea"/>
                <a:cs typeface="+mn-cs"/>
              </a:rPr>
              <a:t>sólo una</a:t>
            </a:r>
            <a:r>
              <a:rPr kumimoji="0" lang="es-MX" sz="2000" b="0" i="1" u="none" strike="noStrike" kern="1200" cap="none" spc="0" normalizeH="0" baseline="0" noProof="0" dirty="0">
                <a:ln>
                  <a:noFill/>
                </a:ln>
                <a:solidFill>
                  <a:schemeClr val="tx1"/>
                </a:solidFill>
                <a:effectLst/>
                <a:uLnTx/>
                <a:uFillTx/>
                <a:latin typeface="+mn-lt"/>
                <a:ea typeface="+mn-ea"/>
                <a:cs typeface="+mn-cs"/>
              </a:rPr>
              <a:t> de sus entradas es 1*</a:t>
            </a:r>
            <a:endParaRPr kumimoji="0" lang="es-MX"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s-MX"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3" name="2 Imagen" descr="COMPUERTAS LOGICAS.png"/>
          <p:cNvPicPr>
            <a:picLocks noChangeAspect="1"/>
          </p:cNvPicPr>
          <p:nvPr/>
        </p:nvPicPr>
        <p:blipFill>
          <a:blip r:embed="rId2" cstate="print"/>
          <a:srcRect l="55054" t="49874" b="23876"/>
          <a:stretch>
            <a:fillRect/>
          </a:stretch>
        </p:blipFill>
        <p:spPr>
          <a:xfrm>
            <a:off x="2411760" y="2542682"/>
            <a:ext cx="3615371" cy="1080120"/>
          </a:xfrm>
          <a:prstGeom prst="rect">
            <a:avLst/>
          </a:prstGeom>
        </p:spPr>
      </p:pic>
      <p:sp>
        <p:nvSpPr>
          <p:cNvPr id="4" name="3 CuadroTexto"/>
          <p:cNvSpPr txBox="1"/>
          <p:nvPr/>
        </p:nvSpPr>
        <p:spPr>
          <a:xfrm>
            <a:off x="654592" y="3929916"/>
            <a:ext cx="5919313" cy="400110"/>
          </a:xfrm>
          <a:prstGeom prst="rect">
            <a:avLst/>
          </a:prstGeom>
          <a:noFill/>
        </p:spPr>
        <p:txBody>
          <a:bodyPr wrap="none" rtlCol="0">
            <a:spAutoFit/>
          </a:bodyPr>
          <a:lstStyle/>
          <a:p>
            <a:r>
              <a:rPr lang="es-MX" sz="2000" dirty="0"/>
              <a:t>Estas serían básicamente las compuertas más sencillas.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facebook_1616203145301_6778847317152197256.jpg"/>
          <p:cNvPicPr>
            <a:picLocks noChangeAspect="1"/>
          </p:cNvPicPr>
          <p:nvPr/>
        </p:nvPicPr>
        <p:blipFill>
          <a:blip r:embed="rId2"/>
          <a:stretch>
            <a:fillRect/>
          </a:stretch>
        </p:blipFill>
        <p:spPr>
          <a:xfrm>
            <a:off x="2834776" y="255039"/>
            <a:ext cx="3200264" cy="3933743"/>
          </a:xfrm>
          <a:prstGeom prst="rect">
            <a:avLst/>
          </a:prstGeom>
        </p:spPr>
      </p:pic>
    </p:spTree>
    <p:extLst>
      <p:ext uri="{BB962C8B-B14F-4D97-AF65-F5344CB8AC3E}">
        <p14:creationId xmlns:p14="http://schemas.microsoft.com/office/powerpoint/2010/main" val="917435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Marcador de posición de imagen" descr="Mats-1.jpg"/>
          <p:cNvPicPr>
            <a:picLocks noGrp="1" noChangeAspect="1"/>
          </p:cNvPicPr>
          <p:nvPr>
            <p:ph type="pic" sz="quarter" idx="10"/>
          </p:nvPr>
        </p:nvPicPr>
        <p:blipFill>
          <a:blip r:embed="rId2"/>
          <a:srcRect l="20149" r="20149"/>
          <a:stretch>
            <a:fillRect/>
          </a:stretch>
        </p:blipFill>
        <p:spPr/>
      </p:pic>
      <p:sp>
        <p:nvSpPr>
          <p:cNvPr id="3" name="CuadroTexto 2">
            <a:extLst>
              <a:ext uri="{FF2B5EF4-FFF2-40B4-BE49-F238E27FC236}">
                <a16:creationId xmlns:a16="http://schemas.microsoft.com/office/drawing/2014/main" id="{4A980D9F-0746-5B48-ABA1-9E944C03DF5C}"/>
              </a:ext>
            </a:extLst>
          </p:cNvPr>
          <p:cNvSpPr txBox="1"/>
          <p:nvPr/>
        </p:nvSpPr>
        <p:spPr>
          <a:xfrm>
            <a:off x="297710" y="1573610"/>
            <a:ext cx="4157331" cy="1631216"/>
          </a:xfrm>
          <a:prstGeom prst="rect">
            <a:avLst/>
          </a:prstGeom>
          <a:noFill/>
        </p:spPr>
        <p:txBody>
          <a:bodyPr wrap="square" rtlCol="0">
            <a:spAutoFit/>
          </a:bodyPr>
          <a:lstStyle/>
          <a:p>
            <a:pPr marL="285750" indent="-285750">
              <a:buClr>
                <a:srgbClr val="FFC000"/>
              </a:buClr>
              <a:buFont typeface="Wingdings" panose="05000000000000000000" pitchFamily="2" charset="2"/>
              <a:buChar char="§"/>
            </a:pPr>
            <a:r>
              <a:rPr lang="es-MX" sz="2000" dirty="0">
                <a:latin typeface="Gotham" pitchFamily="2" charset="0"/>
              </a:rPr>
              <a:t>¿Qué son los predicados?</a:t>
            </a:r>
          </a:p>
          <a:p>
            <a:pPr marL="285750" indent="-285750">
              <a:buClr>
                <a:srgbClr val="FFC000"/>
              </a:buClr>
              <a:buFont typeface="Wingdings" panose="05000000000000000000" pitchFamily="2" charset="2"/>
              <a:buChar char="§"/>
            </a:pPr>
            <a:r>
              <a:rPr lang="es-MX" sz="2000" dirty="0">
                <a:latin typeface="Gotham" pitchFamily="2" charset="0"/>
              </a:rPr>
              <a:t>Conectores</a:t>
            </a:r>
          </a:p>
          <a:p>
            <a:pPr marL="285750" indent="-285750">
              <a:buClr>
                <a:srgbClr val="FFC000"/>
              </a:buClr>
              <a:buFont typeface="Wingdings" panose="05000000000000000000" pitchFamily="2" charset="2"/>
              <a:buChar char="§"/>
            </a:pPr>
            <a:r>
              <a:rPr lang="es-MX" sz="2000" dirty="0">
                <a:latin typeface="Gotham" pitchFamily="2" charset="0"/>
              </a:rPr>
              <a:t>Como hacer un predicado.</a:t>
            </a:r>
          </a:p>
          <a:p>
            <a:pPr marL="285750" indent="-285750">
              <a:buClr>
                <a:srgbClr val="FFC000"/>
              </a:buClr>
              <a:buFont typeface="Wingdings" panose="05000000000000000000" pitchFamily="2" charset="2"/>
              <a:buChar char="§"/>
            </a:pPr>
            <a:r>
              <a:rPr lang="es-MX" sz="2000" dirty="0">
                <a:latin typeface="Gotham" pitchFamily="2" charset="0"/>
              </a:rPr>
              <a:t>Leer los predicados.</a:t>
            </a:r>
          </a:p>
          <a:p>
            <a:pPr marL="285750" indent="-285750">
              <a:buClr>
                <a:srgbClr val="FFC000"/>
              </a:buClr>
              <a:buFont typeface="Wingdings" panose="05000000000000000000" pitchFamily="2" charset="2"/>
              <a:buChar char="§"/>
            </a:pPr>
            <a:r>
              <a:rPr lang="es-MX" sz="2000" dirty="0">
                <a:latin typeface="Gotham" pitchFamily="2" charset="0"/>
              </a:rPr>
              <a:t>Algebra de </a:t>
            </a:r>
            <a:r>
              <a:rPr lang="es-MX" sz="2000" dirty="0" err="1">
                <a:latin typeface="Gotham" pitchFamily="2" charset="0"/>
              </a:rPr>
              <a:t>Boole</a:t>
            </a:r>
            <a:r>
              <a:rPr lang="es-MX" sz="2000" dirty="0">
                <a:latin typeface="Gotham" pitchFamily="2" charset="0"/>
              </a:rPr>
              <a:t>.</a:t>
            </a:r>
          </a:p>
        </p:txBody>
      </p:sp>
      <p:sp>
        <p:nvSpPr>
          <p:cNvPr id="4" name="CuadroTexto 3">
            <a:extLst>
              <a:ext uri="{FF2B5EF4-FFF2-40B4-BE49-F238E27FC236}">
                <a16:creationId xmlns:a16="http://schemas.microsoft.com/office/drawing/2014/main" id="{8BE2B91A-79FC-9248-B9CD-562FDCC586B1}"/>
              </a:ext>
            </a:extLst>
          </p:cNvPr>
          <p:cNvSpPr txBox="1"/>
          <p:nvPr/>
        </p:nvSpPr>
        <p:spPr>
          <a:xfrm>
            <a:off x="297711" y="1052611"/>
            <a:ext cx="4274290" cy="461665"/>
          </a:xfrm>
          <a:prstGeom prst="rect">
            <a:avLst/>
          </a:prstGeom>
          <a:noFill/>
        </p:spPr>
        <p:txBody>
          <a:bodyPr wrap="square" rtlCol="0">
            <a:spAutoFit/>
          </a:bodyPr>
          <a:lstStyle/>
          <a:p>
            <a:r>
              <a:rPr lang="es-MX" sz="2400" b="1" dirty="0">
                <a:latin typeface="Gotham-Medium" panose="02000604030000020004" pitchFamily="2" charset="0"/>
              </a:rPr>
              <a:t>Hoy aprenderemos a …</a:t>
            </a:r>
          </a:p>
        </p:txBody>
      </p:sp>
    </p:spTree>
    <p:extLst>
      <p:ext uri="{BB962C8B-B14F-4D97-AF65-F5344CB8AC3E}">
        <p14:creationId xmlns:p14="http://schemas.microsoft.com/office/powerpoint/2010/main" val="2733807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F0DB064-04C1-6B41-B90C-D8AB45D64D1D}"/>
              </a:ext>
            </a:extLst>
          </p:cNvPr>
          <p:cNvSpPr txBox="1"/>
          <p:nvPr/>
        </p:nvSpPr>
        <p:spPr>
          <a:xfrm>
            <a:off x="1956390" y="1833085"/>
            <a:ext cx="5231219" cy="1200329"/>
          </a:xfrm>
          <a:prstGeom prst="rect">
            <a:avLst/>
          </a:prstGeom>
          <a:noFill/>
        </p:spPr>
        <p:txBody>
          <a:bodyPr wrap="square" rtlCol="0">
            <a:spAutoFit/>
          </a:bodyPr>
          <a:lstStyle/>
          <a:p>
            <a:pPr algn="ctr"/>
            <a:r>
              <a:rPr lang="es-MX" sz="2400" dirty="0">
                <a:solidFill>
                  <a:schemeClr val="bg1"/>
                </a:solidFill>
                <a:latin typeface="Gotham" pitchFamily="2" charset="0"/>
              </a:rPr>
              <a:t>Pregunta de Sesión</a:t>
            </a:r>
          </a:p>
          <a:p>
            <a:pPr algn="ctr"/>
            <a:r>
              <a:rPr lang="es-MX" sz="2400" dirty="0">
                <a:solidFill>
                  <a:schemeClr val="bg1"/>
                </a:solidFill>
                <a:latin typeface="Gotham" pitchFamily="2" charset="0"/>
              </a:rPr>
              <a:t>¿Qué son los predicados y para que nos sirven?</a:t>
            </a:r>
            <a:endParaRPr lang="es-MX" sz="2400" dirty="0">
              <a:solidFill>
                <a:schemeClr val="bg1"/>
              </a:solidFill>
              <a:latin typeface="Gotham-Medium" panose="02000604030000020004" pitchFamily="2" charset="0"/>
            </a:endParaRPr>
          </a:p>
        </p:txBody>
      </p:sp>
    </p:spTree>
    <p:extLst>
      <p:ext uri="{BB962C8B-B14F-4D97-AF65-F5344CB8AC3E}">
        <p14:creationId xmlns:p14="http://schemas.microsoft.com/office/powerpoint/2010/main" val="2728653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contenido"/>
          <p:cNvSpPr txBox="1">
            <a:spLocks/>
          </p:cNvSpPr>
          <p:nvPr/>
        </p:nvSpPr>
        <p:spPr>
          <a:xfrm>
            <a:off x="204960" y="1334188"/>
            <a:ext cx="8229600" cy="2386479"/>
          </a:xfrm>
          <a:prstGeom prst="rect">
            <a:avLst/>
          </a:prstGeom>
        </p:spPr>
        <p:txBody>
          <a:bodyPr/>
          <a:lstStyle/>
          <a:p>
            <a:pPr marL="342900" marR="0" lvl="0" indent="-342900" algn="just" defTabSz="457200" rtl="0" eaLnBrk="1" fontAlgn="auto" latinLnBrk="0" hangingPunct="1">
              <a:lnSpc>
                <a:spcPct val="100000"/>
              </a:lnSpc>
              <a:spcBef>
                <a:spcPct val="20000"/>
              </a:spcBef>
              <a:spcAft>
                <a:spcPts val="0"/>
              </a:spcAft>
              <a:buClrTx/>
              <a:buSzTx/>
              <a:buFont typeface="Arial"/>
              <a:buChar char="•"/>
              <a:tabLst/>
              <a:defRPr/>
            </a:pPr>
            <a:r>
              <a:rPr kumimoji="0" lang="es-MX" sz="3200" b="0" i="0" u="none" strike="noStrike" kern="1200" cap="none" spc="0" normalizeH="0" baseline="0" noProof="0">
                <a:ln>
                  <a:noFill/>
                </a:ln>
                <a:solidFill>
                  <a:schemeClr val="tx1"/>
                </a:solidFill>
                <a:effectLst/>
                <a:uLnTx/>
                <a:uFillTx/>
                <a:latin typeface="+mn-lt"/>
                <a:ea typeface="+mn-ea"/>
                <a:cs typeface="+mn-cs"/>
              </a:rPr>
              <a:t>Cabe aclarar que para poder entender y realizar este tipo de ejercicios, se debe de tener conocimiento básicos acerca de calculo y lógica proposicional.</a:t>
            </a:r>
            <a:endParaRPr kumimoji="0" lang="es-MX"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651334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contenido"/>
          <p:cNvSpPr txBox="1">
            <a:spLocks/>
          </p:cNvSpPr>
          <p:nvPr/>
        </p:nvSpPr>
        <p:spPr>
          <a:xfrm>
            <a:off x="457200" y="692696"/>
            <a:ext cx="8229600" cy="5314595"/>
          </a:xfrm>
          <a:prstGeom prst="rect">
            <a:avLst/>
          </a:prstGeom>
        </p:spPr>
        <p:txBody>
          <a:bodyPr>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400" b="0" i="0" u="none" strike="noStrike" kern="1200" cap="none" spc="0" normalizeH="0" baseline="0" noProof="0">
                <a:ln>
                  <a:noFill/>
                </a:ln>
                <a:solidFill>
                  <a:schemeClr val="tx1"/>
                </a:solidFill>
                <a:effectLst/>
                <a:uLnTx/>
                <a:uFillTx/>
                <a:latin typeface="+mn-lt"/>
                <a:ea typeface="+mn-ea"/>
                <a:cs typeface="+mn-cs"/>
              </a:rPr>
              <a:t>¿Qué es el calculo de predicados?</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400" b="0" i="0" u="none" strike="noStrike" kern="1200" cap="none" spc="0" normalizeH="0" baseline="0" noProof="0">
                <a:ln>
                  <a:noFill/>
                </a:ln>
                <a:solidFill>
                  <a:schemeClr val="accent4">
                    <a:lumMod val="60000"/>
                    <a:lumOff val="40000"/>
                  </a:schemeClr>
                </a:solidFill>
                <a:effectLst/>
                <a:uLnTx/>
                <a:uFillTx/>
                <a:latin typeface="+mn-lt"/>
                <a:ea typeface="+mn-ea"/>
                <a:cs typeface="+mn-cs"/>
              </a:rPr>
              <a:t>El valor de verdad depende de los componentes que forman el predicado</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400" b="0" i="0" u="none" strike="noStrike" kern="1200" cap="none" spc="0" normalizeH="0" baseline="0" noProof="0">
                <a:ln>
                  <a:noFill/>
                </a:ln>
                <a:solidFill>
                  <a:schemeClr val="accent4">
                    <a:lumMod val="60000"/>
                    <a:lumOff val="40000"/>
                  </a:schemeClr>
                </a:solidFill>
                <a:effectLst/>
                <a:uLnTx/>
                <a:uFillTx/>
                <a:latin typeface="+mn-lt"/>
                <a:ea typeface="+mn-ea"/>
                <a:cs typeface="+mn-cs"/>
              </a:rPr>
              <a:t>Un predicado puede tener una o mas variables y las variables pueden tomar valores de un conjunto en especifico llamado </a:t>
            </a:r>
            <a:r>
              <a:rPr kumimoji="0" lang="es-MX" sz="2400" b="1" i="0" u="none" strike="noStrike" kern="1200" cap="none" spc="0" normalizeH="0" baseline="0" noProof="0">
                <a:ln>
                  <a:noFill/>
                </a:ln>
                <a:solidFill>
                  <a:schemeClr val="accent4">
                    <a:lumMod val="60000"/>
                    <a:lumOff val="40000"/>
                  </a:schemeClr>
                </a:solidFill>
                <a:effectLst/>
                <a:uLnTx/>
                <a:uFillTx/>
                <a:latin typeface="+mn-lt"/>
                <a:ea typeface="+mn-ea"/>
                <a:cs typeface="+mn-cs"/>
              </a:rPr>
              <a:t>dominio</a:t>
            </a:r>
            <a:r>
              <a:rPr kumimoji="0" lang="es-MX" sz="2400" b="0" i="0" u="none" strike="noStrike" kern="1200" cap="none" spc="0" normalizeH="0" baseline="0" noProof="0">
                <a:ln>
                  <a:noFill/>
                </a:ln>
                <a:solidFill>
                  <a:schemeClr val="accent4">
                    <a:lumMod val="60000"/>
                    <a:lumOff val="40000"/>
                  </a:schemeClr>
                </a:solidFill>
                <a:effectLst/>
                <a:uLnTx/>
                <a:uFillTx/>
                <a:latin typeface="+mn-lt"/>
                <a:ea typeface="+mn-ea"/>
                <a:cs typeface="+mn-cs"/>
              </a:rPr>
              <a:t>.</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400" b="0" i="0" u="none" strike="noStrike" kern="1200" cap="none" spc="0" normalizeH="0" baseline="0" noProof="0">
                <a:ln>
                  <a:noFill/>
                </a:ln>
                <a:solidFill>
                  <a:srgbClr val="FF0000"/>
                </a:solidFill>
                <a:effectLst/>
                <a:uLnTx/>
                <a:uFillTx/>
                <a:latin typeface="+mn-lt"/>
                <a:ea typeface="+mn-ea"/>
                <a:cs typeface="+mn-cs"/>
              </a:rPr>
              <a:t>Ej: “Juan es padre de Pedro”</a:t>
            </a:r>
            <a:r>
              <a:rPr kumimoji="0" lang="es-MX" sz="2400" b="0" i="0" u="none" strike="noStrike" kern="1200" cap="none" spc="0" normalizeH="0" baseline="0" noProof="0">
                <a:ln>
                  <a:noFill/>
                </a:ln>
                <a:solidFill>
                  <a:schemeClr val="accent4">
                    <a:lumMod val="75000"/>
                  </a:schemeClr>
                </a:solidFill>
                <a:effectLst/>
                <a:uLnTx/>
                <a:uFillTx/>
                <a:latin typeface="+mn-lt"/>
                <a:ea typeface="+mn-ea"/>
                <a:cs typeface="+mn-cs"/>
              </a:rPr>
              <a:t> </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400" b="0" i="0" u="none" strike="noStrike" kern="1200" cap="none" spc="0" normalizeH="0" baseline="0" noProof="0">
                <a:ln>
                  <a:noFill/>
                </a:ln>
                <a:solidFill>
                  <a:schemeClr val="accent4">
                    <a:lumMod val="60000"/>
                    <a:lumOff val="40000"/>
                  </a:schemeClr>
                </a:solidFill>
                <a:effectLst/>
                <a:uLnTx/>
                <a:uFillTx/>
                <a:latin typeface="+mn-lt"/>
                <a:ea typeface="+mn-ea"/>
                <a:cs typeface="+mn-cs"/>
              </a:rPr>
              <a:t>P(x,y) donde el predicado P representa “es padre de” y el dominio es el conjunto de las personas (Juan, Pedro).</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s-MX" sz="2400" b="0" i="0" u="none" strike="noStrike" kern="1200" cap="none" spc="0" normalizeH="0" baseline="0" noProof="0">
              <a:ln>
                <a:noFill/>
              </a:ln>
              <a:solidFill>
                <a:srgbClr val="FF0000"/>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s-MX" sz="24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s-MX" sz="24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s-MX" sz="2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49332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contenido"/>
          <p:cNvSpPr txBox="1">
            <a:spLocks/>
          </p:cNvSpPr>
          <p:nvPr/>
        </p:nvSpPr>
        <p:spPr>
          <a:xfrm>
            <a:off x="457200" y="925157"/>
            <a:ext cx="8229600" cy="4218343"/>
          </a:xfrm>
          <a:prstGeom prst="rect">
            <a:avLst/>
          </a:prstGeom>
        </p:spPr>
        <p:txBody>
          <a:bodyPr>
            <a:no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b="0" i="0" u="none" strike="noStrike" kern="1200" cap="none" spc="0" normalizeH="0" baseline="0" noProof="0" dirty="0">
                <a:ln>
                  <a:noFill/>
                </a:ln>
                <a:solidFill>
                  <a:schemeClr val="tx1"/>
                </a:solidFill>
                <a:effectLst/>
                <a:uLnTx/>
                <a:uFillTx/>
                <a:latin typeface="+mn-lt"/>
                <a:ea typeface="+mn-ea"/>
                <a:cs typeface="+mn-cs"/>
              </a:rPr>
              <a:t>En los siguientes ejemplos analizaremos cuales son las variables y los predicados: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s-MX"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b="0" i="0" u="none" strike="noStrike" kern="1200" cap="none" spc="0" normalizeH="0" baseline="0" noProof="0" dirty="0">
                <a:ln>
                  <a:noFill/>
                </a:ln>
                <a:solidFill>
                  <a:srgbClr val="FF0000"/>
                </a:solidFill>
                <a:effectLst/>
                <a:uLnTx/>
                <a:uFillTx/>
                <a:latin typeface="+mn-lt"/>
                <a:ea typeface="+mn-ea"/>
                <a:cs typeface="+mn-cs"/>
              </a:rPr>
              <a:t>El libro es Azul</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b="0" i="0" u="none" strike="noStrike" kern="1200" cap="none" spc="0" normalizeH="0" baseline="0" noProof="0" dirty="0">
                <a:ln>
                  <a:noFill/>
                </a:ln>
                <a:solidFill>
                  <a:srgbClr val="FF0000"/>
                </a:solidFill>
                <a:effectLst/>
                <a:uLnTx/>
                <a:uFillTx/>
                <a:latin typeface="+mn-lt"/>
                <a:ea typeface="+mn-ea"/>
                <a:cs typeface="+mn-cs"/>
              </a:rPr>
              <a:t>Armando y Eduardo son hermanos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b="0" i="0" u="none" strike="noStrike" kern="1200" cap="none" spc="0" normalizeH="0" baseline="0" noProof="0" dirty="0" err="1">
                <a:ln>
                  <a:noFill/>
                </a:ln>
                <a:solidFill>
                  <a:srgbClr val="FF0000"/>
                </a:solidFill>
                <a:effectLst/>
                <a:uLnTx/>
                <a:uFillTx/>
                <a:latin typeface="+mn-lt"/>
                <a:ea typeface="+mn-ea"/>
                <a:cs typeface="+mn-cs"/>
              </a:rPr>
              <a:t>Jesus</a:t>
            </a:r>
            <a:r>
              <a:rPr kumimoji="0" lang="es-MX" b="0" i="0" u="none" strike="noStrike" kern="1200" cap="none" spc="0" normalizeH="0" baseline="0" noProof="0" dirty="0">
                <a:ln>
                  <a:noFill/>
                </a:ln>
                <a:solidFill>
                  <a:srgbClr val="FF0000"/>
                </a:solidFill>
                <a:effectLst/>
                <a:uLnTx/>
                <a:uFillTx/>
                <a:latin typeface="+mn-lt"/>
                <a:ea typeface="+mn-ea"/>
                <a:cs typeface="+mn-cs"/>
              </a:rPr>
              <a:t> es alumno de Tecnología</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s-MX" b="0" i="0" u="none" strike="noStrike" kern="1200" cap="none" spc="0" normalizeH="0" baseline="0" noProof="0" dirty="0">
              <a:ln>
                <a:noFill/>
              </a:ln>
              <a:solidFill>
                <a:schemeClr val="accent1">
                  <a:lumMod val="7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b="0" i="0" u="none" strike="noStrike" kern="1200" cap="none" spc="0" normalizeH="0" baseline="0" noProof="0" dirty="0">
                <a:ln>
                  <a:noFill/>
                </a:ln>
                <a:solidFill>
                  <a:schemeClr val="accent1">
                    <a:lumMod val="75000"/>
                  </a:schemeClr>
                </a:solidFill>
                <a:effectLst/>
                <a:uLnTx/>
                <a:uFillTx/>
                <a:latin typeface="+mn-lt"/>
                <a:ea typeface="+mn-ea"/>
                <a:cs typeface="+mn-cs"/>
              </a:rPr>
              <a:t>(1) Predicado: Azul (AZ) y el dominio es el objeto: el libro (x) Por lo tanto:</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b="0" i="0" u="none" strike="noStrike" kern="1200" cap="none" spc="0" normalizeH="0" baseline="0" noProof="0" dirty="0">
                <a:ln>
                  <a:noFill/>
                </a:ln>
                <a:solidFill>
                  <a:schemeClr val="accent1">
                    <a:lumMod val="75000"/>
                  </a:schemeClr>
                </a:solidFill>
                <a:effectLst/>
                <a:uLnTx/>
                <a:uFillTx/>
                <a:latin typeface="+mn-lt"/>
                <a:ea typeface="+mn-ea"/>
                <a:cs typeface="+mn-cs"/>
              </a:rPr>
              <a:t>	AZ(x)</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b="0" i="0" u="none" strike="noStrike" kern="1200" cap="none" spc="0" normalizeH="0" baseline="0" noProof="0" dirty="0">
                <a:ln>
                  <a:noFill/>
                </a:ln>
                <a:solidFill>
                  <a:schemeClr val="accent1">
                    <a:lumMod val="75000"/>
                  </a:schemeClr>
                </a:solidFill>
                <a:effectLst/>
                <a:uLnTx/>
                <a:uFillTx/>
                <a:latin typeface="+mn-lt"/>
                <a:ea typeface="+mn-ea"/>
                <a:cs typeface="+mn-cs"/>
              </a:rPr>
              <a:t>(2) Predicado: Hermano de o hermanos (H) y el dominio es el conjunto de personas (</a:t>
            </a:r>
            <a:r>
              <a:rPr kumimoji="0" lang="es-MX" b="0" i="0" u="none" strike="noStrike" kern="1200" cap="none" spc="0" normalizeH="0" baseline="0" noProof="0" dirty="0" err="1">
                <a:ln>
                  <a:noFill/>
                </a:ln>
                <a:solidFill>
                  <a:schemeClr val="accent1">
                    <a:lumMod val="75000"/>
                  </a:schemeClr>
                </a:solidFill>
                <a:effectLst/>
                <a:uLnTx/>
                <a:uFillTx/>
                <a:latin typeface="+mn-lt"/>
                <a:ea typeface="+mn-ea"/>
                <a:cs typeface="+mn-cs"/>
              </a:rPr>
              <a:t>x,y</a:t>
            </a:r>
            <a:r>
              <a:rPr kumimoji="0" lang="es-MX" b="0" i="0" u="none" strike="noStrike" kern="1200" cap="none" spc="0" normalizeH="0" baseline="0" noProof="0" dirty="0">
                <a:ln>
                  <a:noFill/>
                </a:ln>
                <a:solidFill>
                  <a:schemeClr val="accent1">
                    <a:lumMod val="75000"/>
                  </a:schemeClr>
                </a:solidFill>
                <a:effectLst/>
                <a:uLnTx/>
                <a:uFillTx/>
                <a:latin typeface="+mn-lt"/>
                <a:ea typeface="+mn-ea"/>
                <a:cs typeface="+mn-cs"/>
              </a:rPr>
              <a:t>): por lo tanto:</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b="0" i="0" u="none" strike="noStrike" kern="1200" cap="none" spc="0" normalizeH="0" baseline="0" noProof="0" dirty="0">
                <a:ln>
                  <a:noFill/>
                </a:ln>
                <a:solidFill>
                  <a:schemeClr val="accent1">
                    <a:lumMod val="75000"/>
                  </a:schemeClr>
                </a:solidFill>
                <a:effectLst/>
                <a:uLnTx/>
                <a:uFillTx/>
                <a:latin typeface="+mn-lt"/>
                <a:ea typeface="+mn-ea"/>
                <a:cs typeface="+mn-cs"/>
              </a:rPr>
              <a:t>	H(</a:t>
            </a:r>
            <a:r>
              <a:rPr kumimoji="0" lang="es-MX" b="0" i="0" u="none" strike="noStrike" kern="1200" cap="none" spc="0" normalizeH="0" baseline="0" noProof="0" dirty="0" err="1">
                <a:ln>
                  <a:noFill/>
                </a:ln>
                <a:solidFill>
                  <a:schemeClr val="accent1">
                    <a:lumMod val="75000"/>
                  </a:schemeClr>
                </a:solidFill>
                <a:effectLst/>
                <a:uLnTx/>
                <a:uFillTx/>
                <a:latin typeface="+mn-lt"/>
                <a:ea typeface="+mn-ea"/>
                <a:cs typeface="+mn-cs"/>
              </a:rPr>
              <a:t>x,y</a:t>
            </a:r>
            <a:r>
              <a:rPr kumimoji="0" lang="es-MX" b="0" i="0" u="none" strike="noStrike" kern="1200" cap="none" spc="0" normalizeH="0" baseline="0" noProof="0" dirty="0">
                <a:ln>
                  <a:noFill/>
                </a:ln>
                <a:solidFill>
                  <a:schemeClr val="accent1">
                    <a:lumMod val="75000"/>
                  </a:schemeClr>
                </a:solidFill>
                <a:effectLst/>
                <a:uLnTx/>
                <a:uFillTx/>
                <a:latin typeface="+mn-lt"/>
                <a:ea typeface="+mn-ea"/>
                <a:cs typeface="+mn-cs"/>
              </a:rPr>
              <a:t>)</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b="0" i="0" u="none" strike="noStrike" kern="1200" cap="none" spc="0" normalizeH="0" baseline="0" noProof="0" dirty="0">
                <a:ln>
                  <a:noFill/>
                </a:ln>
                <a:solidFill>
                  <a:schemeClr val="accent1">
                    <a:lumMod val="75000"/>
                  </a:schemeClr>
                </a:solidFill>
                <a:effectLst/>
                <a:uLnTx/>
                <a:uFillTx/>
                <a:latin typeface="+mn-lt"/>
                <a:ea typeface="+mn-ea"/>
                <a:cs typeface="+mn-cs"/>
              </a:rPr>
              <a:t>(3) Predicado: Tecnología (T) y el dominio conjunto de estudiantes (x). Por lo tanto:</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b="0" i="0" u="none" strike="noStrike" kern="1200" cap="none" spc="0" normalizeH="0" baseline="0" noProof="0" dirty="0">
                <a:ln>
                  <a:noFill/>
                </a:ln>
                <a:solidFill>
                  <a:schemeClr val="accent1">
                    <a:lumMod val="75000"/>
                  </a:schemeClr>
                </a:solidFill>
                <a:effectLst/>
                <a:uLnTx/>
                <a:uFillTx/>
                <a:latin typeface="+mn-lt"/>
                <a:ea typeface="+mn-ea"/>
                <a:cs typeface="+mn-cs"/>
              </a:rPr>
              <a:t>	T(x)</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s-MX"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s-MX"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56947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contenido"/>
          <p:cNvSpPr txBox="1">
            <a:spLocks/>
          </p:cNvSpPr>
          <p:nvPr/>
        </p:nvSpPr>
        <p:spPr>
          <a:xfrm>
            <a:off x="457200" y="847253"/>
            <a:ext cx="8229600" cy="4525963"/>
          </a:xfrm>
          <a:prstGeom prst="rect">
            <a:avLst/>
          </a:prstGeom>
        </p:spPr>
        <p:txBody>
          <a:bodyPr>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s-MX" sz="2100" b="0" i="0" u="none" strike="noStrike" kern="1200" cap="none" spc="0" normalizeH="0" baseline="0" noProof="0" dirty="0">
                <a:ln>
                  <a:noFill/>
                </a:ln>
                <a:solidFill>
                  <a:schemeClr val="tx1"/>
                </a:solidFill>
                <a:effectLst/>
                <a:uLnTx/>
                <a:uFillTx/>
                <a:latin typeface="+mn-lt"/>
                <a:ea typeface="+mn-ea"/>
                <a:cs typeface="+mn-cs"/>
              </a:rPr>
              <a:t>Una de las cosas mas importantes a considerar, son los cuantificadores, de los cuales tenemos dos tipos:</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s-MX" sz="21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100" b="0" i="0" u="none" strike="noStrike" kern="1200" cap="none" spc="0" normalizeH="0" baseline="0" noProof="0" dirty="0">
                <a:ln>
                  <a:noFill/>
                </a:ln>
                <a:solidFill>
                  <a:srgbClr val="FF0000"/>
                </a:solidFill>
                <a:effectLst/>
                <a:uLnTx/>
                <a:uFillTx/>
                <a:latin typeface="+mn-lt"/>
                <a:ea typeface="+mn-ea"/>
                <a:cs typeface="+mn-cs"/>
              </a:rPr>
              <a:t>Universal (</a:t>
            </a:r>
            <a:r>
              <a:rPr kumimoji="0" lang="es-MX" sz="2100" b="0" i="0" u="none" strike="noStrike" kern="1200" cap="none" spc="0" normalizeH="0" baseline="0" noProof="0" dirty="0">
                <a:ln>
                  <a:noFill/>
                </a:ln>
                <a:solidFill>
                  <a:srgbClr val="FF0000"/>
                </a:solidFill>
                <a:effectLst/>
                <a:uLnTx/>
                <a:uFillTx/>
                <a:latin typeface="Calibri"/>
                <a:ea typeface="+mn-ea"/>
                <a:cs typeface="Calibri"/>
              </a:rPr>
              <a:t>Ɐ) </a:t>
            </a:r>
            <a:r>
              <a:rPr kumimoji="0" lang="es-MX" sz="2100" b="0" i="0" u="none" strike="noStrike" kern="1200" cap="none" spc="0" normalizeH="0" baseline="0" noProof="0" dirty="0">
                <a:ln>
                  <a:noFill/>
                </a:ln>
                <a:solidFill>
                  <a:srgbClr val="FF0000"/>
                </a:solidFill>
                <a:effectLst/>
                <a:uLnTx/>
                <a:uFillTx/>
                <a:latin typeface="Lucida Sans" pitchFamily="34" charset="0"/>
                <a:ea typeface="+mn-ea"/>
                <a:cs typeface="Calibri"/>
              </a:rPr>
              <a:t>“para todo”</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100" b="0" i="0" u="none" strike="noStrike" kern="1200" cap="none" spc="0" normalizeH="0" baseline="0" noProof="0" dirty="0">
                <a:ln>
                  <a:noFill/>
                </a:ln>
                <a:solidFill>
                  <a:schemeClr val="accent1">
                    <a:lumMod val="75000"/>
                  </a:schemeClr>
                </a:solidFill>
                <a:effectLst/>
                <a:uLnTx/>
                <a:uFillTx/>
                <a:latin typeface="Lucida Sans" pitchFamily="34" charset="0"/>
                <a:ea typeface="+mn-ea"/>
                <a:cs typeface="Calibri"/>
              </a:rPr>
              <a:t>Sirve para cuando queremos generalizar algo</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s-MX" sz="2100" b="0" i="0" u="none" strike="noStrike" kern="1200" cap="none" spc="0" normalizeH="0" baseline="0" noProof="0" dirty="0">
              <a:ln>
                <a:noFill/>
              </a:ln>
              <a:solidFill>
                <a:srgbClr val="FF0000"/>
              </a:solidFill>
              <a:effectLst/>
              <a:uLnTx/>
              <a:uFillTx/>
              <a:latin typeface="Lucida Sans" pitchFamily="34" charset="0"/>
              <a:ea typeface="+mn-ea"/>
              <a:cs typeface="Calibri"/>
            </a:endParaRP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100" b="0" i="0" u="none" strike="noStrike" kern="1200" cap="none" spc="0" normalizeH="0" baseline="0" noProof="0" dirty="0">
                <a:ln>
                  <a:noFill/>
                </a:ln>
                <a:solidFill>
                  <a:srgbClr val="FF0000"/>
                </a:solidFill>
                <a:effectLst/>
                <a:uLnTx/>
                <a:uFillTx/>
                <a:latin typeface="Lucida Sans" pitchFamily="34" charset="0"/>
                <a:ea typeface="+mn-ea"/>
                <a:cs typeface="Calibri"/>
              </a:rPr>
              <a:t>Existencial (</a:t>
            </a:r>
            <a:r>
              <a:rPr kumimoji="0" lang="ii-CN" altLang="es-MX" sz="2100" b="0" i="0" u="none" strike="noStrike" kern="1200" cap="none" spc="0" normalizeH="0" baseline="0" noProof="0" dirty="0">
                <a:ln>
                  <a:noFill/>
                </a:ln>
                <a:solidFill>
                  <a:srgbClr val="FF0000"/>
                </a:solidFill>
                <a:effectLst/>
                <a:uLnTx/>
                <a:uFillTx/>
                <a:latin typeface="Calibri"/>
                <a:ea typeface="+mn-ea"/>
                <a:cs typeface="Calibri"/>
              </a:rPr>
              <a:t>ꓱ</a:t>
            </a:r>
            <a:r>
              <a:rPr kumimoji="0" lang="es-MX" altLang="ii-CN" sz="2100" b="0" i="0" u="none" strike="noStrike" kern="1200" cap="none" spc="0" normalizeH="0" baseline="0" noProof="0" dirty="0">
                <a:ln>
                  <a:noFill/>
                </a:ln>
                <a:solidFill>
                  <a:srgbClr val="FF0000"/>
                </a:solidFill>
                <a:effectLst/>
                <a:uLnTx/>
                <a:uFillTx/>
                <a:latin typeface="Calibri"/>
                <a:ea typeface="+mn-ea"/>
                <a:cs typeface="Calibri"/>
              </a:rPr>
              <a:t>) </a:t>
            </a:r>
            <a:r>
              <a:rPr kumimoji="0" lang="es-MX" altLang="ii-CN" sz="2100" b="0" i="0" u="none" strike="noStrike" kern="1200" cap="none" spc="0" normalizeH="0" baseline="0" noProof="0" dirty="0">
                <a:ln>
                  <a:noFill/>
                </a:ln>
                <a:solidFill>
                  <a:srgbClr val="FF0000"/>
                </a:solidFill>
                <a:effectLst/>
                <a:uLnTx/>
                <a:uFillTx/>
                <a:latin typeface="+mj-lt"/>
                <a:ea typeface="+mn-ea"/>
                <a:cs typeface="Calibri"/>
              </a:rPr>
              <a:t>“existe”</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100" b="0" i="0" u="none" strike="noStrike" kern="1200" cap="none" spc="0" normalizeH="0" baseline="0" noProof="0" dirty="0">
                <a:ln>
                  <a:noFill/>
                </a:ln>
                <a:solidFill>
                  <a:schemeClr val="accent1">
                    <a:lumMod val="75000"/>
                  </a:schemeClr>
                </a:solidFill>
                <a:effectLst/>
                <a:uLnTx/>
                <a:uFillTx/>
                <a:latin typeface="+mj-lt"/>
                <a:ea typeface="+mn-ea"/>
                <a:cs typeface="Calibri"/>
              </a:rPr>
              <a:t>Nos denota que hay por lo menos un elemento en el dominio que cumple ciertas características</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s-MX" sz="2100" b="0" i="0" u="none" strike="noStrike" kern="1200" cap="none" spc="0" normalizeH="0" baseline="0" noProof="0" dirty="0">
              <a:ln>
                <a:noFill/>
              </a:ln>
              <a:solidFill>
                <a:schemeClr val="accent4">
                  <a:lumMod val="60000"/>
                  <a:lumOff val="40000"/>
                </a:schemeClr>
              </a:solidFill>
              <a:effectLst/>
              <a:uLnTx/>
              <a:uFillTx/>
              <a:latin typeface="+mj-lt"/>
              <a:ea typeface="+mn-ea"/>
              <a:cs typeface="Calibri"/>
            </a:endParaRP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s-MX" sz="2100" b="0" i="0" u="none" strike="noStrike" kern="1200" cap="none" spc="0" normalizeH="0" baseline="0" noProof="0" dirty="0">
                <a:ln>
                  <a:noFill/>
                </a:ln>
                <a:solidFill>
                  <a:schemeClr val="tx1"/>
                </a:solidFill>
                <a:effectLst/>
                <a:uLnTx/>
                <a:uFillTx/>
                <a:latin typeface="+mj-lt"/>
                <a:ea typeface="+mn-ea"/>
                <a:cs typeface="Calibri"/>
              </a:rPr>
              <a:t>Sabiendo todo esto, podemos pasar a resolver el siguiente ejercicio.</a:t>
            </a:r>
            <a:endParaRPr kumimoji="0" lang="es-MX" sz="2100" b="0" i="0" u="none" strike="noStrike" kern="1200" cap="none" spc="0" normalizeH="0" baseline="0" noProof="0" dirty="0">
              <a:ln>
                <a:noFill/>
              </a:ln>
              <a:solidFill>
                <a:schemeClr val="tx1"/>
              </a:solidFill>
              <a:effectLst/>
              <a:uLnTx/>
              <a:uFillTx/>
              <a:latin typeface="Calibri"/>
              <a:ea typeface="+mn-ea"/>
              <a:cs typeface="Calibri"/>
            </a:endParaRPr>
          </a:p>
        </p:txBody>
      </p:sp>
    </p:spTree>
    <p:extLst>
      <p:ext uri="{BB962C8B-B14F-4D97-AF65-F5344CB8AC3E}">
        <p14:creationId xmlns:p14="http://schemas.microsoft.com/office/powerpoint/2010/main" val="68941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lantilla TSU_Auditori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Plantilla TSU_Auditoria.potx</Template>
  <TotalTime>583</TotalTime>
  <Words>2285</Words>
  <Application>Microsoft Office PowerPoint</Application>
  <PresentationFormat>Presentación en pantalla (16:9)</PresentationFormat>
  <Paragraphs>198</Paragraphs>
  <Slides>35</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35</vt:i4>
      </vt:variant>
    </vt:vector>
  </HeadingPairs>
  <TitlesOfParts>
    <vt:vector size="45" baseType="lpstr">
      <vt:lpstr>Arial</vt:lpstr>
      <vt:lpstr>Calibri</vt:lpstr>
      <vt:lpstr>Gotham</vt:lpstr>
      <vt:lpstr>Gotham Medium</vt:lpstr>
      <vt:lpstr>Gotham-Bold</vt:lpstr>
      <vt:lpstr>Gotham-Medium</vt:lpstr>
      <vt:lpstr>Lucida Sans</vt:lpstr>
      <vt:lpstr>Wingdings</vt:lpstr>
      <vt:lpstr>Wingdings 3</vt:lpstr>
      <vt:lpstr>Plantilla TSU_Auditoria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Albarri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Gabriela Albarran</dc:creator>
  <cp:lastModifiedBy>Miguel Rodriguez</cp:lastModifiedBy>
  <cp:revision>80</cp:revision>
  <dcterms:created xsi:type="dcterms:W3CDTF">2019-11-18T23:07:06Z</dcterms:created>
  <dcterms:modified xsi:type="dcterms:W3CDTF">2021-07-01T03:37:35Z</dcterms:modified>
</cp:coreProperties>
</file>