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1" r:id="rId4"/>
    <p:sldId id="268" r:id="rId5"/>
    <p:sldId id="257" r:id="rId6"/>
    <p:sldId id="287" r:id="rId7"/>
    <p:sldId id="288" r:id="rId8"/>
    <p:sldId id="289" r:id="rId9"/>
    <p:sldId id="291" r:id="rId10"/>
    <p:sldId id="292" r:id="rId11"/>
    <p:sldId id="290" r:id="rId12"/>
    <p:sldId id="273" r:id="rId13"/>
    <p:sldId id="274" r:id="rId14"/>
    <p:sldId id="275" r:id="rId15"/>
    <p:sldId id="276" r:id="rId16"/>
    <p:sldId id="284" r:id="rId17"/>
    <p:sldId id="285" r:id="rId18"/>
    <p:sldId id="286" r:id="rId19"/>
    <p:sldId id="269" r:id="rId20"/>
    <p:sldId id="277" r:id="rId21"/>
    <p:sldId id="278" r:id="rId22"/>
    <p:sldId id="279" r:id="rId23"/>
    <p:sldId id="280" r:id="rId24"/>
    <p:sldId id="270" r:id="rId25"/>
    <p:sldId id="272" r:id="rId26"/>
    <p:sldId id="271" r:id="rId27"/>
    <p:sldId id="281" r:id="rId28"/>
    <p:sldId id="282" r:id="rId29"/>
    <p:sldId id="283" r:id="rId30"/>
    <p:sldId id="265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926"/>
    <a:srgbClr val="CD7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 autoAdjust="0"/>
    <p:restoredTop sz="94683"/>
  </p:normalViewPr>
  <p:slideViewPr>
    <p:cSldViewPr snapToGrid="0" snapToObjects="1">
      <p:cViewPr varScale="1">
        <p:scale>
          <a:sx n="107" d="100"/>
          <a:sy n="107" d="100"/>
        </p:scale>
        <p:origin x="49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otham Medium"/>
                <a:cs typeface="Gotham Medium"/>
              </a:defRPr>
            </a:lvl1pPr>
          </a:lstStyle>
          <a:p>
            <a:fld id="{3C6178FD-71D3-7E49-83E3-C3F01B577343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Gotham Medium"/>
                <a:cs typeface="Gotham Medium"/>
              </a:defRPr>
            </a:lvl1pPr>
          </a:lstStyle>
          <a:p>
            <a:fld id="{8DF228E2-74C2-0941-9786-68ACF31F6A6D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49C68F-1EAD-154E-8394-9C2C46D69C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6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presenta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DAF9AEA-09CF-4B45-AB10-A95E800885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8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871DC66-56ED-6046-86F6-4EEB231088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FA5D9E-BD58-B84B-8BC2-4D3FFA3205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86" t="8350" r="4624" b="8159"/>
          <a:stretch/>
        </p:blipFill>
        <p:spPr>
          <a:xfrm>
            <a:off x="0" y="0"/>
            <a:ext cx="9144000" cy="47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7AE707-33EF-5844-8D72-C02D78E25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76" t="8919" r="4876" b="8539"/>
          <a:stretch/>
        </p:blipFill>
        <p:spPr>
          <a:xfrm>
            <a:off x="-1" y="0"/>
            <a:ext cx="9144001" cy="47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5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974167" y="1026583"/>
            <a:ext cx="3566583" cy="3471334"/>
          </a:xfrm>
          <a:prstGeom prst="rect">
            <a:avLst/>
          </a:prstGeom>
          <a:solidFill>
            <a:srgbClr val="FEC9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E5BBA7-29C7-384F-9D42-8DD0719785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81600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122863" y="1206500"/>
            <a:ext cx="3619500" cy="3503613"/>
          </a:xfrm>
        </p:spPr>
        <p:txBody>
          <a:bodyPr/>
          <a:lstStyle/>
          <a:p>
            <a:r>
              <a:rPr lang="es-ES_tradnl" dirty="0" err="1"/>
              <a:t>Drag</a:t>
            </a:r>
            <a:r>
              <a:rPr lang="es-ES_tradnl" dirty="0"/>
              <a:t> </a:t>
            </a:r>
            <a:r>
              <a:rPr lang="es-ES_tradnl" dirty="0" err="1"/>
              <a:t>picture</a:t>
            </a:r>
            <a:r>
              <a:rPr lang="es-ES_tradnl" dirty="0"/>
              <a:t> to </a:t>
            </a:r>
            <a:r>
              <a:rPr lang="es-ES_tradnl" dirty="0" err="1"/>
              <a:t>placeholder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icon</a:t>
            </a:r>
            <a:r>
              <a:rPr lang="es-ES_tradnl" dirty="0"/>
              <a:t> to </a:t>
            </a:r>
            <a:r>
              <a:rPr lang="es-ES_tradnl" dirty="0" err="1"/>
              <a:t>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senc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559BAD-33C5-9047-81DC-E44800E52A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1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9FD81B9-B9D8-EA41-AF37-DB0A94BD06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1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178FD-71D3-7E49-83E3-C3F01B57734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28E2-74C2-0941-9786-68ACF31F6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6" r:id="rId5"/>
    <p:sldLayoutId id="2147483654" r:id="rId6"/>
    <p:sldLayoutId id="2147483655" r:id="rId7"/>
    <p:sldLayoutId id="214748365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D688A19-9C0E-5F4A-8C6B-F420BE5A61E9}"/>
              </a:ext>
            </a:extLst>
          </p:cNvPr>
          <p:cNvSpPr txBox="1"/>
          <p:nvPr/>
        </p:nvSpPr>
        <p:spPr>
          <a:xfrm>
            <a:off x="244548" y="3266160"/>
            <a:ext cx="523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Gotham-Bold" panose="02000604030000020004" pitchFamily="2" charset="0"/>
              </a:rPr>
              <a:t>Sesión #3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EBD825-6DC7-4249-8957-3A314400367E}"/>
              </a:ext>
            </a:extLst>
          </p:cNvPr>
          <p:cNvSpPr txBox="1"/>
          <p:nvPr/>
        </p:nvSpPr>
        <p:spPr>
          <a:xfrm>
            <a:off x="244547" y="3538403"/>
            <a:ext cx="523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Gotham" pitchFamily="2" charset="0"/>
              </a:rPr>
              <a:t>Métodos Numéricos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08794B-4C67-4605-BA15-91C1EE896549}"/>
              </a:ext>
            </a:extLst>
          </p:cNvPr>
          <p:cNvSpPr txBox="1"/>
          <p:nvPr/>
        </p:nvSpPr>
        <p:spPr>
          <a:xfrm>
            <a:off x="244546" y="3724558"/>
            <a:ext cx="523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Gotham" pitchFamily="2" charset="0"/>
              </a:rPr>
              <a:t>Tutor.metodosnumericos@umi.edu.mc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3A394E-FFBB-4A89-AB85-BF0CD66E54DD}"/>
              </a:ext>
            </a:extLst>
          </p:cNvPr>
          <p:cNvSpPr txBox="1"/>
          <p:nvPr/>
        </p:nvSpPr>
        <p:spPr>
          <a:xfrm>
            <a:off x="7116723" y="4549129"/>
            <a:ext cx="197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chemeClr val="tx2">
                    <a:lumMod val="75000"/>
                  </a:schemeClr>
                </a:solidFill>
                <a:latin typeface="Gotham" pitchFamily="2" charset="0"/>
              </a:rPr>
              <a:t>27-05-2021</a:t>
            </a:r>
          </a:p>
        </p:txBody>
      </p:sp>
    </p:spTree>
    <p:extLst>
      <p:ext uri="{BB962C8B-B14F-4D97-AF65-F5344CB8AC3E}">
        <p14:creationId xmlns:p14="http://schemas.microsoft.com/office/powerpoint/2010/main" val="212712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id="{EBCDE1E8-8142-4237-A821-82344670E7D1}"/>
              </a:ext>
            </a:extLst>
          </p:cNvPr>
          <p:cNvSpPr txBox="1">
            <a:spLocks/>
          </p:cNvSpPr>
          <p:nvPr/>
        </p:nvSpPr>
        <p:spPr>
          <a:xfrm>
            <a:off x="588990" y="1113608"/>
            <a:ext cx="7467600" cy="33655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/>
              <a:t>Es importante saber, que este método depende totalmente de métodos anteriores como el de bisección o punto fijo para el calculo de sus propias iteraciones, ya que este se basa solamente en acelerar uno de estos procesos.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Ejemplo:</a:t>
            </a:r>
          </a:p>
          <a:p>
            <a:pPr algn="just"/>
            <a:r>
              <a:rPr lang="es-MX" sz="2000" dirty="0"/>
              <a:t>Encuentra la solución para la siguiente ecuación: </a:t>
            </a:r>
          </a:p>
          <a:p>
            <a:pPr algn="just">
              <a:buFont typeface="Arial"/>
              <a:buNone/>
            </a:pPr>
            <a:r>
              <a:rPr lang="es-MX" sz="2000" dirty="0"/>
              <a:t>			</a:t>
            </a:r>
            <a:r>
              <a:rPr lang="es-MX" sz="2000"/>
              <a:t>                       ayudándonos </a:t>
            </a:r>
            <a:r>
              <a:rPr lang="es-MX" sz="2000" dirty="0"/>
              <a:t>del método de bisección, comenzamos. Tomando un </a:t>
            </a:r>
            <a:r>
              <a:rPr lang="el-GR" sz="2000" dirty="0"/>
              <a:t>α</a:t>
            </a:r>
            <a:r>
              <a:rPr lang="es-MX" sz="2000" dirty="0"/>
              <a:t>=10</a:t>
            </a:r>
            <a:r>
              <a:rPr lang="es-MX" sz="2000" baseline="30000" dirty="0"/>
              <a:t>-6.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4AE00351-0BFF-4555-A790-F219285E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87410" y="3525863"/>
            <a:ext cx="1628775" cy="342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283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24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2577F8-C519-DA4D-92DA-9D0F65C96F87}"/>
              </a:ext>
            </a:extLst>
          </p:cNvPr>
          <p:cNvSpPr txBox="1"/>
          <p:nvPr/>
        </p:nvSpPr>
        <p:spPr>
          <a:xfrm>
            <a:off x="244548" y="1679948"/>
            <a:ext cx="810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Gotham" pitchFamily="2" charset="0"/>
              </a:rPr>
              <a:t>¿Cómo solucionarías el problema anterior?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5DE0-6277-B34D-8705-9983453C09F5}"/>
              </a:ext>
            </a:extLst>
          </p:cNvPr>
          <p:cNvSpPr txBox="1"/>
          <p:nvPr/>
        </p:nvSpPr>
        <p:spPr>
          <a:xfrm>
            <a:off x="244548" y="1180215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Discusión en grupo (5 minutos)</a:t>
            </a:r>
          </a:p>
        </p:txBody>
      </p:sp>
    </p:spTree>
    <p:extLst>
      <p:ext uri="{BB962C8B-B14F-4D97-AF65-F5344CB8AC3E}">
        <p14:creationId xmlns:p14="http://schemas.microsoft.com/office/powerpoint/2010/main" val="149332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2577F8-C519-DA4D-92DA-9D0F65C96F87}"/>
              </a:ext>
            </a:extLst>
          </p:cNvPr>
          <p:cNvSpPr txBox="1"/>
          <p:nvPr/>
        </p:nvSpPr>
        <p:spPr>
          <a:xfrm>
            <a:off x="244548" y="1679948"/>
            <a:ext cx="8102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Gotham" pitchFamily="2" charset="0"/>
              </a:rPr>
              <a:t>¿Cómo solucionarías el problema anterior?</a:t>
            </a:r>
          </a:p>
          <a:p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1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2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5DE0-6277-B34D-8705-9983453C09F5}"/>
              </a:ext>
            </a:extLst>
          </p:cNvPr>
          <p:cNvSpPr txBox="1"/>
          <p:nvPr/>
        </p:nvSpPr>
        <p:spPr>
          <a:xfrm>
            <a:off x="244548" y="1180215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Lluvia de ideas (5 minutos)</a:t>
            </a:r>
          </a:p>
        </p:txBody>
      </p:sp>
    </p:spTree>
    <p:extLst>
      <p:ext uri="{BB962C8B-B14F-4D97-AF65-F5344CB8AC3E}">
        <p14:creationId xmlns:p14="http://schemas.microsoft.com/office/powerpoint/2010/main" val="356947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2577F8-C519-DA4D-92DA-9D0F65C96F87}"/>
              </a:ext>
            </a:extLst>
          </p:cNvPr>
          <p:cNvSpPr txBox="1"/>
          <p:nvPr/>
        </p:nvSpPr>
        <p:spPr>
          <a:xfrm>
            <a:off x="244548" y="1679948"/>
            <a:ext cx="810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Gotham" pitchFamily="2" charset="0"/>
              </a:rPr>
              <a:t>La solución X es la adecuada por las siguientes razones…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5DE0-6277-B34D-8705-9983453C09F5}"/>
              </a:ext>
            </a:extLst>
          </p:cNvPr>
          <p:cNvSpPr txBox="1"/>
          <p:nvPr/>
        </p:nvSpPr>
        <p:spPr>
          <a:xfrm>
            <a:off x="244548" y="1180215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Solución teórica del problema</a:t>
            </a:r>
          </a:p>
        </p:txBody>
      </p:sp>
    </p:spTree>
    <p:extLst>
      <p:ext uri="{BB962C8B-B14F-4D97-AF65-F5344CB8AC3E}">
        <p14:creationId xmlns:p14="http://schemas.microsoft.com/office/powerpoint/2010/main" val="68941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2577F8-C519-DA4D-92DA-9D0F65C96F87}"/>
              </a:ext>
            </a:extLst>
          </p:cNvPr>
          <p:cNvSpPr txBox="1"/>
          <p:nvPr/>
        </p:nvSpPr>
        <p:spPr>
          <a:xfrm>
            <a:off x="244548" y="1679948"/>
            <a:ext cx="810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Gotham" pitchFamily="2" charset="0"/>
              </a:rPr>
              <a:t>La solución X se ejecuta de la siguiente manera: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5DE0-6277-B34D-8705-9983453C09F5}"/>
              </a:ext>
            </a:extLst>
          </p:cNvPr>
          <p:cNvSpPr txBox="1"/>
          <p:nvPr/>
        </p:nvSpPr>
        <p:spPr>
          <a:xfrm>
            <a:off x="244548" y="1180215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Solución práctica del problema (1 de X)</a:t>
            </a:r>
          </a:p>
        </p:txBody>
      </p:sp>
    </p:spTree>
    <p:extLst>
      <p:ext uri="{BB962C8B-B14F-4D97-AF65-F5344CB8AC3E}">
        <p14:creationId xmlns:p14="http://schemas.microsoft.com/office/powerpoint/2010/main" val="396221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2577F8-C519-DA4D-92DA-9D0F65C96F87}"/>
              </a:ext>
            </a:extLst>
          </p:cNvPr>
          <p:cNvSpPr txBox="1"/>
          <p:nvPr/>
        </p:nvSpPr>
        <p:spPr>
          <a:xfrm>
            <a:off x="244548" y="1679948"/>
            <a:ext cx="810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Gotham" pitchFamily="2" charset="0"/>
              </a:rPr>
              <a:t>La solución X se ejecuta de la siguiente manera: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5DE0-6277-B34D-8705-9983453C09F5}"/>
              </a:ext>
            </a:extLst>
          </p:cNvPr>
          <p:cNvSpPr txBox="1"/>
          <p:nvPr/>
        </p:nvSpPr>
        <p:spPr>
          <a:xfrm>
            <a:off x="244548" y="1180215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Solución práctica del problema (2 de X)</a:t>
            </a:r>
          </a:p>
        </p:txBody>
      </p:sp>
    </p:spTree>
    <p:extLst>
      <p:ext uri="{BB962C8B-B14F-4D97-AF65-F5344CB8AC3E}">
        <p14:creationId xmlns:p14="http://schemas.microsoft.com/office/powerpoint/2010/main" val="51196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2577F8-C519-DA4D-92DA-9D0F65C96F87}"/>
              </a:ext>
            </a:extLst>
          </p:cNvPr>
          <p:cNvSpPr txBox="1"/>
          <p:nvPr/>
        </p:nvSpPr>
        <p:spPr>
          <a:xfrm>
            <a:off x="244548" y="1679948"/>
            <a:ext cx="810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Gotham" pitchFamily="2" charset="0"/>
              </a:rPr>
              <a:t>La solución X se ejecuta de la siguiente manera: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5DE0-6277-B34D-8705-9983453C09F5}"/>
              </a:ext>
            </a:extLst>
          </p:cNvPr>
          <p:cNvSpPr txBox="1"/>
          <p:nvPr/>
        </p:nvSpPr>
        <p:spPr>
          <a:xfrm>
            <a:off x="244548" y="1180215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Solución práctica del problema (3 de X)</a:t>
            </a:r>
          </a:p>
        </p:txBody>
      </p:sp>
    </p:spTree>
    <p:extLst>
      <p:ext uri="{BB962C8B-B14F-4D97-AF65-F5344CB8AC3E}">
        <p14:creationId xmlns:p14="http://schemas.microsoft.com/office/powerpoint/2010/main" val="390642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2577F8-C519-DA4D-92DA-9D0F65C96F87}"/>
              </a:ext>
            </a:extLst>
          </p:cNvPr>
          <p:cNvSpPr txBox="1"/>
          <p:nvPr/>
        </p:nvSpPr>
        <p:spPr>
          <a:xfrm>
            <a:off x="244548" y="1679948"/>
            <a:ext cx="810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Gotham" pitchFamily="2" charset="0"/>
              </a:rPr>
              <a:t>La solución X se ejecuta de la siguiente manera: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5DE0-6277-B34D-8705-9983453C09F5}"/>
              </a:ext>
            </a:extLst>
          </p:cNvPr>
          <p:cNvSpPr txBox="1"/>
          <p:nvPr/>
        </p:nvSpPr>
        <p:spPr>
          <a:xfrm>
            <a:off x="244548" y="1180215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Solución práctica del problema (4 de X)</a:t>
            </a:r>
          </a:p>
        </p:txBody>
      </p:sp>
    </p:spTree>
    <p:extLst>
      <p:ext uri="{BB962C8B-B14F-4D97-AF65-F5344CB8AC3E}">
        <p14:creationId xmlns:p14="http://schemas.microsoft.com/office/powerpoint/2010/main" val="17537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F0DB064-04C1-6B41-B90C-D8AB45D64D1D}"/>
              </a:ext>
            </a:extLst>
          </p:cNvPr>
          <p:cNvSpPr txBox="1"/>
          <p:nvPr/>
        </p:nvSpPr>
        <p:spPr>
          <a:xfrm>
            <a:off x="1956390" y="2433250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Gotham" pitchFamily="2" charset="0"/>
              </a:rPr>
              <a:t>Ejercicios</a:t>
            </a:r>
            <a:endParaRPr lang="es-MX" sz="2400" dirty="0">
              <a:solidFill>
                <a:schemeClr val="bg1"/>
              </a:solidFill>
              <a:latin typeface="Gotham-Medium" panose="020006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F0DB064-04C1-6B41-B90C-D8AB45D64D1D}"/>
              </a:ext>
            </a:extLst>
          </p:cNvPr>
          <p:cNvSpPr txBox="1"/>
          <p:nvPr/>
        </p:nvSpPr>
        <p:spPr>
          <a:xfrm>
            <a:off x="1956390" y="2433250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Gotham" pitchFamily="2" charset="0"/>
              </a:rPr>
              <a:t>Objetivo</a:t>
            </a:r>
            <a:endParaRPr lang="es-MX" sz="2400" dirty="0">
              <a:solidFill>
                <a:schemeClr val="bg1"/>
              </a:solidFill>
              <a:latin typeface="Gotham-Medium" panose="020006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1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2577F8-C519-DA4D-92DA-9D0F65C96F87}"/>
              </a:ext>
            </a:extLst>
          </p:cNvPr>
          <p:cNvSpPr txBox="1"/>
          <p:nvPr/>
        </p:nvSpPr>
        <p:spPr>
          <a:xfrm>
            <a:off x="244548" y="1679948"/>
            <a:ext cx="8102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Gotham" pitchFamily="2" charset="0"/>
              </a:rPr>
              <a:t>¿Cómo solucionarías el problema Y?</a:t>
            </a:r>
          </a:p>
          <a:p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1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2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5DE0-6277-B34D-8705-9983453C09F5}"/>
              </a:ext>
            </a:extLst>
          </p:cNvPr>
          <p:cNvSpPr txBox="1"/>
          <p:nvPr/>
        </p:nvSpPr>
        <p:spPr>
          <a:xfrm>
            <a:off x="244548" y="1180215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Lluvia de ideas (5 minutos)</a:t>
            </a:r>
          </a:p>
        </p:txBody>
      </p:sp>
    </p:spTree>
    <p:extLst>
      <p:ext uri="{BB962C8B-B14F-4D97-AF65-F5344CB8AC3E}">
        <p14:creationId xmlns:p14="http://schemas.microsoft.com/office/powerpoint/2010/main" val="235392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2577F8-C519-DA4D-92DA-9D0F65C96F87}"/>
              </a:ext>
            </a:extLst>
          </p:cNvPr>
          <p:cNvSpPr txBox="1"/>
          <p:nvPr/>
        </p:nvSpPr>
        <p:spPr>
          <a:xfrm>
            <a:off x="244548" y="1679948"/>
            <a:ext cx="8102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Gotham" pitchFamily="2" charset="0"/>
              </a:rPr>
              <a:t>¿Cómo solucionarías el problema Y?</a:t>
            </a:r>
          </a:p>
          <a:p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1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2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5DE0-6277-B34D-8705-9983453C09F5}"/>
              </a:ext>
            </a:extLst>
          </p:cNvPr>
          <p:cNvSpPr txBox="1"/>
          <p:nvPr/>
        </p:nvSpPr>
        <p:spPr>
          <a:xfrm>
            <a:off x="244548" y="1180215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Lluvia de ideas (5 minutos)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F86C3F-D23B-4829-ABA0-9A56975A231A}"/>
              </a:ext>
            </a:extLst>
          </p:cNvPr>
          <p:cNvSpPr/>
          <p:nvPr/>
        </p:nvSpPr>
        <p:spPr>
          <a:xfrm>
            <a:off x="127213" y="2806968"/>
            <a:ext cx="8300691" cy="55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4053CF-D3CD-48DA-93F9-9E317FD37405}"/>
              </a:ext>
            </a:extLst>
          </p:cNvPr>
          <p:cNvSpPr txBox="1"/>
          <p:nvPr/>
        </p:nvSpPr>
        <p:spPr>
          <a:xfrm>
            <a:off x="6453790" y="4549129"/>
            <a:ext cx="197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chemeClr val="tx2">
                    <a:lumMod val="75000"/>
                  </a:schemeClr>
                </a:solidFill>
                <a:latin typeface="Gotham" pitchFamily="2" charset="0"/>
              </a:rPr>
              <a:t>Fuente (0000, p. 000-000)</a:t>
            </a:r>
          </a:p>
        </p:txBody>
      </p:sp>
    </p:spTree>
    <p:extLst>
      <p:ext uri="{BB962C8B-B14F-4D97-AF65-F5344CB8AC3E}">
        <p14:creationId xmlns:p14="http://schemas.microsoft.com/office/powerpoint/2010/main" val="934312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2577F8-C519-DA4D-92DA-9D0F65C96F87}"/>
              </a:ext>
            </a:extLst>
          </p:cNvPr>
          <p:cNvSpPr txBox="1"/>
          <p:nvPr/>
        </p:nvSpPr>
        <p:spPr>
          <a:xfrm>
            <a:off x="244548" y="1679948"/>
            <a:ext cx="8102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Gotham" pitchFamily="2" charset="0"/>
              </a:rPr>
              <a:t>¿Cómo solucionarías el problema Z?</a:t>
            </a:r>
          </a:p>
          <a:p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1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2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5DE0-6277-B34D-8705-9983453C09F5}"/>
              </a:ext>
            </a:extLst>
          </p:cNvPr>
          <p:cNvSpPr txBox="1"/>
          <p:nvPr/>
        </p:nvSpPr>
        <p:spPr>
          <a:xfrm>
            <a:off x="244548" y="1180215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Lluvia de ideas (5 minutos)</a:t>
            </a:r>
          </a:p>
        </p:txBody>
      </p:sp>
    </p:spTree>
    <p:extLst>
      <p:ext uri="{BB962C8B-B14F-4D97-AF65-F5344CB8AC3E}">
        <p14:creationId xmlns:p14="http://schemas.microsoft.com/office/powerpoint/2010/main" val="2069876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2577F8-C519-DA4D-92DA-9D0F65C96F87}"/>
              </a:ext>
            </a:extLst>
          </p:cNvPr>
          <p:cNvSpPr txBox="1"/>
          <p:nvPr/>
        </p:nvSpPr>
        <p:spPr>
          <a:xfrm>
            <a:off x="244548" y="1679948"/>
            <a:ext cx="8102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Gotham" pitchFamily="2" charset="0"/>
              </a:rPr>
              <a:t>¿Cómo solucionarías el problema Z?</a:t>
            </a:r>
          </a:p>
          <a:p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1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2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s-MX" sz="2000" dirty="0">
              <a:latin typeface="Gotham" pitchFamily="2" charset="0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Propuesta 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5DE0-6277-B34D-8705-9983453C09F5}"/>
              </a:ext>
            </a:extLst>
          </p:cNvPr>
          <p:cNvSpPr txBox="1"/>
          <p:nvPr/>
        </p:nvSpPr>
        <p:spPr>
          <a:xfrm>
            <a:off x="244548" y="1180215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Lluvia de ideas (5 minutos)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F86C3F-D23B-4829-ABA0-9A56975A231A}"/>
              </a:ext>
            </a:extLst>
          </p:cNvPr>
          <p:cNvSpPr/>
          <p:nvPr/>
        </p:nvSpPr>
        <p:spPr>
          <a:xfrm>
            <a:off x="127213" y="2806968"/>
            <a:ext cx="8300691" cy="553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6A7B10-29EE-491E-A79C-A9918006E9DF}"/>
              </a:ext>
            </a:extLst>
          </p:cNvPr>
          <p:cNvSpPr txBox="1"/>
          <p:nvPr/>
        </p:nvSpPr>
        <p:spPr>
          <a:xfrm>
            <a:off x="6453790" y="4549129"/>
            <a:ext cx="197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chemeClr val="tx2">
                    <a:lumMod val="75000"/>
                  </a:schemeClr>
                </a:solidFill>
                <a:latin typeface="Gotham" pitchFamily="2" charset="0"/>
              </a:rPr>
              <a:t>Fuente (0000, p. 000-000)</a:t>
            </a:r>
          </a:p>
        </p:txBody>
      </p:sp>
    </p:spTree>
    <p:extLst>
      <p:ext uri="{BB962C8B-B14F-4D97-AF65-F5344CB8AC3E}">
        <p14:creationId xmlns:p14="http://schemas.microsoft.com/office/powerpoint/2010/main" val="2448918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F0DB064-04C1-6B41-B90C-D8AB45D64D1D}"/>
              </a:ext>
            </a:extLst>
          </p:cNvPr>
          <p:cNvSpPr txBox="1"/>
          <p:nvPr/>
        </p:nvSpPr>
        <p:spPr>
          <a:xfrm>
            <a:off x="1956390" y="2433250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Gotham" pitchFamily="2" charset="0"/>
              </a:rPr>
              <a:t>Resumen</a:t>
            </a:r>
            <a:endParaRPr lang="es-MX" sz="2400" dirty="0">
              <a:solidFill>
                <a:schemeClr val="bg1"/>
              </a:solidFill>
              <a:latin typeface="Gotham-Medium" panose="020006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1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9AF77DD-E3F9-B244-B7B5-28F6C39225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980D9F-0746-5B48-ABA1-9E944C03DF5C}"/>
              </a:ext>
            </a:extLst>
          </p:cNvPr>
          <p:cNvSpPr txBox="1"/>
          <p:nvPr/>
        </p:nvSpPr>
        <p:spPr>
          <a:xfrm>
            <a:off x="297710" y="1573610"/>
            <a:ext cx="4157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Objetivo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Objetivo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Objetivo 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E2B91A-79FC-9248-B9CD-562FDCC586B1}"/>
              </a:ext>
            </a:extLst>
          </p:cNvPr>
          <p:cNvSpPr txBox="1"/>
          <p:nvPr/>
        </p:nvSpPr>
        <p:spPr>
          <a:xfrm>
            <a:off x="297711" y="1052611"/>
            <a:ext cx="427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Hoy aprendimos a …</a:t>
            </a:r>
          </a:p>
        </p:txBody>
      </p:sp>
    </p:spTree>
    <p:extLst>
      <p:ext uri="{BB962C8B-B14F-4D97-AF65-F5344CB8AC3E}">
        <p14:creationId xmlns:p14="http://schemas.microsoft.com/office/powerpoint/2010/main" val="3921003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F0DB064-04C1-6B41-B90C-D8AB45D64D1D}"/>
              </a:ext>
            </a:extLst>
          </p:cNvPr>
          <p:cNvSpPr txBox="1"/>
          <p:nvPr/>
        </p:nvSpPr>
        <p:spPr>
          <a:xfrm>
            <a:off x="1956390" y="2433250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Gotham" pitchFamily="2" charset="0"/>
              </a:rPr>
              <a:t>Referencias</a:t>
            </a:r>
            <a:endParaRPr lang="es-MX" sz="2400" dirty="0">
              <a:solidFill>
                <a:schemeClr val="bg1"/>
              </a:solidFill>
              <a:latin typeface="Gotham-Medium" panose="020006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8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9AF77DD-E3F9-B244-B7B5-28F6C39225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980D9F-0746-5B48-ABA1-9E944C03DF5C}"/>
              </a:ext>
            </a:extLst>
          </p:cNvPr>
          <p:cNvSpPr txBox="1"/>
          <p:nvPr/>
        </p:nvSpPr>
        <p:spPr>
          <a:xfrm>
            <a:off x="297710" y="1573610"/>
            <a:ext cx="415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Gotham" pitchFamily="2" charset="0"/>
              </a:rPr>
              <a:t>Apellido, Inicial. &amp; Apellido, Inicial. (0000). Nombre del libro. Editorial.</a:t>
            </a:r>
          </a:p>
        </p:txBody>
      </p:sp>
    </p:spTree>
    <p:extLst>
      <p:ext uri="{BB962C8B-B14F-4D97-AF65-F5344CB8AC3E}">
        <p14:creationId xmlns:p14="http://schemas.microsoft.com/office/powerpoint/2010/main" val="265809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F0DB064-04C1-6B41-B90C-D8AB45D64D1D}"/>
              </a:ext>
            </a:extLst>
          </p:cNvPr>
          <p:cNvSpPr txBox="1"/>
          <p:nvPr/>
        </p:nvSpPr>
        <p:spPr>
          <a:xfrm>
            <a:off x="1956390" y="2433250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Gotham" pitchFamily="2" charset="0"/>
              </a:rPr>
              <a:t>Redes</a:t>
            </a:r>
            <a:endParaRPr lang="es-MX" sz="2400" dirty="0">
              <a:solidFill>
                <a:schemeClr val="bg1"/>
              </a:solidFill>
              <a:latin typeface="Gotham-Medium" panose="020006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24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980D9F-0746-5B48-ABA1-9E944C03DF5C}"/>
              </a:ext>
            </a:extLst>
          </p:cNvPr>
          <p:cNvSpPr txBox="1"/>
          <p:nvPr/>
        </p:nvSpPr>
        <p:spPr>
          <a:xfrm>
            <a:off x="1962139" y="1399849"/>
            <a:ext cx="271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err="1">
                <a:latin typeface="Gotham" pitchFamily="2" charset="0"/>
              </a:rPr>
              <a:t>Influencer</a:t>
            </a:r>
            <a:r>
              <a:rPr lang="es-MX" sz="2000" b="1" dirty="0">
                <a:latin typeface="Gotham" pitchFamily="2" charset="0"/>
              </a:rPr>
              <a:t> 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9C42D2-001A-43A4-92FE-2518F82A3A45}"/>
              </a:ext>
            </a:extLst>
          </p:cNvPr>
          <p:cNvSpPr txBox="1"/>
          <p:nvPr/>
        </p:nvSpPr>
        <p:spPr>
          <a:xfrm>
            <a:off x="1962139" y="2250664"/>
            <a:ext cx="271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Gotham" pitchFamily="2" charset="0"/>
              </a:rPr>
              <a:t>Grupos profesionales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C46754-6A47-4464-A98C-B5D044B03243}"/>
              </a:ext>
            </a:extLst>
          </p:cNvPr>
          <p:cNvSpPr txBox="1"/>
          <p:nvPr/>
        </p:nvSpPr>
        <p:spPr>
          <a:xfrm>
            <a:off x="1962139" y="3067130"/>
            <a:ext cx="271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Gotham" pitchFamily="2" charset="0"/>
              </a:rPr>
              <a:t>Páginas especializadas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638228-E77E-4547-9AA9-BC4077067311}"/>
              </a:ext>
            </a:extLst>
          </p:cNvPr>
          <p:cNvSpPr txBox="1"/>
          <p:nvPr/>
        </p:nvSpPr>
        <p:spPr>
          <a:xfrm>
            <a:off x="1962139" y="3917945"/>
            <a:ext cx="271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Gotham" pitchFamily="2" charset="0"/>
              </a:rPr>
              <a:t>Podcast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95F1CF-AA94-4A25-8DF6-32DD43538707}"/>
              </a:ext>
            </a:extLst>
          </p:cNvPr>
          <p:cNvSpPr txBox="1"/>
          <p:nvPr/>
        </p:nvSpPr>
        <p:spPr>
          <a:xfrm>
            <a:off x="1962139" y="1739316"/>
            <a:ext cx="271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dirty="0">
                <a:latin typeface="Gotham" pitchFamily="2" charset="0"/>
              </a:rPr>
              <a:t>Enlace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EFBBBA-418D-4F2C-8F47-9C5B9D19DD5C}"/>
              </a:ext>
            </a:extLst>
          </p:cNvPr>
          <p:cNvSpPr txBox="1"/>
          <p:nvPr/>
        </p:nvSpPr>
        <p:spPr>
          <a:xfrm>
            <a:off x="1962139" y="2590131"/>
            <a:ext cx="271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dirty="0">
                <a:latin typeface="Gotham" pitchFamily="2" charset="0"/>
              </a:rPr>
              <a:t>Enlace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D461B8-1BFD-4900-88EB-C9B06E73092C}"/>
              </a:ext>
            </a:extLst>
          </p:cNvPr>
          <p:cNvSpPr txBox="1"/>
          <p:nvPr/>
        </p:nvSpPr>
        <p:spPr>
          <a:xfrm>
            <a:off x="1962139" y="3406597"/>
            <a:ext cx="271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dirty="0">
                <a:latin typeface="Gotham" pitchFamily="2" charset="0"/>
              </a:rPr>
              <a:t>Enlace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334A515-7A29-46A9-BBAF-1D458D7F4ADD}"/>
              </a:ext>
            </a:extLst>
          </p:cNvPr>
          <p:cNvSpPr txBox="1"/>
          <p:nvPr/>
        </p:nvSpPr>
        <p:spPr>
          <a:xfrm>
            <a:off x="1962139" y="4257412"/>
            <a:ext cx="271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dirty="0">
                <a:latin typeface="Gotham" pitchFamily="2" charset="0"/>
              </a:rPr>
              <a:t>Enlace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3FF8B1F-ED6B-4FC9-AAB1-8A9AF4D37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19130" r="75677" b="69073"/>
          <a:stretch/>
        </p:blipFill>
        <p:spPr>
          <a:xfrm>
            <a:off x="5093885" y="1434198"/>
            <a:ext cx="616392" cy="6072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DF1782A-6B7F-4375-9D74-40A24D942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7" t="6860" r="42114" b="80773"/>
          <a:stretch/>
        </p:blipFill>
        <p:spPr>
          <a:xfrm>
            <a:off x="7128080" y="1455367"/>
            <a:ext cx="592382" cy="63659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4D8746F-B4EB-4F95-9AF8-6C205F6DD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9" t="6764" r="75592" b="80869"/>
          <a:stretch/>
        </p:blipFill>
        <p:spPr>
          <a:xfrm>
            <a:off x="6130721" y="1455367"/>
            <a:ext cx="576915" cy="63659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E19FBAA-6429-41CD-A23C-7406FF463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t="6860" r="67297" b="81352"/>
          <a:stretch/>
        </p:blipFill>
        <p:spPr>
          <a:xfrm>
            <a:off x="6148759" y="2318915"/>
            <a:ext cx="540837" cy="57879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E3D9910-CCB2-4831-9633-1F026F447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4" t="6860" r="50507" b="80773"/>
          <a:stretch/>
        </p:blipFill>
        <p:spPr>
          <a:xfrm>
            <a:off x="5145196" y="2322936"/>
            <a:ext cx="565081" cy="6072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2400239-8F61-4FC7-8D81-204C8E213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9179" r="41974" b="18454"/>
          <a:stretch/>
        </p:blipFill>
        <p:spPr>
          <a:xfrm>
            <a:off x="7128292" y="2322937"/>
            <a:ext cx="592170" cy="60725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99DB5A1-DD1B-48EE-887D-9B7AEBDF5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t="31401" r="75566" b="56232"/>
          <a:stretch/>
        </p:blipFill>
        <p:spPr>
          <a:xfrm>
            <a:off x="5145197" y="3179190"/>
            <a:ext cx="569198" cy="60973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E2962A8-9ACE-4541-8E39-32B758C7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8" t="55899" r="16884" b="31734"/>
          <a:stretch/>
        </p:blipFill>
        <p:spPr>
          <a:xfrm>
            <a:off x="6117470" y="3158580"/>
            <a:ext cx="581101" cy="6303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FC48DAD-3E19-4BC4-AD60-8F74B1C82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1" t="44473" r="50550" b="43730"/>
          <a:stretch/>
        </p:blipFill>
        <p:spPr>
          <a:xfrm>
            <a:off x="7101646" y="3187633"/>
            <a:ext cx="598760" cy="60129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7E8430D-ACE7-4E55-851A-599830EF8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7" t="31401" r="58612" b="56232"/>
          <a:stretch/>
        </p:blipFill>
        <p:spPr>
          <a:xfrm>
            <a:off x="5714395" y="4022568"/>
            <a:ext cx="598761" cy="63495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3A01624-79FB-4652-8399-9B78AE7CD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8" t="31401" r="50321" b="56232"/>
          <a:stretch/>
        </p:blipFill>
        <p:spPr>
          <a:xfrm>
            <a:off x="6566245" y="4022569"/>
            <a:ext cx="598761" cy="6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6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0194CE34-D80B-43BB-B741-909A073329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763" r="21763"/>
          <a:stretch>
            <a:fillRect/>
          </a:stretch>
        </p:blipFill>
        <p:spPr/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A980D9F-0746-5B48-ABA1-9E944C03DF5C}"/>
              </a:ext>
            </a:extLst>
          </p:cNvPr>
          <p:cNvSpPr txBox="1"/>
          <p:nvPr/>
        </p:nvSpPr>
        <p:spPr>
          <a:xfrm>
            <a:off x="297710" y="1573610"/>
            <a:ext cx="4157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Método de </a:t>
            </a:r>
            <a:r>
              <a:rPr lang="es-MX" sz="2000" dirty="0" err="1">
                <a:latin typeface="Gotham" pitchFamily="2" charset="0"/>
              </a:rPr>
              <a:t>Aitken</a:t>
            </a:r>
            <a:endParaRPr lang="es-MX" sz="2000" dirty="0">
              <a:latin typeface="Gotham" pitchFamily="2" charset="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Método de </a:t>
            </a:r>
            <a:r>
              <a:rPr lang="es-MX" sz="2000" dirty="0" err="1">
                <a:latin typeface="Gotham" pitchFamily="2" charset="0"/>
              </a:rPr>
              <a:t>Jacobi</a:t>
            </a:r>
            <a:endParaRPr lang="es-MX" sz="2000" dirty="0">
              <a:latin typeface="Gotham" pitchFamily="2" charset="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Método de Gauss-Seidel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Gotham" pitchFamily="2" charset="0"/>
              </a:rPr>
              <a:t>Método de </a:t>
            </a:r>
            <a:r>
              <a:rPr lang="es-MX" sz="2000" dirty="0" err="1">
                <a:latin typeface="Gotham" pitchFamily="2" charset="0"/>
              </a:rPr>
              <a:t>Bairstow</a:t>
            </a:r>
            <a:endParaRPr lang="es-MX" sz="2000" dirty="0">
              <a:latin typeface="Gotham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E2B91A-79FC-9248-B9CD-562FDCC586B1}"/>
              </a:ext>
            </a:extLst>
          </p:cNvPr>
          <p:cNvSpPr txBox="1"/>
          <p:nvPr/>
        </p:nvSpPr>
        <p:spPr>
          <a:xfrm>
            <a:off x="297711" y="1052611"/>
            <a:ext cx="427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Gotham-Medium" panose="02000604030000020004" pitchFamily="2" charset="0"/>
              </a:rPr>
              <a:t>Hoy aprenderemos a …</a:t>
            </a:r>
          </a:p>
        </p:txBody>
      </p:sp>
    </p:spTree>
    <p:extLst>
      <p:ext uri="{BB962C8B-B14F-4D97-AF65-F5344CB8AC3E}">
        <p14:creationId xmlns:p14="http://schemas.microsoft.com/office/powerpoint/2010/main" val="2733807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43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F0DB064-04C1-6B41-B90C-D8AB45D64D1D}"/>
              </a:ext>
            </a:extLst>
          </p:cNvPr>
          <p:cNvSpPr txBox="1"/>
          <p:nvPr/>
        </p:nvSpPr>
        <p:spPr>
          <a:xfrm>
            <a:off x="1956390" y="2433250"/>
            <a:ext cx="52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Gotham" pitchFamily="2" charset="0"/>
              </a:rPr>
              <a:t>Pregunta de Sesión</a:t>
            </a:r>
            <a:endParaRPr lang="es-MX" sz="2400" dirty="0">
              <a:solidFill>
                <a:schemeClr val="bg1"/>
              </a:solidFill>
              <a:latin typeface="Gotham-Medium" panose="020006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5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B15D5FDA-2192-4E1A-A169-C8D9D3F7AF49}"/>
              </a:ext>
            </a:extLst>
          </p:cNvPr>
          <p:cNvSpPr txBox="1">
            <a:spLocks/>
          </p:cNvSpPr>
          <p:nvPr/>
        </p:nvSpPr>
        <p:spPr>
          <a:xfrm>
            <a:off x="457200" y="1231904"/>
            <a:ext cx="7467600" cy="6540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/>
              <a:t>¿Para que nos sirven los métodos numéricos?</a:t>
            </a:r>
            <a:endParaRPr lang="es-MX" sz="20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36466D8D-8C32-41B8-82BD-44CC51A8AF3E}"/>
              </a:ext>
            </a:extLst>
          </p:cNvPr>
          <p:cNvSpPr txBox="1">
            <a:spLocks/>
          </p:cNvSpPr>
          <p:nvPr/>
        </p:nvSpPr>
        <p:spPr>
          <a:xfrm>
            <a:off x="457200" y="2007393"/>
            <a:ext cx="7467600" cy="27888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/>
              <a:t>Nos proporcionan herramientas que son capaces de encontrar soluciones de ecuaciones muy grandes de funciones que no sean lineales y de </a:t>
            </a:r>
            <a:r>
              <a:rPr lang="es-MX" sz="2000" dirty="0" err="1"/>
              <a:t>geometrias</a:t>
            </a:r>
            <a:r>
              <a:rPr lang="es-MX" sz="2000" dirty="0"/>
              <a:t> complicadas, todo esto se presenta de manera frecuente en ingeniería y en la vida diaria, y es posible que muchos de estos problemas no se puedan resolver de forma analítica de una manera sencilla.</a:t>
            </a:r>
          </a:p>
          <a:p>
            <a:pPr algn="just"/>
            <a:r>
              <a:rPr lang="es-MX" sz="2000" dirty="0"/>
              <a:t>Ya existen software especializados que nos permiten realizar los cálculos de manera sencilla.</a:t>
            </a:r>
          </a:p>
        </p:txBody>
      </p:sp>
    </p:spTree>
    <p:extLst>
      <p:ext uri="{BB962C8B-B14F-4D97-AF65-F5344CB8AC3E}">
        <p14:creationId xmlns:p14="http://schemas.microsoft.com/office/powerpoint/2010/main" val="6513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id="{56FDA94D-0808-4C9A-8B08-E0EBA1968320}"/>
              </a:ext>
            </a:extLst>
          </p:cNvPr>
          <p:cNvSpPr txBox="1">
            <a:spLocks/>
          </p:cNvSpPr>
          <p:nvPr/>
        </p:nvSpPr>
        <p:spPr>
          <a:xfrm>
            <a:off x="457200" y="1421600"/>
            <a:ext cx="7467600" cy="25074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/>
              <a:t>Existen lenguajes de programación que nos permiten escribir nosotros mismos la rutina que deseamos ejecutar, sin estar ligados a un software que pueden ser costosos.</a:t>
            </a:r>
          </a:p>
          <a:p>
            <a:pPr algn="just"/>
            <a:r>
              <a:rPr lang="es-MX" sz="2000" dirty="0"/>
              <a:t>Aprovechamos el poder de calculo que nos puede brindar una computadora, </a:t>
            </a:r>
            <a:r>
              <a:rPr lang="es-MX" sz="2000" dirty="0" err="1"/>
              <a:t>ademas</a:t>
            </a:r>
            <a:r>
              <a:rPr lang="es-MX" sz="2000" dirty="0"/>
              <a:t> de reforzar la </a:t>
            </a:r>
            <a:r>
              <a:rPr lang="es-MX" sz="2000" dirty="0" err="1"/>
              <a:t>comprension</a:t>
            </a:r>
            <a:r>
              <a:rPr lang="es-MX" sz="2000" dirty="0"/>
              <a:t> de conceptos de </a:t>
            </a:r>
            <a:r>
              <a:rPr lang="es-MX" sz="2000" dirty="0" err="1"/>
              <a:t>matematicas</a:t>
            </a:r>
            <a:r>
              <a:rPr lang="es-MX" sz="2000" dirty="0"/>
              <a:t> superiores, ya que tenemos que hacer la </a:t>
            </a:r>
            <a:r>
              <a:rPr lang="es-MX" sz="2000" dirty="0" err="1"/>
              <a:t>conversion</a:t>
            </a:r>
            <a:r>
              <a:rPr lang="es-MX" sz="2000" dirty="0"/>
              <a:t> a operaciones </a:t>
            </a:r>
            <a:r>
              <a:rPr lang="es-MX" sz="2000" dirty="0" err="1"/>
              <a:t>aritmeticas</a:t>
            </a:r>
            <a:r>
              <a:rPr lang="es-MX" sz="2000" dirty="0"/>
              <a:t> </a:t>
            </a:r>
            <a:r>
              <a:rPr lang="es-MX" sz="2000" dirty="0" err="1"/>
              <a:t>basicas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40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id="{144E5EE9-3DC3-4DA1-A014-373A324DBED5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7467600" cy="31789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/>
              <a:t>Los métodos numéricos se pueden utilizar para:</a:t>
            </a:r>
          </a:p>
          <a:p>
            <a:pPr lvl="1" algn="just"/>
            <a:r>
              <a:rPr lang="es-MX" sz="2000" dirty="0"/>
              <a:t>Encontrar las raíces de ecuaciones.</a:t>
            </a:r>
          </a:p>
          <a:p>
            <a:pPr lvl="1" algn="just"/>
            <a:r>
              <a:rPr lang="es-MX" sz="2000" dirty="0"/>
              <a:t>Encontrar soluciones de ecuaciones lineales.</a:t>
            </a:r>
          </a:p>
          <a:p>
            <a:pPr lvl="1" algn="just"/>
            <a:r>
              <a:rPr lang="es-MX" sz="2000" dirty="0"/>
              <a:t>Para hacer optimización.</a:t>
            </a:r>
          </a:p>
          <a:p>
            <a:pPr lvl="1" algn="just"/>
            <a:r>
              <a:rPr lang="es-MX" sz="2000" dirty="0"/>
              <a:t>Ajuste de curvas, donde se puede realizar una regresión o una interpolación.</a:t>
            </a:r>
          </a:p>
          <a:p>
            <a:pPr lvl="1" algn="just"/>
            <a:r>
              <a:rPr lang="es-MX" sz="2000" dirty="0"/>
              <a:t>Para integrar y resolver ecuaciones diferenciales ya sean de forma ordinaria o parcial.</a:t>
            </a:r>
          </a:p>
        </p:txBody>
      </p:sp>
    </p:spTree>
    <p:extLst>
      <p:ext uri="{BB962C8B-B14F-4D97-AF65-F5344CB8AC3E}">
        <p14:creationId xmlns:p14="http://schemas.microsoft.com/office/powerpoint/2010/main" val="413908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8379BCE1-9265-4FE3-9170-FFEE4181D074}"/>
              </a:ext>
            </a:extLst>
          </p:cNvPr>
          <p:cNvSpPr txBox="1">
            <a:spLocks/>
          </p:cNvSpPr>
          <p:nvPr/>
        </p:nvSpPr>
        <p:spPr>
          <a:xfrm>
            <a:off x="457200" y="939010"/>
            <a:ext cx="7467600" cy="6183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Método de </a:t>
            </a:r>
            <a:r>
              <a:rPr lang="es-MX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Aitken</a:t>
            </a:r>
            <a:endParaRPr lang="es-MX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4F81220C-3A18-4BC1-BC21-D64E6CF7A294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7467600" cy="26365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/>
              <a:t>El </a:t>
            </a:r>
            <a:r>
              <a:rPr lang="es-MX" sz="2000" b="1" dirty="0"/>
              <a:t>método</a:t>
            </a:r>
            <a:r>
              <a:rPr lang="es-MX" sz="2000" dirty="0"/>
              <a:t> o </a:t>
            </a:r>
            <a:r>
              <a:rPr lang="es-MX" sz="2000" b="1" dirty="0"/>
              <a:t>proceso Δ² de </a:t>
            </a:r>
            <a:r>
              <a:rPr lang="es-MX" sz="2000" b="1" dirty="0" err="1"/>
              <a:t>Aitken</a:t>
            </a:r>
            <a:r>
              <a:rPr lang="es-MX" sz="2000" dirty="0"/>
              <a:t> es un método de aceleración de la convergencia. Lleva el nombre de Alexander </a:t>
            </a:r>
            <a:r>
              <a:rPr lang="es-MX" sz="2000" dirty="0" err="1"/>
              <a:t>Aitken</a:t>
            </a:r>
            <a:r>
              <a:rPr lang="es-MX" sz="2000" dirty="0"/>
              <a:t>, quien introdujo este método en 1926. Su forma primitiva era conocida por </a:t>
            </a:r>
            <a:r>
              <a:rPr lang="es-MX" sz="2000" dirty="0" err="1"/>
              <a:t>Kōwa</a:t>
            </a:r>
            <a:r>
              <a:rPr lang="es-MX" sz="2000" dirty="0"/>
              <a:t> </a:t>
            </a:r>
            <a:r>
              <a:rPr lang="es-MX" sz="2000" dirty="0" err="1"/>
              <a:t>Seki</a:t>
            </a:r>
            <a:r>
              <a:rPr lang="es-MX" sz="2000" dirty="0"/>
              <a:t> (finales del siglo XVII) y fue encontrado en la rectificación del círculo, es decir, el cálculo de pi. Es muy útil para acelerar la convergencia de una sucesión que converge linealmente.</a:t>
            </a:r>
          </a:p>
          <a:p>
            <a:pPr algn="just"/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0963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id="{3D646096-07E2-48A1-9761-FE6CBA96DFB6}"/>
              </a:ext>
            </a:extLst>
          </p:cNvPr>
          <p:cNvSpPr txBox="1">
            <a:spLocks/>
          </p:cNvSpPr>
          <p:nvPr/>
        </p:nvSpPr>
        <p:spPr>
          <a:xfrm>
            <a:off x="416767" y="969597"/>
            <a:ext cx="8005713" cy="27308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/>
              <a:t>Es un método de orden 2 que no necesita cálculo de la derivada.</a:t>
            </a:r>
          </a:p>
          <a:p>
            <a:pPr algn="just"/>
            <a:r>
              <a:rPr lang="es-MX" sz="2000" dirty="0"/>
              <a:t>—Presenta una convergencia rápida y no requiere, como en el caso del método de la secante, la evaluación de derivada alguna.</a:t>
            </a:r>
          </a:p>
          <a:p>
            <a:pPr algn="just"/>
            <a:r>
              <a:rPr lang="es-MX" sz="2000" dirty="0"/>
              <a:t>—El proceso de iteración sólo necesita un punto inicial.</a:t>
            </a:r>
          </a:p>
          <a:p>
            <a:pPr algn="just"/>
            <a:r>
              <a:rPr lang="es-MX" sz="2000" dirty="0"/>
              <a:t>Tiene convergencia cuadrática como el método de Newton.</a:t>
            </a:r>
          </a:p>
          <a:p>
            <a:pPr algn="just"/>
            <a:r>
              <a:rPr lang="es-MX" sz="2000" dirty="0"/>
              <a:t>—Este método calcula el siguiente punto de iteración a partir de la expresión:</a:t>
            </a:r>
          </a:p>
          <a:p>
            <a:pPr algn="just"/>
            <a:endParaRPr lang="es-MX" sz="2000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34DA385-CBE4-4F85-A008-3F70A46F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5332" y="3649857"/>
            <a:ext cx="6235664" cy="926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0164577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TSU_Auditor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TSU_Auditoria.potx</Template>
  <TotalTime>265</TotalTime>
  <Words>715</Words>
  <Application>Microsoft Office PowerPoint</Application>
  <PresentationFormat>Presentación en pantalla (16:9)</PresentationFormat>
  <Paragraphs>103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Calibri</vt:lpstr>
      <vt:lpstr>Gotham</vt:lpstr>
      <vt:lpstr>Gotham Medium</vt:lpstr>
      <vt:lpstr>Gotham-Bold</vt:lpstr>
      <vt:lpstr>Gotham-Medium</vt:lpstr>
      <vt:lpstr>Wingdings</vt:lpstr>
      <vt:lpstr>Plantilla TSU_Auditoria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Albarri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Albarran</dc:creator>
  <cp:lastModifiedBy>Miguel Rodriguez</cp:lastModifiedBy>
  <cp:revision>44</cp:revision>
  <dcterms:created xsi:type="dcterms:W3CDTF">2019-11-18T23:07:06Z</dcterms:created>
  <dcterms:modified xsi:type="dcterms:W3CDTF">2021-05-25T23:24:52Z</dcterms:modified>
</cp:coreProperties>
</file>