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96" r:id="rId3"/>
    <p:sldId id="260" r:id="rId4"/>
    <p:sldId id="26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89" r:id="rId13"/>
    <p:sldId id="291" r:id="rId14"/>
    <p:sldId id="293" r:id="rId15"/>
    <p:sldId id="292" r:id="rId16"/>
    <p:sldId id="295" r:id="rId17"/>
    <p:sldId id="267" r:id="rId18"/>
    <p:sldId id="278" r:id="rId19"/>
  </p:sldIdLst>
  <p:sldSz cx="9144000" cy="5143500" type="screen16x9"/>
  <p:notesSz cx="6858000" cy="9144000"/>
  <p:embeddedFontLst>
    <p:embeddedFont>
      <p:font typeface="Titillium Web" panose="020B0604020202020204" charset="0"/>
      <p:regular r:id="rId21"/>
      <p:bold r:id="rId22"/>
      <p:italic r:id="rId23"/>
      <p:boldItalic r:id="rId24"/>
    </p:embeddedFont>
    <p:embeddedFont>
      <p:font typeface="Titillium Web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3BCEDC-2376-4615-A3AA-F0699ADFC69B}">
  <a:tblStyle styleId="{EF3BCEDC-2376-4615-A3AA-F0699ADFC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75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89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85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965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15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667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90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32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45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61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519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28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pot-check-regression-machine-learning-algorithms-python-scikit-lear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www.kaggle.com/open-powerlifting/powerlifting-databas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APPLIED MACHINE LEARNING</a:t>
            </a:r>
            <a:endParaRPr dirty="0"/>
          </a:p>
        </p:txBody>
      </p:sp>
      <p:sp>
        <p:nvSpPr>
          <p:cNvPr id="3" name="Google Shape;95;p17">
            <a:extLst>
              <a:ext uri="{FF2B5EF4-FFF2-40B4-BE49-F238E27FC236}">
                <a16:creationId xmlns:a16="http://schemas.microsoft.com/office/drawing/2014/main" id="{7417EB56-511C-48A2-8711-F35AB7D63538}"/>
              </a:ext>
            </a:extLst>
          </p:cNvPr>
          <p:cNvSpPr txBox="1">
            <a:spLocks/>
          </p:cNvSpPr>
          <p:nvPr/>
        </p:nvSpPr>
        <p:spPr>
          <a:xfrm>
            <a:off x="685800" y="3716352"/>
            <a:ext cx="5278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SG" dirty="0"/>
              <a:t>Saud Abdul Rahman Al </a:t>
            </a:r>
            <a:r>
              <a:rPr lang="en-SG" dirty="0" err="1"/>
              <a:t>Homied</a:t>
            </a:r>
            <a:endParaRPr lang="en-SG" dirty="0"/>
          </a:p>
          <a:p>
            <a:pPr marL="0" indent="0">
              <a:buFont typeface="Titillium Web Light"/>
              <a:buNone/>
            </a:pPr>
            <a:r>
              <a:rPr lang="en-SG" dirty="0"/>
              <a:t>1706345D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Feature Selection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Identified features that are not needed in the analysis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Features required: ‘Age’, ‘Sex’, ‘Equipment’, ‘Best3DeadliftKg’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Using the best of the 4 lifts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SG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765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Methods &amp; Improvements</a:t>
            </a:r>
            <a:endParaRPr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186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Regression Algorithms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Performed Spot Checking with algorithms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SG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SG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SG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SG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SG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sz="2000" dirty="0"/>
              <a:t>Algorithm chosen: </a:t>
            </a:r>
            <a:r>
              <a:rPr lang="en-SG" sz="2000" dirty="0" err="1"/>
              <a:t>GradientBoostingRegressor</a:t>
            </a:r>
            <a:endParaRPr lang="en-SG" sz="20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879F2-CF13-4741-9188-D55196CD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4" y="1969814"/>
            <a:ext cx="5238095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Improvements: </a:t>
            </a:r>
            <a:r>
              <a:rPr lang="en-SG" dirty="0" err="1"/>
              <a:t>GridSearch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sz="2000" dirty="0"/>
              <a:t>Utilized </a:t>
            </a:r>
            <a:r>
              <a:rPr lang="en-SG" sz="2000" dirty="0" err="1"/>
              <a:t>GridSearch</a:t>
            </a:r>
            <a:r>
              <a:rPr lang="en-SG" sz="2000" dirty="0"/>
              <a:t> to improve parameter tuning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SG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sz="2000" dirty="0"/>
              <a:t>Identified important features before and after </a:t>
            </a:r>
            <a:r>
              <a:rPr lang="en-SG" sz="2000" dirty="0" err="1"/>
              <a:t>GridSearch</a:t>
            </a:r>
            <a:r>
              <a:rPr lang="en-SG" sz="2000" dirty="0"/>
              <a:t> with appropriate weighting in %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SG" sz="20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2FF44-D9B4-4ABD-B40C-97CF4DCE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28" y="1879538"/>
            <a:ext cx="6743700" cy="312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73207F-C705-4025-9F40-FB925D1C5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93" y="2745244"/>
            <a:ext cx="3063043" cy="220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Results &amp; Analysis</a:t>
            </a:r>
            <a:endParaRPr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97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Prediction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sz="2000" dirty="0"/>
              <a:t>Predicting the estimated raw deadlift in kg for a 21 year old male with 80kg bodyweight.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SG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SG" sz="20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sz="2000" dirty="0"/>
              <a:t>Training Set and Test Set Mean Absolute Error before and after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SG" sz="20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4D92B-7FAB-4EE8-A0C0-0E7DE953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2" y="2314607"/>
            <a:ext cx="6238095" cy="5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A16C9B-7FA8-4EAC-82CA-CA7B26988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809" y="3368899"/>
            <a:ext cx="3752381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1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Conclusion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sz="2000" dirty="0"/>
              <a:t>Allows user to find out what weight they might be able to lift excluding other factors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C74E0-D205-44C1-A4C2-382A61EDB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56" y="2175222"/>
            <a:ext cx="4952381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7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References</a:t>
            </a:r>
            <a:endParaRPr dirty="0"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082476" y="2048111"/>
            <a:ext cx="2380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Topic</a:t>
            </a:r>
            <a:endParaRPr dirty="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083411" y="2359249"/>
            <a:ext cx="7257489" cy="674450"/>
            <a:chOff x="943723" y="3098500"/>
            <a:chExt cx="7257489" cy="674450"/>
          </a:xfrm>
        </p:grpSpPr>
        <p:sp>
          <p:nvSpPr>
            <p:cNvPr id="151" name="Google Shape;151;p22"/>
            <p:cNvSpPr/>
            <p:nvPr/>
          </p:nvSpPr>
          <p:spPr>
            <a:xfrm>
              <a:off x="3335463" y="3098513"/>
              <a:ext cx="4865749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7800" lvl="0">
                <a:lnSpc>
                  <a:spcPct val="115000"/>
                </a:lnSpc>
                <a:buClr>
                  <a:srgbClr val="FFFFFF"/>
                </a:buClr>
                <a:buSzPts val="800"/>
              </a:pPr>
              <a:r>
                <a:rPr lang="en-SG" sz="1100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https://machinelearningmastery.com/spot-check-regression-machine-learning-algorithms-python-scikit-learn/</a:t>
              </a:r>
              <a:endParaRPr sz="1100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-DK" sz="1000" dirty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Spot Checking Algorithms</a:t>
              </a:r>
            </a:p>
          </p:txBody>
        </p:sp>
      </p:grpSp>
      <p:grpSp>
        <p:nvGrpSpPr>
          <p:cNvPr id="41" name="Google Shape;150;p22">
            <a:extLst>
              <a:ext uri="{FF2B5EF4-FFF2-40B4-BE49-F238E27FC236}">
                <a16:creationId xmlns:a16="http://schemas.microsoft.com/office/drawing/2014/main" id="{FD3BB03B-10D8-42C6-B673-43FBD29217EB}"/>
              </a:ext>
            </a:extLst>
          </p:cNvPr>
          <p:cNvGrpSpPr/>
          <p:nvPr/>
        </p:nvGrpSpPr>
        <p:grpSpPr>
          <a:xfrm>
            <a:off x="1082476" y="3044387"/>
            <a:ext cx="7257489" cy="674450"/>
            <a:chOff x="943723" y="3098500"/>
            <a:chExt cx="7257489" cy="674450"/>
          </a:xfrm>
        </p:grpSpPr>
        <p:sp>
          <p:nvSpPr>
            <p:cNvPr id="42" name="Google Shape;151;p22">
              <a:extLst>
                <a:ext uri="{FF2B5EF4-FFF2-40B4-BE49-F238E27FC236}">
                  <a16:creationId xmlns:a16="http://schemas.microsoft.com/office/drawing/2014/main" id="{499591A4-31A1-4854-B8E1-57A0783A0E2B}"/>
                </a:ext>
              </a:extLst>
            </p:cNvPr>
            <p:cNvSpPr/>
            <p:nvPr/>
          </p:nvSpPr>
          <p:spPr>
            <a:xfrm>
              <a:off x="3335463" y="3098513"/>
              <a:ext cx="4865749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7800" lvl="0">
                <a:lnSpc>
                  <a:spcPct val="115000"/>
                </a:lnSpc>
                <a:buClr>
                  <a:srgbClr val="FFFFFF"/>
                </a:buClr>
                <a:buSzPts val="800"/>
              </a:pPr>
              <a:r>
                <a:rPr lang="en-SG" sz="1200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https://www.kaggle.com/open-powerlifting/powerlifting-database/</a:t>
              </a:r>
              <a:endParaRPr sz="1200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3" name="Google Shape;152;p22">
              <a:extLst>
                <a:ext uri="{FF2B5EF4-FFF2-40B4-BE49-F238E27FC236}">
                  <a16:creationId xmlns:a16="http://schemas.microsoft.com/office/drawing/2014/main" id="{B8F1CE14-A9F2-44A3-A877-93BBA9763F44}"/>
                </a:ext>
              </a:extLst>
            </p:cNvPr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4" name="Google Shape;153;p22">
              <a:extLst>
                <a:ext uri="{FF2B5EF4-FFF2-40B4-BE49-F238E27FC236}">
                  <a16:creationId xmlns:a16="http://schemas.microsoft.com/office/drawing/2014/main" id="{0876FF22-D6E9-4CA3-9429-2010BDAFC1FE}"/>
                </a:ext>
              </a:extLst>
            </p:cNvPr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5" name="Google Shape;154;p22">
              <a:extLst>
                <a:ext uri="{FF2B5EF4-FFF2-40B4-BE49-F238E27FC236}">
                  <a16:creationId xmlns:a16="http://schemas.microsoft.com/office/drawing/2014/main" id="{F5582590-76BD-45A0-88BE-C83E96BE561D}"/>
                </a:ext>
              </a:extLst>
            </p:cNvPr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6" name="Google Shape;157;p22">
              <a:extLst>
                <a:ext uri="{FF2B5EF4-FFF2-40B4-BE49-F238E27FC236}">
                  <a16:creationId xmlns:a16="http://schemas.microsoft.com/office/drawing/2014/main" id="{9ED5CA5F-F703-4015-82BF-1C22CB884675}"/>
                </a:ext>
              </a:extLst>
            </p:cNvPr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16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7" name="Google Shape;160;p22">
              <a:extLst>
                <a:ext uri="{FF2B5EF4-FFF2-40B4-BE49-F238E27FC236}">
                  <a16:creationId xmlns:a16="http://schemas.microsoft.com/office/drawing/2014/main" id="{FDE9CCF5-5489-4C7B-9AE8-84A69209C600}"/>
                </a:ext>
              </a:extLst>
            </p:cNvPr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a-DK" sz="1000" dirty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Powerlifting Database</a:t>
              </a:r>
            </a:p>
          </p:txBody>
        </p:sp>
      </p:grpSp>
      <p:grpSp>
        <p:nvGrpSpPr>
          <p:cNvPr id="48" name="Google Shape;150;p22">
            <a:extLst>
              <a:ext uri="{FF2B5EF4-FFF2-40B4-BE49-F238E27FC236}">
                <a16:creationId xmlns:a16="http://schemas.microsoft.com/office/drawing/2014/main" id="{8ED7CEF2-101B-4033-B0AF-E3A85E58F2B0}"/>
              </a:ext>
            </a:extLst>
          </p:cNvPr>
          <p:cNvGrpSpPr/>
          <p:nvPr/>
        </p:nvGrpSpPr>
        <p:grpSpPr>
          <a:xfrm>
            <a:off x="1082476" y="3729675"/>
            <a:ext cx="7257489" cy="674450"/>
            <a:chOff x="943723" y="3098500"/>
            <a:chExt cx="7257489" cy="674450"/>
          </a:xfrm>
        </p:grpSpPr>
        <p:sp>
          <p:nvSpPr>
            <p:cNvPr id="49" name="Google Shape;151;p22">
              <a:extLst>
                <a:ext uri="{FF2B5EF4-FFF2-40B4-BE49-F238E27FC236}">
                  <a16:creationId xmlns:a16="http://schemas.microsoft.com/office/drawing/2014/main" id="{0F337631-FAF7-419B-A80E-A0A02111564D}"/>
                </a:ext>
              </a:extLst>
            </p:cNvPr>
            <p:cNvSpPr/>
            <p:nvPr/>
          </p:nvSpPr>
          <p:spPr>
            <a:xfrm>
              <a:off x="3335463" y="3098513"/>
              <a:ext cx="4865749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7800" lvl="0">
                <a:lnSpc>
                  <a:spcPct val="115000"/>
                </a:lnSpc>
                <a:buClr>
                  <a:srgbClr val="FFFFFF"/>
                </a:buClr>
                <a:buSzPts val="800"/>
              </a:pPr>
              <a:r>
                <a:rPr lang="en-SG" sz="1200" dirty="0">
                  <a:solidFill>
                    <a:schemeClr val="bg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https://matplotlib.org/</a:t>
              </a:r>
              <a:endParaRPr sz="1200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0" name="Google Shape;152;p22">
              <a:extLst>
                <a:ext uri="{FF2B5EF4-FFF2-40B4-BE49-F238E27FC236}">
                  <a16:creationId xmlns:a16="http://schemas.microsoft.com/office/drawing/2014/main" id="{82E66EE2-FAA7-4476-B641-141D9E8A791D}"/>
                </a:ext>
              </a:extLst>
            </p:cNvPr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1" name="Google Shape;153;p22">
              <a:extLst>
                <a:ext uri="{FF2B5EF4-FFF2-40B4-BE49-F238E27FC236}">
                  <a16:creationId xmlns:a16="http://schemas.microsoft.com/office/drawing/2014/main" id="{2E47884C-7F03-4439-9BE0-DC48FCD91549}"/>
                </a:ext>
              </a:extLst>
            </p:cNvPr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2" name="Google Shape;154;p22">
              <a:extLst>
                <a:ext uri="{FF2B5EF4-FFF2-40B4-BE49-F238E27FC236}">
                  <a16:creationId xmlns:a16="http://schemas.microsoft.com/office/drawing/2014/main" id="{DD7B05B9-93DD-4CA2-9518-26BF428F68B1}"/>
                </a:ext>
              </a:extLst>
            </p:cNvPr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3" name="Google Shape;157;p22">
              <a:extLst>
                <a:ext uri="{FF2B5EF4-FFF2-40B4-BE49-F238E27FC236}">
                  <a16:creationId xmlns:a16="http://schemas.microsoft.com/office/drawing/2014/main" id="{80EBCD7C-5E86-462A-A7EC-6E0D046D46A2}"/>
                </a:ext>
              </a:extLst>
            </p:cNvPr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16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4" name="Google Shape;160;p22">
              <a:extLst>
                <a:ext uri="{FF2B5EF4-FFF2-40B4-BE49-F238E27FC236}">
                  <a16:creationId xmlns:a16="http://schemas.microsoft.com/office/drawing/2014/main" id="{DE1E9A5E-F7D8-4F21-8061-737E15AB162F}"/>
                </a:ext>
              </a:extLst>
            </p:cNvPr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000" dirty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Matplotlib</a:t>
              </a:r>
              <a:endParaRPr sz="10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sp>
        <p:nvSpPr>
          <p:cNvPr id="55" name="Google Shape;149;p22">
            <a:extLst>
              <a:ext uri="{FF2B5EF4-FFF2-40B4-BE49-F238E27FC236}">
                <a16:creationId xmlns:a16="http://schemas.microsoft.com/office/drawing/2014/main" id="{E17F26BB-7D69-49A3-93FA-D801E2426F38}"/>
              </a:ext>
            </a:extLst>
          </p:cNvPr>
          <p:cNvSpPr/>
          <p:nvPr/>
        </p:nvSpPr>
        <p:spPr>
          <a:xfrm>
            <a:off x="3474215" y="2048074"/>
            <a:ext cx="4865749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Source</a:t>
            </a:r>
            <a:endParaRPr dirty="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</a:t>
            </a:r>
            <a:r>
              <a:rPr lang="en-SG" sz="6000" dirty="0"/>
              <a:t>YOU!</a:t>
            </a:r>
            <a:endParaRPr sz="6000"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400" dirty="0"/>
              <a:t>Introduction</a:t>
            </a:r>
            <a:endParaRPr sz="5400"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2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OBJECTIVES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Data source of Over 22,000 meets and 412,000 lifters from competitions worldwide</a:t>
            </a: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To predict the amount of weight lifted for a deadlift based on Age, Sex, Bodyweight and Equ</a:t>
            </a:r>
            <a:r>
              <a:rPr lang="en-SG" dirty="0" err="1"/>
              <a:t>ipment</a:t>
            </a:r>
            <a:r>
              <a:rPr lang="en-SG" dirty="0"/>
              <a:t> used.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“How much weight is possible for me to lift in a deadlift?”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400" dirty="0"/>
              <a:t>Data Preparation</a:t>
            </a:r>
            <a:endParaRPr sz="5400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dirty="0"/>
              <a:t>Pre-processing our Data</a:t>
            </a:r>
            <a:endParaRPr dirty="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7DF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Pre-processing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Identified common Data errors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Blanks mean lift was not attempted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Negative values means lift was failed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Blanks and Negative values changed to </a:t>
            </a:r>
            <a:r>
              <a:rPr lang="en-SG" dirty="0" err="1"/>
              <a:t>NaN</a:t>
            </a:r>
            <a:endParaRPr lang="en-SG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Gender values replaced from “M” and “F” to “Male” and “Female”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044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SG" sz="2800" b="1" dirty="0">
                <a:latin typeface="Titillium Web" panose="020B0604020202020204" charset="0"/>
              </a:rPr>
              <a:t>DATA EXPLORATION</a:t>
            </a:r>
            <a:endParaRPr sz="2800" b="1" dirty="0">
              <a:latin typeface="Titillium Web" panose="020B0604020202020204" charset="0"/>
            </a:endParaRPr>
          </a:p>
        </p:txBody>
      </p:sp>
      <p:sp>
        <p:nvSpPr>
          <p:cNvPr id="269" name="Google Shape;26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A9C36-7C6A-42B5-B6E5-BF23009C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20" y="239001"/>
            <a:ext cx="2071229" cy="1836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56577-8DBA-4ACB-9479-5C383E9D1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08823"/>
            <a:ext cx="4067735" cy="21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B397A3-B3F3-477C-957B-C41510A5D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422" y="217600"/>
            <a:ext cx="2534771" cy="1879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B7CF6B-66F3-4880-BA5A-3C1898C00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0281" y="2217460"/>
            <a:ext cx="4296335" cy="21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SG" sz="2800" b="1" dirty="0">
                <a:latin typeface="Titillium Web" panose="020B0604020202020204" charset="0"/>
              </a:rPr>
              <a:t>DATA EXPLORATION</a:t>
            </a:r>
            <a:endParaRPr sz="2800" b="1" dirty="0">
              <a:latin typeface="Titillium Web" panose="020B0604020202020204" charset="0"/>
            </a:endParaRPr>
          </a:p>
        </p:txBody>
      </p:sp>
      <p:sp>
        <p:nvSpPr>
          <p:cNvPr id="269" name="Google Shape;26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7B428-0FA1-45EB-BF42-26173C758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479339"/>
            <a:ext cx="5767754" cy="36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2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SG" sz="2800" b="1" dirty="0">
                <a:latin typeface="Titillium Web" panose="020B0604020202020204" charset="0"/>
              </a:rPr>
              <a:t>DATA EXPLORATION</a:t>
            </a:r>
            <a:endParaRPr sz="2800" b="1" dirty="0">
              <a:latin typeface="Titillium Web" panose="020B0604020202020204" charset="0"/>
            </a:endParaRPr>
          </a:p>
        </p:txBody>
      </p:sp>
      <p:sp>
        <p:nvSpPr>
          <p:cNvPr id="269" name="Google Shape;26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9359A-ACEB-47F7-A025-DA45FB4A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61" y="364591"/>
            <a:ext cx="5970677" cy="38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4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SG" sz="2800" b="1" dirty="0">
                <a:latin typeface="Titillium Web" panose="020B0604020202020204" charset="0"/>
              </a:rPr>
              <a:t>DATA EXPLORATION</a:t>
            </a:r>
            <a:endParaRPr sz="2800" b="1" dirty="0">
              <a:latin typeface="Titillium Web" panose="020B0604020202020204" charset="0"/>
            </a:endParaRPr>
          </a:p>
        </p:txBody>
      </p:sp>
      <p:sp>
        <p:nvSpPr>
          <p:cNvPr id="269" name="Google Shape;26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EA5C7-E321-4C3E-BCDB-2CCD27B4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85" y="542792"/>
            <a:ext cx="6245430" cy="37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84335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293</Words>
  <Application>Microsoft Office PowerPoint</Application>
  <PresentationFormat>On-screen Show (16:9)</PresentationFormat>
  <Paragraphs>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Titillium Web Light</vt:lpstr>
      <vt:lpstr>Titillium Web</vt:lpstr>
      <vt:lpstr>Ninacor template</vt:lpstr>
      <vt:lpstr>APPLIED MACHINE LEARNING</vt:lpstr>
      <vt:lpstr>Introduction</vt:lpstr>
      <vt:lpstr>OBJECTIVES</vt:lpstr>
      <vt:lpstr>Data Preparation</vt:lpstr>
      <vt:lpstr>Pre-processing</vt:lpstr>
      <vt:lpstr>PowerPoint Presentation</vt:lpstr>
      <vt:lpstr>PowerPoint Presentation</vt:lpstr>
      <vt:lpstr>PowerPoint Presentation</vt:lpstr>
      <vt:lpstr>PowerPoint Presentation</vt:lpstr>
      <vt:lpstr>Feature Selection</vt:lpstr>
      <vt:lpstr>Methods &amp; Improvements</vt:lpstr>
      <vt:lpstr>Regression Algorithms</vt:lpstr>
      <vt:lpstr>Improvements: GridSearch</vt:lpstr>
      <vt:lpstr>Results &amp; Analysis</vt:lpstr>
      <vt:lpstr>Prediction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Sarah_QvAi5LL</dc:creator>
  <cp:lastModifiedBy>SAUD ABDUL RAHMAN AL HOMIED</cp:lastModifiedBy>
  <cp:revision>14</cp:revision>
  <dcterms:modified xsi:type="dcterms:W3CDTF">2019-06-02T15:01:11Z</dcterms:modified>
</cp:coreProperties>
</file>