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02" r:id="rId3"/>
    <p:sldId id="378" r:id="rId4"/>
    <p:sldId id="369" r:id="rId5"/>
    <p:sldId id="370" r:id="rId6"/>
    <p:sldId id="371" r:id="rId7"/>
    <p:sldId id="372" r:id="rId8"/>
    <p:sldId id="373" r:id="rId9"/>
    <p:sldId id="375" r:id="rId10"/>
    <p:sldId id="376" r:id="rId11"/>
    <p:sldId id="374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1187" autoAdjust="0"/>
  </p:normalViewPr>
  <p:slideViewPr>
    <p:cSldViewPr snapToGrid="0">
      <p:cViewPr varScale="1">
        <p:scale>
          <a:sx n="109" d="100"/>
          <a:sy n="109" d="100"/>
        </p:scale>
        <p:origin x="-95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6B6E0-CBE0-470C-BA82-A96645FA4CF5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71ABE-7639-44DE-9DF3-7E55027E693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5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21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92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53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5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2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4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848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6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1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45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71ABE-7639-44DE-9DF3-7E55027E693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0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xmlns="" id="{64BAC010-8F0B-48CD-A880-7841DB166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xmlns="" id="{0E74992D-ED74-4A8F-B16F-2D9250E481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6350" y="6484938"/>
            <a:ext cx="8050213" cy="373062"/>
          </a:xfrm>
          <a:prstGeom prst="rect">
            <a:avLst/>
          </a:prstGeom>
          <a:noFill/>
          <a:ln>
            <a:noFill/>
          </a:ln>
          <a:effectLst/>
        </p:spPr>
        <p:txBody>
          <a:bodyPr lIns="92160" tIns="46080" rIns="92160" bIns="46080" anchor="ctr" anchorCtr="1"/>
          <a:lstStyle>
            <a:defPPr>
              <a:defRPr lang="en-GB"/>
            </a:defPPr>
            <a:lvl1pPr algn="r" defTabSz="449263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kern="1200">
                <a:solidFill>
                  <a:schemeClr val="bg1"/>
                </a:solidFill>
                <a:latin typeface="Candara" panose="020E0502030303020204" pitchFamily="34" charset="0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 POLYTECH – DOREA –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2023 </a:t>
            </a: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Réf: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DOR/REP/2023/011</a:t>
            </a:r>
            <a:endParaRPr lang="it-IT" altLang="fr-F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xmlns="" id="{799065AA-D72F-47C0-ACBA-9268169C7C0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536575"/>
            <a:ext cx="12192000" cy="17463"/>
          </a:xfrm>
          <a:prstGeom prst="rect">
            <a:avLst/>
          </a:prstGeom>
          <a:solidFill>
            <a:srgbClr val="6978F4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E0B5333C-4AEA-406B-927A-859B59F37D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7463" y="554038"/>
            <a:ext cx="12404726" cy="138112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22" name="Triangle rectangle 14">
            <a:extLst>
              <a:ext uri="{FF2B5EF4-FFF2-40B4-BE49-F238E27FC236}">
                <a16:creationId xmlns:a16="http://schemas.microsoft.com/office/drawing/2014/main" xmlns="" id="{70D9508A-96D9-400B-B255-DAA625C6E5FA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87856" y="5461794"/>
            <a:ext cx="700088" cy="2108200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pic>
        <p:nvPicPr>
          <p:cNvPr id="23" name="Image 15">
            <a:extLst>
              <a:ext uri="{FF2B5EF4-FFF2-40B4-BE49-F238E27FC236}">
                <a16:creationId xmlns:a16="http://schemas.microsoft.com/office/drawing/2014/main" xmlns="" id="{4CA3A287-DB2F-4E41-8947-847F66E5D2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33350"/>
            <a:ext cx="17351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riangle rectangle 16">
            <a:extLst>
              <a:ext uri="{FF2B5EF4-FFF2-40B4-BE49-F238E27FC236}">
                <a16:creationId xmlns:a16="http://schemas.microsoft.com/office/drawing/2014/main" xmlns="" id="{BC88F09B-165E-4567-AB6E-B5E8761B1F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350" y="357188"/>
            <a:ext cx="785813" cy="334962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xmlns="" id="{C33EE2C9-484A-4EAB-B914-D45A2CAAA10B}"/>
              </a:ext>
            </a:extLst>
          </p:cNvPr>
          <p:cNvSpPr/>
          <p:nvPr userDrawn="1"/>
        </p:nvSpPr>
        <p:spPr bwMode="auto">
          <a:xfrm>
            <a:off x="168275" y="-2298700"/>
            <a:ext cx="13238163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112A50">
                <a:alpha val="26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xmlns="" id="{04D1DE3B-227C-47E1-B987-DDCAEB076F4F}"/>
              </a:ext>
            </a:extLst>
          </p:cNvPr>
          <p:cNvSpPr/>
          <p:nvPr userDrawn="1"/>
        </p:nvSpPr>
        <p:spPr bwMode="auto">
          <a:xfrm rot="20710264">
            <a:off x="-366713" y="-2292350"/>
            <a:ext cx="11953876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6978F4">
                <a:alpha val="24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xmlns="" id="{8FCE5DE6-13BB-48FE-95F1-5C4A5520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756" y="1122363"/>
            <a:ext cx="9144489" cy="2387600"/>
          </a:xfrm>
        </p:spPr>
        <p:txBody>
          <a:bodyPr anchor="b"/>
          <a:lstStyle>
            <a:lvl1pPr algn="ctr">
              <a:defRPr sz="6000">
                <a:latin typeface="M+ 2p regular" panose="020B0502020203020207" pitchFamily="34" charset="-128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28" name="Sous-titre 2">
            <a:extLst>
              <a:ext uri="{FF2B5EF4-FFF2-40B4-BE49-F238E27FC236}">
                <a16:creationId xmlns:a16="http://schemas.microsoft.com/office/drawing/2014/main" xmlns="" id="{668DA9AC-013E-4A72-A118-5CA407A3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56" y="3602038"/>
            <a:ext cx="9144489" cy="1655762"/>
          </a:xfrm>
        </p:spPr>
        <p:txBody>
          <a:bodyPr/>
          <a:lstStyle>
            <a:lvl1pPr marL="0" indent="0" algn="ctr">
              <a:buNone/>
              <a:defRPr sz="2400">
                <a:latin typeface="M+ 2p regular" panose="020B0502020203020207" pitchFamily="34" charset="-128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48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46AED31-E482-431C-9EA9-BC72250F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9220CFF-2710-4188-9EF2-E7924B7D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76D68D1B-4037-4956-989A-43E06C2EB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161212D-E5D0-4BDE-82A8-39AFA798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0A40BE5A-32D1-4F5A-BA3C-016406D5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09C3AFD6-4E12-4184-8220-DD8CB054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6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832D8D-E707-4FDF-9A82-F97295F3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7DBB417B-54FA-4FEF-B7AA-18312BE9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E553AB17-6F8E-4C1C-8238-FD3C6A2C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D01E1EB-CE9C-42BE-90D4-D01A1686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25EE394-97C3-4949-A5C0-788B2267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542D991-5680-48EB-B36B-A7006FCE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023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74B571F-C01B-4C1A-B2DB-55FFFCD8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72CD9583-54ED-48F3-B8AE-EEED0728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2D99AFD-70FE-4562-AB4B-17FCCA5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1849B35-8601-4203-AD10-A7519B9F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98372D2A-F46C-44B5-B38E-F3288F22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2A5771AB-828C-4D85-8FB1-2ADCF3383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428E4A4A-8D3D-47D2-869B-EEF131D3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D1B73109-63EC-4368-BF07-17254004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ED4F615-9454-44CB-A134-13B87B88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3E130095-BA31-4C4C-87EE-39A6E6D4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6BE7C8D3-9009-4BCC-9772-33C7BBC85A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35BF394D-ACEB-4894-B218-E5328A69AD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6350" y="6484938"/>
            <a:ext cx="8050213" cy="373062"/>
          </a:xfrm>
          <a:prstGeom prst="rect">
            <a:avLst/>
          </a:prstGeom>
          <a:noFill/>
          <a:ln>
            <a:noFill/>
          </a:ln>
          <a:effectLst/>
        </p:spPr>
        <p:txBody>
          <a:bodyPr lIns="92160" tIns="46080" rIns="92160" bIns="46080" anchor="ctr" anchorCtr="1"/>
          <a:lstStyle>
            <a:defPPr>
              <a:defRPr lang="en-GB"/>
            </a:defPPr>
            <a:lvl1pPr algn="r" defTabSz="449263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kern="1200">
                <a:solidFill>
                  <a:schemeClr val="bg1"/>
                </a:solidFill>
                <a:latin typeface="Candara" panose="020E0502030303020204" pitchFamily="34" charset="0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ESTEW – DOREA –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2023 </a:t>
            </a: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Réf: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DOR/REP/2023/011</a:t>
            </a:r>
            <a:endParaRPr lang="it-IT" altLang="fr-F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E613F4B5-39E5-4972-8F63-F5E8204FE3C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536575"/>
            <a:ext cx="12192000" cy="17463"/>
          </a:xfrm>
          <a:prstGeom prst="rect">
            <a:avLst/>
          </a:prstGeom>
          <a:solidFill>
            <a:srgbClr val="6978F4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38182B5-21A3-4BA2-B464-35E250F2D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7463" y="554038"/>
            <a:ext cx="12404726" cy="138112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8" name="Triangle rectangle 14">
            <a:extLst>
              <a:ext uri="{FF2B5EF4-FFF2-40B4-BE49-F238E27FC236}">
                <a16:creationId xmlns:a16="http://schemas.microsoft.com/office/drawing/2014/main" xmlns="" id="{7C36C663-CDEB-4CA9-BBA4-52A697C0189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87856" y="5461794"/>
            <a:ext cx="700088" cy="2108200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pic>
        <p:nvPicPr>
          <p:cNvPr id="9" name="Image 15">
            <a:extLst>
              <a:ext uri="{FF2B5EF4-FFF2-40B4-BE49-F238E27FC236}">
                <a16:creationId xmlns:a16="http://schemas.microsoft.com/office/drawing/2014/main" xmlns="" id="{49DB84BB-3304-4EBE-B0DD-13732B6E7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600" y="133350"/>
            <a:ext cx="17351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riangle rectangle 16">
            <a:extLst>
              <a:ext uri="{FF2B5EF4-FFF2-40B4-BE49-F238E27FC236}">
                <a16:creationId xmlns:a16="http://schemas.microsoft.com/office/drawing/2014/main" xmlns="" id="{F8931205-F37C-4EB1-AF3E-86BE782E03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350" y="357188"/>
            <a:ext cx="785813" cy="334962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en-US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xmlns="" id="{9CD60359-87E3-4CE7-9EA1-D946EF45655B}"/>
              </a:ext>
            </a:extLst>
          </p:cNvPr>
          <p:cNvSpPr/>
          <p:nvPr userDrawn="1"/>
        </p:nvSpPr>
        <p:spPr bwMode="auto">
          <a:xfrm>
            <a:off x="168275" y="-2298700"/>
            <a:ext cx="13238163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112A50">
                <a:alpha val="26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xmlns="" id="{CC72C438-5283-4971-B59A-B63CECBBC00B}"/>
              </a:ext>
            </a:extLst>
          </p:cNvPr>
          <p:cNvSpPr/>
          <p:nvPr userDrawn="1"/>
        </p:nvSpPr>
        <p:spPr bwMode="auto">
          <a:xfrm rot="20710264">
            <a:off x="-366713" y="-2292350"/>
            <a:ext cx="11953876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6978F4">
                <a:alpha val="24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523756" y="1122363"/>
            <a:ext cx="9144489" cy="2387600"/>
          </a:xfrm>
        </p:spPr>
        <p:txBody>
          <a:bodyPr anchor="b"/>
          <a:lstStyle>
            <a:lvl1pPr algn="ctr">
              <a:defRPr sz="6000">
                <a:latin typeface="M+ 2p regular" panose="020B0502020203020207" pitchFamily="34" charset="-128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1523756" y="3602038"/>
            <a:ext cx="9144489" cy="1655762"/>
          </a:xfrm>
        </p:spPr>
        <p:txBody>
          <a:bodyPr/>
          <a:lstStyle>
            <a:lvl1pPr marL="0" indent="0" algn="ctr">
              <a:buNone/>
              <a:defRPr sz="2400">
                <a:latin typeface="M+ 2p regular" panose="020B0502020203020207" pitchFamily="34" charset="-128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6871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000"/>
    </mc:Choice>
    <mc:Fallback xmlns="">
      <p:transition spd="slow" advTm="12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xmlns="" id="{2C407949-E335-42D4-92B2-189041446BEA}"/>
              </a:ext>
            </a:extLst>
          </p:cNvPr>
          <p:cNvSpPr/>
          <p:nvPr userDrawn="1"/>
        </p:nvSpPr>
        <p:spPr bwMode="auto">
          <a:xfrm>
            <a:off x="168275" y="-2298700"/>
            <a:ext cx="13238163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112A50">
                <a:alpha val="26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xmlns="" id="{5641D9FB-953D-43E7-B05C-3AC300CA0E23}"/>
              </a:ext>
            </a:extLst>
          </p:cNvPr>
          <p:cNvSpPr/>
          <p:nvPr userDrawn="1"/>
        </p:nvSpPr>
        <p:spPr bwMode="auto">
          <a:xfrm rot="20710264">
            <a:off x="-366713" y="-2292350"/>
            <a:ext cx="11953876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6978F4">
                <a:alpha val="24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57B18B1B-9816-4E28-B09F-4E1C9BCF16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7463" y="1177925"/>
            <a:ext cx="12404726" cy="138113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riangle rectangle 16">
            <a:extLst>
              <a:ext uri="{FF2B5EF4-FFF2-40B4-BE49-F238E27FC236}">
                <a16:creationId xmlns:a16="http://schemas.microsoft.com/office/drawing/2014/main" xmlns="" id="{0B220B73-CECC-4149-8120-0B6F5A79C61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350" y="981075"/>
            <a:ext cx="785813" cy="334963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BBA1691B-72EC-419E-BCF5-60581DFE7304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60463"/>
            <a:ext cx="12192000" cy="17462"/>
          </a:xfrm>
          <a:prstGeom prst="rect">
            <a:avLst/>
          </a:prstGeom>
          <a:solidFill>
            <a:srgbClr val="6978F4"/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86ECC7AF-409D-4D1D-AC2E-8968407DA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60113" y="6524625"/>
            <a:ext cx="858837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400">
                <a:solidFill>
                  <a:srgbClr val="FFFFFF"/>
                </a:solidFill>
                <a:latin typeface="Candara" panose="020E0502030303020204" pitchFamily="34" charset="0"/>
              </a:rPr>
              <a:t>Page </a:t>
            </a:r>
            <a:fld id="{5B1C3F5F-2748-4983-9034-110B54FD7826}" type="slidenum">
              <a:rPr lang="it-IT" altLang="fr-FR" sz="1400" smtClean="0">
                <a:solidFill>
                  <a:srgbClr val="FFFFFF"/>
                </a:solidFill>
                <a:latin typeface="Candara" panose="020E0502030303020204" pitchFamily="34" charset="0"/>
              </a:rPr>
              <a:pPr>
                <a:defRPr/>
              </a:pPr>
              <a:t>‹N°›</a:t>
            </a:fld>
            <a:endParaRPr lang="fr-FR" altLang="fr-FR" sz="1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91DBC0EC-1537-49B4-9F0A-9FC8F05C0C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" y="6492875"/>
            <a:ext cx="12192000" cy="381000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riangle rectangle 13">
            <a:extLst>
              <a:ext uri="{FF2B5EF4-FFF2-40B4-BE49-F238E27FC236}">
                <a16:creationId xmlns:a16="http://schemas.microsoft.com/office/drawing/2014/main" xmlns="" id="{77AE665F-C00E-42B5-9FBB-94DB195474F7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94206" y="5477669"/>
            <a:ext cx="700088" cy="2108200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7B38A66D-300B-4C1D-8322-7290FBA067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66463" y="6540500"/>
            <a:ext cx="858837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400">
                <a:solidFill>
                  <a:srgbClr val="FFFFFF"/>
                </a:solidFill>
                <a:latin typeface="Candara" panose="020E0502030303020204" pitchFamily="34" charset="0"/>
              </a:rPr>
              <a:t>Page </a:t>
            </a:r>
            <a:fld id="{2CB86239-2259-4981-9DE6-DDAB15DA8A91}" type="slidenum">
              <a:rPr lang="it-IT" altLang="fr-FR" sz="1400" smtClean="0">
                <a:solidFill>
                  <a:srgbClr val="FFFFFF"/>
                </a:solidFill>
                <a:latin typeface="Candara" panose="020E0502030303020204" pitchFamily="34" charset="0"/>
              </a:rPr>
              <a:pPr>
                <a:defRPr/>
              </a:pPr>
              <a:t>‹N°›</a:t>
            </a:fld>
            <a:endParaRPr lang="fr-FR" altLang="fr-FR" sz="1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D088F06C-0DC1-4FA5-8BE0-7A95FB9EBD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265113"/>
            <a:ext cx="173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itre 35">
            <a:extLst>
              <a:ext uri="{FF2B5EF4-FFF2-40B4-BE49-F238E27FC236}">
                <a16:creationId xmlns:a16="http://schemas.microsoft.com/office/drawing/2014/main" xmlns="" id="{49E2CAEB-5B13-4CD0-B30E-E5E496B3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38" y="44624"/>
            <a:ext cx="11012188" cy="1089692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33">
            <a:extLst>
              <a:ext uri="{FF2B5EF4-FFF2-40B4-BE49-F238E27FC236}">
                <a16:creationId xmlns:a16="http://schemas.microsoft.com/office/drawing/2014/main" xmlns="" id="{BEA1ECB3-C1D5-4485-8012-05F19D0C2B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9338" y="1453066"/>
            <a:ext cx="8152093" cy="4520270"/>
          </a:xfrm>
          <a:prstGeom prst="rect">
            <a:avLst/>
          </a:prstGeom>
        </p:spPr>
        <p:txBody>
          <a:bodyPr anchor="t"/>
          <a:lstStyle>
            <a:lvl1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1pPr>
            <a:lvl2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2pPr>
            <a:lvl3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3pPr>
            <a:lvl4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4pPr>
            <a:lvl5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xmlns="" id="{D70F06B2-05C8-4BA4-9E58-2BA516F935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6350" y="6484938"/>
            <a:ext cx="8050213" cy="373062"/>
          </a:xfrm>
          <a:prstGeom prst="rect">
            <a:avLst/>
          </a:prstGeom>
          <a:noFill/>
          <a:ln>
            <a:noFill/>
          </a:ln>
          <a:effectLst/>
        </p:spPr>
        <p:txBody>
          <a:bodyPr lIns="92160" tIns="46080" rIns="92160" bIns="46080" anchor="ctr" anchorCtr="1"/>
          <a:lstStyle>
            <a:defPPr>
              <a:defRPr lang="en-GB"/>
            </a:defPPr>
            <a:lvl1pPr algn="r" defTabSz="449263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kern="1200">
                <a:solidFill>
                  <a:schemeClr val="bg1"/>
                </a:solidFill>
                <a:latin typeface="Candara" panose="020E0502030303020204" pitchFamily="34" charset="0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 POLYTECH – DOREA –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2023 </a:t>
            </a: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Réf: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DOR/REP/2023/011</a:t>
            </a:r>
            <a:endParaRPr lang="it-IT" altLang="fr-F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7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xmlns="" id="{765623F9-2E04-4960-997F-5504B81B9B6E}"/>
              </a:ext>
            </a:extLst>
          </p:cNvPr>
          <p:cNvSpPr/>
          <p:nvPr userDrawn="1"/>
        </p:nvSpPr>
        <p:spPr bwMode="auto">
          <a:xfrm>
            <a:off x="168275" y="-2298700"/>
            <a:ext cx="13238163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112A50">
                <a:alpha val="26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xmlns="" id="{5E826855-1CD0-4584-A66A-C8C27FCCF6D6}"/>
              </a:ext>
            </a:extLst>
          </p:cNvPr>
          <p:cNvSpPr/>
          <p:nvPr userDrawn="1"/>
        </p:nvSpPr>
        <p:spPr bwMode="auto">
          <a:xfrm rot="20710264">
            <a:off x="-366713" y="-2292350"/>
            <a:ext cx="11953876" cy="8034338"/>
          </a:xfrm>
          <a:custGeom>
            <a:avLst/>
            <a:gdLst>
              <a:gd name="connsiteX0" fmla="*/ 3449899 w 3449899"/>
              <a:gd name="connsiteY0" fmla="*/ 2717563 h 2717563"/>
              <a:gd name="connsiteX1" fmla="*/ 14490 w 3449899"/>
              <a:gd name="connsiteY1" fmla="*/ 2213361 h 2717563"/>
              <a:gd name="connsiteX2" fmla="*/ 2227850 w 3449899"/>
              <a:gd name="connsiteY2" fmla="*/ 0 h 271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899" h="2717563">
                <a:moveTo>
                  <a:pt x="3449899" y="2717563"/>
                </a:moveTo>
                <a:cubicBezTo>
                  <a:pt x="1834032" y="2691925"/>
                  <a:pt x="218165" y="2666288"/>
                  <a:pt x="14490" y="2213361"/>
                </a:cubicBezTo>
                <a:cubicBezTo>
                  <a:pt x="-189185" y="1760434"/>
                  <a:pt x="1814804" y="405925"/>
                  <a:pt x="2227850" y="0"/>
                </a:cubicBezTo>
              </a:path>
            </a:pathLst>
          </a:custGeom>
          <a:ln w="28575">
            <a:solidFill>
              <a:srgbClr val="6978F4">
                <a:alpha val="24000"/>
              </a:srgb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algn="ctr" defTabSz="449263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FFBBB8FF-29A1-4E25-822E-98AEE176BB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7463" y="1177925"/>
            <a:ext cx="12404726" cy="138113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riangle rectangle 16">
            <a:extLst>
              <a:ext uri="{FF2B5EF4-FFF2-40B4-BE49-F238E27FC236}">
                <a16:creationId xmlns:a16="http://schemas.microsoft.com/office/drawing/2014/main" xmlns="" id="{848DB8B2-B5E1-409B-BAC6-4CFFFEDD51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6350" y="981075"/>
            <a:ext cx="785813" cy="334963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A28B708B-3158-4D11-9780-C31D58C1F79C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1160463"/>
            <a:ext cx="12192000" cy="17462"/>
          </a:xfrm>
          <a:prstGeom prst="rect">
            <a:avLst/>
          </a:prstGeom>
          <a:solidFill>
            <a:srgbClr val="6978F4"/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xmlns="" id="{35B7FDFC-2B4F-4D59-9942-378646AE75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60113" y="6524625"/>
            <a:ext cx="858837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400">
                <a:solidFill>
                  <a:srgbClr val="FFFFFF"/>
                </a:solidFill>
                <a:latin typeface="Candara" panose="020E0502030303020204" pitchFamily="34" charset="0"/>
              </a:rPr>
              <a:t>Page </a:t>
            </a:r>
            <a:fld id="{5B1C3F5F-2748-4983-9034-110B54FD7826}" type="slidenum">
              <a:rPr lang="it-IT" altLang="fr-FR" sz="1400" smtClean="0">
                <a:solidFill>
                  <a:srgbClr val="FFFFFF"/>
                </a:solidFill>
                <a:latin typeface="Candara" panose="020E0502030303020204" pitchFamily="34" charset="0"/>
              </a:rPr>
              <a:pPr>
                <a:defRPr/>
              </a:pPr>
              <a:t>‹N°›</a:t>
            </a:fld>
            <a:endParaRPr lang="fr-FR" altLang="fr-FR" sz="1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C52B556E-F84D-4E69-B9D9-DB765F8A0C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" y="6492875"/>
            <a:ext cx="12192000" cy="381000"/>
          </a:xfrm>
          <a:prstGeom prst="rect">
            <a:avLst/>
          </a:prstGeom>
          <a:solidFill>
            <a:srgbClr val="112A50">
              <a:alpha val="78038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riangle rectangle 10">
            <a:extLst>
              <a:ext uri="{FF2B5EF4-FFF2-40B4-BE49-F238E27FC236}">
                <a16:creationId xmlns:a16="http://schemas.microsoft.com/office/drawing/2014/main" xmlns="" id="{A27E2E81-241B-4E73-902A-2966178155ED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94206" y="5477669"/>
            <a:ext cx="700088" cy="2108200"/>
          </a:xfrm>
          <a:prstGeom prst="rtTriangle">
            <a:avLst/>
          </a:prstGeom>
          <a:solidFill>
            <a:srgbClr val="6978F4">
              <a:alpha val="41960"/>
            </a:srgbClr>
          </a:solidFill>
          <a:ln>
            <a:noFill/>
          </a:ln>
        </p:spPr>
        <p:txBody>
          <a:bodyPr wrap="none" anchor="ctr"/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fr-FR" altLang="fr-FR" sz="24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xmlns="" id="{207192C3-861F-4844-938E-2F36920F8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066463" y="6540500"/>
            <a:ext cx="858837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1pPr>
            <a:lvl2pPr marL="742950" indent="-28575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2pPr>
            <a:lvl3pPr marL="11430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3pPr>
            <a:lvl4pPr marL="16002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4pPr>
            <a:lvl5pPr marL="2057400" indent="-228600" defTabSz="449263"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400">
                <a:solidFill>
                  <a:srgbClr val="FFFFFF"/>
                </a:solidFill>
                <a:latin typeface="Candara" panose="020E0502030303020204" pitchFamily="34" charset="0"/>
              </a:rPr>
              <a:t>Page </a:t>
            </a:r>
            <a:fld id="{2CB86239-2259-4981-9DE6-DDAB15DA8A91}" type="slidenum">
              <a:rPr lang="it-IT" altLang="fr-FR" sz="1400" smtClean="0">
                <a:solidFill>
                  <a:srgbClr val="FFFFFF"/>
                </a:solidFill>
                <a:latin typeface="Candara" panose="020E0502030303020204" pitchFamily="34" charset="0"/>
              </a:rPr>
              <a:pPr>
                <a:defRPr/>
              </a:pPr>
              <a:t>‹N°›</a:t>
            </a:fld>
            <a:endParaRPr lang="fr-FR" altLang="fr-FR" sz="140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Image 15">
            <a:extLst>
              <a:ext uri="{FF2B5EF4-FFF2-40B4-BE49-F238E27FC236}">
                <a16:creationId xmlns:a16="http://schemas.microsoft.com/office/drawing/2014/main" xmlns="" id="{6C818E8A-6F9A-4CE8-A92E-4F8F429F7B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100" y="265113"/>
            <a:ext cx="1735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FA8E6B74-4550-49CE-8204-AC76E3D6E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6350" y="6484938"/>
            <a:ext cx="8050213" cy="373062"/>
          </a:xfrm>
          <a:prstGeom prst="rect">
            <a:avLst/>
          </a:prstGeom>
          <a:noFill/>
          <a:ln>
            <a:noFill/>
          </a:ln>
          <a:effectLst/>
        </p:spPr>
        <p:txBody>
          <a:bodyPr lIns="92160" tIns="46080" rIns="92160" bIns="46080" anchor="ctr" anchorCtr="1"/>
          <a:lstStyle>
            <a:defPPr>
              <a:defRPr lang="en-GB"/>
            </a:defPPr>
            <a:lvl1pPr algn="r" defTabSz="449263" rtl="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kern="1200">
                <a:solidFill>
                  <a:schemeClr val="bg1"/>
                </a:solidFill>
                <a:latin typeface="Candara" panose="020E0502030303020204" pitchFamily="34" charset="0"/>
                <a:ea typeface="M+ 2p regular" panose="020B0502020203020207" pitchFamily="34" charset="-128"/>
                <a:cs typeface="M+ 2p regular" panose="020B0502020203020207" pitchFamily="34" charset="-128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defRPr>
            </a:lvl9pPr>
          </a:lstStyle>
          <a:p>
            <a:pPr>
              <a:defRPr/>
            </a:pP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ESTEW – DOREA –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2023 </a:t>
            </a:r>
            <a:r>
              <a:rPr lang="it-IT" altLang="fr-FR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– Réf: </a:t>
            </a:r>
            <a:r>
              <a:rPr lang="it-IT" altLang="fr-FR" sz="18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DOR/REP/2023/011</a:t>
            </a:r>
            <a:endParaRPr lang="it-IT" altLang="fr-FR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itre 35"/>
          <p:cNvSpPr>
            <a:spLocks noGrp="1"/>
          </p:cNvSpPr>
          <p:nvPr>
            <p:ph type="title"/>
          </p:nvPr>
        </p:nvSpPr>
        <p:spPr>
          <a:xfrm>
            <a:off x="779338" y="44624"/>
            <a:ext cx="11012188" cy="1089692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9" name="Espace réservé du texte 33"/>
          <p:cNvSpPr>
            <a:spLocks noGrp="1"/>
          </p:cNvSpPr>
          <p:nvPr>
            <p:ph type="body" sz="quarter" idx="12"/>
          </p:nvPr>
        </p:nvSpPr>
        <p:spPr>
          <a:xfrm>
            <a:off x="779338" y="1453066"/>
            <a:ext cx="8152093" cy="4520270"/>
          </a:xfrm>
          <a:prstGeom prst="rect">
            <a:avLst/>
          </a:prstGeom>
        </p:spPr>
        <p:txBody>
          <a:bodyPr anchor="t"/>
          <a:lstStyle>
            <a:lvl1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1pPr>
            <a:lvl2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2pPr>
            <a:lvl3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3pPr>
            <a:lvl4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4pPr>
            <a:lvl5pPr>
              <a:buClr>
                <a:srgbClr val="6978F4"/>
              </a:buClr>
              <a:buSzPct val="110000"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166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000"/>
    </mc:Choice>
    <mc:Fallback xmlns="">
      <p:transition spd="slow" advTm="12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A91AAF-F775-47BB-A291-332A9DEC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C858CCC4-893A-4CEC-AE87-9705A81D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88E5F3F-BBAB-439C-8FFE-3CE433F0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BA809B9-7C21-4E7A-955A-E410425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B0D68C6-98CF-4420-9347-EA14926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8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FDFAB9-FC6D-4947-8D47-DD3E745E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A0D1F67-97D8-48E3-B684-B54EBA3B9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96E4C31E-E532-42B0-A29C-AC1BDF833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A582A88E-6838-4F52-9471-3FA46C45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FEF9EA6-AE88-43B9-8D72-CFDB51A3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AD59485-32B8-4FD6-8218-EC2C357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3B7643B-EB4E-4302-8C64-97C39F7B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9E6277CF-AEF3-4009-964E-F49DB199F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1757F289-6732-44FB-BD1F-82146708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C6D4ED3-C411-4ABD-84AA-DC9855C0C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E8B0A80-1EB0-47C5-BFFD-28F2833E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4F2710C3-10D6-40AC-B7FF-D284CC23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05A77DFA-0EC3-4605-9154-DF895CA4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83F5AF83-5995-451A-985D-36C82BA8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5B80D0D-2B7B-47B0-A254-EA222386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214093D-C83D-44CF-882C-27F6DC37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E1B11A5-66D3-4B58-918D-0D74D929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667E3D5-A2B6-44FF-9449-37CB1E24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8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C186B875-9AD5-442D-BBC0-25E8CC9E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3745F6BB-B539-4182-A0B8-D8E0680B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56BABA4-01CB-4DFD-BE32-64812FEB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1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7DB3556F-A4E6-4E2D-AAA7-CDAE4DA8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7B7FE60-D1C9-42EC-9826-506EEDE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0262D65-2873-401A-B446-8F59934DE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65AA-88A5-4804-9057-4927573481DE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24BD5397-82E4-4AF6-84DE-797B2AEE9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8F3D3837-E3F1-463A-88C8-4CC7B0B10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550EE-1EBE-41ED-BE0F-E6BE6ADD7BE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ncent.vadez@dore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drien.boudin@dorea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1020043-835A-4ECF-8662-4C98BA1F6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1851"/>
            <a:ext cx="9144000" cy="2387600"/>
          </a:xfrm>
        </p:spPr>
        <p:txBody>
          <a:bodyPr/>
          <a:lstStyle/>
          <a:p>
            <a:r>
              <a:rPr lang="en-GB" dirty="0" err="1"/>
              <a:t>Exercice</a:t>
            </a:r>
            <a:r>
              <a:rPr lang="en-GB" dirty="0"/>
              <a:t> </a:t>
            </a:r>
            <a:r>
              <a:rPr lang="en-GB" dirty="0" err="1"/>
              <a:t>Réduction</a:t>
            </a:r>
            <a:r>
              <a:rPr lang="en-GB" dirty="0"/>
              <a:t> de dimension</a:t>
            </a:r>
            <a:br>
              <a:rPr lang="en-GB" dirty="0"/>
            </a:br>
            <a:r>
              <a:rPr lang="en-GB" sz="4400" dirty="0"/>
              <a:t>Passage du 3D au “2,5D”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111140AB-8E19-498B-A66B-41AF0D0B9BB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/>
              <a:t>Vincent Vadez &amp; Adrien Boudin</a:t>
            </a:r>
          </a:p>
          <a:p>
            <a:pPr marL="0" indent="0" algn="ctr">
              <a:buNone/>
            </a:pPr>
            <a:r>
              <a:rPr lang="en-GB" dirty="0" err="1"/>
              <a:t>Dorea</a:t>
            </a:r>
            <a:r>
              <a:rPr lang="en-GB" dirty="0"/>
              <a:t> Technology</a:t>
            </a:r>
          </a:p>
          <a:p>
            <a:pPr marL="0" indent="0" algn="ctr">
              <a:buNone/>
            </a:pPr>
            <a:r>
              <a:rPr lang="en-GB" dirty="0" smtClean="0">
                <a:hlinkClick r:id="rId3"/>
              </a:rPr>
              <a:t>vincent.vadez@dorea.fr</a:t>
            </a:r>
            <a:endParaRPr lang="en-GB" dirty="0" smtClean="0"/>
          </a:p>
          <a:p>
            <a:pPr marL="0" indent="0" algn="ctr">
              <a:buNone/>
            </a:pPr>
            <a:r>
              <a:rPr lang="en-GB" dirty="0" smtClean="0">
                <a:hlinkClick r:id="rId4"/>
              </a:rPr>
              <a:t>adrien.boudin@dorea.fr</a:t>
            </a:r>
            <a:endParaRPr lang="en-GB" dirty="0" smtClean="0"/>
          </a:p>
          <a:p>
            <a:pPr marL="0" indent="0" algn="ctr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95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VII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183F034-AEBE-4EC1-8E57-D44338AF1251}"/>
                  </a:ext>
                </a:extLst>
              </p:cNvPr>
              <p:cNvSpPr txBox="1"/>
              <p:nvPr/>
            </p:nvSpPr>
            <p:spPr>
              <a:xfrm>
                <a:off x="-1237673" y="1923068"/>
                <a:ext cx="12616873" cy="35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213,961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153,031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−49,6151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  <m:t>−55,3962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0,068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151,916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0,0806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725,617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−0,0106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−0,0152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0,0769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−0,01089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0,024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0,204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−0,0224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0,0205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0,0662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−0,0102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0,256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0,0571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i="1">
                                                <a:latin typeface="Cambria Math" panose="02040503050406030204" pitchFamily="18" charset="0"/>
                                              </a:rPr>
                                              <m:t>−0,0129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−0,0129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0,06696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0,129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0,2333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183F034-AEBE-4EC1-8E57-D44338AF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7673" y="1923068"/>
                <a:ext cx="12616873" cy="3578352"/>
              </a:xfrm>
              <a:prstGeom prst="rect">
                <a:avLst/>
              </a:prstGeom>
              <a:blipFill>
                <a:blip r:embed="rId3"/>
                <a:stretch>
                  <a:fillRect r="-162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VIII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183F034-AEBE-4EC1-8E57-D44338AF1251}"/>
              </a:ext>
            </a:extLst>
          </p:cNvPr>
          <p:cNvSpPr txBox="1"/>
          <p:nvPr/>
        </p:nvSpPr>
        <p:spPr>
          <a:xfrm>
            <a:off x="1131216" y="1923068"/>
            <a:ext cx="10247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La matrice </a:t>
            </a:r>
            <a:r>
              <a:rPr lang="fr-FR" sz="2000" dirty="0" err="1"/>
              <a:t>Gleq</a:t>
            </a:r>
            <a:r>
              <a:rPr lang="fr-FR" sz="2000" dirty="0"/>
              <a:t> est une matrice triangulaire supérieure qui n’a que 25 éléments non nuls comparés aux 31 de </a:t>
            </a:r>
            <a:r>
              <a:rPr lang="fr-FR" sz="2000" dirty="0" err="1"/>
              <a:t>Gl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1968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000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xmlns="" id="{63819229-A2B1-41B8-B702-A6C1877D0FD6}"/>
              </a:ext>
            </a:extLst>
          </p:cNvPr>
          <p:cNvGrpSpPr/>
          <p:nvPr/>
        </p:nvGrpSpPr>
        <p:grpSpPr>
          <a:xfrm>
            <a:off x="4149043" y="0"/>
            <a:ext cx="3902924" cy="6506935"/>
            <a:chOff x="4149043" y="0"/>
            <a:chExt cx="3902924" cy="6506935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xmlns="" id="{05C270DA-E7AF-4C14-8D89-CDFECDEDD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9043" y="0"/>
              <a:ext cx="3893913" cy="6506935"/>
            </a:xfrm>
            <a:prstGeom prst="rect">
              <a:avLst/>
            </a:prstGeom>
          </p:spPr>
        </p:pic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xmlns="" id="{36BE5FEE-3570-4929-93DE-A99D20F0A38E}"/>
                </a:ext>
              </a:extLst>
            </p:cNvPr>
            <p:cNvCxnSpPr/>
            <p:nvPr/>
          </p:nvCxnSpPr>
          <p:spPr>
            <a:xfrm>
              <a:off x="4930219" y="4562573"/>
              <a:ext cx="2997723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xmlns="" id="{1D50E741-84C4-4FA0-B550-C42FEB78E763}"/>
                </a:ext>
              </a:extLst>
            </p:cNvPr>
            <p:cNvCxnSpPr/>
            <p:nvPr/>
          </p:nvCxnSpPr>
          <p:spPr>
            <a:xfrm flipV="1">
              <a:off x="6308436" y="157018"/>
              <a:ext cx="0" cy="577272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xmlns="" id="{F9187126-EA30-411A-BC74-49B4E629D7A3}"/>
                </a:ext>
              </a:extLst>
            </p:cNvPr>
            <p:cNvSpPr txBox="1"/>
            <p:nvPr/>
          </p:nvSpPr>
          <p:spPr>
            <a:xfrm>
              <a:off x="4416179" y="5029261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xmlns="" id="{05C957F8-F214-45AF-B905-50C184006BB2}"/>
                </a:ext>
              </a:extLst>
            </p:cNvPr>
            <p:cNvSpPr txBox="1"/>
            <p:nvPr/>
          </p:nvSpPr>
          <p:spPr>
            <a:xfrm>
              <a:off x="5006587" y="5350088"/>
              <a:ext cx="28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xmlns="" id="{0796DEDD-A7E3-4ACC-A521-82B67E71ADBE}"/>
                </a:ext>
              </a:extLst>
            </p:cNvPr>
            <p:cNvSpPr txBox="1"/>
            <p:nvPr/>
          </p:nvSpPr>
          <p:spPr>
            <a:xfrm>
              <a:off x="6956553" y="2545988"/>
              <a:ext cx="495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xmlns="" id="{54A10E70-E853-4B3F-99E6-75D6ABC86C83}"/>
                </a:ext>
              </a:extLst>
            </p:cNvPr>
            <p:cNvSpPr txBox="1"/>
            <p:nvPr/>
          </p:nvSpPr>
          <p:spPr>
            <a:xfrm>
              <a:off x="5560290" y="2826070"/>
              <a:ext cx="42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xmlns="" id="{FEFC1142-0DE2-468B-9610-9D46712EF567}"/>
                </a:ext>
              </a:extLst>
            </p:cNvPr>
            <p:cNvSpPr txBox="1"/>
            <p:nvPr/>
          </p:nvSpPr>
          <p:spPr>
            <a:xfrm>
              <a:off x="6570712" y="5029261"/>
              <a:ext cx="522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xmlns="" id="{FC7599BC-965D-42BA-A76F-375E4975FCE7}"/>
                </a:ext>
              </a:extLst>
            </p:cNvPr>
            <p:cNvSpPr txBox="1"/>
            <p:nvPr/>
          </p:nvSpPr>
          <p:spPr>
            <a:xfrm>
              <a:off x="7243307" y="5574266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xmlns="" id="{6742DDD2-3379-4A38-A1A6-CF22F7CA49FC}"/>
                </a:ext>
              </a:extLst>
            </p:cNvPr>
            <p:cNvSpPr txBox="1"/>
            <p:nvPr/>
          </p:nvSpPr>
          <p:spPr>
            <a:xfrm>
              <a:off x="5567863" y="5165422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xmlns="" id="{0577F63B-D868-4266-B2B3-9B994BD43B92}"/>
                </a:ext>
              </a:extLst>
            </p:cNvPr>
            <p:cNvSpPr txBox="1"/>
            <p:nvPr/>
          </p:nvSpPr>
          <p:spPr>
            <a:xfrm>
              <a:off x="6452597" y="4186596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xmlns="" id="{0D7C8853-52E2-4472-80ED-E3D1FC756533}"/>
                </a:ext>
              </a:extLst>
            </p:cNvPr>
            <p:cNvSpPr txBox="1"/>
            <p:nvPr/>
          </p:nvSpPr>
          <p:spPr>
            <a:xfrm>
              <a:off x="5985163" y="3842876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xmlns="" id="{68C7355D-A158-4BD3-AA1B-BF21C9E3C798}"/>
                </a:ext>
              </a:extLst>
            </p:cNvPr>
            <p:cNvSpPr txBox="1"/>
            <p:nvPr/>
          </p:nvSpPr>
          <p:spPr>
            <a:xfrm>
              <a:off x="7404943" y="6025161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xmlns="" id="{98BEE5AE-BA7B-42B3-8292-87CCCD400574}"/>
                </a:ext>
              </a:extLst>
            </p:cNvPr>
            <p:cNvSpPr txBox="1"/>
            <p:nvPr/>
          </p:nvSpPr>
          <p:spPr>
            <a:xfrm>
              <a:off x="4631462" y="2812213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xmlns="" id="{9B4D016B-282C-47B6-BE38-2B280E00137F}"/>
                </a:ext>
              </a:extLst>
            </p:cNvPr>
            <p:cNvSpPr txBox="1"/>
            <p:nvPr/>
          </p:nvSpPr>
          <p:spPr>
            <a:xfrm>
              <a:off x="7728694" y="3658210"/>
              <a:ext cx="323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543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I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183F034-AEBE-4EC1-8E57-D44338AF1251}"/>
              </a:ext>
            </a:extLst>
          </p:cNvPr>
          <p:cNvSpPr txBox="1"/>
          <p:nvPr/>
        </p:nvSpPr>
        <p:spPr>
          <a:xfrm>
            <a:off x="1131216" y="1923068"/>
            <a:ext cx="10247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La matrice GL est de dimension n x n avec n= nb nœuds du panneau + nb équipements </a:t>
            </a:r>
          </a:p>
          <a:p>
            <a:pPr lvl="1"/>
            <a:r>
              <a:rPr lang="fr-FR" sz="2000" dirty="0"/>
              <a:t>					      = 2*4  +4       </a:t>
            </a:r>
          </a:p>
          <a:p>
            <a:pPr lvl="8"/>
            <a:r>
              <a:rPr lang="fr-FR" sz="2000" dirty="0"/>
              <a:t>		2* car de chaque coté du panneau se trouve des nœuds thermiques</a:t>
            </a:r>
            <a:br>
              <a:rPr lang="fr-FR" sz="2000" dirty="0"/>
            </a:b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/>
              <a:t>12x12</a:t>
            </a:r>
          </a:p>
          <a:p>
            <a:pPr lvl="8"/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De prime abord les éléments diagonaux sont nuls GL(</a:t>
            </a:r>
            <a:r>
              <a:rPr lang="fr-FR" sz="2000" dirty="0" err="1"/>
              <a:t>i,i</a:t>
            </a:r>
            <a:r>
              <a:rPr lang="fr-FR" sz="2000" dirty="0"/>
              <a:t>)=0 et ceux qui ne se touchent pas directement </a:t>
            </a:r>
          </a:p>
          <a:p>
            <a:pPr lvl="8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769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183F034-AEBE-4EC1-8E57-D44338AF1251}"/>
                  </a:ext>
                </a:extLst>
              </p:cNvPr>
              <p:cNvSpPr txBox="1"/>
              <p:nvPr/>
            </p:nvSpPr>
            <p:spPr>
              <a:xfrm>
                <a:off x="1131216" y="1923068"/>
                <a:ext cx="10247984" cy="35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183F034-AEBE-4EC1-8E57-D44338AF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1923068"/>
                <a:ext cx="10247984" cy="3578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87000D4-BC3F-4C15-ADF1-CE60BDFD08CF}"/>
              </a:ext>
            </a:extLst>
          </p:cNvPr>
          <p:cNvSpPr/>
          <p:nvPr/>
        </p:nvSpPr>
        <p:spPr>
          <a:xfrm flipV="1">
            <a:off x="10538689" y="4525818"/>
            <a:ext cx="184727" cy="116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35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183F034-AEBE-4EC1-8E57-D44338AF1251}"/>
                  </a:ext>
                </a:extLst>
              </p:cNvPr>
              <p:cNvSpPr txBox="1"/>
              <p:nvPr/>
            </p:nvSpPr>
            <p:spPr>
              <a:xfrm>
                <a:off x="1131216" y="1923068"/>
                <a:ext cx="10247984" cy="2628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fr-FR" sz="2000" dirty="0"/>
                  <a:t>Nœud 2 : nœud panneau</a:t>
                </a:r>
              </a:p>
              <a:p>
                <a:pPr lvl="1"/>
                <a:r>
                  <a:rPr lang="fr-FR" sz="2000" dirty="0"/>
                  <a:t>Nœud 10 : nœud équipement</a:t>
                </a:r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Formule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000" dirty="0" smtClean="0"/>
                      <m:t>GL</m:t>
                    </m:r>
                    <m:r>
                      <m:rPr>
                        <m:nor/>
                      </m:rPr>
                      <a:rPr lang="fr-FR" sz="2000" dirty="0" smtClean="0"/>
                      <m:t>(</m:t>
                    </m:r>
                    <m:r>
                      <m:rPr>
                        <m:nor/>
                      </m:rPr>
                      <a:rPr lang="fr-FR" sz="2000" dirty="0" smtClean="0"/>
                      <m:t>i</m:t>
                    </m:r>
                    <m:r>
                      <m:rPr>
                        <m:nor/>
                      </m:rPr>
                      <a:rPr lang="fr-FR" sz="2000" dirty="0" smtClean="0"/>
                      <m:t>,</m:t>
                    </m:r>
                    <m:r>
                      <m:rPr>
                        <m:nor/>
                      </m:rPr>
                      <a:rPr lang="fr-FR" sz="2000" dirty="0" smtClean="0"/>
                      <m:t>j</m:t>
                    </m:r>
                    <m:r>
                      <m:rPr>
                        <m:nor/>
                      </m:rPr>
                      <a:rPr lang="fr-FR" sz="2000" dirty="0" smtClean="0"/>
                      <m:t>)=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fr-FR" sz="2000" dirty="0"/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=263</m:t>
                    </m:r>
                  </m:oMath>
                </a14:m>
                <a:r>
                  <a:rPr lang="fr-FR" sz="2000" dirty="0"/>
                  <a:t> W/m²/K</a:t>
                </a:r>
              </a:p>
              <a:p>
                <a:pPr lvl="1"/>
                <a:r>
                  <a:rPr lang="fr-FR" sz="2000" dirty="0"/>
                  <a:t>S = 100 mm²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fr-FR" sz="2000" dirty="0"/>
                  <a:t>m²    GL= 0,0263 W/K</a:t>
                </a:r>
              </a:p>
              <a:p>
                <a:pPr lvl="8"/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183F034-AEBE-4EC1-8E57-D44338AF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1923068"/>
                <a:ext cx="10247984" cy="2628861"/>
              </a:xfrm>
              <a:prstGeom prst="rect">
                <a:avLst/>
              </a:prstGeom>
              <a:blipFill>
                <a:blip r:embed="rId3"/>
                <a:stretch>
                  <a:fillRect t="-11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91422B77-5BA7-4241-B805-7CAEB57CF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036" y="0"/>
            <a:ext cx="3926164" cy="6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III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183F034-AEBE-4EC1-8E57-D44338AF1251}"/>
                  </a:ext>
                </a:extLst>
              </p:cNvPr>
              <p:cNvSpPr txBox="1"/>
              <p:nvPr/>
            </p:nvSpPr>
            <p:spPr>
              <a:xfrm>
                <a:off x="1131216" y="1923068"/>
                <a:ext cx="10247984" cy="331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fr-FR" sz="2000" dirty="0"/>
                  <a:t>Nœud 3 : nœud panneau      centre de gravité (9,49)</a:t>
                </a:r>
              </a:p>
              <a:p>
                <a:pPr lvl="1"/>
                <a:r>
                  <a:rPr lang="fr-FR" sz="2000" dirty="0"/>
                  <a:t>Nœud 4 : nœud panneau      centre de gravité (29,49)</a:t>
                </a:r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Formule 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000" dirty="0"/>
                      <m:t>GL</m:t>
                    </m:r>
                    <m:r>
                      <m:rPr>
                        <m:nor/>
                      </m:rPr>
                      <a:rPr lang="fr-FR" sz="2000" dirty="0"/>
                      <m:t>(</m:t>
                    </m:r>
                    <m:r>
                      <m:rPr>
                        <m:nor/>
                      </m:rPr>
                      <a:rPr lang="fr-FR" sz="2000" dirty="0"/>
                      <m:t>i</m:t>
                    </m:r>
                    <m:r>
                      <m:rPr>
                        <m:nor/>
                      </m:rPr>
                      <a:rPr lang="fr-FR" sz="2000" dirty="0"/>
                      <m:t>,</m:t>
                    </m:r>
                    <m:r>
                      <m:rPr>
                        <m:nor/>
                      </m:rPr>
                      <a:rPr lang="fr-FR" sz="2000" dirty="0"/>
                      <m:t>j</m:t>
                    </m:r>
                    <m:r>
                      <m:rPr>
                        <m:nor/>
                      </m:rPr>
                      <a:rPr lang="fr-FR" sz="2000" dirty="0"/>
                      <m:t>)=</m:t>
                    </m:r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fr-FR" sz="2000" dirty="0"/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=140</m:t>
                    </m:r>
                  </m:oMath>
                </a14:m>
                <a:r>
                  <a:rPr lang="fr-FR" sz="2000" dirty="0"/>
                  <a:t> W/m/K</a:t>
                </a:r>
              </a:p>
              <a:p>
                <a:pPr lvl="1"/>
                <a:r>
                  <a:rPr lang="fr-FR" sz="2000" dirty="0"/>
                  <a:t>S = </a:t>
                </a:r>
                <a:r>
                  <a:rPr lang="fr-FR" sz="2000" dirty="0" err="1"/>
                  <a:t>epaisseur</a:t>
                </a:r>
                <a:r>
                  <a:rPr lang="fr-FR" sz="2000" dirty="0"/>
                  <a:t> x longueur = 25mm x 62mm= 1550mm² = 0,00155 m²</a:t>
                </a:r>
              </a:p>
              <a:p>
                <a:pPr lvl="1"/>
                <a:r>
                  <a:rPr lang="fr-FR" sz="2000" dirty="0"/>
                  <a:t>L = 20 mm = 0,02 m  </a:t>
                </a:r>
              </a:p>
              <a:p>
                <a:pPr lvl="1"/>
                <a:r>
                  <a:rPr lang="fr-FR" sz="2000" dirty="0"/>
                  <a:t>GL= 10,85 W/K</a:t>
                </a:r>
              </a:p>
              <a:p>
                <a:pPr lvl="8"/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183F034-AEBE-4EC1-8E57-D44338AF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1923068"/>
                <a:ext cx="10247984" cy="3312958"/>
              </a:xfrm>
              <a:prstGeom prst="rect">
                <a:avLst/>
              </a:prstGeom>
              <a:blipFill>
                <a:blip r:embed="rId3"/>
                <a:stretch>
                  <a:fillRect t="-9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86B80BCE-260D-43EF-B5AB-CFBB15B18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253" y="-65988"/>
            <a:ext cx="3926164" cy="65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8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IV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183F034-AEBE-4EC1-8E57-D44338AF1251}"/>
              </a:ext>
            </a:extLst>
          </p:cNvPr>
          <p:cNvSpPr txBox="1"/>
          <p:nvPr/>
        </p:nvSpPr>
        <p:spPr>
          <a:xfrm>
            <a:off x="1131216" y="1923068"/>
            <a:ext cx="10247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sz="2000" dirty="0"/>
              <a:t>Nœud 1 : nœud panneau      </a:t>
            </a:r>
          </a:p>
          <a:p>
            <a:pPr lvl="1"/>
            <a:r>
              <a:rPr lang="fr-FR" sz="2000" dirty="0"/>
              <a:t>Nœud 4 : nœud panneau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Pas de connexion directe   </a:t>
            </a:r>
          </a:p>
          <a:p>
            <a:pPr lvl="1"/>
            <a:r>
              <a:rPr lang="fr-FR" sz="2000" dirty="0"/>
              <a:t>GL= 0 W/K</a:t>
            </a:r>
          </a:p>
          <a:p>
            <a:pPr lvl="8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4403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V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183F034-AEBE-4EC1-8E57-D44338AF1251}"/>
                  </a:ext>
                </a:extLst>
              </p:cNvPr>
              <p:cNvSpPr txBox="1"/>
              <p:nvPr/>
            </p:nvSpPr>
            <p:spPr>
              <a:xfrm>
                <a:off x="1131216" y="1923068"/>
                <a:ext cx="10247984" cy="331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fr-FR" sz="2000" dirty="0"/>
                  <a:t>Nœud 1 : nœud panneau      centre de gravité (9,9,25)</a:t>
                </a:r>
              </a:p>
              <a:p>
                <a:pPr lvl="1"/>
                <a:r>
                  <a:rPr lang="fr-FR" sz="2000" dirty="0"/>
                  <a:t>Nœud 5 : nœud panneau      centre de gravité (9,9,0)</a:t>
                </a:r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Formule 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2000" dirty="0"/>
                      <m:t>GL</m:t>
                    </m:r>
                    <m:r>
                      <m:rPr>
                        <m:nor/>
                      </m:rPr>
                      <a:rPr lang="fr-FR" sz="2000" dirty="0"/>
                      <m:t>(</m:t>
                    </m:r>
                    <m:r>
                      <m:rPr>
                        <m:nor/>
                      </m:rPr>
                      <a:rPr lang="fr-FR" sz="2000" dirty="0"/>
                      <m:t>i</m:t>
                    </m:r>
                    <m:r>
                      <m:rPr>
                        <m:nor/>
                      </m:rPr>
                      <a:rPr lang="fr-FR" sz="2000" dirty="0"/>
                      <m:t>,</m:t>
                    </m:r>
                    <m:r>
                      <m:rPr>
                        <m:nor/>
                      </m:rPr>
                      <a:rPr lang="fr-FR" sz="2000" dirty="0"/>
                      <m:t>j</m:t>
                    </m:r>
                    <m:r>
                      <m:rPr>
                        <m:nor/>
                      </m:rPr>
                      <a:rPr lang="fr-FR" sz="2000" dirty="0"/>
                      <m:t>)=</m:t>
                    </m:r>
                    <m:f>
                      <m:fPr>
                        <m:ctrlPr>
                          <a:rPr lang="fr-FR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fr-FR" sz="2000" dirty="0"/>
              </a:p>
              <a:p>
                <a:pPr lvl="1"/>
                <a:endParaRPr lang="fr-FR" sz="2000" dirty="0"/>
              </a:p>
              <a:p>
                <a:pPr lvl="1"/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=140</m:t>
                    </m:r>
                  </m:oMath>
                </a14:m>
                <a:r>
                  <a:rPr lang="fr-FR" sz="2000" dirty="0"/>
                  <a:t> W/m/K</a:t>
                </a:r>
              </a:p>
              <a:p>
                <a:pPr lvl="1"/>
                <a:r>
                  <a:rPr lang="fr-FR" sz="2000" dirty="0"/>
                  <a:t>S = longueur x largeur = 18mm x 18mm= 324mm² = 0,000324 m²</a:t>
                </a:r>
              </a:p>
              <a:p>
                <a:pPr lvl="1"/>
                <a:r>
                  <a:rPr lang="fr-FR" sz="2000" dirty="0"/>
                  <a:t>L = </a:t>
                </a:r>
                <a:r>
                  <a:rPr lang="fr-FR" sz="2000" dirty="0" err="1"/>
                  <a:t>epaisseur</a:t>
                </a:r>
                <a:r>
                  <a:rPr lang="fr-FR" sz="2000" dirty="0"/>
                  <a:t> =25 mm = 0,025 m  </a:t>
                </a:r>
              </a:p>
              <a:p>
                <a:pPr lvl="1"/>
                <a:r>
                  <a:rPr lang="fr-FR" sz="2000" dirty="0"/>
                  <a:t>GL= 0,0000081 W/K</a:t>
                </a:r>
              </a:p>
              <a:p>
                <a:pPr lvl="8"/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183F034-AEBE-4EC1-8E57-D44338AF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1923068"/>
                <a:ext cx="10247984" cy="3312958"/>
              </a:xfrm>
              <a:prstGeom prst="rect">
                <a:avLst/>
              </a:prstGeom>
              <a:blipFill>
                <a:blip r:embed="rId3"/>
                <a:stretch>
                  <a:fillRect t="-9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22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C4A3934-FE8E-4D34-9AEC-EA9EE060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22586"/>
            <a:ext cx="11564471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Question VI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xmlns="" id="{5183F034-AEBE-4EC1-8E57-D44338AF1251}"/>
                  </a:ext>
                </a:extLst>
              </p:cNvPr>
              <p:cNvSpPr txBox="1"/>
              <p:nvPr/>
            </p:nvSpPr>
            <p:spPr>
              <a:xfrm>
                <a:off x="1131216" y="1923068"/>
                <a:ext cx="10247984" cy="3578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fr-FR" sz="20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fr-FR" sz="20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fr-F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183F034-AEBE-4EC1-8E57-D44338AF1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216" y="1923068"/>
                <a:ext cx="10247984" cy="3578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7713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5235</TotalTime>
  <Words>1149</Words>
  <Application>Microsoft Office PowerPoint</Application>
  <PresentationFormat>Personnalisé</PresentationFormat>
  <Paragraphs>76</Paragraphs>
  <Slides>11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Exercice Réduction de dimension Passage du 3D au “2,5D”</vt:lpstr>
      <vt:lpstr>Présentation PowerPoint</vt:lpstr>
      <vt:lpstr>Question I </vt:lpstr>
      <vt:lpstr>Question I </vt:lpstr>
      <vt:lpstr>Question II </vt:lpstr>
      <vt:lpstr>Question III </vt:lpstr>
      <vt:lpstr>Question IV </vt:lpstr>
      <vt:lpstr>Question V </vt:lpstr>
      <vt:lpstr>Question VI </vt:lpstr>
      <vt:lpstr>Question VII </vt:lpstr>
      <vt:lpstr>Question VIII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Réduction de modèle</dc:title>
  <dc:creator>Vincent Vadez</dc:creator>
  <cp:lastModifiedBy>BOUDIN Adrien</cp:lastModifiedBy>
  <cp:revision>186</cp:revision>
  <dcterms:created xsi:type="dcterms:W3CDTF">2020-09-17T07:22:21Z</dcterms:created>
  <dcterms:modified xsi:type="dcterms:W3CDTF">2023-10-13T13:53:19Z</dcterms:modified>
</cp:coreProperties>
</file>