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3" r:id="rId6"/>
    <p:sldId id="265" r:id="rId7"/>
    <p:sldId id="267" r:id="rId8"/>
    <p:sldId id="268" r:id="rId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3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07AC5-38FF-448E-A13D-0FDED52474AA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C6380-5947-4999-B043-6A4E4013F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51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6380-5947-4999-B043-6A4E4013FA2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44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6380-5947-4999-B043-6A4E4013FA2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21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D59A9-E24E-4AE6-98B4-4818B3DE1FA3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F99CB-FDFC-4B0A-B7E0-0C03DADB4F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18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1F07-2A3F-4627-9B76-B9C4C2B2EC1A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BFD95-E547-464A-8176-5D96F7360D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73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87436-6AB3-4D59-9C6E-55B1D008750F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8C1A5-84C3-4B7A-8B07-50A99B6769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052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574E5-FA93-4FB4-9252-80626E52DC56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F059F-ECA0-4D9A-A373-B09A935FE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4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584200"/>
            <a:ext cx="7112000" cy="87630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46FEC-4A6A-47BA-BF75-6E40AE2C32A7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F5010-2EE8-47B9-B398-02C181D0D5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84175" y="354807"/>
            <a:ext cx="838200" cy="600867"/>
          </a:xfrm>
          <a:prstGeom prst="rect">
            <a:avLst/>
          </a:prstGeom>
          <a:noFill/>
          <a:ln w="38100" cap="rnd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041400" y="719933"/>
            <a:ext cx="361950" cy="377824"/>
          </a:xfrm>
          <a:prstGeom prst="rect">
            <a:avLst/>
          </a:prstGeom>
          <a:noFill/>
          <a:ln w="38100" cap="rnd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400050" y="1468040"/>
            <a:ext cx="8136000" cy="5160"/>
          </a:xfrm>
          <a:prstGeom prst="line">
            <a:avLst/>
          </a:prstGeom>
          <a:ln w="25400" cap="rnd">
            <a:gradFill>
              <a:gsLst>
                <a:gs pos="0">
                  <a:srgbClr val="00B0F0"/>
                </a:gs>
                <a:gs pos="31000">
                  <a:srgbClr val="00B0F0"/>
                </a:gs>
                <a:gs pos="72000">
                  <a:schemeClr val="bg1"/>
                </a:gs>
              </a:gsLst>
              <a:lin ang="5400000" scaled="1"/>
            </a:gradFill>
            <a:round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628650" y="1125140"/>
            <a:ext cx="0" cy="3600000"/>
          </a:xfrm>
          <a:prstGeom prst="line">
            <a:avLst/>
          </a:prstGeom>
          <a:ln w="25400" cap="rnd">
            <a:solidFill>
              <a:srgbClr val="00B0F0"/>
            </a:solidFill>
            <a:round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02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584200"/>
            <a:ext cx="7112000" cy="87630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46FEC-4A6A-47BA-BF75-6E40AE2C32A7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F5010-2EE8-47B9-B398-02C181D0D5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84175" y="354807"/>
            <a:ext cx="838200" cy="600867"/>
          </a:xfrm>
          <a:prstGeom prst="rect">
            <a:avLst/>
          </a:prstGeom>
          <a:noFill/>
          <a:ln w="38100" cap="rnd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041400" y="719933"/>
            <a:ext cx="361950" cy="377824"/>
          </a:xfrm>
          <a:prstGeom prst="rect">
            <a:avLst/>
          </a:prstGeom>
          <a:noFill/>
          <a:ln w="38100" cap="rnd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400050" y="1468040"/>
            <a:ext cx="8136000" cy="5160"/>
          </a:xfrm>
          <a:prstGeom prst="line">
            <a:avLst/>
          </a:prstGeom>
          <a:ln w="25400" cap="rnd">
            <a:gradFill>
              <a:gsLst>
                <a:gs pos="0">
                  <a:srgbClr val="00B0F0"/>
                </a:gs>
                <a:gs pos="31000">
                  <a:srgbClr val="00B0F0"/>
                </a:gs>
                <a:gs pos="72000">
                  <a:schemeClr val="bg1"/>
                </a:gs>
              </a:gsLst>
              <a:lin ang="5400000" scaled="1"/>
            </a:gradFill>
            <a:round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628650" y="1125140"/>
            <a:ext cx="0" cy="3600000"/>
          </a:xfrm>
          <a:prstGeom prst="line">
            <a:avLst/>
          </a:prstGeom>
          <a:ln w="25400" cap="rnd">
            <a:solidFill>
              <a:srgbClr val="00B0F0"/>
            </a:solidFill>
            <a:round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7091362" y="5264895"/>
            <a:ext cx="1423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00B0F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reflection blurRad="6350" stA="50000" endA="300" endPos="50000" dist="29997" dir="5400000" sy="-100000" algn="bl" rotWithShape="0"/>
                </a:effectLst>
                <a:latin typeface="Bell MT" panose="02020503060305020303" pitchFamily="18" charset="0"/>
              </a:rPr>
              <a:t>END</a:t>
            </a:r>
            <a:endParaRPr lang="zh-CN" altLang="en-US" sz="4400" dirty="0">
              <a:solidFill>
                <a:srgbClr val="00B0F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reflection blurRad="6350" stA="50000" endA="300" endPos="50000" dist="29997" dir="5400000" sy="-100000" algn="bl" rotWithShape="0"/>
              </a:effectLst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16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353F5-05E3-4728-BF9A-34308F2A2227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2184C-BDB9-48CD-862A-07766C97B3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0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7304D-1D79-4ED9-AAAF-3FDF74FE8D71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EAEE9-8D60-4504-A481-523ED20C42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84175" y="354807"/>
            <a:ext cx="838200" cy="600867"/>
          </a:xfrm>
          <a:prstGeom prst="rect">
            <a:avLst/>
          </a:prstGeom>
          <a:noFill/>
          <a:ln w="38100" cap="rnd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041400" y="719933"/>
            <a:ext cx="361950" cy="377824"/>
          </a:xfrm>
          <a:prstGeom prst="rect">
            <a:avLst/>
          </a:prstGeom>
          <a:noFill/>
          <a:ln w="38100" cap="rnd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30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89D17-F77A-43DA-973F-3A1922927E90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63180-7316-425A-8890-AEACD11B13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9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C5EEE-617C-4627-9049-47B4AD283137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F8D89-78C3-45F8-9D63-E6454B7679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82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014787" y="2649786"/>
            <a:ext cx="1423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00B0F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reflection blurRad="6350" stA="50000" endA="300" endPos="50000" dist="29997" dir="5400000" sy="-100000" algn="bl" rotWithShape="0"/>
                </a:effectLst>
                <a:latin typeface="Bell MT" panose="02020503060305020303" pitchFamily="18" charset="0"/>
              </a:rPr>
              <a:t>END</a:t>
            </a:r>
            <a:endParaRPr lang="zh-CN" altLang="en-US" sz="4400" dirty="0">
              <a:solidFill>
                <a:srgbClr val="00B0F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reflection blurRad="6350" stA="50000" endA="300" endPos="50000" dist="29997" dir="5400000" sy="-100000" algn="bl" rotWithShape="0"/>
              </a:effectLst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51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12765-E39B-478E-ACD6-3367DD5A8AF6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DF9E8-7ECA-47A8-9C10-B584CD31C4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30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F184420-6F3B-4CED-9791-D2B3FBD6487E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B60BCE7-B599-424A-9184-09351D69E0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xfrm>
            <a:off x="685800" y="1344706"/>
            <a:ext cx="7772400" cy="2514600"/>
          </a:xfrm>
          <a:ln w="31750" cap="rnd">
            <a:solidFill>
              <a:srgbClr val="00B0F0"/>
            </a:solidFill>
          </a:ln>
          <a:effectLst/>
        </p:spPr>
        <p:txBody>
          <a:bodyPr/>
          <a:lstStyle/>
          <a:p>
            <a:r>
              <a:rPr lang="zh-CN" altLang="en-US" sz="4800" dirty="0" smtClean="0"/>
              <a:t>流程图识别课题大纲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  <p:sp>
        <p:nvSpPr>
          <p:cNvPr id="2051" name="副标题 2"/>
          <p:cNvSpPr>
            <a:spLocks noGrp="1"/>
          </p:cNvSpPr>
          <p:nvPr>
            <p:ph type="subTitle" idx="1"/>
          </p:nvPr>
        </p:nvSpPr>
        <p:spPr>
          <a:xfrm>
            <a:off x="1600200" y="4719919"/>
            <a:ext cx="6858000" cy="524434"/>
          </a:xfrm>
        </p:spPr>
        <p:txBody>
          <a:bodyPr/>
          <a:lstStyle/>
          <a:p>
            <a:pPr algn="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张沙沙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7" name="矩形 6"/>
          <p:cNvSpPr/>
          <p:nvPr/>
        </p:nvSpPr>
        <p:spPr>
          <a:xfrm flipV="1">
            <a:off x="47856" y="4208928"/>
            <a:ext cx="9096144" cy="161366"/>
          </a:xfrm>
          <a:prstGeom prst="rect">
            <a:avLst/>
          </a:prstGeom>
          <a:gradFill flip="none" rotWithShape="1">
            <a:gsLst>
              <a:gs pos="100000">
                <a:srgbClr val="00B0F0"/>
              </a:gs>
              <a:gs pos="55000">
                <a:srgbClr val="00B0F0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2151529" y="672354"/>
            <a:ext cx="6225988" cy="5504610"/>
          </a:xfrm>
        </p:spPr>
        <p:txBody>
          <a:bodyPr/>
          <a:lstStyle/>
          <a:p>
            <a:r>
              <a:rPr lang="zh-CN" altLang="en-US" dirty="0" smtClean="0"/>
              <a:t>选题背景和意义</a:t>
            </a:r>
            <a:endParaRPr lang="en-US" altLang="zh-CN" dirty="0" smtClean="0"/>
          </a:p>
          <a:p>
            <a:r>
              <a:rPr lang="zh-CN" altLang="en-US" dirty="0" smtClean="0"/>
              <a:t>国内外现状以及分析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B0F0"/>
                </a:solidFill>
              </a:rPr>
              <a:t>研究内容以及主要工作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zh-CN" altLang="en-US" dirty="0" smtClean="0"/>
              <a:t>论文组织结构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B0F0"/>
                </a:solidFill>
              </a:rPr>
              <a:t>相关理论与技术支持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图像处理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CBSM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角点检测与分类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组合识别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流程图识别率</a:t>
            </a:r>
            <a:r>
              <a:rPr lang="zh-CN" altLang="en-US" dirty="0" smtClean="0">
                <a:solidFill>
                  <a:srgbClr val="FF0000"/>
                </a:solidFill>
              </a:rPr>
              <a:t>判定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总结展望</a:t>
            </a:r>
          </a:p>
        </p:txBody>
      </p:sp>
    </p:spTree>
    <p:extLst>
      <p:ext uri="{BB962C8B-B14F-4D97-AF65-F5344CB8AC3E}">
        <p14:creationId xmlns:p14="http://schemas.microsoft.com/office/powerpoint/2010/main" val="50399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6070" y="584200"/>
            <a:ext cx="7009279" cy="868082"/>
          </a:xfrm>
        </p:spPr>
        <p:txBody>
          <a:bodyPr/>
          <a:lstStyle/>
          <a:p>
            <a:r>
              <a:rPr lang="zh-CN" altLang="en-US" dirty="0" smtClean="0"/>
              <a:t>研究内容及主要工作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目的</a:t>
            </a:r>
            <a:r>
              <a:rPr lang="zh-CN" altLang="en-US" sz="2400" dirty="0" smtClean="0"/>
              <a:t>：将</a:t>
            </a:r>
            <a:r>
              <a:rPr lang="zh-CN" altLang="en-US" sz="2400" dirty="0" smtClean="0"/>
              <a:t>流程图像结构转化为文本，便于图像的检索</a:t>
            </a:r>
            <a:endParaRPr lang="en-US" altLang="zh-CN" sz="2400" dirty="0" smtClean="0"/>
          </a:p>
          <a:p>
            <a:r>
              <a:rPr lang="zh-CN" altLang="en-US" sz="2400" dirty="0" smtClean="0"/>
              <a:t>问题</a:t>
            </a:r>
            <a:r>
              <a:rPr lang="zh-CN" altLang="en-US" sz="2400" dirty="0" smtClean="0"/>
              <a:t>：</a:t>
            </a:r>
            <a:r>
              <a:rPr lang="zh-CN" altLang="zh-CN" sz="2400" dirty="0" smtClean="0"/>
              <a:t>未能</a:t>
            </a:r>
            <a:r>
              <a:rPr lang="zh-CN" altLang="zh-CN" sz="2400" dirty="0"/>
              <a:t>较好地处理文图粘连及断边</a:t>
            </a:r>
            <a:r>
              <a:rPr lang="zh-CN" altLang="zh-CN" sz="2400" dirty="0" smtClean="0"/>
              <a:t>问题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dirty="0" smtClean="0"/>
              <a:t>主要工作</a:t>
            </a:r>
            <a:endParaRPr lang="en-US" altLang="zh-CN" dirty="0" smtClean="0"/>
          </a:p>
          <a:p>
            <a:pPr lvl="1"/>
            <a:r>
              <a:rPr lang="zh-CN" altLang="zh-CN" b="1" dirty="0" smtClean="0">
                <a:solidFill>
                  <a:srgbClr val="0070C0"/>
                </a:solidFill>
              </a:rPr>
              <a:t>基于角点的流程图结构语义模型</a:t>
            </a:r>
            <a:r>
              <a:rPr lang="zh-CN" altLang="en-US" b="1" dirty="0" smtClean="0">
                <a:solidFill>
                  <a:srgbClr val="0070C0"/>
                </a:solidFill>
              </a:rPr>
              <a:t>的提出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0070C0"/>
                </a:solidFill>
              </a:rPr>
              <a:t>流程图图像的处理和角点的检测和分类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0070C0"/>
                </a:solidFill>
              </a:rPr>
              <a:t>角点的组合识别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流程图</a:t>
            </a:r>
            <a:r>
              <a:rPr lang="zh-CN" altLang="en-US" b="1" dirty="0" smtClean="0">
                <a:solidFill>
                  <a:srgbClr val="FF0000"/>
                </a:solidFill>
              </a:rPr>
              <a:t>结构元素的</a:t>
            </a:r>
            <a:r>
              <a:rPr lang="zh-CN" altLang="en-US" b="1" dirty="0" smtClean="0">
                <a:solidFill>
                  <a:srgbClr val="FF0000"/>
                </a:solidFill>
              </a:rPr>
              <a:t>识别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流程图像识别率的判定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1041400" y="719933"/>
            <a:ext cx="361950" cy="377824"/>
          </a:xfrm>
          <a:prstGeom prst="rect">
            <a:avLst/>
          </a:prstGeom>
          <a:noFill/>
          <a:ln w="38100" cap="rnd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62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6070" y="584200"/>
            <a:ext cx="7009279" cy="868082"/>
          </a:xfrm>
        </p:spPr>
        <p:txBody>
          <a:bodyPr/>
          <a:lstStyle/>
          <a:p>
            <a:r>
              <a:rPr lang="zh-CN" altLang="en-US" dirty="0" smtClean="0"/>
              <a:t>相关理论与技术支持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0014" y="1650813"/>
            <a:ext cx="7725335" cy="4351338"/>
          </a:xfrm>
        </p:spPr>
        <p:txBody>
          <a:bodyPr/>
          <a:lstStyle/>
          <a:p>
            <a:r>
              <a:rPr lang="zh-CN" altLang="en-US" b="1" dirty="0" smtClean="0"/>
              <a:t>图像处理</a:t>
            </a:r>
            <a:endParaRPr lang="en-US" altLang="zh-CN" b="1" dirty="0" smtClean="0"/>
          </a:p>
          <a:p>
            <a:pPr lvl="1">
              <a:spcBef>
                <a:spcPts val="1800"/>
              </a:spcBef>
            </a:pPr>
            <a:r>
              <a:rPr lang="zh-CN" altLang="en-US" dirty="0" smtClean="0"/>
              <a:t>二值与灰度化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图像滤波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图像复原和增强（图像的锐化）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边缘检测</a:t>
            </a:r>
            <a:r>
              <a:rPr lang="en-US" altLang="zh-CN" dirty="0" smtClean="0"/>
              <a:t>   </a:t>
            </a:r>
            <a:r>
              <a:rPr lang="zh-CN" altLang="en-US" dirty="0" smtClean="0"/>
              <a:t>（链码）</a:t>
            </a:r>
            <a:endParaRPr lang="en-US" altLang="zh-CN" dirty="0"/>
          </a:p>
          <a:p>
            <a:pPr lvl="1"/>
            <a:r>
              <a:rPr lang="zh-CN" altLang="en-US" dirty="0" smtClean="0"/>
              <a:t>图像</a:t>
            </a:r>
            <a:r>
              <a:rPr lang="zh-CN" altLang="en-US" dirty="0"/>
              <a:t>分割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en-US" altLang="zh-CN" b="1" dirty="0" smtClean="0"/>
              <a:t>CBSM</a:t>
            </a:r>
            <a:r>
              <a:rPr lang="zh-CN" altLang="en-US" dirty="0" smtClean="0"/>
              <a:t>（</a:t>
            </a:r>
            <a:r>
              <a:rPr lang="zh-CN" altLang="zh-CN" dirty="0"/>
              <a:t>基于角点的流程图结构语义模型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>
              <a:spcBef>
                <a:spcPts val="1800"/>
              </a:spcBef>
            </a:pPr>
            <a:r>
              <a:rPr lang="zh-CN" altLang="en-US" dirty="0" smtClean="0"/>
              <a:t>角点</a:t>
            </a:r>
            <a:r>
              <a:rPr lang="zh-CN" altLang="en-US" dirty="0" smtClean="0"/>
              <a:t>定义、分类</a:t>
            </a:r>
            <a:r>
              <a:rPr lang="zh-CN" altLang="en-US" dirty="0"/>
              <a:t>和</a:t>
            </a:r>
            <a:r>
              <a:rPr lang="zh-CN" altLang="en-US" dirty="0" smtClean="0"/>
              <a:t>组合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几何约束规则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1400" y="719933"/>
            <a:ext cx="361950" cy="377824"/>
          </a:xfrm>
          <a:prstGeom prst="rect">
            <a:avLst/>
          </a:prstGeom>
          <a:noFill/>
          <a:ln w="38100" cap="rnd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2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6070" y="584200"/>
            <a:ext cx="7009279" cy="868082"/>
          </a:xfrm>
        </p:spPr>
        <p:txBody>
          <a:bodyPr/>
          <a:lstStyle/>
          <a:p>
            <a:r>
              <a:rPr lang="zh-CN" altLang="en-US" dirty="0" smtClean="0"/>
              <a:t>相关理论与技术支持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0014" y="1650813"/>
            <a:ext cx="7725335" cy="4351338"/>
          </a:xfrm>
        </p:spPr>
        <p:txBody>
          <a:bodyPr/>
          <a:lstStyle/>
          <a:p>
            <a:r>
              <a:rPr lang="zh-CN" altLang="en-US" b="1" dirty="0" smtClean="0"/>
              <a:t>角点检测与分类</a:t>
            </a:r>
            <a:endParaRPr lang="en-US" altLang="zh-CN" b="1" dirty="0" smtClean="0"/>
          </a:p>
          <a:p>
            <a:pPr lvl="1">
              <a:spcBef>
                <a:spcPts val="1800"/>
              </a:spcBef>
            </a:pPr>
            <a:r>
              <a:rPr lang="zh-CN" altLang="en-US" dirty="0"/>
              <a:t>多种角点检测算法的比较与评估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Harris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SUSAN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角点的分类</a:t>
            </a:r>
            <a:endParaRPr lang="en-US" altLang="zh-CN" dirty="0" smtClean="0"/>
          </a:p>
          <a:p>
            <a:pPr lvl="2">
              <a:spcBef>
                <a:spcPts val="1800"/>
              </a:spcBef>
            </a:pPr>
            <a:r>
              <a:rPr lang="zh-CN" altLang="en-US" sz="2400" dirty="0" smtClean="0"/>
              <a:t>分类器的选择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K</a:t>
            </a:r>
            <a:r>
              <a:rPr lang="zh-CN" altLang="en-US" dirty="0"/>
              <a:t>近邻分类器，随机森林</a:t>
            </a:r>
            <a:r>
              <a:rPr lang="zh-CN" altLang="en-US" dirty="0" smtClean="0"/>
              <a:t>分类器，</a:t>
            </a:r>
            <a:r>
              <a:rPr lang="zh-CN" altLang="en-US" dirty="0"/>
              <a:t>朴素贝叶</a:t>
            </a:r>
            <a:r>
              <a:rPr lang="zh-CN" altLang="en-US" dirty="0" smtClean="0"/>
              <a:t>斯，</a:t>
            </a:r>
            <a:r>
              <a:rPr lang="en-US" altLang="zh-CN" dirty="0" smtClean="0"/>
              <a:t>SVM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交叉验证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1400" y="719933"/>
            <a:ext cx="361950" cy="377824"/>
          </a:xfrm>
          <a:prstGeom prst="rect">
            <a:avLst/>
          </a:prstGeom>
          <a:noFill/>
          <a:ln w="38100" cap="rnd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5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6070" y="584200"/>
            <a:ext cx="7009279" cy="868082"/>
          </a:xfrm>
        </p:spPr>
        <p:txBody>
          <a:bodyPr/>
          <a:lstStyle/>
          <a:p>
            <a:r>
              <a:rPr lang="zh-CN" altLang="en-US" dirty="0" smtClean="0"/>
              <a:t>相关理论与技术支持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0014" y="1650813"/>
            <a:ext cx="7725335" cy="4351338"/>
          </a:xfrm>
        </p:spPr>
        <p:txBody>
          <a:bodyPr/>
          <a:lstStyle/>
          <a:p>
            <a:r>
              <a:rPr lang="zh-CN" altLang="en-US" b="1" dirty="0" smtClean="0"/>
              <a:t>组合识别</a:t>
            </a:r>
            <a:endParaRPr lang="en-US" altLang="zh-CN" b="1" dirty="0" smtClean="0"/>
          </a:p>
          <a:p>
            <a:pPr lvl="1">
              <a:spcBef>
                <a:spcPts val="1800"/>
              </a:spcBef>
            </a:pPr>
            <a:r>
              <a:rPr lang="zh-CN" altLang="en-US" dirty="0" smtClean="0"/>
              <a:t>基于</a:t>
            </a:r>
            <a:r>
              <a:rPr lang="en-US" altLang="zh-CN" dirty="0" smtClean="0"/>
              <a:t>CBSM</a:t>
            </a:r>
            <a:r>
              <a:rPr lang="zh-CN" altLang="en-US" dirty="0" smtClean="0"/>
              <a:t>的组合规则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结构元素的识别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>
              <a:spcBef>
                <a:spcPts val="1800"/>
              </a:spcBef>
            </a:pPr>
            <a:r>
              <a:rPr lang="zh-CN" altLang="en-US" sz="2400" dirty="0" smtClean="0">
                <a:solidFill>
                  <a:srgbClr val="FF0000"/>
                </a:solidFill>
              </a:rPr>
              <a:t>图元的识别、文本的识别、边</a:t>
            </a:r>
            <a:r>
              <a:rPr lang="zh-CN" altLang="en-US" sz="2400" dirty="0">
                <a:solidFill>
                  <a:srgbClr val="FF0000"/>
                </a:solidFill>
              </a:rPr>
              <a:t>的识别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/>
            <a:endParaRPr lang="en-US" altLang="zh-CN" dirty="0" smtClean="0">
              <a:solidFill>
                <a:srgbClr val="FF0000"/>
              </a:solidFill>
            </a:endParaRPr>
          </a:p>
          <a:p>
            <a:pPr lvl="2">
              <a:spcBef>
                <a:spcPts val="1800"/>
              </a:spcBef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1400" y="719933"/>
            <a:ext cx="361950" cy="377824"/>
          </a:xfrm>
          <a:prstGeom prst="rect">
            <a:avLst/>
          </a:prstGeom>
          <a:noFill/>
          <a:ln w="38100" cap="rnd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16" y="3826482"/>
            <a:ext cx="6831106" cy="257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0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6070" y="584200"/>
            <a:ext cx="7009279" cy="868082"/>
          </a:xfrm>
        </p:spPr>
        <p:txBody>
          <a:bodyPr/>
          <a:lstStyle/>
          <a:p>
            <a:r>
              <a:rPr lang="zh-CN" altLang="en-US" dirty="0" smtClean="0"/>
              <a:t>相关理论与技术支持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0014" y="1650813"/>
            <a:ext cx="7725335" cy="4351338"/>
          </a:xfrm>
        </p:spPr>
        <p:txBody>
          <a:bodyPr/>
          <a:lstStyle/>
          <a:p>
            <a:r>
              <a:rPr lang="zh-CN" altLang="en-US" b="1" dirty="0" smtClean="0"/>
              <a:t>流程图识别率判定</a:t>
            </a:r>
            <a:endParaRPr lang="en-US" altLang="zh-CN" b="1" dirty="0" smtClean="0"/>
          </a:p>
          <a:p>
            <a:pPr lvl="1">
              <a:spcBef>
                <a:spcPts val="1800"/>
              </a:spcBef>
            </a:pPr>
            <a:r>
              <a:rPr lang="zh-CN" altLang="en-US" dirty="0" smtClean="0"/>
              <a:t>三个级别进行评估</a:t>
            </a:r>
            <a:endParaRPr lang="en-US" altLang="zh-CN" dirty="0" smtClean="0"/>
          </a:p>
          <a:p>
            <a:pPr lvl="1">
              <a:spcBef>
                <a:spcPts val="1800"/>
              </a:spcBef>
            </a:pPr>
            <a:r>
              <a:rPr lang="zh-CN" altLang="en-US" dirty="0" smtClean="0"/>
              <a:t>粘连断边情况做对比分析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1400" y="719933"/>
            <a:ext cx="361950" cy="377824"/>
          </a:xfrm>
          <a:prstGeom prst="rect">
            <a:avLst/>
          </a:prstGeom>
          <a:noFill/>
          <a:ln w="38100" cap="rnd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116" y="3339219"/>
            <a:ext cx="7488843" cy="28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0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endParaRPr lang="en-US" altLang="zh-CN" dirty="0" smtClean="0"/>
          </a:p>
          <a:p>
            <a:pPr lvl="1">
              <a:spcBef>
                <a:spcPts val="1800"/>
              </a:spcBef>
            </a:pPr>
            <a:r>
              <a:rPr lang="zh-CN" altLang="en-US" dirty="0"/>
              <a:t>结构元素的识别</a:t>
            </a:r>
            <a:endParaRPr lang="en-US" altLang="zh-CN" dirty="0"/>
          </a:p>
          <a:p>
            <a:pPr lvl="1"/>
            <a:r>
              <a:rPr lang="zh-CN" altLang="en-US" dirty="0" smtClean="0"/>
              <a:t>流程图识别率的判定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4761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1594</TotalTime>
  <Words>272</Words>
  <Application>Microsoft Office PowerPoint</Application>
  <PresentationFormat>全屏显示(4:3)</PresentationFormat>
  <Paragraphs>61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Arial</vt:lpstr>
      <vt:lpstr>Bell MT</vt:lpstr>
      <vt:lpstr>Calibri</vt:lpstr>
      <vt:lpstr>Calibri Light</vt:lpstr>
      <vt:lpstr>Times New Roman</vt:lpstr>
      <vt:lpstr>Office 主题</vt:lpstr>
      <vt:lpstr>流程图识别课题大纲 </vt:lpstr>
      <vt:lpstr>PowerPoint 演示文稿</vt:lpstr>
      <vt:lpstr>研究内容及主要工作</vt:lpstr>
      <vt:lpstr>相关理论与技术支持</vt:lpstr>
      <vt:lpstr>相关理论与技术支持</vt:lpstr>
      <vt:lpstr>相关理论与技术支持</vt:lpstr>
      <vt:lpstr>相关理论与技术支持</vt:lpstr>
      <vt:lpstr>后续安排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242</cp:revision>
  <dcterms:created xsi:type="dcterms:W3CDTF">2017-11-04T05:53:26Z</dcterms:created>
  <dcterms:modified xsi:type="dcterms:W3CDTF">2017-11-06T13:57:25Z</dcterms:modified>
</cp:coreProperties>
</file>