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191a3226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191a3226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191a3226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191a3226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191a3226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191a3226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191a3226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191a3226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1fc6b5c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1fc6b5c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191a3226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191a3226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</a:t>
            </a:r>
            <a:r>
              <a:rPr lang="zh-CN"/>
              <a:t>pider web simulation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Changrui Cai &amp; Jiahua He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Question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24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When an insect flies into a spider's </a:t>
            </a:r>
            <a:r>
              <a:rPr lang="zh-CN"/>
              <a:t>silk</a:t>
            </a:r>
            <a:r>
              <a:rPr lang="zh-CN"/>
              <a:t>, what kind of deformation does the spider silk undergo?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26943" r="0" t="0"/>
          <a:stretch/>
        </p:blipFill>
        <p:spPr>
          <a:xfrm>
            <a:off x="3510215" y="-1"/>
            <a:ext cx="563378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Assumption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Young's modulus of spider silk ranges from 1.5 to 12 gigapascals. Our team choose 8 gigapascals in general.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The diameter ranges from 0.2mm to 1mm. Our team choose 0.5mm.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The adhesive force of spider silk ranges from 10^-6 to 10^-3 Newtons, depending on the spider species and the condition of the silk. On average, the adhesive force is around 10^-4 Newtons.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S</a:t>
            </a:r>
            <a:r>
              <a:rPr b="1" lang="zh-CN"/>
              <a:t>implify</a:t>
            </a:r>
            <a:endParaRPr b="1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15000" y="1844025"/>
            <a:ext cx="274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The process of insect attempting to escape after being captured.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6"/>
          <p:cNvCxnSpPr/>
          <p:nvPr/>
        </p:nvCxnSpPr>
        <p:spPr>
          <a:xfrm>
            <a:off x="2982250" y="2773300"/>
            <a:ext cx="11949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6"/>
          <p:cNvSpPr txBox="1"/>
          <p:nvPr/>
        </p:nvSpPr>
        <p:spPr>
          <a:xfrm>
            <a:off x="4446525" y="649225"/>
            <a:ext cx="4349400" cy="4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zh-CN" sz="1800">
                <a:solidFill>
                  <a:schemeClr val="lt2"/>
                </a:solidFill>
              </a:rPr>
              <a:t>The fly only contact with one string.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zh-CN" sz="1800">
                <a:solidFill>
                  <a:schemeClr val="lt2"/>
                </a:solidFill>
              </a:rPr>
              <a:t>The captured insect will reach the maximum adhesive force of the spider silk during its struggle.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zh-CN" sz="1800">
                <a:solidFill>
                  <a:schemeClr val="lt2"/>
                </a:solidFill>
              </a:rPr>
              <a:t>The spider silk will be simplified as a regular rod, the two ends of the rod are fixed. And the captured insect will be considered as a point applying force. 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zh-CN" sz="1800">
                <a:solidFill>
                  <a:schemeClr val="lt2"/>
                </a:solidFill>
              </a:rPr>
              <a:t>The direction of the force is perpendicular to the rod.</a:t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468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</a:t>
            </a:r>
            <a:r>
              <a:rPr lang="zh-CN"/>
              <a:t>teps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86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Insect caught by spider silk. Spider silk has not deformed.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An upward force is applied to it. Spider silk undergoes deformation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Reaching maximum adhesion, spider silk undergoes maximum deformation</a:t>
            </a:r>
            <a:endParaRPr/>
          </a:p>
        </p:txBody>
      </p:sp>
      <p:cxnSp>
        <p:nvCxnSpPr>
          <p:cNvPr id="83" name="Google Shape;83;p17"/>
          <p:cNvCxnSpPr/>
          <p:nvPr/>
        </p:nvCxnSpPr>
        <p:spPr>
          <a:xfrm flipH="1" rot="10800000">
            <a:off x="5768750" y="1577175"/>
            <a:ext cx="2194800" cy="75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7"/>
          <p:cNvCxnSpPr/>
          <p:nvPr/>
        </p:nvCxnSpPr>
        <p:spPr>
          <a:xfrm rot="10800000">
            <a:off x="6923100" y="679750"/>
            <a:ext cx="7500" cy="80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7"/>
          <p:cNvCxnSpPr/>
          <p:nvPr/>
        </p:nvCxnSpPr>
        <p:spPr>
          <a:xfrm rot="10800000">
            <a:off x="7017225" y="2119288"/>
            <a:ext cx="7500" cy="80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7"/>
          <p:cNvSpPr/>
          <p:nvPr/>
        </p:nvSpPr>
        <p:spPr>
          <a:xfrm>
            <a:off x="5918175" y="2983993"/>
            <a:ext cx="2171050" cy="219150"/>
          </a:xfrm>
          <a:custGeom>
            <a:rect b="b" l="l" r="r" t="t"/>
            <a:pathLst>
              <a:path extrusionOk="0" h="8766" w="86842">
                <a:moveTo>
                  <a:pt x="0" y="8766"/>
                </a:moveTo>
                <a:cubicBezTo>
                  <a:pt x="7480" y="7309"/>
                  <a:pt x="30404" y="218"/>
                  <a:pt x="44878" y="24"/>
                </a:cubicBezTo>
                <a:cubicBezTo>
                  <a:pt x="59352" y="-170"/>
                  <a:pt x="79848" y="6337"/>
                  <a:pt x="86842" y="7600"/>
                </a:cubicBezTo>
              </a:path>
            </a:pathLst>
          </a:cu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Google Shape;87;p17"/>
          <p:cNvSpPr/>
          <p:nvPr/>
        </p:nvSpPr>
        <p:spPr>
          <a:xfrm>
            <a:off x="6107600" y="4105943"/>
            <a:ext cx="2243925" cy="510575"/>
          </a:xfrm>
          <a:custGeom>
            <a:rect b="b" l="l" r="r" t="t"/>
            <a:pathLst>
              <a:path extrusionOk="0" h="20423" w="89757">
                <a:moveTo>
                  <a:pt x="0" y="20423"/>
                </a:moveTo>
                <a:cubicBezTo>
                  <a:pt x="6557" y="17023"/>
                  <a:pt x="24382" y="218"/>
                  <a:pt x="39341" y="24"/>
                </a:cubicBezTo>
                <a:cubicBezTo>
                  <a:pt x="54301" y="-170"/>
                  <a:pt x="81354" y="16052"/>
                  <a:pt x="89757" y="19257"/>
                </a:cubicBezTo>
              </a:path>
            </a:pathLst>
          </a:cu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8" name="Google Shape;88;p17"/>
          <p:cNvCxnSpPr/>
          <p:nvPr/>
        </p:nvCxnSpPr>
        <p:spPr>
          <a:xfrm rot="10800000">
            <a:off x="7074925" y="3250438"/>
            <a:ext cx="7500" cy="80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Plan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Single rod in 2-D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Single rod in 3-D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Combination of rods. (Web)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850" y="1834825"/>
            <a:ext cx="2859375" cy="28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References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779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CN" sz="5500"/>
              <a:t>[1] M. Chen, Z. Wang, K. Li, X. Wang, and L. Wei, “Elastic and Stretchable Functional Fibers: A Review of Materials, Fabrication Methods, and Applications,” </a:t>
            </a:r>
            <a:r>
              <a:rPr i="1" lang="zh-CN" sz="5500"/>
              <a:t>Advanced Fiber Materials</a:t>
            </a:r>
            <a:r>
              <a:rPr lang="zh-CN" sz="5500"/>
              <a:t>, vol. 3, no. 1, pp. 1–13, Jan. 2021, doi: https://doi.org/10.1007/s42765-020-00057-5.</a:t>
            </a:r>
            <a:endParaRPr sz="5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/>
              <a:t>[2] Maria Gessica Ciulla, Alessio Massironi, Michela Sugni, M. A. Ensign, S. Marzorati, and Mahdi Forouharshad, “Recent Advances in the Development of Biomimetic Materials,” </a:t>
            </a:r>
            <a:r>
              <a:rPr i="1" lang="zh-CN" sz="5500"/>
              <a:t>Gels</a:t>
            </a:r>
            <a:r>
              <a:rPr lang="zh-CN" sz="5500"/>
              <a:t>, vol. 9, no. 10, pp. 833–833, Oct. 2023, doi: https://doi.org/10.3390/gels9100833.</a:t>
            </a:r>
            <a:endParaRPr sz="5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/>
              <a:t>[3] A. Powers, “Spider Silk: Sronger than Steel? Nature’s Supermaterial,” </a:t>
            </a:r>
            <a:r>
              <a:rPr i="1" lang="zh-CN" sz="5500"/>
              <a:t>Berkeley Scientific Journal</a:t>
            </a:r>
            <a:r>
              <a:rPr lang="zh-CN" sz="5500"/>
              <a:t>, vol. 18, no. 1, 2013, doi: https://doi.org/10.5070/bs3181020651.</a:t>
            </a:r>
            <a:endParaRPr sz="5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/>
              <a:t>[4] K. M. Babu, “Spider silks and their applications,” </a:t>
            </a:r>
            <a:r>
              <a:rPr i="1" lang="zh-CN" sz="5500"/>
              <a:t>Silk</a:t>
            </a:r>
            <a:r>
              <a:rPr lang="zh-CN" sz="5500"/>
              <a:t>, pp. 235–253, 2019, doi: https://doi.org/10.1016/b978-0-08-102540-6.00010-3.</a:t>
            </a:r>
            <a:endParaRPr sz="5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/>
              <a:t>[5] M. K. Jawed and S. Lim, </a:t>
            </a:r>
            <a:r>
              <a:rPr i="1" lang="zh-CN" sz="5500"/>
              <a:t>Discrete Simulation of Slender Structures</a:t>
            </a:r>
            <a:r>
              <a:rPr lang="zh-CN" sz="5500"/>
              <a:t>. 2022.</a:t>
            </a:r>
            <a:endParaRPr sz="5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500"/>
              <a:t>[6] O. M. O’Reilly, “Kirchhoff’s Rod Theory,” </a:t>
            </a:r>
            <a:r>
              <a:rPr i="1" lang="zh-CN" sz="5500"/>
              <a:t>Interaction of mechanics and mathematics</a:t>
            </a:r>
            <a:r>
              <a:rPr lang="zh-CN" sz="5500"/>
              <a:t>, pp. 187–268, Jan. 2017, doi: https://doi.org/10.1007/978-3-319-50598-5_5.</a:t>
            </a:r>
            <a:endParaRPr sz="5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