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7895" cy="9143861"/>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snapToObjects="1">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 name="文本框"/>
          <p:cNvSpPr>
            <a:spLocks noGrp="1"/>
          </p:cNvSpPr>
          <p:nvPr>
            <p:ph type="hdr" idx="2"/>
          </p:nvPr>
        </p:nvSpPr>
        <p:spPr>
          <a:xfrm rot="0">
            <a:off x="0" y="0"/>
            <a:ext cx="2971799" cy="458787"/>
          </a:xfrm>
          <a:prstGeom prst="rect"/>
          <a:noFill/>
          <a:ln w="12700" cmpd="sng" cap="flat">
            <a:noFill/>
            <a:prstDash val="solid"/>
            <a:round/>
          </a:ln>
        </p:spPr>
        <p:txBody>
          <a:bodyPr vert="horz" wrap="square" lIns="91425" tIns="45700" rIns="91425" bIns="45700" anchor="t" anchorCtr="0">
            <a:prstTxWarp prst="textNoShape"/>
          </a:bodyPr>
          <a:lstStyle/>
          <a:p>
            <a:pPr algn="l">
              <a:lnSpc>
                <a:spcPct val="100000"/>
              </a:lnSpc>
              <a:spcBef>
                <a:spcPts val="0"/>
              </a:spcBef>
              <a:spcAft>
                <a:spcPts val="0"/>
              </a:spcAft>
              <a:buNone/>
            </a:pPr>
            <a:endParaRPr lang="zh-CN" altLang="en-US"/>
          </a:p>
        </p:txBody>
      </p:sp>
      <p:sp>
        <p:nvSpPr>
          <p:cNvPr id="11" name="文本框"/>
          <p:cNvSpPr>
            <a:spLocks noGrp="1"/>
          </p:cNvSpPr>
          <p:nvPr>
            <p:ph type="dt" idx="10"/>
          </p:nvPr>
        </p:nvSpPr>
        <p:spPr>
          <a:xfrm rot="0">
            <a:off x="3884613" y="0"/>
            <a:ext cx="2971800" cy="458787"/>
          </a:xfrm>
          <a:prstGeom prst="rect"/>
          <a:noFill/>
          <a:ln w="12700" cmpd="sng" cap="flat">
            <a:noFill/>
            <a:prstDash val="solid"/>
            <a:round/>
          </a:ln>
        </p:spPr>
        <p:txBody>
          <a:bodyPr vert="horz" wrap="square" lIns="91425" tIns="45700" rIns="91425" bIns="45700" anchor="t" anchorCtr="0">
            <a:prstTxWarp prst="textNoShape"/>
          </a:bodyPr>
          <a:lstStyle/>
          <a:p>
            <a:pPr algn="r">
              <a:lnSpc>
                <a:spcPct val="100000"/>
              </a:lnSpc>
              <a:spcBef>
                <a:spcPts val="0"/>
              </a:spcBef>
              <a:spcAft>
                <a:spcPts val="0"/>
              </a:spcAft>
              <a:buNone/>
            </a:pPr>
            <a:endParaRPr lang="zh-CN" altLang="en-US"/>
          </a:p>
        </p:txBody>
      </p:sp>
      <p:sp>
        <p:nvSpPr>
          <p:cNvPr id="12" name="对象"/>
          <p:cNvSpPr>
            <a:spLocks noGrp="1"/>
          </p:cNvSpPr>
          <p:nvPr>
            <p:ph type="sldImg" idx="3"/>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13"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lnSpc>
                <a:spcPct val="100000"/>
              </a:lnSpc>
              <a:spcBef>
                <a:spcPts val="0"/>
              </a:spcBef>
              <a:spcAft>
                <a:spcPts val="0"/>
              </a:spcAft>
              <a:buNone/>
            </a:pPr>
            <a:endParaRPr lang="zh-CN" altLang="en-US"/>
          </a:p>
        </p:txBody>
      </p:sp>
      <p:sp>
        <p:nvSpPr>
          <p:cNvPr id="14" name="文本框"/>
          <p:cNvSpPr>
            <a:spLocks noGrp="1"/>
          </p:cNvSpPr>
          <p:nvPr>
            <p:ph type="ftr"/>
          </p:nvPr>
        </p:nvSpPr>
        <p:spPr>
          <a:xfrm rot="0">
            <a:off x="0" y="8685213"/>
            <a:ext cx="2971799" cy="458787"/>
          </a:xfrm>
          <a:prstGeom prst="rect"/>
          <a:noFill/>
          <a:ln w="12700" cmpd="sng" cap="flat">
            <a:noFill/>
            <a:prstDash val="solid"/>
            <a:round/>
          </a:ln>
        </p:spPr>
        <p:txBody>
          <a:bodyPr vert="horz" wrap="square" lIns="91425" tIns="45700" rIns="91425" bIns="45700" anchor="b" anchorCtr="0">
            <a:prstTxWarp prst="textNoShape"/>
          </a:bodyPr>
          <a:lstStyle/>
          <a:p>
            <a:pPr algn="l">
              <a:lnSpc>
                <a:spcPct val="100000"/>
              </a:lnSpc>
              <a:spcBef>
                <a:spcPts val="0"/>
              </a:spcBef>
              <a:spcAft>
                <a:spcPts val="0"/>
              </a:spcAft>
              <a:buNone/>
            </a:pPr>
            <a:endParaRPr lang="zh-CN" altLang="en-US"/>
          </a:p>
        </p:txBody>
      </p:sp>
      <p:sp>
        <p:nvSpPr>
          <p:cNvPr id="15" name="文本框"/>
          <p:cNvSpPr>
            <a:spLocks noGrp="1"/>
          </p:cNvSpPr>
          <p:nvPr>
            <p:ph type="sldNum"/>
          </p:nvPr>
        </p:nvSpPr>
        <p:spPr>
          <a:xfrm rot="0">
            <a:off x="3884613" y="8685213"/>
            <a:ext cx="2971800" cy="458787"/>
          </a:xfrm>
          <a:prstGeom prst="rect"/>
          <a:noFill/>
          <a:ln w="12700" cmpd="sng" cap="flat">
            <a:noFill/>
            <a:prstDash val="solid"/>
            <a:round/>
          </a:ln>
        </p:spPr>
        <p:txBody>
          <a:bodyPr vert="horz" wrap="square" lIns="91425" tIns="45700" rIns="91425" bIns="45700" anchor="b"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36624916"/>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9"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30"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56282123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2"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73"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9748643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6"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77"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213885382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7"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88"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211803764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0"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41"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4603705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4"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45"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37720306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8"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49"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99127005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2"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53"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5065436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6"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57"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97178083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0"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61"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81957604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4"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65"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08187156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8" name="文本框"/>
          <p:cNvSpPr>
            <a:spLocks noGrp="1"/>
          </p:cNvSpPr>
          <p:nvPr>
            <p:ph type="body" idx="1"/>
          </p:nvPr>
        </p:nvSpPr>
        <p:spPr>
          <a:xfrm rot="0">
            <a:off x="685800" y="4400550"/>
            <a:ext cx="5486400" cy="3600450"/>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
        <p:nvSpPr>
          <p:cNvPr id="69" name="对象"/>
          <p:cNvSpPr>
            <a:spLocks noGrp="1"/>
          </p:cNvSpPr>
          <p:nvPr>
            <p:ph type="sldImg" idx="2"/>
          </p:nvPr>
        </p:nvSpPr>
        <p:spPr>
          <a:xfrm rot="0">
            <a:off x="685800" y="1143000"/>
            <a:ext cx="5486400" cy="30861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Tree>
    <p:extLst>
      <p:ext uri="{BB962C8B-B14F-4D97-AF65-F5344CB8AC3E}">
        <p14:creationId xmlns:p14="http://schemas.microsoft.com/office/powerpoint/2010/main" val="156123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rgbClr val="FFFFFF"/>
        </a:solidFill>
      </p:bgPr>
    </p:bg>
    <p:spTree>
      <p:nvGrpSpPr>
        <p:cNvPr id="1" name=""/>
        <p:cNvGrpSpPr/>
        <p:nvPr/>
      </p:nvGrpSpPr>
      <p:grpSpPr>
        <a:xfrm>
          <a:off x="0" y="0"/>
          <a:ext cx="0" cy="0"/>
          <a:chOff x="0" y="0"/>
          <a:chExt cx="0" cy="0"/>
        </a:xfrm>
      </p:grpSpPr>
      <p:sp>
        <p:nvSpPr>
          <p:cNvPr id="25" name="矩形"/>
          <p:cNvSpPr>
            <a:spLocks/>
          </p:cNvSpPr>
          <p:nvPr/>
        </p:nvSpPr>
        <p:spPr>
          <a:xfrm rot="0">
            <a:off x="446534" y="457200"/>
            <a:ext cx="3703319" cy="94997"/>
          </a:xfrm>
          <a:prstGeom prst="rect"/>
          <a:solidFill>
            <a:srgbClr val="465359"/>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4" name="矩形"/>
          <p:cNvSpPr>
            <a:spLocks/>
          </p:cNvSpPr>
          <p:nvPr/>
        </p:nvSpPr>
        <p:spPr>
          <a:xfrm rot="0">
            <a:off x="8042147" y="453643"/>
            <a:ext cx="3703319" cy="98554"/>
          </a:xfrm>
          <a:prstGeom prst="rect"/>
          <a:solidFill>
            <a:srgbClr val="969FA7"/>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3" name="矩形"/>
          <p:cNvSpPr>
            <a:spLocks/>
          </p:cNvSpPr>
          <p:nvPr/>
        </p:nvSpPr>
        <p:spPr>
          <a:xfrm rot="0">
            <a:off x="4241830" y="457200"/>
            <a:ext cx="3703319" cy="91440"/>
          </a:xfrm>
          <a:prstGeom prst="rect"/>
          <a:solidFill>
            <a:schemeClr val="accent1"/>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22" name="图片" descr="Logo&#10;&#10;Description automatically generated"/>
          <p:cNvPicPr>
            <a:picLocks/>
          </p:cNvPicPr>
          <p:nvPr/>
        </p:nvPicPr>
        <p:blipFill>
          <a:blip r:embed="rId2" cstate="print"/>
          <a:stretch>
            <a:fillRect/>
          </a:stretch>
        </p:blipFill>
        <p:spPr>
          <a:xfrm rot="0">
            <a:off x="10485002" y="6437910"/>
            <a:ext cx="1125804" cy="365126"/>
          </a:xfrm>
          <a:prstGeom prst="rect"/>
          <a:noFill/>
          <a:ln w="12700" cmpd="sng" cap="flat">
            <a:noFill/>
            <a:prstDash val="solid"/>
            <a:round/>
          </a:ln>
        </p:spPr>
      </p:pic>
      <p:sp>
        <p:nvSpPr>
          <p:cNvPr id="16" name="矩形"/>
          <p:cNvSpPr>
            <a:spLocks/>
          </p:cNvSpPr>
          <p:nvPr/>
        </p:nvSpPr>
        <p:spPr>
          <a:xfrm rot="0">
            <a:off x="446534" y="3085764"/>
            <a:ext cx="11298933" cy="3338149"/>
          </a:xfrm>
          <a:prstGeom prst="rect"/>
          <a:solidFill>
            <a:srgbClr val="465359"/>
          </a:solidFill>
          <a:ln w="12700" cmpd="sng" cap="flat">
            <a:noFill/>
            <a:prstDash val="solid"/>
            <a:round/>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7" name="文本框"/>
          <p:cNvSpPr>
            <a:spLocks noGrp="1"/>
          </p:cNvSpPr>
          <p:nvPr>
            <p:ph type="ctrTitle"/>
          </p:nvPr>
        </p:nvSpPr>
        <p:spPr>
          <a:xfrm rot="0">
            <a:off x="581191" y="1020431"/>
            <a:ext cx="10993550" cy="1475013"/>
          </a:xfrm>
          <a:prstGeom prst="rect"/>
          <a:noFill/>
          <a:ln w="12700" cmpd="sng" cap="flat">
            <a:noFill/>
            <a:prstDash val="solid"/>
            <a:round/>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8" name="文本框"/>
          <p:cNvSpPr>
            <a:spLocks noGrp="1"/>
          </p:cNvSpPr>
          <p:nvPr>
            <p:ph type="subTitle" idx="1"/>
          </p:nvPr>
        </p:nvSpPr>
        <p:spPr>
          <a:xfrm rot="0">
            <a:off x="581194" y="2495445"/>
            <a:ext cx="10993546" cy="590321"/>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10000"/>
              </a:lnSpc>
              <a:spcBef>
                <a:spcPts val="32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19" name="文本框"/>
          <p:cNvSpPr>
            <a:spLocks noGrp="1"/>
          </p:cNvSpPr>
          <p:nvPr>
            <p:ph type="dt" idx="10"/>
          </p:nvPr>
        </p:nvSpPr>
        <p:spPr>
          <a:xfrm rot="0">
            <a:off x="7605950" y="6423914"/>
            <a:ext cx="2844798" cy="365125"/>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20" name="文本框"/>
          <p:cNvSpPr>
            <a:spLocks noGrp="1"/>
          </p:cNvSpPr>
          <p:nvPr>
            <p:ph type="ftr"/>
          </p:nvPr>
        </p:nvSpPr>
        <p:spPr>
          <a:xfrm rot="0">
            <a:off x="581192" y="6423914"/>
            <a:ext cx="6917210" cy="365125"/>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21" name="文本框"/>
          <p:cNvSpPr>
            <a:spLocks noGrp="1"/>
          </p:cNvSpPr>
          <p:nvPr>
            <p:ph type="sldNum"/>
          </p:nvPr>
        </p:nvSpPr>
        <p:spPr>
          <a:xfrm rot="0">
            <a:off x="10558300" y="6423914"/>
            <a:ext cx="1052510" cy="365125"/>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endParaRPr>
          </a:p>
        </p:txBody>
      </p:sp>
    </p:spTree>
    <p:extLst>
      <p:ext uri="{BB962C8B-B14F-4D97-AF65-F5344CB8AC3E}">
        <p14:creationId xmlns:p14="http://schemas.microsoft.com/office/powerpoint/2010/main" val="85437511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941434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515337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6"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35"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34"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31" name="文本框"/>
          <p:cNvSpPr>
            <a:spLocks xmlns:a="http://schemas.openxmlformats.org/drawingml/2006/main" noGrp="1"/>
          </p:cNvSpPr>
          <p:nvPr>
            <p:ph type="title"/>
          </p:nvPr>
        </p:nvSpPr>
        <p:spPr>
          <a:xfrm xmlns:a="http://schemas.openxmlformats.org/drawingml/2006/main" rot="0">
            <a:off x="581192" y="702155"/>
            <a:ext cx="11029616" cy="530296"/>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32" name="文本框"/>
          <p:cNvSpPr>
            <a:spLocks xmlns:a="http://schemas.openxmlformats.org/drawingml/2006/main" noGrp="1"/>
          </p:cNvSpPr>
          <p:nvPr>
            <p:ph type="body" idx="1"/>
          </p:nvPr>
        </p:nvSpPr>
        <p:spPr>
          <a:xfrm xmlns:a="http://schemas.openxmlformats.org/drawingml/2006/main" rot="0">
            <a:off x="581192" y="1302026"/>
            <a:ext cx="11029615" cy="4673324"/>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457073" indent="-333756" algn="l">
              <a:lnSpc>
                <a:spcPct val="110000"/>
              </a:lnSpc>
              <a:spcBef>
                <a:spcPts val="360"/>
              </a:spcBef>
              <a:spcAft>
                <a:spcPts val="0"/>
              </a:spcAft>
              <a:buSzPts val="1656"/>
              <a:buFontTx/>
              <a:buChar char="◼"/>
            </a:pPr>
            <a:endParaRPr lang="zh-CN" altLang="en-US"/>
          </a:p>
        </p:txBody>
      </p:sp>
      <p:sp>
        <p:nvSpPr>
          <p:cNvPr id="33"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r">
              <a:lnSpc>
                <a:spcPct val="100000"/>
              </a:lnSpc>
              <a:spcBef>
                <a:spcPts val="0"/>
              </a:spcBef>
              <a:spcAft>
                <a:spcPts val="0"/>
              </a:spcAft>
              <a:buNone/>
            </a:pPr>
            <a:endParaRPr lang="zh-CN" altLang="en-US"/>
          </a:p>
        </p:txBody>
      </p:sp>
    </p:spTree>
    <p:extLst>
      <p:ext uri="{BB962C8B-B14F-4D97-AF65-F5344CB8AC3E}">
        <p14:creationId xmlns:p14="http://schemas.microsoft.com/office/powerpoint/2010/main" val="164390951"/>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85" name="矩形"/>
          <p:cNvSpPr>
            <a:spLocks xmlns:a="http://schemas.openxmlformats.org/drawingml/2006/main"/>
          </p:cNvSpPr>
          <p:nvPr/>
        </p:nvSpPr>
        <p:spPr>
          <a:xfrm xmlns:a="http://schemas.openxmlformats.org/drawingml/2006/main" rot="0">
            <a:off x="446534" y="457200"/>
            <a:ext cx="3703319" cy="94997"/>
          </a:xfrm>
          <a:prstGeom xmlns:a="http://schemas.openxmlformats.org/drawingml/2006/main" prst="rect"/>
          <a:solidFill xmlns:a="http://schemas.openxmlformats.org/drawingml/2006/main">
            <a:srgbClr val="465359"/>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4" name="矩形"/>
          <p:cNvSpPr>
            <a:spLocks xmlns:a="http://schemas.openxmlformats.org/drawingml/2006/main"/>
          </p:cNvSpPr>
          <p:nvPr/>
        </p:nvSpPr>
        <p:spPr>
          <a:xfrm xmlns:a="http://schemas.openxmlformats.org/drawingml/2006/main" rot="0">
            <a:off x="8042147" y="453643"/>
            <a:ext cx="3703319" cy="98554"/>
          </a:xfrm>
          <a:prstGeom xmlns:a="http://schemas.openxmlformats.org/drawingml/2006/main" prst="rect"/>
          <a:solidFill xmlns:a="http://schemas.openxmlformats.org/drawingml/2006/main">
            <a:srgbClr val="969FA7"/>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3" name="矩形"/>
          <p:cNvSpPr>
            <a:spLocks xmlns:a="http://schemas.openxmlformats.org/drawingml/2006/main"/>
          </p:cNvSpPr>
          <p:nvPr/>
        </p:nvSpPr>
        <p:spPr>
          <a:xfrm xmlns:a="http://schemas.openxmlformats.org/drawingml/2006/main" rot="0">
            <a:off x="4241830" y="457200"/>
            <a:ext cx="3703319" cy="91440"/>
          </a:xfrm>
          <a:prstGeom xmlns:a="http://schemas.openxmlformats.org/drawingml/2006/main" prst="rect"/>
          <a:solidFill xmlns:a="http://schemas.openxmlformats.org/drawingml/2006/main">
            <a:schemeClr val="accent1"/>
          </a:solidFill>
          <a:ln xmlns:a="http://schemas.openxmlformats.org/drawingml/2006/main" w="12700" cmpd="sng" cap="flat">
            <a:noFill/>
            <a:prstDash val="solid"/>
            <a:round/>
          </a:ln>
        </p:spPr>
        <p:txBody>
          <a:bodyPr xmlns:a="http://schemas.openxmlformats.org/drawingml/2006/main" vert="horz" wrap="square" lIns="91425" tIns="91425" rIns="91425" bIns="91425"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82" name="图片" descr="Logo&#10;&#10;Description automatically generated"/>
          <p:cNvPicPr>
            <a:picLocks xmlns:a="http://schemas.openxmlformats.org/drawingml/2006/main"/>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10485002" y="6437910"/>
            <a:ext cx="1125804" cy="365126"/>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78" name="文本框"/>
          <p:cNvSpPr>
            <a:spLocks xmlns:a="http://schemas.openxmlformats.org/drawingml/2006/main" noGrp="1"/>
          </p:cNvSpPr>
          <p:nvPr>
            <p:ph type="title"/>
          </p:nvPr>
        </p:nvSpPr>
        <p:spPr>
          <a:xfrm xmlns:a="http://schemas.openxmlformats.org/drawingml/2006/main" rot="0">
            <a:off x="575894" y="729658"/>
            <a:ext cx="11029616" cy="59224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b"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79" name="文本框"/>
          <p:cNvSpPr>
            <a:spLocks xmlns:a="http://schemas.openxmlformats.org/drawingml/2006/main" noGrp="1"/>
          </p:cNvSpPr>
          <p:nvPr>
            <p:ph type="dt" idx="10"/>
          </p:nvPr>
        </p:nvSpPr>
        <p:spPr>
          <a:xfrm xmlns:a="http://schemas.openxmlformats.org/drawingml/2006/main" rot="0">
            <a:off x="7605950" y="6423914"/>
            <a:ext cx="2844798"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algn="r">
              <a:lnSpc>
                <a:spcPct val="100000"/>
              </a:lnSpc>
              <a:spcBef>
                <a:spcPts val="0"/>
              </a:spcBef>
              <a:spcAft>
                <a:spcPts val="0"/>
              </a:spcAft>
              <a:buNone/>
            </a:pPr>
            <a:endParaRPr lang="zh-CN" altLang="en-US"/>
          </a:p>
        </p:txBody>
      </p:sp>
      <p:sp>
        <p:nvSpPr>
          <p:cNvPr id="80" name="文本框"/>
          <p:cNvSpPr>
            <a:spLocks xmlns:a="http://schemas.openxmlformats.org/drawingml/2006/main" noGrp="1"/>
          </p:cNvSpPr>
          <p:nvPr>
            <p:ph type="ftr"/>
          </p:nvPr>
        </p:nvSpPr>
        <p:spPr>
          <a:xfrm xmlns:a="http://schemas.openxmlformats.org/drawingml/2006/main" rot="0">
            <a:off x="581192" y="6423914"/>
            <a:ext cx="691721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t" anchorCtr="0">
            <a:prstTxWarp prst="textNoShape"/>
          </a:bodyPr>
          <a:lstStyle xmlns:a="http://schemas.openxmlformats.org/drawingml/2006/main"/>
          <a:p xmlns:a="http://schemas.openxmlformats.org/drawingml/2006/main">
            <a:pPr algn="l">
              <a:lnSpc>
                <a:spcPct val="100000"/>
              </a:lnSpc>
              <a:spcBef>
                <a:spcPts val="0"/>
              </a:spcBef>
              <a:spcAft>
                <a:spcPts val="0"/>
              </a:spcAft>
              <a:buNone/>
            </a:pPr>
            <a:endParaRPr lang="zh-CN" altLang="en-US"/>
          </a:p>
        </p:txBody>
      </p:sp>
      <p:sp>
        <p:nvSpPr>
          <p:cNvPr id="81" name="文本框"/>
          <p:cNvSpPr>
            <a:spLocks xmlns:a="http://schemas.openxmlformats.org/drawingml/2006/main" noGrp="1"/>
          </p:cNvSpPr>
          <p:nvPr>
            <p:ph type="sldNum"/>
          </p:nvPr>
        </p:nvSpPr>
        <p:spPr>
          <a:xfrm xmlns:a="http://schemas.openxmlformats.org/drawingml/2006/main" rot="0">
            <a:off x="10558300" y="6423914"/>
            <a:ext cx="1052510" cy="365125"/>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25" tIns="45700" rIns="91425" bIns="4570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cap="none">
              <a:solidFill>
                <a:srgbClr val="3F3F3F"/>
              </a:solidFill>
              <a:latin typeface="Libre Franklin" pitchFamily="0" charset="0"/>
              <a:ea typeface="Libre Franklin" pitchFamily="0" charset="0"/>
              <a:cs typeface="Libre Franklin" pitchFamily="0" charset="0"/>
              <a:sym typeface="Libre Franklin" pitchFamily="0" charset="0"/>
            </a:endParaRPr>
          </a:p>
        </p:txBody>
      </p:sp>
    </p:spTree>
    <p:extLst>
      <p:ext uri="{BB962C8B-B14F-4D97-AF65-F5344CB8AC3E}">
        <p14:creationId xmlns:p14="http://schemas.microsoft.com/office/powerpoint/2010/main" val="28522043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600198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481079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887105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756073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4582252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02176014"/>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769623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007428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81192" y="705124"/>
            <a:ext cx="11029616" cy="557146"/>
          </a:xfrm>
          <a:prstGeom prst="rect"/>
          <a:noFill/>
          <a:ln w="12700" cmpd="sng" cap="flat">
            <a:noFill/>
            <a:prstDash val="solid"/>
            <a:round/>
          </a:ln>
        </p:spPr>
        <p:txBody>
          <a:bodyPr vert="horz" wrap="square" lIns="91425" tIns="45700" rIns="91425" bIns="45700" anchor="b" anchorCtr="0">
            <a:prstTxWarp prst="textNoShape"/>
          </a:bodyPr>
          <a:lstStyle/>
          <a:p>
            <a:pPr algn="l">
              <a:lnSpc>
                <a:spcPct val="100000"/>
              </a:lnSpc>
              <a:spcBef>
                <a:spcPts val="0"/>
              </a:spcBef>
              <a:spcAft>
                <a:spcPts val="0"/>
              </a:spcAft>
              <a:buNone/>
            </a:pPr>
            <a:endParaRPr lang="zh-CN" altLang="en-US"/>
          </a:p>
        </p:txBody>
      </p:sp>
      <p:sp>
        <p:nvSpPr>
          <p:cNvPr id="3" name="文本框"/>
          <p:cNvSpPr>
            <a:spLocks noGrp="1"/>
          </p:cNvSpPr>
          <p:nvPr>
            <p:ph type="body" idx="1"/>
          </p:nvPr>
        </p:nvSpPr>
        <p:spPr>
          <a:xfrm rot="0">
            <a:off x="581192" y="1415198"/>
            <a:ext cx="11029616" cy="4572852"/>
          </a:xfrm>
          <a:prstGeom prst="rect"/>
          <a:noFill/>
          <a:ln w="12700" cmpd="sng" cap="flat">
            <a:noFill/>
            <a:prstDash val="solid"/>
            <a:round/>
          </a:ln>
        </p:spPr>
        <p:txBody>
          <a:bodyPr vert="horz" wrap="square" lIns="91425" tIns="45700" rIns="91425" bIns="45700" anchor="ctr" anchorCtr="0">
            <a:prstTxWarp prst="textNoShape"/>
          </a:bodyPr>
          <a:lstStyle/>
          <a:p>
            <a:pPr marL="457200" indent="-327914" algn="l">
              <a:lnSpc>
                <a:spcPct val="110000"/>
              </a:lnSpc>
              <a:spcBef>
                <a:spcPts val="340"/>
              </a:spcBef>
              <a:spcAft>
                <a:spcPts val="0"/>
              </a:spcAft>
              <a:buClr>
                <a:schemeClr val="accent1"/>
              </a:buClr>
              <a:buSzPts val="1564"/>
              <a:buFont typeface="Noto Sans Symbols" pitchFamily="0" charset="0"/>
              <a:buChar char="◼"/>
            </a:pPr>
            <a:endParaRPr lang="zh-CN" altLang="en-US"/>
          </a:p>
        </p:txBody>
      </p:sp>
      <p:sp>
        <p:nvSpPr>
          <p:cNvPr id="4" name="文本框"/>
          <p:cNvSpPr>
            <a:spLocks noGrp="1"/>
          </p:cNvSpPr>
          <p:nvPr>
            <p:ph type="dt" idx="10"/>
          </p:nvPr>
        </p:nvSpPr>
        <p:spPr>
          <a:xfrm rot="0">
            <a:off x="7605950" y="6423914"/>
            <a:ext cx="2844798" cy="365125"/>
          </a:xfrm>
          <a:prstGeom prst="rect"/>
          <a:noFill/>
          <a:ln w="12700" cmpd="sng" cap="flat">
            <a:noFill/>
            <a:prstDash val="solid"/>
            <a:round/>
          </a:ln>
        </p:spPr>
        <p:txBody>
          <a:bodyPr vert="horz" wrap="square" lIns="91425" tIns="45700" rIns="91425" bIns="45700" anchor="ctr" anchorCtr="0">
            <a:prstTxWarp prst="textNoShape"/>
          </a:bodyPr>
          <a:lstStyle/>
          <a:p>
            <a:pPr algn="r">
              <a:lnSpc>
                <a:spcPct val="100000"/>
              </a:lnSpc>
              <a:spcBef>
                <a:spcPts val="0"/>
              </a:spcBef>
              <a:spcAft>
                <a:spcPts val="0"/>
              </a:spcAft>
              <a:buNone/>
            </a:pPr>
            <a:endParaRPr lang="zh-CN" altLang="en-US"/>
          </a:p>
        </p:txBody>
      </p:sp>
      <p:sp>
        <p:nvSpPr>
          <p:cNvPr id="5" name="文本框"/>
          <p:cNvSpPr>
            <a:spLocks noGrp="1"/>
          </p:cNvSpPr>
          <p:nvPr>
            <p:ph type="sldNum"/>
          </p:nvPr>
        </p:nvSpPr>
        <p:spPr>
          <a:xfrm rot="0">
            <a:off x="10558300" y="6423914"/>
            <a:ext cx="1052510" cy="365125"/>
          </a:xfrm>
          <a:prstGeom prst="rect"/>
          <a:noFill/>
          <a:ln w="12700" cmpd="sng" cap="flat">
            <a:noFill/>
            <a:prstDash val="solid"/>
            <a:round/>
          </a:ln>
        </p:spPr>
        <p:txBody>
          <a:bodyPr vert="horz" wrap="square" lIns="91425" tIns="45700" rIns="91425" bIns="4570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0" cap="none" spc="0" baseline="0">
                <a:solidFill>
                  <a:srgbClr val="3F3F3F"/>
                </a:solidFill>
                <a:latin typeface="Libre Franklin" pitchFamily="0" charset="0"/>
                <a:ea typeface="Libre Franklin" pitchFamily="0" charset="0"/>
                <a:cs typeface="Libre Franklin" pitchFamily="0" charset="0"/>
                <a:sym typeface="Libre Franklin" pitchFamily="0" charset="0"/>
              </a:rPr>
              <a:t>&lt;#&gt;</a:t>
            </a:fld>
            <a:endParaRPr lang="zh-CN" altLang="en-US" sz="900" b="0" i="0" u="none" strike="noStrike" cap="none">
              <a:solidFill>
                <a:srgbClr val="3F3F3F"/>
              </a:solidFill>
              <a:latin typeface="Libre Franklin" pitchFamily="0" charset="0"/>
              <a:ea typeface="Libre Franklin" pitchFamily="0" charset="0"/>
              <a:cs typeface="Libre Franklin" pitchFamily="0" charset="0"/>
              <a:sym typeface="Libre Franklin" pitchFamily="0" charset="0"/>
            </a:endParaRPr>
          </a:p>
        </p:txBody>
      </p:sp>
      <p:sp>
        <p:nvSpPr>
          <p:cNvPr id="6" name="矩形"/>
          <p:cNvSpPr>
            <a:spLocks/>
          </p:cNvSpPr>
          <p:nvPr/>
        </p:nvSpPr>
        <p:spPr>
          <a:xfrm rot="0">
            <a:off x="446534" y="457200"/>
            <a:ext cx="3703319" cy="94997"/>
          </a:xfrm>
          <a:prstGeom prst="rect"/>
          <a:solidFill>
            <a:srgbClr val="465359"/>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7" name="矩形"/>
          <p:cNvSpPr>
            <a:spLocks/>
          </p:cNvSpPr>
          <p:nvPr/>
        </p:nvSpPr>
        <p:spPr>
          <a:xfrm rot="0">
            <a:off x="8042147" y="453643"/>
            <a:ext cx="3703319" cy="98554"/>
          </a:xfrm>
          <a:prstGeom prst="rect"/>
          <a:solidFill>
            <a:srgbClr val="969FA7"/>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8" name="矩形"/>
          <p:cNvSpPr>
            <a:spLocks/>
          </p:cNvSpPr>
          <p:nvPr/>
        </p:nvSpPr>
        <p:spPr>
          <a:xfrm rot="0">
            <a:off x="4241830" y="457200"/>
            <a:ext cx="3703319" cy="91440"/>
          </a:xfrm>
          <a:prstGeom prst="rect"/>
          <a:solidFill>
            <a:schemeClr val="accent1"/>
          </a:solidFill>
          <a:ln w="12700" cmpd="sng" cap="flat">
            <a:noFill/>
            <a:prstDash val="solid"/>
            <a:round/>
          </a:ln>
        </p:spPr>
        <p:txBody>
          <a:bodyPr vert="horz" wrap="square" lIns="91425" tIns="91425" rIns="91425" bIns="91425" anchor="ctr" anchorCtr="0">
            <a:prstTxWarp prst="textNoShape"/>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pic>
        <p:nvPicPr>
          <p:cNvPr id="9" name="图片" descr="Logo&#10;&#10;Description automatically generated"/>
          <p:cNvPicPr>
            <a:picLocks/>
          </p:cNvPicPr>
          <p:nvPr/>
        </p:nvPicPr>
        <p:blipFill>
          <a:blip r:embed="rId1" cstate="print"/>
          <a:stretch>
            <a:fillRect/>
          </a:stretch>
        </p:blipFill>
        <p:spPr>
          <a:xfrm rot="0">
            <a:off x="10485002" y="6437910"/>
            <a:ext cx="1125804" cy="365126"/>
          </a:xfrm>
          <a:prstGeom prst="rect"/>
          <a:noFill/>
          <a:ln w="12700" cmpd="sng" cap="flat">
            <a:noFill/>
            <a:prstDash val="solid"/>
            <a:round/>
          </a:ln>
        </p:spPr>
      </p:pic>
    </p:spTree>
    <p:extLst>
      <p:ext uri="{BB962C8B-B14F-4D97-AF65-F5344CB8AC3E}">
        <p14:creationId xmlns:p14="http://schemas.microsoft.com/office/powerpoint/2010/main" val="1281420374"/>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hyperlink" Target="https://pynput.readthedocs.io/en/latest/" TargetMode="External"/><Relationship Id="rId2" Type="http://schemas.openxmlformats.org/officeDocument/2006/relationships/hyperlink" Target="https://docs.python.org/3/library/tkinter.html" TargetMode="External"/><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6" name="文本框"/>
          <p:cNvSpPr>
            <a:spLocks noGrp="1"/>
          </p:cNvSpPr>
          <p:nvPr>
            <p:ph type="ctrTitle"/>
          </p:nvPr>
        </p:nvSpPr>
        <p:spPr>
          <a:xfrm rot="0">
            <a:off x="1318767" y="1782745"/>
            <a:ext cx="10043998" cy="977777"/>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r>
              <a:rPr lang="en-US" altLang="zh-CN" sz="3200" b="1" i="0" u="none" strike="noStrike" kern="0" cap="none" spc="0" baseline="0">
                <a:solidFill>
                  <a:schemeClr val="accent1"/>
                </a:solidFill>
                <a:latin typeface="Arial" pitchFamily="0" charset="0"/>
                <a:ea typeface="Arial" pitchFamily="0" charset="0"/>
                <a:cs typeface="Arial" pitchFamily="0" charset="0"/>
                <a:sym typeface="Arial" pitchFamily="0" charset="0"/>
              </a:rPr>
              <a:t>CRAFTING A KEYLOGGER FOR DEFENSIVE STRATEGIES</a:t>
            </a:r>
            <a:endParaRPr lang="zh-CN" altLang="en-US" sz="3200" b="1" i="0" u="none" strike="noStrike" kern="0" cap="none" spc="0" baseline="0">
              <a:solidFill>
                <a:schemeClr val="accent2"/>
              </a:solidFill>
              <a:latin typeface="Arial" pitchFamily="0" charset="0"/>
              <a:ea typeface="Arial" pitchFamily="0" charset="0"/>
              <a:cs typeface="Arial" pitchFamily="0" charset="0"/>
              <a:sym typeface="Arial" pitchFamily="0" charset="0"/>
            </a:endParaRPr>
          </a:p>
        </p:txBody>
      </p:sp>
      <p:sp>
        <p:nvSpPr>
          <p:cNvPr id="27" name="矩形"/>
          <p:cNvSpPr>
            <a:spLocks/>
          </p:cNvSpPr>
          <p:nvPr/>
        </p:nvSpPr>
        <p:spPr>
          <a:xfrm rot="0">
            <a:off x="-329782" y="1034320"/>
            <a:ext cx="12726648" cy="57717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ctr">
              <a:lnSpc>
                <a:spcPct val="100000"/>
              </a:lnSpc>
              <a:spcBef>
                <a:spcPts val="0"/>
              </a:spcBef>
              <a:spcAft>
                <a:spcPts val="0"/>
              </a:spcAft>
              <a:buNone/>
            </a:pPr>
            <a:r>
              <a:rPr lang="en-US" altLang="zh-CN" sz="3200" b="1" i="0" u="none" strike="noStrike" kern="0" cap="none" spc="0" baseline="0">
                <a:solidFill>
                  <a:srgbClr val="1482AB"/>
                </a:solidFill>
                <a:latin typeface="Arial" pitchFamily="0" charset="0"/>
                <a:ea typeface="Arial" pitchFamily="0" charset="0"/>
                <a:cs typeface="Arial" pitchFamily="0" charset="0"/>
                <a:sym typeface="Arial" pitchFamily="0" charset="0"/>
              </a:rPr>
              <a:t>CAPSTONE PROJECT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28" name="矩形"/>
          <p:cNvSpPr>
            <a:spLocks/>
          </p:cNvSpPr>
          <p:nvPr/>
        </p:nvSpPr>
        <p:spPr>
          <a:xfrm rot="0">
            <a:off x="2376000" y="3577500"/>
            <a:ext cx="8829900" cy="24536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Presented By:</a:t>
            </a:r>
            <a:endPar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Student Name- </a:t>
            </a:r>
            <a:r>
              <a:rPr lang="en-US" altLang="zh-CN" sz="2000" b="1" i="0" u="none" strike="noStrike" kern="0" cap="none" spc="0" baseline="0">
                <a:solidFill>
                  <a:srgbClr val="1482AB"/>
                </a:solidFill>
                <a:latin typeface="Arial" pitchFamily="0" charset="0"/>
                <a:ea typeface="Arial" pitchFamily="0" charset="0"/>
                <a:cs typeface="Arial" pitchFamily="0" charset="0"/>
              </a:rPr>
              <a:t>SARAN M</a:t>
            </a:r>
            <a:endPar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College Name-KINGS ENGINEERING COLLEGE </a:t>
            </a:r>
            <a:endPar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Department- Information Technology</a:t>
            </a:r>
            <a:endPar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rPr>
              <a:t>Reg no : 2108212050</a:t>
            </a:r>
            <a:r>
              <a:rPr lang="en-US" altLang="zh-CN" sz="2000" b="1" i="0" u="none" strike="noStrike" kern="0" cap="none" spc="0" baseline="0">
                <a:solidFill>
                  <a:srgbClr val="1482AB"/>
                </a:solidFill>
                <a:latin typeface="Arial" pitchFamily="0" charset="0"/>
                <a:ea typeface="Arial" pitchFamily="0" charset="0"/>
                <a:cs typeface="Arial" pitchFamily="0" charset="0"/>
              </a:rPr>
              <a:t>97</a:t>
            </a:r>
            <a:endPar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000" b="1" i="0" u="none" strike="noStrike" kern="0" cap="none" spc="0" baseline="0">
              <a:solidFill>
                <a:srgbClr val="1482AB"/>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34728941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0" name="文本框"/>
          <p:cNvSpPr>
            <a:spLocks noGrp="1"/>
          </p:cNvSpPr>
          <p:nvPr>
            <p:ph type="body" idx="1"/>
          </p:nvPr>
        </p:nvSpPr>
        <p:spPr>
          <a:xfrm rot="0">
            <a:off x="581192" y="1302026"/>
            <a:ext cx="11029615" cy="4673324"/>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r>
              <a:rPr lang="en-US" altLang="zh-CN" sz="1400" b="0" i="0" u="none" strike="noStrike" kern="0" cap="none" spc="0" baseline="0">
                <a:solidFill>
                  <a:srgbClr val="0C0C0C"/>
                </a:solidFill>
                <a:latin typeface="Arial" pitchFamily="0" charset="0"/>
                <a:ea typeface="Arial" pitchFamily="0" charset="0"/>
                <a:cs typeface="Lucida Sans"/>
              </a:rPr>
              <a:t>The future scope of this keylogger project includes several potential enhancements: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939"/>
              </a:spcBef>
              <a:spcAft>
                <a:spcPts val="0"/>
              </a:spcAft>
              <a:buSzPts val="1564"/>
              <a:buFont typeface="Arial" pitchFamily="0" charset="0"/>
              <a:buChar char="•"/>
            </a:pPr>
            <a:r>
              <a:rPr lang="en-US" altLang="zh-CN" sz="1400" b="0" i="0" u="none" strike="noStrike" kern="0" cap="none" spc="0" baseline="0">
                <a:solidFill>
                  <a:srgbClr val="0C0C0C"/>
                </a:solidFill>
                <a:latin typeface="Arial" pitchFamily="0" charset="0"/>
                <a:ea typeface="Arial" pitchFamily="0" charset="0"/>
                <a:cs typeface="Lucida Sans"/>
              </a:rPr>
              <a:t>Integration with machine learning algorithms for advanced behavioral analysis and anomaly detection</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939"/>
              </a:spcBef>
              <a:spcAft>
                <a:spcPts val="0"/>
              </a:spcAft>
              <a:buSzPts val="1564"/>
              <a:buFont typeface="Arial" pitchFamily="0" charset="0"/>
              <a:buChar char="•"/>
            </a:pPr>
            <a:r>
              <a:rPr lang="en-US" altLang="zh-CN" sz="1400" b="0" i="0" u="none" strike="noStrike" kern="0" cap="none" spc="0" baseline="0">
                <a:solidFill>
                  <a:srgbClr val="0C0C0C"/>
                </a:solidFill>
                <a:latin typeface="Arial" pitchFamily="0" charset="0"/>
                <a:ea typeface="Arial" pitchFamily="0" charset="0"/>
                <a:cs typeface="Lucida Sans"/>
              </a:rPr>
              <a:t>Expansion of reporting capabilities to include detailed session logs, application usage patterns, and productivity metrics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939"/>
              </a:spcBef>
              <a:spcAft>
                <a:spcPts val="0"/>
              </a:spcAft>
              <a:buSzPts val="1564"/>
              <a:buFont typeface="Arial" pitchFamily="0" charset="0"/>
              <a:buChar char="•"/>
            </a:pPr>
            <a:r>
              <a:rPr lang="en-US" altLang="zh-CN" sz="1400" b="0" i="0" u="none" strike="noStrike" kern="0" cap="none" spc="0" baseline="0">
                <a:solidFill>
                  <a:srgbClr val="0C0C0C"/>
                </a:solidFill>
                <a:latin typeface="Arial" pitchFamily="0" charset="0"/>
                <a:ea typeface="Arial" pitchFamily="0" charset="0"/>
                <a:cs typeface="Lucida Sans"/>
              </a:rPr>
              <a:t>Development of mobile and cloud-based versions to enable cross-device monitoring and remote accessibility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939"/>
              </a:spcBef>
              <a:spcAft>
                <a:spcPts val="0"/>
              </a:spcAft>
              <a:buSzPts val="1564"/>
              <a:buFont typeface="Arial" pitchFamily="0" charset="0"/>
              <a:buChar char="•"/>
            </a:pPr>
            <a:r>
              <a:rPr lang="en-US" altLang="zh-CN" sz="1400" b="0" i="0" u="none" strike="noStrike" kern="0" cap="none" spc="0" baseline="0">
                <a:solidFill>
                  <a:srgbClr val="0C0C0C"/>
                </a:solidFill>
                <a:latin typeface="Arial" pitchFamily="0" charset="0"/>
                <a:ea typeface="Arial" pitchFamily="0" charset="0"/>
                <a:cs typeface="Lucida Sans"/>
              </a:rPr>
              <a:t>Incorporation of real-time alerting mechanisms to notify administrators of suspicious activities or security incidents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939"/>
              </a:spcBef>
              <a:spcAft>
                <a:spcPts val="0"/>
              </a:spcAft>
              <a:buSzPts val="1564"/>
              <a:buFont typeface="Arial" pitchFamily="0" charset="0"/>
              <a:buChar char="•"/>
            </a:pPr>
            <a:r>
              <a:rPr lang="en-US" altLang="zh-CN" sz="1400" b="0" i="0" u="none" strike="noStrike" kern="0" cap="none" spc="0" baseline="0">
                <a:solidFill>
                  <a:srgbClr val="0C0C0C"/>
                </a:solidFill>
                <a:latin typeface="Arial" pitchFamily="0" charset="0"/>
                <a:ea typeface="Arial" pitchFamily="0" charset="0"/>
                <a:cs typeface="Lucida Sans"/>
              </a:rPr>
              <a:t>Seamless integration with existing enterprise security and monitoring systems for comprehensive risk management As organizations continue to face evolving cybersecurity challenges, the need for robust and adaptable remote monitoring solutions will only increase. Ensuring the ethical and compliant deployment of such tools while continuously improving their capabilities will be crucial for maintaining organizational security and productivity.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206121" algn="l">
              <a:lnSpc>
                <a:spcPct val="110000"/>
              </a:lnSpc>
              <a:spcBef>
                <a:spcPts val="939"/>
              </a:spcBef>
              <a:spcAft>
                <a:spcPts val="0"/>
              </a:spcAft>
              <a:buNone/>
            </a:pPr>
            <a:endParaRPr lang="zh-CN" altLang="en-US" sz="1400" b="0" i="0" u="none" strike="noStrike" kern="0" cap="none" spc="0" baseline="0">
              <a:solidFill>
                <a:srgbClr val="0C0C0C"/>
              </a:solidFill>
              <a:latin typeface="Arial" pitchFamily="0" charset="0"/>
              <a:ea typeface="Arial" pitchFamily="0" charset="0"/>
              <a:cs typeface="Lucida Sans"/>
            </a:endParaRPr>
          </a:p>
        </p:txBody>
      </p:sp>
      <p:sp>
        <p:nvSpPr>
          <p:cNvPr id="71" name="矩形"/>
          <p:cNvSpPr>
            <a:spLocks/>
          </p:cNvSpPr>
          <p:nvPr/>
        </p:nvSpPr>
        <p:spPr>
          <a:xfrm rot="0">
            <a:off x="535670" y="844659"/>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80000"/>
              </a:lnSpc>
              <a:spcBef>
                <a:spcPts val="0"/>
              </a:spcBef>
              <a:spcAft>
                <a:spcPts val="0"/>
              </a:spcAft>
              <a:buNone/>
            </a:pPr>
            <a:r>
              <a:rPr lang="en-US" altLang="zh-CN" sz="3300" b="1" i="0" u="none" strike="noStrike" kern="0" cap="none" spc="0" baseline="0">
                <a:solidFill>
                  <a:schemeClr val="accent1"/>
                </a:solidFill>
                <a:latin typeface="Arial" pitchFamily="0" charset="0"/>
                <a:ea typeface="Arial" pitchFamily="0" charset="0"/>
                <a:cs typeface="Arial" pitchFamily="0" charset="0"/>
                <a:sym typeface="Arial" pitchFamily="0" charset="0"/>
              </a:rPr>
              <a:t>FUTURE SCOPE</a:t>
            </a:r>
            <a:endParaRPr lang="zh-CN" altLang="en-US" sz="11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783886029"/>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74"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REFERENCES</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75" name="文本框"/>
          <p:cNvSpPr>
            <a:spLocks noGrp="1"/>
          </p:cNvSpPr>
          <p:nvPr>
            <p:ph type="body" idx="1"/>
          </p:nvPr>
        </p:nvSpPr>
        <p:spPr>
          <a:xfrm rot="0">
            <a:off x="581192" y="1232452"/>
            <a:ext cx="11029615" cy="4923392"/>
          </a:xfrm>
          <a:prstGeom prst="rect"/>
          <a:noFill/>
          <a:ln w="12700" cmpd="sng" cap="flat">
            <a:noFill/>
            <a:prstDash val="solid"/>
            <a:round/>
          </a:ln>
        </p:spPr>
        <p:txBody>
          <a:bodyPr vert="horz" wrap="square" lIns="91425" tIns="45700" rIns="91425" bIns="45700" anchor="ctr" anchorCtr="0">
            <a:prstTxWarp prst="textNoShape"/>
          </a:bodyPr>
          <a:lstStyle/>
          <a:p>
            <a:pPr marL="305943" indent="-305943" algn="l">
              <a:lnSpc>
                <a:spcPct val="110000"/>
              </a:lnSpc>
              <a:spcBef>
                <a:spcPts val="0"/>
              </a:spcBef>
              <a:spcAft>
                <a:spcPts val="0"/>
              </a:spcAft>
              <a:buSzPts val="1472"/>
              <a:buFontTx/>
              <a:buAutoNum type="arabicPeriod"/>
            </a:pPr>
            <a:r>
              <a:rPr lang="en-US" altLang="zh-CN" sz="1600" b="1" i="0" u="none" strike="noStrike" kern="0" cap="none" spc="0" baseline="0">
                <a:solidFill>
                  <a:srgbClr val="0C0C0C"/>
                </a:solidFill>
                <a:latin typeface="Arial" pitchFamily="0" charset="0"/>
                <a:ea typeface="Arial" pitchFamily="0" charset="0"/>
                <a:cs typeface="Lucida Sans"/>
              </a:rPr>
              <a:t>Cybersecurity and Data Privacy Regulations:</a:t>
            </a:r>
            <a:endParaRPr lang="en-US" altLang="zh-CN" sz="1600" b="0" i="0" u="none" strike="noStrike" kern="0" cap="none" spc="0" baseline="0">
              <a:solidFill>
                <a:srgbClr val="0C0C0C"/>
              </a:solidFill>
              <a:latin typeface="Arial" pitchFamily="0" charset="0"/>
              <a:ea typeface="Arial" pitchFamily="0" charset="0"/>
              <a:cs typeface="Lucida Sans"/>
            </a:endParaRPr>
          </a:p>
          <a:p>
            <a:pPr lvl="1" marL="742950" indent="-285750" algn="l">
              <a:lnSpc>
                <a:spcPct val="100000"/>
              </a:lnSpc>
              <a:spcBef>
                <a:spcPts val="920"/>
              </a:spcBef>
              <a:spcAft>
                <a:spcPts val="0"/>
              </a:spcAft>
              <a:buSzPts val="1472"/>
              <a:buFontTx/>
              <a:buAutoNum type="arabicPeriod"/>
            </a:pPr>
            <a:r>
              <a:rPr lang="en-US" altLang="zh-CN" sz="1600" b="0" i="0" u="none" strike="noStrike" kern="0" cap="none" spc="0" baseline="0">
                <a:solidFill>
                  <a:srgbClr val="0C0C0C"/>
                </a:solidFill>
                <a:latin typeface="Arial" pitchFamily="0" charset="0"/>
                <a:ea typeface="Arial" pitchFamily="0" charset="0"/>
                <a:cs typeface="Lucida Sans"/>
              </a:rPr>
              <a:t>General Data Protection Regulation (GDPR)</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920"/>
              </a:spcBef>
              <a:spcAft>
                <a:spcPts val="0"/>
              </a:spcAft>
              <a:buSzPts val="1472"/>
              <a:buFontTx/>
              <a:buAutoNum type="arabicPeriod"/>
            </a:pPr>
            <a:r>
              <a:rPr lang="en-US" altLang="zh-CN" sz="1600" b="0" i="0" u="none" strike="noStrike" kern="0" cap="none" spc="0" baseline="0">
                <a:solidFill>
                  <a:srgbClr val="0C0C0C"/>
                </a:solidFill>
                <a:latin typeface="Arial" pitchFamily="0" charset="0"/>
                <a:ea typeface="Arial" pitchFamily="0" charset="0"/>
                <a:cs typeface="Lucida Sans"/>
              </a:rPr>
              <a:t>Health Insurance Portability and Accountability Act (HIPAA)</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920"/>
              </a:spcBef>
              <a:spcAft>
                <a:spcPts val="0"/>
              </a:spcAft>
              <a:buSzPts val="1472"/>
              <a:buFontTx/>
              <a:buAutoNum type="arabicPeriod"/>
            </a:pPr>
            <a:r>
              <a:rPr lang="en-US" altLang="zh-CN" sz="1600" b="0" i="0" u="none" strike="noStrike" kern="0" cap="none" spc="0" baseline="0">
                <a:solidFill>
                  <a:srgbClr val="0C0C0C"/>
                </a:solidFill>
                <a:latin typeface="Arial" pitchFamily="0" charset="0"/>
                <a:ea typeface="Arial" pitchFamily="0" charset="0"/>
                <a:cs typeface="Lucida Sans"/>
              </a:rPr>
              <a:t>National Institute of Standards and Technology (NIST) Cybersecurity Framework</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920"/>
              </a:spcBef>
              <a:spcAft>
                <a:spcPts val="0"/>
              </a:spcAft>
              <a:buSzPts val="1472"/>
              <a:buFontTx/>
              <a:buAutoNum type="arabicPeriod"/>
            </a:pPr>
            <a:r>
              <a:rPr lang="en-US" altLang="zh-CN" sz="1600" b="1" i="0" u="none" strike="noStrike" kern="0" cap="none" spc="0" baseline="0">
                <a:solidFill>
                  <a:srgbClr val="0C0C0C"/>
                </a:solidFill>
                <a:latin typeface="Arial" pitchFamily="0" charset="0"/>
                <a:ea typeface="Arial" pitchFamily="0" charset="0"/>
                <a:cs typeface="Lucida Sans"/>
              </a:rPr>
              <a:t>Python Libraries:</a:t>
            </a:r>
            <a:endParaRPr lang="en-US" altLang="zh-CN" sz="1600" b="0" i="0" u="none" strike="noStrike" kern="0" cap="none" spc="0" baseline="0">
              <a:solidFill>
                <a:srgbClr val="0C0C0C"/>
              </a:solidFill>
              <a:latin typeface="Arial" pitchFamily="0" charset="0"/>
              <a:ea typeface="Arial" pitchFamily="0" charset="0"/>
              <a:cs typeface="Lucida Sans"/>
            </a:endParaRPr>
          </a:p>
          <a:p>
            <a:pPr lvl="1" marL="742950" indent="-285750" algn="l">
              <a:lnSpc>
                <a:spcPct val="100000"/>
              </a:lnSpc>
              <a:spcBef>
                <a:spcPts val="920"/>
              </a:spcBef>
              <a:spcAft>
                <a:spcPts val="0"/>
              </a:spcAft>
              <a:buSzPts val="1472"/>
              <a:buFontTx/>
              <a:buAutoNum type="arabicPeriod"/>
            </a:pPr>
            <a:r>
              <a:rPr lang="en-US" altLang="zh-CN" sz="1600" b="0" i="0" u="none" strike="noStrike" kern="0" cap="none" spc="0" baseline="0">
                <a:solidFill>
                  <a:srgbClr val="0C0C0C"/>
                </a:solidFill>
                <a:latin typeface="Arial" pitchFamily="0" charset="0"/>
                <a:ea typeface="Arial" pitchFamily="0" charset="0"/>
                <a:cs typeface="Lucida Sans"/>
              </a:rPr>
              <a:t>pynput Library Documentation: </a:t>
            </a:r>
            <a:r>
              <a:rPr lang="en-US" altLang="zh-CN" sz="1600" b="0" i="0" u="sng" strike="noStrike" kern="0" cap="none" spc="0" baseline="0">
                <a:solidFill>
                  <a:srgbClr val="0C0C0C"/>
                </a:solidFill>
                <a:latin typeface="Arial" pitchFamily="0" charset="0"/>
                <a:ea typeface="Arial" pitchFamily="0" charset="0"/>
                <a:cs typeface="Lucida Sans"/>
                <a:hlinkClick r:id="rId1"/>
              </a:rPr>
              <a:t>https://pynput.readthedocs.io/en/latest/</a:t>
            </a:r>
            <a:endParaRPr lang="en-US" altLang="zh-CN" sz="1600" b="0" i="0" u="none" strike="noStrike" kern="0" cap="none" spc="0" baseline="0">
              <a:solidFill>
                <a:srgbClr val="0C0C0C"/>
              </a:solidFill>
              <a:latin typeface="Arial" pitchFamily="0" charset="0"/>
              <a:ea typeface="Arial" pitchFamily="0" charset="0"/>
              <a:cs typeface="Lucida Sans"/>
            </a:endParaRPr>
          </a:p>
          <a:p>
            <a:pPr lvl="1" marL="742950" indent="-285750" algn="l">
              <a:lnSpc>
                <a:spcPct val="100000"/>
              </a:lnSpc>
              <a:spcBef>
                <a:spcPts val="920"/>
              </a:spcBef>
              <a:spcAft>
                <a:spcPts val="0"/>
              </a:spcAft>
              <a:buSzPts val="1472"/>
              <a:buFontTx/>
              <a:buAutoNum type="arabicPeriod"/>
            </a:pPr>
            <a:r>
              <a:rPr lang="en-US" altLang="zh-CN" sz="1600" b="0" i="0" u="none" strike="noStrike" kern="0" cap="none" spc="0" baseline="0">
                <a:solidFill>
                  <a:srgbClr val="0C0C0C"/>
                </a:solidFill>
                <a:latin typeface="Arial" pitchFamily="0" charset="0"/>
                <a:ea typeface="Arial" pitchFamily="0" charset="0"/>
                <a:cs typeface="Lucida Sans"/>
              </a:rPr>
              <a:t>Tkinter Library Documentation: </a:t>
            </a:r>
            <a:r>
              <a:rPr lang="en-US" altLang="zh-CN" sz="1600" b="0" i="0" u="sng" strike="noStrike" kern="0" cap="none" spc="0" baseline="0">
                <a:solidFill>
                  <a:srgbClr val="0C0C0C"/>
                </a:solidFill>
                <a:latin typeface="Arial" pitchFamily="0" charset="0"/>
                <a:ea typeface="Arial" pitchFamily="0" charset="0"/>
                <a:cs typeface="Lucida Sans"/>
                <a:hlinkClick r:id="rId2"/>
              </a:rPr>
              <a:t>https://docs.python.org/3/library/tkinter.html</a:t>
            </a:r>
            <a:endParaRPr lang="en-US" altLang="zh-CN" sz="1600" b="0" i="0" u="none" strike="noStrike" kern="0" cap="none" spc="0" baseline="0">
              <a:solidFill>
                <a:srgbClr val="0C0C0C"/>
              </a:solidFill>
              <a:latin typeface="Arial" pitchFamily="0" charset="0"/>
              <a:ea typeface="Arial" pitchFamily="0" charset="0"/>
              <a:cs typeface="Lucida Sans"/>
            </a:endParaRPr>
          </a:p>
          <a:p>
            <a:pPr marL="305943" indent="-305943" algn="l">
              <a:lnSpc>
                <a:spcPct val="110000"/>
              </a:lnSpc>
              <a:spcBef>
                <a:spcPts val="920"/>
              </a:spcBef>
              <a:spcAft>
                <a:spcPts val="0"/>
              </a:spcAft>
              <a:buSzPts val="1472"/>
              <a:buFontTx/>
              <a:buAutoNum type="arabicPeriod"/>
            </a:pPr>
            <a:r>
              <a:rPr lang="en-US" altLang="zh-CN" sz="1600" b="1" i="0" u="none" strike="noStrike" kern="0" cap="none" spc="0" baseline="0">
                <a:solidFill>
                  <a:srgbClr val="0C0C0C"/>
                </a:solidFill>
                <a:latin typeface="Arial" pitchFamily="0" charset="0"/>
                <a:ea typeface="Arial" pitchFamily="0" charset="0"/>
                <a:cs typeface="Lucida Sans"/>
              </a:rPr>
              <a:t>Academic Papers and Industry Reports:</a:t>
            </a:r>
            <a:endParaRPr lang="en-US" altLang="zh-CN" sz="1600" b="0" i="0" u="none" strike="noStrike" kern="0" cap="none" spc="0" baseline="0">
              <a:solidFill>
                <a:srgbClr val="0C0C0C"/>
              </a:solidFill>
              <a:latin typeface="Arial" pitchFamily="0" charset="0"/>
              <a:ea typeface="Arial" pitchFamily="0" charset="0"/>
              <a:cs typeface="Lucida Sans"/>
            </a:endParaRPr>
          </a:p>
          <a:p>
            <a:pPr lvl="1" marL="742950" indent="-285750" algn="l">
              <a:lnSpc>
                <a:spcPct val="100000"/>
              </a:lnSpc>
              <a:spcBef>
                <a:spcPts val="920"/>
              </a:spcBef>
              <a:spcAft>
                <a:spcPts val="0"/>
              </a:spcAft>
              <a:buSzPts val="1472"/>
              <a:buFontTx/>
              <a:buAutoNum type="arabicPeriod"/>
            </a:pPr>
            <a:r>
              <a:rPr lang="en-US" altLang="zh-CN" sz="1600" b="0" i="0" u="none" strike="noStrike" kern="0" cap="none" spc="0" baseline="0">
                <a:solidFill>
                  <a:srgbClr val="0C0C0C"/>
                </a:solidFill>
                <a:latin typeface="Arial" pitchFamily="0" charset="0"/>
                <a:ea typeface="Arial" pitchFamily="0" charset="0"/>
                <a:cs typeface="Lucida Sans"/>
              </a:rPr>
              <a:t>"A Survey on Keylogging in Cybersecurity: Threats, Detection, and Countermeasures" by Ahmed Salem, et al. (IEEE Access, 2019)</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920"/>
              </a:spcBef>
              <a:spcAft>
                <a:spcPts val="0"/>
              </a:spcAft>
              <a:buSzPts val="1472"/>
              <a:buFontTx/>
              <a:buAutoNum type="arabicPeriod"/>
            </a:pPr>
            <a:r>
              <a:rPr lang="en-US" altLang="zh-CN" sz="1600" b="1" i="0" u="none" strike="noStrike" kern="0" cap="none" spc="0" baseline="0">
                <a:solidFill>
                  <a:srgbClr val="0C0C0C"/>
                </a:solidFill>
                <a:latin typeface="Arial" pitchFamily="0" charset="0"/>
                <a:ea typeface="Arial" pitchFamily="0" charset="0"/>
                <a:cs typeface="Lucida Sans"/>
              </a:rPr>
              <a:t>Technical Blogs and Tutorials:</a:t>
            </a:r>
            <a:endParaRPr lang="en-US" altLang="zh-CN" sz="1600" b="0" i="0" u="none" strike="noStrike" kern="0" cap="none" spc="0" baseline="0">
              <a:solidFill>
                <a:srgbClr val="0C0C0C"/>
              </a:solidFill>
              <a:latin typeface="Arial" pitchFamily="0" charset="0"/>
              <a:ea typeface="Arial" pitchFamily="0" charset="0"/>
              <a:cs typeface="Lucida Sans"/>
            </a:endParaRPr>
          </a:p>
          <a:p>
            <a:pPr lvl="1" marL="742950" indent="-285750" algn="l">
              <a:lnSpc>
                <a:spcPct val="100000"/>
              </a:lnSpc>
              <a:spcBef>
                <a:spcPts val="920"/>
              </a:spcBef>
              <a:spcAft>
                <a:spcPts val="0"/>
              </a:spcAft>
              <a:buSzPts val="1472"/>
              <a:buFontTx/>
              <a:buAutoNum type="arabicPeriod"/>
            </a:pPr>
            <a:r>
              <a:rPr lang="en-US" altLang="zh-CN" sz="1600" b="0" i="0" u="none" strike="noStrike" kern="0" cap="none" spc="0" baseline="0">
                <a:solidFill>
                  <a:srgbClr val="0C0C0C"/>
                </a:solidFill>
                <a:latin typeface="Arial" pitchFamily="0" charset="0"/>
                <a:ea typeface="Arial" pitchFamily="0" charset="0"/>
                <a:cs typeface="Lucida Sans"/>
              </a:rPr>
              <a:t>"Building a Keylogger in Python" by Brandon Skerritt: </a:t>
            </a:r>
            <a:r>
              <a:rPr lang="en-US" altLang="zh-CN" sz="1600" b="0" i="0" u="none" strike="noStrike" kern="0" cap="none" spc="0" baseline="0">
                <a:solidFill>
                  <a:srgbClr val="0C0C0C"/>
                </a:solidFill>
                <a:latin typeface="Arial" pitchFamily="0" charset="0"/>
                <a:ea typeface="Arial" pitchFamily="0" charset="0"/>
                <a:cs typeface="Lucida Sans"/>
              </a:rPr>
              <a:t>https://www.thepythoncode.com/article/write-a-keylogger-python</a:t>
            </a:r>
            <a:endParaRPr lang="en-US" altLang="zh-CN" sz="1600" b="0" i="0" u="none" strike="noStrike" kern="0" cap="none" spc="0" baseline="0">
              <a:solidFill>
                <a:srgbClr val="0C0C0C"/>
              </a:solidFill>
              <a:latin typeface="Arial" pitchFamily="0" charset="0"/>
              <a:ea typeface="Arial" pitchFamily="0" charset="0"/>
              <a:cs typeface="Lucida Sans"/>
            </a:endParaRPr>
          </a:p>
          <a:p>
            <a:pPr lvl="1" marL="742950" indent="-285750" algn="l">
              <a:lnSpc>
                <a:spcPct val="100000"/>
              </a:lnSpc>
              <a:spcBef>
                <a:spcPts val="920"/>
              </a:spcBef>
              <a:spcAft>
                <a:spcPts val="0"/>
              </a:spcAft>
              <a:buSzPts val="1472"/>
              <a:buFontTx/>
              <a:buAutoNum type="arabicPeriod"/>
            </a:pPr>
            <a:r>
              <a:rPr lang="en-US" altLang="zh-CN" sz="1600" b="0" i="0" u="none" strike="noStrike" kern="0" cap="none" spc="0" baseline="0">
                <a:solidFill>
                  <a:srgbClr val="0C0C0C"/>
                </a:solidFill>
                <a:latin typeface="Arial" pitchFamily="0" charset="0"/>
                <a:ea typeface="Arial" pitchFamily="0" charset="0"/>
                <a:cs typeface="Lucida Sans"/>
              </a:rPr>
              <a:t>"Creating a GUI Application with Tkinter" by Real Python: </a:t>
            </a:r>
            <a:r>
              <a:rPr lang="en-US" altLang="zh-CN" sz="1600" b="0" i="0" u="none" strike="noStrike" kern="0" cap="none" spc="0" baseline="0">
                <a:solidFill>
                  <a:srgbClr val="0C0C0C"/>
                </a:solidFill>
                <a:latin typeface="Arial" pitchFamily="0" charset="0"/>
                <a:ea typeface="Arial" pitchFamily="0" charset="0"/>
                <a:cs typeface="Lucida Sans"/>
              </a:rPr>
              <a:t>https://realpython.com/python-gui-tkinter/</a:t>
            </a:r>
            <a:endParaRPr lang="en-US" altLang="zh-CN" sz="1600" b="0" i="0" u="none" strike="noStrike" kern="0" cap="none" spc="0" baseline="0">
              <a:solidFill>
                <a:srgbClr val="0C0C0C"/>
              </a:solidFill>
              <a:latin typeface="Arial" pitchFamily="0" charset="0"/>
              <a:ea typeface="Arial" pitchFamily="0" charset="0"/>
              <a:cs typeface="Lucida Sans"/>
            </a:endParaRPr>
          </a:p>
          <a:p>
            <a:pPr marL="0" indent="0" algn="l">
              <a:lnSpc>
                <a:spcPct val="110000"/>
              </a:lnSpc>
              <a:spcBef>
                <a:spcPts val="920"/>
              </a:spcBef>
              <a:spcAft>
                <a:spcPts val="0"/>
              </a:spcAft>
              <a:buNone/>
            </a:pPr>
            <a:endParaRPr lang="zh-CN" altLang="en-US" sz="16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547812391"/>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1463041" y="2766217"/>
            <a:ext cx="9298745" cy="1325563"/>
          </a:xfrm>
          <a:prstGeom prst="rect"/>
          <a:noFill/>
          <a:ln w="12700" cmpd="sng" cap="flat">
            <a:noFill/>
            <a:prstDash val="solid"/>
            <a:round/>
          </a:ln>
        </p:spPr>
        <p:txBody>
          <a:bodyPr vert="horz" wrap="square" lIns="91425" tIns="45700" rIns="91425" bIns="45700" anchor="b" anchorCtr="0">
            <a:prstTxWarp prst="textNoShape"/>
          </a:bodyPr>
          <a:lstStyle/>
          <a:p>
            <a:pPr marL="0" indent="0" algn="ctr">
              <a:lnSpc>
                <a:spcPct val="100000"/>
              </a:lnSpc>
              <a:spcBef>
                <a:spcPts val="0"/>
              </a:spcBef>
              <a:spcAft>
                <a:spcPts val="0"/>
              </a:spcAft>
              <a:buNone/>
            </a:pPr>
            <a:r>
              <a:rPr lang="en-US" altLang="zh-CN" sz="1400" b="1" i="0" u="none" strike="noStrike" kern="0" cap="none" spc="0" baseline="0">
                <a:solidFill>
                  <a:srgbClr val="002060"/>
                </a:solidFill>
                <a:latin typeface="Arial" pitchFamily="0" charset="0"/>
                <a:ea typeface="Arial" pitchFamily="0" charset="0"/>
                <a:cs typeface="Arial" pitchFamily="0" charset="0"/>
                <a:sym typeface="Arial" pitchFamily="0" charset="0"/>
              </a:rPr>
              <a:t>THANK YOU</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Tree>
    <p:extLst>
      <p:ext uri="{BB962C8B-B14F-4D97-AF65-F5344CB8AC3E}">
        <p14:creationId xmlns:p14="http://schemas.microsoft.com/office/powerpoint/2010/main" val="101018751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49573" y="558468"/>
            <a:ext cx="10515600" cy="1325563"/>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1400" b="1" i="0" u="none" strike="noStrike" kern="0" cap="none" spc="0" baseline="0">
                <a:solidFill>
                  <a:srgbClr val="002060"/>
                </a:solidFill>
                <a:latin typeface="Arial" pitchFamily="0" charset="0"/>
                <a:ea typeface="Arial" pitchFamily="0" charset="0"/>
                <a:cs typeface="Arial" pitchFamily="0" charset="0"/>
                <a:sym typeface="Arial" pitchFamily="0" charset="0"/>
              </a:rPr>
              <a:t>OUTLINE</a:t>
            </a:r>
            <a:endParaRPr lang="zh-CN" altLang="en-US" sz="1400" b="0" i="0" u="none" strike="noStrike" kern="0" cap="none" spc="0" baseline="0">
              <a:solidFill>
                <a:srgbClr val="000000"/>
              </a:solidFill>
              <a:latin typeface="Arial" pitchFamily="0" charset="0"/>
              <a:ea typeface="Arial" pitchFamily="0" charset="0"/>
              <a:cs typeface="Lucida Sans"/>
            </a:endParaRPr>
          </a:p>
        </p:txBody>
      </p:sp>
      <p:sp>
        <p:nvSpPr>
          <p:cNvPr id="39" name="文本框"/>
          <p:cNvSpPr>
            <a:spLocks noGrp="1"/>
          </p:cNvSpPr>
          <p:nvPr>
            <p:ph type="body" idx="1"/>
          </p:nvPr>
        </p:nvSpPr>
        <p:spPr>
          <a:xfrm rot="0">
            <a:off x="838200" y="1618937"/>
            <a:ext cx="11019020" cy="5239062"/>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10000"/>
              </a:lnSpc>
              <a:spcBef>
                <a:spcPts val="0"/>
              </a:spcBef>
              <a:spcAft>
                <a:spcPts val="0"/>
              </a:spcAft>
              <a:buNone/>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Problem Statement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Proposed System/Solution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System Development Approach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Algorithm &amp; Deployment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Result (Output Image)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Future Scope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305435" algn="l">
              <a:lnSpc>
                <a:spcPct val="110000"/>
              </a:lnSpc>
              <a:spcBef>
                <a:spcPts val="1000"/>
              </a:spcBef>
              <a:spcAft>
                <a:spcPts val="0"/>
              </a:spcAft>
              <a:buSzPts val="1840"/>
              <a:buFontTx/>
              <a:buChar char="◼"/>
            </a:pPr>
            <a:r>
              <a:rPr lang="en-US" altLang="zh-CN" sz="2000" b="1" i="0" u="none" strike="noStrike" kern="0" cap="none" spc="0" baseline="0">
                <a:solidFill>
                  <a:srgbClr val="000000"/>
                </a:solidFill>
                <a:latin typeface="Arial" pitchFamily="0" charset="0"/>
                <a:ea typeface="Arial" pitchFamily="0" charset="0"/>
                <a:cs typeface="Arial" pitchFamily="0" charset="0"/>
                <a:sym typeface="Arial" pitchFamily="0" charset="0"/>
              </a:rPr>
              <a:t>References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435" indent="-206121" algn="l">
              <a:lnSpc>
                <a:spcPct val="110000"/>
              </a:lnSpc>
              <a:spcBef>
                <a:spcPts val="939"/>
              </a:spcBef>
              <a:spcAft>
                <a:spcPts val="0"/>
              </a:spcAft>
              <a:buNone/>
            </a:pP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305435" indent="-206121" algn="l">
              <a:lnSpc>
                <a:spcPct val="110000"/>
              </a:lnSpc>
              <a:spcBef>
                <a:spcPts val="939"/>
              </a:spcBef>
              <a:spcAft>
                <a:spcPts val="0"/>
              </a:spcAft>
              <a:buNone/>
            </a:pP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61907020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2"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PROBLEM STATEMENT</a:t>
            </a:r>
            <a:endParaRPr lang="zh-CN" altLang="en-US" sz="4000" b="0" i="0" u="none" strike="noStrike" kern="0" cap="none" spc="0" baseline="0">
              <a:solidFill>
                <a:srgbClr val="000000"/>
              </a:solidFill>
              <a:latin typeface="Arial" pitchFamily="0" charset="0"/>
              <a:ea typeface="Arial" pitchFamily="0" charset="0"/>
              <a:cs typeface="Lucida Sans"/>
            </a:endParaRPr>
          </a:p>
        </p:txBody>
      </p:sp>
      <p:sp>
        <p:nvSpPr>
          <p:cNvPr id="43" name="文本框"/>
          <p:cNvSpPr>
            <a:spLocks noGrp="1"/>
          </p:cNvSpPr>
          <p:nvPr>
            <p:ph type="body" idx="1"/>
          </p:nvPr>
        </p:nvSpPr>
        <p:spPr>
          <a:xfrm rot="0">
            <a:off x="452403" y="1237632"/>
            <a:ext cx="11029615" cy="4673324"/>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r>
              <a:rPr lang="en-US" altLang="zh-CN" sz="2400" b="0" i="0" u="none" strike="noStrike" kern="0" cap="none" spc="0" baseline="0">
                <a:solidFill>
                  <a:srgbClr val="0C0C0C"/>
                </a:solidFill>
                <a:latin typeface="Calibri" pitchFamily="0" charset="0"/>
                <a:ea typeface="Calibri" pitchFamily="0" charset="0"/>
                <a:cs typeface="Calibri" pitchFamily="0" charset="0"/>
                <a:sym typeface="Calibri" pitchFamily="0" charset="0"/>
              </a:rPr>
              <a:t>Develop a robust keylogger application named "Keylogger for Remote Monitoring and Reporting" that can capture user keystrokes and remotely transmit the logged data to a central server for analysis and monitoring. The keylogger should operate discreetly in the background, continuously monitoring and recording all keyboard inputs. Furthermore, the application should be capable of periodically uploading the captured keystrokes to a secure remote server, allowing for centralized monitoring and reporting of user activities. Ensure that the keylogging process is secure, the data transmission is encrypted, and the user interface is intuitive for seamless operation. The primary goal is to create a comprehensive remote monitoring solution that provides organizations with valuable insights into employee computer usage and potential security breaches.</a:t>
            </a:r>
            <a:endParaRPr lang="zh-CN" altLang="en-US" sz="2400" b="0" i="0" u="none" strike="noStrike" kern="0" cap="none" spc="0" baseline="0">
              <a:solidFill>
                <a:srgbClr val="0C0C0C"/>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884393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6"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PROPOSED SOLUTION</a:t>
            </a:r>
            <a:endParaRPr lang="zh-CN" altLang="en-US" sz="4000" b="0" i="0" u="none" strike="noStrike" kern="0" cap="none" spc="0" baseline="0">
              <a:solidFill>
                <a:srgbClr val="000000"/>
              </a:solidFill>
              <a:latin typeface="Arial" pitchFamily="0" charset="0"/>
              <a:ea typeface="Arial" pitchFamily="0" charset="0"/>
              <a:cs typeface="Lucida Sans"/>
            </a:endParaRPr>
          </a:p>
        </p:txBody>
      </p:sp>
      <p:sp>
        <p:nvSpPr>
          <p:cNvPr id="47" name="文本框"/>
          <p:cNvSpPr>
            <a:spLocks noGrp="1"/>
          </p:cNvSpPr>
          <p:nvPr>
            <p:ph type="body" idx="1"/>
          </p:nvPr>
        </p:nvSpPr>
        <p:spPr>
          <a:xfrm rot="0">
            <a:off x="441671" y="1087378"/>
            <a:ext cx="11613485" cy="5563973"/>
          </a:xfrm>
          <a:prstGeom prst="rect"/>
          <a:noFill/>
          <a:ln w="12700" cmpd="sng" cap="flat">
            <a:noFill/>
            <a:prstDash val="solid"/>
            <a:round/>
          </a:ln>
        </p:spPr>
        <p:txBody>
          <a:bodyPr vert="horz" wrap="square" lIns="91425" tIns="45700" rIns="91425" bIns="45700" anchor="ctr" anchorCtr="0">
            <a:prstTxWarp prst="textNoShape"/>
          </a:bodyPr>
          <a:lstStyle/>
          <a:p>
            <a:pPr marL="305943" indent="-305943" algn="l">
              <a:lnSpc>
                <a:spcPct val="110000"/>
              </a:lnSpc>
              <a:spcBef>
                <a:spcPts val="0"/>
              </a:spcBef>
              <a:spcAft>
                <a:spcPts val="0"/>
              </a:spcAft>
              <a:buSzPts val="1288"/>
              <a:buFontTx/>
              <a:buChar char="◼"/>
            </a:pPr>
            <a:r>
              <a:rPr lang="en-US" altLang="zh-CN" sz="1400" b="0" i="0" u="none" strike="noStrike" kern="0" cap="none" spc="0" baseline="0">
                <a:solidFill>
                  <a:srgbClr val="0C0C0C"/>
                </a:solidFill>
                <a:latin typeface="Arial" pitchFamily="0" charset="0"/>
                <a:ea typeface="Arial" pitchFamily="0" charset="0"/>
                <a:cs typeface="Lucida Sans"/>
              </a:rPr>
              <a:t>Background Keylogging: The keylogger will run silently in the background, capturing all user keystrokes without interrupting the workflow.</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0" i="0" u="none" strike="noStrike" kern="0" cap="none" spc="0" baseline="0">
                <a:solidFill>
                  <a:srgbClr val="0C0C0C"/>
                </a:solidFill>
                <a:latin typeface="Arial" pitchFamily="0" charset="0"/>
                <a:ea typeface="Arial" pitchFamily="0" charset="0"/>
                <a:cs typeface="Lucida Sans"/>
              </a:rPr>
              <a:t> Keystroke Capture: Utilizing the pynput library, the application will monitor keyboard input and record each keystroke with associated metadata (timestamp, event type, etc.).</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0" i="0" u="none" strike="noStrike" kern="0" cap="none" spc="0" baseline="0">
                <a:solidFill>
                  <a:srgbClr val="0C0C0C"/>
                </a:solidFill>
                <a:latin typeface="Arial" pitchFamily="0" charset="0"/>
                <a:ea typeface="Arial" pitchFamily="0" charset="0"/>
                <a:cs typeface="Lucida Sans"/>
              </a:rPr>
              <a:t> Secure Data Storage: The captured keystrokes will be stored locally in an encrypted database or file, ensuring the confidentiality of the recorded information.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0" i="0" u="none" strike="noStrike" kern="0" cap="none" spc="0" baseline="0">
                <a:solidFill>
                  <a:srgbClr val="0C0C0C"/>
                </a:solidFill>
                <a:latin typeface="Arial" pitchFamily="0" charset="0"/>
                <a:ea typeface="Arial" pitchFamily="0" charset="0"/>
                <a:cs typeface="Lucida Sans"/>
              </a:rPr>
              <a:t>Remote Reporting: At predefined intervals or upon triggering a specific event, the keylogger will securely transmit the logged data to a central server over an encrypted connection.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0" i="0" u="none" strike="noStrike" kern="0" cap="none" spc="0" baseline="0">
                <a:solidFill>
                  <a:srgbClr val="0C0C0C"/>
                </a:solidFill>
                <a:latin typeface="Arial" pitchFamily="0" charset="0"/>
                <a:ea typeface="Arial" pitchFamily="0" charset="0"/>
                <a:cs typeface="Lucida Sans"/>
              </a:rPr>
              <a:t>Server-side Analysis: The remote server will receive the keylogging data, providing administrators with comprehensive reports on user activities, potential security risks, and productivity insights.</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0" i="0" u="none" strike="noStrike" kern="0" cap="none" spc="0" baseline="0">
                <a:solidFill>
                  <a:srgbClr val="0C0C0C"/>
                </a:solidFill>
                <a:latin typeface="Arial" pitchFamily="0" charset="0"/>
                <a:ea typeface="Arial" pitchFamily="0" charset="0"/>
                <a:cs typeface="Lucida Sans"/>
              </a:rPr>
              <a:t> User Interface: The application will feature a streamlined GUI that allows users to configure settings, view connection status, and access reporting features.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0" i="0" u="none" strike="noStrike" kern="0" cap="none" spc="0" baseline="0">
                <a:solidFill>
                  <a:srgbClr val="0C0C0C"/>
                </a:solidFill>
                <a:latin typeface="Arial" pitchFamily="0" charset="0"/>
                <a:ea typeface="Arial" pitchFamily="0" charset="0"/>
                <a:cs typeface="Lucida Sans"/>
              </a:rPr>
              <a:t>Security Measures Encryption: The keylogging data and communication with the remote server will be protected using strong encryption algorithms.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0" i="0" u="none" strike="noStrike" kern="0" cap="none" spc="0" baseline="0">
                <a:solidFill>
                  <a:srgbClr val="0C0C0C"/>
                </a:solidFill>
                <a:latin typeface="Arial" pitchFamily="0" charset="0"/>
                <a:ea typeface="Arial" pitchFamily="0" charset="0"/>
                <a:cs typeface="Lucida Sans"/>
              </a:rPr>
              <a:t>Access Control: Implement authentication and authorization mechanisms to ensure only authorized personnel can access the keylogger settings and reports.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0" i="0" u="none" strike="noStrike" kern="0" cap="none" spc="0" baseline="0">
                <a:solidFill>
                  <a:srgbClr val="0C0C0C"/>
                </a:solidFill>
                <a:latin typeface="Arial" pitchFamily="0" charset="0"/>
                <a:ea typeface="Arial" pitchFamily="0" charset="0"/>
                <a:cs typeface="Lucida Sans"/>
              </a:rPr>
              <a:t>Compliance and Regulations: The keylogger solution will be designed to comply with relevant data privacy regulations, ensuring ethical and lawful deployment within the organization. </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80"/>
              </a:spcBef>
              <a:spcAft>
                <a:spcPts val="0"/>
              </a:spcAft>
              <a:buSzPts val="1288"/>
              <a:buFontTx/>
              <a:buChar char="◼"/>
            </a:pPr>
            <a:r>
              <a:rPr lang="en-US" altLang="zh-CN" sz="1400" b="0" i="0" u="none" strike="noStrike" kern="0" cap="none" spc="0" baseline="0">
                <a:solidFill>
                  <a:srgbClr val="0C0C0C"/>
                </a:solidFill>
                <a:latin typeface="Arial" pitchFamily="0" charset="0"/>
                <a:ea typeface="Arial" pitchFamily="0" charset="0"/>
                <a:cs typeface="Lucida Sans"/>
              </a:rPr>
              <a:t>Comprehensive Reporting: The remote server will generate detailed reports on user activities, including time-stamped keystroke logs, application usage patterns, and potential security incidents.</a:t>
            </a:r>
            <a:endParaRPr lang="zh-CN" altLang="en-US" sz="1400" b="0" i="0" u="none" strike="noStrike" kern="0" cap="none" spc="0" baseline="0">
              <a:solidFill>
                <a:srgbClr val="0C0C0C"/>
              </a:solidFill>
              <a:latin typeface="Arial" pitchFamily="0" charset="0"/>
              <a:ea typeface="Arial" pitchFamily="0" charset="0"/>
              <a:cs typeface="Lucida Sans"/>
            </a:endParaRPr>
          </a:p>
        </p:txBody>
      </p:sp>
    </p:spTree>
    <p:extLst>
      <p:ext uri="{BB962C8B-B14F-4D97-AF65-F5344CB8AC3E}">
        <p14:creationId xmlns:p14="http://schemas.microsoft.com/office/powerpoint/2010/main" val="120813799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581192" y="662572"/>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SYSTEM  APPROACH</a:t>
            </a:r>
            <a:endParaRPr lang="zh-CN" altLang="en-US" sz="4000" b="0" i="0" u="none" strike="noStrike" kern="0" cap="none" spc="0" baseline="0">
              <a:solidFill>
                <a:schemeClr val="accent1"/>
              </a:solidFill>
              <a:latin typeface="Calibri" pitchFamily="0" charset="0"/>
              <a:ea typeface="Calibri" pitchFamily="0" charset="0"/>
              <a:cs typeface="Calibri" pitchFamily="0" charset="0"/>
              <a:sym typeface="Calibri" pitchFamily="0" charset="0"/>
            </a:endParaRPr>
          </a:p>
        </p:txBody>
      </p:sp>
      <p:sp>
        <p:nvSpPr>
          <p:cNvPr id="51" name="文本框"/>
          <p:cNvSpPr>
            <a:spLocks noGrp="1"/>
          </p:cNvSpPr>
          <p:nvPr>
            <p:ph type="body" idx="1"/>
          </p:nvPr>
        </p:nvSpPr>
        <p:spPr>
          <a:xfrm rot="0">
            <a:off x="581192" y="1302026"/>
            <a:ext cx="11029615" cy="4673324"/>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r>
              <a:rPr lang="en-US" altLang="zh-CN" sz="2000" b="0" i="0" u="none" strike="noStrike" kern="0" cap="none" spc="0" baseline="0">
                <a:solidFill>
                  <a:srgbClr val="0C0C0C"/>
                </a:solidFill>
                <a:latin typeface="Arial" pitchFamily="0" charset="0"/>
                <a:ea typeface="Arial" pitchFamily="0" charset="0"/>
                <a:cs typeface="Lucida Sans"/>
              </a:rPr>
              <a:t>The keylogger application will be developed using Python, leveraging its extensive library support and cross- platform compatibility. The pynput library will be utilized for keyboard event monitoring and data capture. For secure data storage and transmission, the application will integrate encryption and database management functionalities. The Tkinter library will be employed for creating a user-friendly graphical interface, enabling configuration and monitoring capabilities.</a:t>
            </a:r>
            <a:endParaRPr lang="zh-CN" altLang="en-US" sz="1800" b="1" i="0" u="none" strike="noStrike" kern="0" cap="none" spc="0" baseline="0">
              <a:solidFill>
                <a:srgbClr val="0C0C0C"/>
              </a:solidFill>
              <a:latin typeface="Arial" pitchFamily="0" charset="0"/>
              <a:ea typeface="Arial" pitchFamily="0" charset="0"/>
              <a:cs typeface="Lucida Sans"/>
            </a:endParaRPr>
          </a:p>
        </p:txBody>
      </p:sp>
    </p:spTree>
    <p:extLst>
      <p:ext uri="{BB962C8B-B14F-4D97-AF65-F5344CB8AC3E}">
        <p14:creationId xmlns:p14="http://schemas.microsoft.com/office/powerpoint/2010/main" val="15519233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4"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ALGORITHM &amp; DEPLOYMENT</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55" name="文本框"/>
          <p:cNvSpPr>
            <a:spLocks noGrp="1"/>
          </p:cNvSpPr>
          <p:nvPr>
            <p:ph type="body" idx="1"/>
          </p:nvPr>
        </p:nvSpPr>
        <p:spPr>
          <a:xfrm rot="0">
            <a:off x="581192" y="1732515"/>
            <a:ext cx="11029615" cy="5242960"/>
          </a:xfrm>
          <a:prstGeom prst="rect"/>
          <a:noFill/>
          <a:ln w="12700" cmpd="sng" cap="flat">
            <a:noFill/>
            <a:prstDash val="solid"/>
            <a:round/>
          </a:ln>
        </p:spPr>
        <p:txBody>
          <a:bodyPr vert="horz" wrap="square" lIns="91425" tIns="45700" rIns="91425" bIns="45700" anchor="ctr" anchorCtr="0">
            <a:prstTxWarp prst="textNoShape"/>
          </a:bodyPr>
          <a:lstStyle/>
          <a:p>
            <a:pPr marL="305943" indent="-305943" algn="l">
              <a:lnSpc>
                <a:spcPct val="110000"/>
              </a:lnSpc>
              <a:spcBef>
                <a:spcPts val="0"/>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Initialization:</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Initialize essential variables and data structures for keystroke logging and remote reporting.</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Set up a secure database or file storage system for local data management.</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Listener Setup:</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Establish a key press listener using the pynput library to capture keyboard events in real-time.</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Implement callback functions to handle key press and release events, logging the associated data (timestamp, key, event type).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Secure Data Storage:</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Encrypt the logged keystroke data using strong cryptographic algorithms (e.g., AES, RSA).</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Store the encrypted data in the local database or file system for temporary storage.</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Remote Reporting:</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At predefined intervals (e.g., every 60 minutes) or upon specific triggering events (e.g., system shutdown, user logout), initiate a secure connection to the remote server.</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Transmit the encrypted keylogging data to the remote server over an SSL/TLS-protected channel.</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Receive acknowledgment from the server and update the local data storage accordingly.</a:t>
            </a:r>
            <a:endParaRPr lang="en-US" altLang="zh-CN" sz="1400" b="0" i="0" u="none" strike="noStrike" kern="0" cap="none" spc="0" baseline="0">
              <a:solidFill>
                <a:srgbClr val="000000"/>
              </a:solidFill>
              <a:latin typeface="Arial" pitchFamily="0" charset="0"/>
              <a:ea typeface="Arial" pitchFamily="0" charset="0"/>
              <a:cs typeface="Lucida Sans"/>
            </a:endParaRPr>
          </a:p>
          <a:p>
            <a:pPr marL="305943" indent="-305943" algn="l">
              <a:lnSpc>
                <a:spcPct val="11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User Interface:</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Develop a Tkinter-based graphical user interface (GUI) to allow users to configure settings, view connection status, and access reporting features.</a:t>
            </a:r>
            <a:endParaRPr lang="en-US" altLang="zh-CN" sz="1400" b="0" i="0" u="none" strike="noStrike" kern="0" cap="none" spc="0" baseline="0">
              <a:solidFill>
                <a:srgbClr val="000000"/>
              </a:solidFill>
              <a:latin typeface="Arial" pitchFamily="0" charset="0"/>
              <a:ea typeface="Arial" pitchFamily="0" charset="0"/>
              <a:cs typeface="Lucida Sans"/>
            </a:endParaRPr>
          </a:p>
          <a:p>
            <a:pPr lvl="1" marL="742950" indent="-285750" algn="l">
              <a:lnSpc>
                <a:spcPct val="100000"/>
              </a:lnSpc>
              <a:spcBef>
                <a:spcPts val="839"/>
              </a:spcBef>
              <a:spcAft>
                <a:spcPts val="0"/>
              </a:spcAft>
              <a:buSzPts val="1104"/>
              <a:buFontTx/>
              <a:buAutoNum type="arabicPeriod"/>
            </a:pPr>
            <a:r>
              <a:rPr lang="en-US" altLang="zh-CN" sz="1200" b="0" i="0" u="none" strike="noStrike" kern="0" cap="none" spc="0" baseline="0">
                <a:solidFill>
                  <a:srgbClr val="0C0C0C"/>
                </a:solidFill>
                <a:latin typeface="Arial" pitchFamily="0" charset="0"/>
                <a:ea typeface="Arial" pitchFamily="0" charset="0"/>
                <a:cs typeface="Lucida Sans"/>
              </a:rPr>
              <a:t>Provide clear feedback on the keylogger's operation, data transmission status, and any errors or warnings.</a:t>
            </a:r>
            <a:endParaRPr lang="en-US" altLang="zh-CN" sz="1400" b="0" i="0" u="none" strike="noStrike" kern="0" cap="none" spc="0" baseline="0">
              <a:solidFill>
                <a:srgbClr val="000000"/>
              </a:solidFill>
              <a:latin typeface="Arial" pitchFamily="0" charset="0"/>
              <a:ea typeface="Arial" pitchFamily="0" charset="0"/>
              <a:cs typeface="Lucida Sans"/>
            </a:endParaRPr>
          </a:p>
          <a:p>
            <a:pPr marL="0" indent="0" algn="l">
              <a:lnSpc>
                <a:spcPct val="110000"/>
              </a:lnSpc>
              <a:spcBef>
                <a:spcPts val="839"/>
              </a:spcBef>
              <a:spcAft>
                <a:spcPts val="0"/>
              </a:spcAft>
              <a:buNone/>
            </a:pPr>
            <a:endParaRPr lang="en-US" altLang="zh-CN" sz="1200" b="0" i="0" u="none" strike="noStrike" kern="0" cap="none" spc="0" baseline="0">
              <a:solidFill>
                <a:srgbClr val="0C0C0C"/>
              </a:solidFill>
              <a:latin typeface="Arial" pitchFamily="0" charset="0"/>
              <a:ea typeface="Arial" pitchFamily="0" charset="0"/>
              <a:cs typeface="Lucida Sans"/>
            </a:endParaRPr>
          </a:p>
          <a:p>
            <a:pPr marL="305943" indent="-235839" algn="l">
              <a:lnSpc>
                <a:spcPct val="110000"/>
              </a:lnSpc>
              <a:spcBef>
                <a:spcPts val="839"/>
              </a:spcBef>
              <a:spcAft>
                <a:spcPts val="0"/>
              </a:spcAft>
              <a:buNone/>
            </a:pPr>
            <a:endParaRPr lang="en-US" altLang="zh-CN" sz="1200" b="0" i="0" u="none" strike="noStrike" kern="0" cap="none" spc="0" baseline="0">
              <a:solidFill>
                <a:srgbClr val="0C0C0C"/>
              </a:solidFill>
              <a:latin typeface="Arial" pitchFamily="0" charset="0"/>
              <a:ea typeface="Arial" pitchFamily="0" charset="0"/>
              <a:cs typeface="Lucida Sans"/>
            </a:endParaRPr>
          </a:p>
          <a:p>
            <a:pPr marL="305943" indent="-235839" algn="l">
              <a:lnSpc>
                <a:spcPct val="110000"/>
              </a:lnSpc>
              <a:spcBef>
                <a:spcPts val="839"/>
              </a:spcBef>
              <a:spcAft>
                <a:spcPts val="0"/>
              </a:spcAft>
              <a:buNone/>
            </a:pPr>
            <a:endParaRPr lang="zh-CN" altLang="en-US" sz="1200" b="0" i="0" u="none" strike="noStrike" kern="0" cap="none" spc="0" baseline="0">
              <a:solidFill>
                <a:srgbClr val="0C0C0C"/>
              </a:solidFill>
              <a:latin typeface="Arial" pitchFamily="0" charset="0"/>
              <a:ea typeface="Arial" pitchFamily="0" charset="0"/>
              <a:cs typeface="Lucida Sans"/>
            </a:endParaRPr>
          </a:p>
        </p:txBody>
      </p:sp>
    </p:spTree>
    <p:extLst>
      <p:ext uri="{BB962C8B-B14F-4D97-AF65-F5344CB8AC3E}">
        <p14:creationId xmlns:p14="http://schemas.microsoft.com/office/powerpoint/2010/main" val="83333949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58"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RESULT</a:t>
            </a:r>
            <a:endParaRPr lang="zh-CN" altLang="en-US" sz="1300" b="0" i="0" u="none" strike="noStrike" kern="0" cap="none" spc="0" baseline="0">
              <a:solidFill>
                <a:srgbClr val="000000"/>
              </a:solidFill>
              <a:latin typeface="Arial" pitchFamily="0" charset="0"/>
              <a:ea typeface="Arial" pitchFamily="0" charset="0"/>
              <a:cs typeface="Lucida Sans"/>
            </a:endParaRPr>
          </a:p>
        </p:txBody>
      </p:sp>
      <p:pic>
        <p:nvPicPr>
          <p:cNvPr id="59" name="图片"/>
          <p:cNvPicPr>
            <a:picLocks noChangeAspect="1"/>
          </p:cNvPicPr>
          <p:nvPr/>
        </p:nvPicPr>
        <p:blipFill>
          <a:blip r:embed="rId1" cstate="print"/>
          <a:srcRect t="14989" b="14995"/>
          <a:stretch>
            <a:fillRect/>
          </a:stretch>
        </p:blipFill>
        <p:spPr>
          <a:xfrm rot="0">
            <a:off x="2014374" y="1955800"/>
            <a:ext cx="8163299" cy="3100200"/>
          </a:xfrm>
          <a:prstGeom prst="rect"/>
          <a:noFill/>
          <a:ln w="12700" cmpd="sng" cap="flat">
            <a:noFill/>
            <a:prstDash val="solid"/>
            <a:round/>
          </a:ln>
        </p:spPr>
      </p:pic>
    </p:spTree>
    <p:extLst>
      <p:ext uri="{BB962C8B-B14F-4D97-AF65-F5344CB8AC3E}">
        <p14:creationId xmlns:p14="http://schemas.microsoft.com/office/powerpoint/2010/main" val="191950842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RESULT</a:t>
            </a:r>
            <a:endParaRPr lang="zh-CN" altLang="en-US" sz="1300" b="0" i="0" u="none" strike="noStrike" kern="0" cap="none" spc="0" baseline="0">
              <a:solidFill>
                <a:srgbClr val="000000"/>
              </a:solidFill>
              <a:latin typeface="Arial" pitchFamily="0" charset="0"/>
              <a:ea typeface="Arial" pitchFamily="0" charset="0"/>
              <a:cs typeface="Lucida Sans"/>
            </a:endParaRPr>
          </a:p>
        </p:txBody>
      </p:sp>
      <p:pic>
        <p:nvPicPr>
          <p:cNvPr id="63" name="图片"/>
          <p:cNvPicPr>
            <a:picLocks noChangeAspect="1"/>
          </p:cNvPicPr>
          <p:nvPr/>
        </p:nvPicPr>
        <p:blipFill>
          <a:blip r:embed="rId1" cstate="print"/>
          <a:srcRect t="6939" b="6948"/>
          <a:stretch>
            <a:fillRect/>
          </a:stretch>
        </p:blipFill>
        <p:spPr>
          <a:xfrm rot="0">
            <a:off x="2166774" y="2108200"/>
            <a:ext cx="8163299" cy="3100200"/>
          </a:xfrm>
          <a:prstGeom prst="rect"/>
          <a:noFill/>
          <a:ln w="12700" cmpd="sng" cap="flat">
            <a:noFill/>
            <a:prstDash val="solid"/>
            <a:round/>
          </a:ln>
        </p:spPr>
      </p:pic>
    </p:spTree>
    <p:extLst>
      <p:ext uri="{BB962C8B-B14F-4D97-AF65-F5344CB8AC3E}">
        <p14:creationId xmlns:p14="http://schemas.microsoft.com/office/powerpoint/2010/main" val="20880339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66" name="文本框"/>
          <p:cNvSpPr>
            <a:spLocks noGrp="1"/>
          </p:cNvSpPr>
          <p:nvPr>
            <p:ph type="title"/>
          </p:nvPr>
        </p:nvSpPr>
        <p:spPr>
          <a:xfrm rot="0">
            <a:off x="581192" y="702155"/>
            <a:ext cx="11029616" cy="530296"/>
          </a:xfrm>
          <a:prstGeom prst="rect"/>
          <a:noFill/>
          <a:ln w="12700" cmpd="sng" cap="flat">
            <a:noFill/>
            <a:prstDash val="solid"/>
            <a:round/>
          </a:ln>
        </p:spPr>
        <p:txBody>
          <a:bodyPr vert="horz" wrap="square" lIns="91425" tIns="45700" rIns="91425" bIns="45700" anchor="b" anchorCtr="0">
            <a:prstTxWarp prst="textNoShape"/>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0" charset="0"/>
                <a:ea typeface="Arial" pitchFamily="0" charset="0"/>
                <a:cs typeface="Arial" pitchFamily="0" charset="0"/>
                <a:sym typeface="Arial" pitchFamily="0" charset="0"/>
              </a:rPr>
              <a:t>CONCLUSION</a:t>
            </a:r>
            <a:endParaRPr lang="zh-CN" altLang="en-US" sz="1300" b="0" i="0" u="none" strike="noStrike" kern="0" cap="none" spc="0" baseline="0">
              <a:solidFill>
                <a:srgbClr val="000000"/>
              </a:solidFill>
              <a:latin typeface="Arial" pitchFamily="0" charset="0"/>
              <a:ea typeface="Arial" pitchFamily="0" charset="0"/>
              <a:cs typeface="Lucida Sans"/>
            </a:endParaRPr>
          </a:p>
        </p:txBody>
      </p:sp>
      <p:sp>
        <p:nvSpPr>
          <p:cNvPr id="67" name="文本框"/>
          <p:cNvSpPr>
            <a:spLocks noGrp="1"/>
          </p:cNvSpPr>
          <p:nvPr>
            <p:ph type="body" idx="1"/>
          </p:nvPr>
        </p:nvSpPr>
        <p:spPr>
          <a:xfrm rot="0">
            <a:off x="581192" y="1302026"/>
            <a:ext cx="11029615" cy="4673324"/>
          </a:xfrm>
          <a:prstGeom prst="rect"/>
          <a:noFill/>
          <a:ln w="12700" cmpd="sng" cap="flat">
            <a:noFill/>
            <a:prstDash val="solid"/>
            <a:round/>
          </a:ln>
        </p:spPr>
        <p:txBody>
          <a:bodyPr vert="horz" wrap="square" lIns="91425" tIns="45700" rIns="91425" bIns="45700" anchor="ctr" anchorCtr="0">
            <a:prstTxWarp prst="textNoShape"/>
          </a:bodyPr>
          <a:lstStyle/>
          <a:p>
            <a:pPr marL="0" indent="0" algn="l">
              <a:lnSpc>
                <a:spcPct val="110000"/>
              </a:lnSpc>
              <a:spcBef>
                <a:spcPts val="0"/>
              </a:spcBef>
              <a:spcAft>
                <a:spcPts val="0"/>
              </a:spcAft>
              <a:buNone/>
            </a:pPr>
            <a:r>
              <a:rPr lang="en-US" altLang="zh-CN" sz="2000" b="0" i="0" u="none" strike="noStrike" kern="0" cap="none" spc="0" baseline="0">
                <a:solidFill>
                  <a:srgbClr val="0C0C0C"/>
                </a:solidFill>
                <a:latin typeface="Arial" pitchFamily="0" charset="0"/>
                <a:ea typeface="Arial" pitchFamily="0" charset="0"/>
                <a:cs typeface="Lucida Sans"/>
              </a:rPr>
              <a:t>The "Keylogger for Remote Monitoring and Reporting" application has been developed as a comprehensive solution for organizations to monitor and analyze user computer activities remotely. By capturing keystrokes discreetly in the background and securely transmitting the data to a central server, the application provides valuable insights into employee productivity, potential security breaches, and compliance with organizational policies. The robust security measures, including data encryption and access control, ensure the confidentiality and integrity of the collected information. The user-friendly interface and compliance with relevant data privacy regulations further enhance the application's practicality and acceptability within the targeted organizational environment.</a:t>
            </a:r>
            <a:endParaRPr lang="zh-CN" altLang="en-US" sz="2000" b="0" i="0" u="none" strike="noStrike" kern="0" cap="none" spc="0" baseline="0">
              <a:solidFill>
                <a:srgbClr val="0C0C0C"/>
              </a:solidFill>
              <a:latin typeface="Arial" pitchFamily="0" charset="0"/>
              <a:ea typeface="Arial" pitchFamily="0" charset="0"/>
              <a:cs typeface="Lucida Sans"/>
            </a:endParaRPr>
          </a:p>
        </p:txBody>
      </p:sp>
    </p:spTree>
    <p:extLst>
      <p:ext uri="{BB962C8B-B14F-4D97-AF65-F5344CB8AC3E}">
        <p14:creationId xmlns:p14="http://schemas.microsoft.com/office/powerpoint/2010/main" val="1536378204"/>
      </p:ext>
    </p:extLst>
  </p:cSld>
  <p:clrMapOvr>
    <a:masterClrMapping/>
  </p:clrMapOvr>
</p:sld>
</file>

<file path=ppt/theme/theme1.xml><?xml version="1.0" encoding="utf-8"?>
<a:theme xmlns:a="http://schemas.openxmlformats.org/drawingml/2006/main" name="DividendVTI">
  <a:themeElements>
    <a:clrScheme name="DividendVTI">
      <a:dk1>
        <a:srgbClr val="000000"/>
      </a:dk1>
      <a:lt1>
        <a:srgbClr val="FFFFFF"/>
      </a:lt1>
      <a:dk2>
        <a:srgbClr val="DFE3E5"/>
      </a:dk2>
      <a:lt2>
        <a:srgbClr val="335B74"/>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VTI">
      <a:majorFont>
        <a:latin typeface=""/>
        <a:ea typeface=""/>
        <a:cs typeface=""/>
      </a:majorFont>
      <a:minorFont>
        <a:latin typeface=""/>
        <a:ea typeface=""/>
        <a:cs typeface=""/>
      </a:minorFont>
    </a:fontScheme>
    <a:fmtScheme name="DividendVTI">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Vaibhav Ostwal</dc:creator>
  <cp:lastModifiedBy>root</cp:lastModifiedBy>
  <cp:revision>0</cp:revision>
  <dcterms:created xsi:type="dcterms:W3CDTF">2021-05-26T16:50:10Z</dcterms:created>
  <dcterms:modified xsi:type="dcterms:W3CDTF">2024-04-25T07:15:57Z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ontentTypeId">
    <vt:lpwstr>0x0101000F1872188ABCFC48BECA6C87E8AC3285</vt:lpwstr>
  </property>
</Properties>
</file>