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iQ6uzu9/IMlHys+BjXsy1LxD9N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txBox="1"/>
          <p:nvPr/>
        </p:nvSpPr>
        <p:spPr>
          <a:xfrm>
            <a:off x="4771575" y="1903700"/>
            <a:ext cx="5801100" cy="3744300"/>
          </a:xfrm>
          <a:prstGeom prst="rect">
            <a:avLst/>
          </a:prstGeom>
          <a:noFill/>
          <a:ln>
            <a:noFill/>
          </a:ln>
        </p:spPr>
        <p:txBody>
          <a:bodyPr anchorCtr="0" anchor="t" bIns="0" lIns="0" spcFirstLastPara="1" rIns="0" wrap="square" tIns="16500">
            <a:spAutoFit/>
          </a:bodyPr>
          <a:lstStyle/>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SARAN ANANDH  R</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COMPUTER SCIENCE AND ENGINEERING </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0" i="0" lang="en-US" sz="2700" u="none" cap="none" strike="noStrik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GEN_AI CHATBOT </a:t>
            </a:r>
            <a:endParaRPr b="0" i="0" sz="1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b="0" l="0" r="0" t="0"/>
          <a:stretch/>
        </p:blipFill>
        <p:spPr>
          <a:xfrm>
            <a:off x="1009750" y="6438475"/>
            <a:ext cx="2143125" cy="200025"/>
          </a:xfrm>
          <a:prstGeom prst="rect">
            <a:avLst/>
          </a:prstGeom>
          <a:noFill/>
          <a:ln>
            <a:noFill/>
          </a:ln>
        </p:spPr>
      </p:pic>
      <p:sp>
        <p:nvSpPr>
          <p:cNvPr id="64" name="Google Shape;64;p1"/>
          <p:cNvSpPr txBox="1"/>
          <p:nvPr>
            <p:ph idx="12" type="sldNum"/>
          </p:nvPr>
        </p:nvSpPr>
        <p:spPr>
          <a:xfrm>
            <a:off x="11610693" y="6444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525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10"/>
          <p:cNvSpPr/>
          <p:nvPr/>
        </p:nvSpPr>
        <p:spPr>
          <a:xfrm>
            <a:off x="9372600" y="685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10"/>
          <p:cNvSpPr/>
          <p:nvPr/>
        </p:nvSpPr>
        <p:spPr>
          <a:xfrm>
            <a:off x="9372600" y="60198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ph type="title"/>
          </p:nvPr>
        </p:nvSpPr>
        <p:spPr>
          <a:xfrm>
            <a:off x="533401" y="533400"/>
            <a:ext cx="7848600" cy="7215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3" name="Google Shape;193;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94" name="Google Shape;194;p10"/>
          <p:cNvSpPr txBox="1"/>
          <p:nvPr/>
        </p:nvSpPr>
        <p:spPr>
          <a:xfrm>
            <a:off x="685800" y="1676400"/>
            <a:ext cx="7848600" cy="26334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results of modeling and deploying an AI-powered virtual assistant for enhanced customer support can have a significant impact on both customer satisfaction and organizational efficiency.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marR="0" rtl="0" algn="l">
              <a:lnSpc>
                <a:spcPct val="15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82296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532238" y="145001"/>
            <a:ext cx="7924800" cy="5379300"/>
          </a:xfrm>
          <a:prstGeom prst="rect">
            <a:avLst/>
          </a:prstGeom>
          <a:noFill/>
          <a:ln>
            <a:noFill/>
          </a:ln>
        </p:spPr>
        <p:txBody>
          <a:bodyPr anchorCtr="0" anchor="t" bIns="0" lIns="0" spcFirstLastPara="1" rIns="0" wrap="square" tIns="460675">
            <a:spAutoFit/>
          </a:bodyPr>
          <a:lstStyle/>
          <a:p>
            <a:pPr indent="0" lvl="0" marL="0" rtl="0" algn="l">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b="0" lang="en-US" sz="2000"/>
            </a:br>
            <a:br>
              <a:rPr b="0" lang="en-US" sz="2000"/>
            </a:br>
            <a:endParaRPr b="0" sz="2000" u="sng">
              <a:latin typeface="Times New Roman"/>
              <a:ea typeface="Times New Roman"/>
              <a:cs typeface="Times New Roman"/>
              <a:sym typeface="Times New Roman"/>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87" name="Google Shape;87;p2"/>
          <p:cNvSpPr txBox="1"/>
          <p:nvPr/>
        </p:nvSpPr>
        <p:spPr>
          <a:xfrm>
            <a:off x="447675" y="2544325"/>
            <a:ext cx="88392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Gen AI Chatbot is an advanced artificial intelligence designed to engage in meaningful and natural conversations with users. It harnesses cutting-edge technology, including natural language processing and machine learning, to understand and respond to human input effectively. Unlike traditional chatbots, the Gen AI Chatbot aims to simulate human-like interactions, adapting its responses based on context and user preferences. It's equipped with a vast repository of knowledge and continuously learns from interactions, allowing it to provide accurate and relevant information across a wide range of topics. With its ability to understand nuances in language and its capacity for continuous improvement, the Gen AI Chatbot offers users a personalized and engaging conversational experience.</a:t>
            </a:r>
            <a:endParaRPr b="0" i="0" sz="2000" u="none" cap="none" strike="noStrike">
              <a:solidFill>
                <a:srgbClr val="000000"/>
              </a:solidFill>
              <a:latin typeface="Times New Roman"/>
              <a:ea typeface="Times New Roman"/>
              <a:cs typeface="Times New Roman"/>
              <a:sym typeface="Times New Roman"/>
            </a:endParaRPr>
          </a:p>
        </p:txBody>
      </p:sp>
      <p:sp>
        <p:nvSpPr>
          <p:cNvPr id="88" name="Google Shape;88;p2"/>
          <p:cNvSpPr/>
          <p:nvPr/>
        </p:nvSpPr>
        <p:spPr>
          <a:xfrm>
            <a:off x="-1416462" y="1449125"/>
            <a:ext cx="8241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n-US" sz="4100">
                <a:solidFill>
                  <a:schemeClr val="dk2"/>
                </a:solidFill>
              </a:rPr>
              <a:t>GEN AI CHATBOT</a:t>
            </a:r>
            <a:r>
              <a:rPr b="1" lang="en-US" sz="5400">
                <a:solidFill>
                  <a:srgbClr val="00FFFF"/>
                </a:solidFill>
              </a:rPr>
              <a:t> </a:t>
            </a:r>
            <a:endParaRPr b="1" i="0" sz="5000" u="none" cap="none" strike="noStrik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2293075" y="115975"/>
            <a:ext cx="9906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PROBLEM  STATEMENT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PROJECT OVERVIEW</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END USERS DESCRIPTION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PROPOSED SOLUTION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VALUE PROPOSITION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ALGORITHM AND DEPLOYMENT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MODELLING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RESULTS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239000" y="0"/>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152400" y="3848100"/>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152400" y="627825"/>
            <a:ext cx="8915400" cy="689700"/>
          </a:xfrm>
          <a:prstGeom prst="rect">
            <a:avLst/>
          </a:prstGeom>
          <a:noFill/>
          <a:ln>
            <a:noFill/>
          </a:ln>
        </p:spPr>
        <p:txBody>
          <a:bodyPr anchorCtr="0" anchor="ctr" bIns="0" lIns="0" spcFirstLastPara="1" rIns="0" wrap="square" tIns="73275">
            <a:spAutoFit/>
          </a:bodyPr>
          <a:lstStyle/>
          <a:p>
            <a:pPr indent="0" lvl="0" marL="193675" rtl="0" algn="l">
              <a:lnSpc>
                <a:spcPct val="100000"/>
              </a:lnSpc>
              <a:spcBef>
                <a:spcPts val="0"/>
              </a:spcBef>
              <a:spcAft>
                <a:spcPts val="0"/>
              </a:spcAft>
              <a:buSzPts val="1400"/>
              <a:buNone/>
            </a:pPr>
            <a:r>
              <a:rPr b="0" lang="en-US" sz="4000">
                <a:latin typeface="Impact"/>
                <a:ea typeface="Impact"/>
                <a:cs typeface="Impact"/>
                <a:sym typeface="Impact"/>
              </a:rPr>
              <a:t>AGENDA</a:t>
            </a:r>
            <a:endParaRPr b="0" sz="4000">
              <a:latin typeface="Impact"/>
              <a:ea typeface="Impact"/>
              <a:cs typeface="Impact"/>
              <a:sym typeface="Impact"/>
            </a:endParaRPr>
          </a:p>
        </p:txBody>
      </p:sp>
      <p:sp>
        <p:nvSpPr>
          <p:cNvPr id="113" name="Google Shape;113;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0" y="3484675"/>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7543800" y="304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964500" y="227050"/>
            <a:ext cx="10855200" cy="58542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950">
                <a:latin typeface="Impact"/>
                <a:ea typeface="Impact"/>
                <a:cs typeface="Impact"/>
                <a:sym typeface="Impact"/>
              </a:rPr>
              <a:t>PROBLEM STATEMENT </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rPr b="0" lang="en-US" sz="2000">
                <a:latin typeface="Times New Roman"/>
                <a:ea typeface="Times New Roman"/>
                <a:cs typeface="Times New Roman"/>
                <a:sym typeface="Times New Roman"/>
              </a:rPr>
              <a:t>The aim of this project is to develop an AI-powered virtual assistant to revolutionize the customer support experience for our organization. By leveraging cutting-edge natural language processing (NLP) and machine learning algorithms, the virtual assistant will be capable of understanding and responding to customer inquiries in real-time across multiple communication channels. The virtual assistant will not only provide timely and accurate support but also offer personalized recommendations and assistance based on individual customer preferences and historical interactions. Through seamless integration with our existing backend systems, the virtual assistant will access relevant customer information and perform tasks such as order tracking and account management. The project's ultimate goal is to enhance customer satisfaction, streamline support operations, and drive overall business efficiency through the implementation of an intelligent and responsive virtual assistant.</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t/>
            </a:r>
            <a:endParaRPr b="0" sz="2000">
              <a:latin typeface="Times New Roman"/>
              <a:ea typeface="Times New Roman"/>
              <a:cs typeface="Times New Roman"/>
              <a:sym typeface="Times New Roman"/>
            </a:endParaRPr>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8458200" y="1371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457201" y="381001"/>
            <a:ext cx="7543800" cy="15597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0" name="Google Shape;140;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1" name="Google Shape;141;p5"/>
          <p:cNvSpPr txBox="1"/>
          <p:nvPr/>
        </p:nvSpPr>
        <p:spPr>
          <a:xfrm>
            <a:off x="676275" y="1303450"/>
            <a:ext cx="8382000" cy="5479800"/>
          </a:xfrm>
          <a:prstGeom prst="rect">
            <a:avLst/>
          </a:prstGeom>
          <a:noFill/>
          <a:ln>
            <a:noFill/>
          </a:ln>
        </p:spPr>
        <p:txBody>
          <a:bodyPr anchorCtr="0" anchor="t" bIns="45700" lIns="91425" spcFirstLastPara="1" rIns="91425" wrap="square" tIns="457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AI in Healthcare: Enhancing Diagnostics and Treatment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Autonomous Vehicles: Challenges and Opportunities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Natural Language Processing for Sentiment Analysis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4. Renewable Energy Optimization Using AI</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5. Robotics in Manufacturing: Increasing Efficiency and Safety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AI in Finance: Predictive Analytics and Risk Management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Virtual Reality and AI: Advancements in Immersive Experiences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8. AI Ethics and Bias Mitigation</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9. Personalized Medicine: AI Applications in Healthcare</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10. AI-driven Smart Cities: Urban Planning and Sustainability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4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6"/>
          <p:cNvSpPr/>
          <p:nvPr/>
        </p:nvSpPr>
        <p:spPr>
          <a:xfrm>
            <a:off x="86868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txBox="1"/>
          <p:nvPr>
            <p:ph type="title"/>
          </p:nvPr>
        </p:nvSpPr>
        <p:spPr>
          <a:xfrm>
            <a:off x="369690" y="153469"/>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2" name="Google Shape;152;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53" name="Google Shape;153;p6"/>
          <p:cNvSpPr txBox="1"/>
          <p:nvPr/>
        </p:nvSpPr>
        <p:spPr>
          <a:xfrm>
            <a:off x="533400" y="1595021"/>
            <a:ext cx="7924800" cy="43407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The end users of the AI-powered virtual assistant for enhanced customer support can vary depending on the organization and its specific goals. However, typical end users may include:</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1. Customers: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2. Customer Support Representatives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3. Management and Decision Makers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4. IT and Technical Teams</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90500" y="-212075"/>
            <a:ext cx="11887200" cy="9525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YOUR SOLUTION AND ITS VALUE PROPOSITION</a:t>
            </a:r>
            <a:endParaRPr sz="3000">
              <a:latin typeface="Impact"/>
              <a:ea typeface="Impact"/>
              <a:cs typeface="Impact"/>
              <a:sym typeface="Impact"/>
            </a:endParaRPr>
          </a:p>
        </p:txBody>
      </p:sp>
      <p:pic>
        <p:nvPicPr>
          <p:cNvPr id="159" name="Google Shape;1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0" name="Google Shape;1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1" name="Google Shape;1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62" name="Google Shape;162;p7"/>
          <p:cNvSpPr txBox="1"/>
          <p:nvPr/>
        </p:nvSpPr>
        <p:spPr>
          <a:xfrm>
            <a:off x="152400" y="1095062"/>
            <a:ext cx="11963400" cy="5017800"/>
          </a:xfrm>
          <a:prstGeom prst="rect">
            <a:avLst/>
          </a:prstGeom>
          <a:noFill/>
          <a:ln>
            <a:noFill/>
          </a:ln>
        </p:spPr>
        <p:txBody>
          <a:bodyPr anchorCtr="0" anchor="t" bIns="45700" lIns="91425" spcFirstLastPara="1" rIns="91425" wrap="square" tIns="45700">
            <a:spAutoFit/>
          </a:bodyPr>
          <a:lstStyle/>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 The AI-Powered Virtual Assistant for Enhanced Customer Support offers a sophisticated yet intuitive platform that revolutionizes the way organizations interact with their customers. Leveraging state-of-the-art natural language processing (NLP) and machine learning algorithms, our virtual assistant understands and responds to customer inquiries across various communication channels in real-time.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Value Proposition:</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1. Enhanced Customer Experience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2. Improved Operational Efficiency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3. Personalized Interactions</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4. Scalability and Accessibility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5. Actionable Insights</a:t>
            </a:r>
            <a:endParaRPr b="1" sz="2000">
              <a:solidFill>
                <a:srgbClr val="36609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p:nvPr/>
        </p:nvSpPr>
        <p:spPr>
          <a:xfrm>
            <a:off x="228600" y="5638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8"/>
          <p:cNvSpPr/>
          <p:nvPr/>
        </p:nvSpPr>
        <p:spPr>
          <a:xfrm>
            <a:off x="104394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8"/>
          <p:cNvSpPr/>
          <p:nvPr/>
        </p:nvSpPr>
        <p:spPr>
          <a:xfrm>
            <a:off x="228600" y="62484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0" name="Google Shape;170;p8"/>
          <p:cNvPicPr preferRelativeResize="0"/>
          <p:nvPr/>
        </p:nvPicPr>
        <p:blipFill rotWithShape="1">
          <a:blip r:embed="rId3">
            <a:alphaModFix/>
          </a:blip>
          <a:srcRect b="0" l="0" r="0" t="0"/>
          <a:stretch/>
        </p:blipFill>
        <p:spPr>
          <a:xfrm>
            <a:off x="9725025" y="3438525"/>
            <a:ext cx="2466975" cy="3419475"/>
          </a:xfrm>
          <a:prstGeom prst="rect">
            <a:avLst/>
          </a:prstGeom>
          <a:noFill/>
          <a:ln>
            <a:noFill/>
          </a:ln>
        </p:spPr>
      </p:pic>
      <p:sp>
        <p:nvSpPr>
          <p:cNvPr id="171" name="Google Shape;171;p8"/>
          <p:cNvSpPr txBox="1"/>
          <p:nvPr>
            <p:ph type="title"/>
          </p:nvPr>
        </p:nvSpPr>
        <p:spPr>
          <a:xfrm>
            <a:off x="558165" y="385444"/>
            <a:ext cx="9764400" cy="8352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3550">
                <a:latin typeface="Impact"/>
                <a:ea typeface="Impact"/>
                <a:cs typeface="Impact"/>
                <a:sym typeface="Impact"/>
              </a:rPr>
              <a:t>T</a:t>
            </a:r>
            <a:r>
              <a:rPr lang="en-US" sz="3550">
                <a:latin typeface="Impact"/>
                <a:ea typeface="Impact"/>
                <a:cs typeface="Impact"/>
                <a:sym typeface="Impact"/>
              </a:rPr>
              <a:t>HE WOW IN YOUR SOLUTION</a:t>
            </a:r>
            <a:endParaRPr sz="3550">
              <a:latin typeface="Impact"/>
              <a:ea typeface="Impact"/>
              <a:cs typeface="Impact"/>
              <a:sym typeface="Impact"/>
            </a:endParaRPr>
          </a:p>
        </p:txBody>
      </p:sp>
      <p:sp>
        <p:nvSpPr>
          <p:cNvPr id="172" name="Google Shape;17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3" name="Google Shape;173;p8"/>
          <p:cNvSpPr txBox="1"/>
          <p:nvPr/>
        </p:nvSpPr>
        <p:spPr>
          <a:xfrm>
            <a:off x="685800" y="1563000"/>
            <a:ext cx="8077200" cy="5295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"wow" factor in our solution lies in its ability to seamlessly blend advanced technology with personalized customer interactions, resulting in an unparalleled level of service and satisfaction. </a:t>
            </a:r>
            <a:endParaRPr b="1"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1. Natural and Human-like Interactions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2. Personalization at Scale</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3. Instantaneous Responsiveness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4. Proactive Problem Solving</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5. Continuous Improvement</a:t>
            </a:r>
            <a:endParaRPr b="1" sz="2000">
              <a:solidFill>
                <a:srgbClr val="366092"/>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b="1" sz="2000">
              <a:solidFill>
                <a:srgbClr val="36609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p:nvPr/>
        </p:nvSpPr>
        <p:spPr>
          <a:xfrm>
            <a:off x="9906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9"/>
          <p:cNvSpPr/>
          <p:nvPr/>
        </p:nvSpPr>
        <p:spPr>
          <a:xfrm>
            <a:off x="9372600" y="914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9"/>
          <p:cNvSpPr/>
          <p:nvPr/>
        </p:nvSpPr>
        <p:spPr>
          <a:xfrm>
            <a:off x="10515600"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9"/>
          <p:cNvSpPr txBox="1"/>
          <p:nvPr/>
        </p:nvSpPr>
        <p:spPr>
          <a:xfrm>
            <a:off x="301400" y="914403"/>
            <a:ext cx="9296400" cy="6336600"/>
          </a:xfrm>
          <a:prstGeom prst="rect">
            <a:avLst/>
          </a:prstGeom>
          <a:noFill/>
          <a:ln>
            <a:noFill/>
          </a:ln>
        </p:spPr>
        <p:txBody>
          <a:bodyPr anchorCtr="0" anchor="t" bIns="0" lIns="0" spcFirstLastPara="1" rIns="0" wrap="square" tIns="12700">
            <a:spAutoFit/>
          </a:bodyPr>
          <a:lstStyle/>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"Modeling" typically refers to the process of creating and refining the algorithms that power the virtual assistant's behavior and interactions.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1. Data Collection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2. Preprocessing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3. Algorithm Selection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4. Training</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5. Evaluation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6. Iterative Improvement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7. Deployment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This iterative approach helps ensure that the virtual assistant remains effective and responsive to the evolving needs of users over time.</a:t>
            </a:r>
            <a:endParaRPr b="1" sz="20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b="1" sz="2000">
              <a:solidFill>
                <a:srgbClr val="366092"/>
              </a:solidFill>
              <a:latin typeface="Times New Roman"/>
              <a:ea typeface="Times New Roman"/>
              <a:cs typeface="Times New Roman"/>
              <a:sym typeface="Times New Roman"/>
            </a:endParaRPr>
          </a:p>
          <a:p>
            <a:pPr indent="0" lvl="0" marL="12700" marR="0" rtl="0" algn="l">
              <a:lnSpc>
                <a:spcPct val="100000"/>
              </a:lnSpc>
              <a:spcBef>
                <a:spcPts val="100"/>
              </a:spcBef>
              <a:spcAft>
                <a:spcPts val="0"/>
              </a:spcAft>
              <a:buClr>
                <a:srgbClr val="00000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2" name="Google Shape;182;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83" name="Google Shape;183;p9"/>
          <p:cNvSpPr txBox="1"/>
          <p:nvPr>
            <p:ph type="ctrTitle"/>
          </p:nvPr>
        </p:nvSpPr>
        <p:spPr>
          <a:xfrm>
            <a:off x="533400" y="286600"/>
            <a:ext cx="33045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MODELLING</a:t>
            </a:r>
            <a:endParaRPr sz="3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2024-04-20T17:14:29Z</dcterms:created>
  <dc:creator>DELL2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