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7C3F-0218-4F8E-3104-65E9AE69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F6B4-5E17-7B45-CFE1-CC57C51F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1849-A128-3352-8493-40EDB61E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A6D3-5591-2676-8B8E-A24B45FD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FFB5-DE1E-D112-0CC3-DB1CD45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566A-E892-8326-770B-EBC8E4E6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B78F-F636-72AF-3CB9-A59FE15ED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6D13-2E35-5155-D134-FA29BF2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1954-82FC-56BB-0046-BBA67992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A40F-13B6-45F5-DC8B-E5D553A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54A04-D54B-F4A4-92AA-10EE657D6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2CE0-0BDF-9AB8-8621-1141AEC2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AC25-4D97-FFB3-AF49-3A87A913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D3D3-1B61-0BD5-9C48-04C23503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2CC-F6B5-D598-035B-5F0FA5A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CB1D-C317-B1B3-A9AC-9E18B9A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0C04-7769-70B4-894A-6B88048E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ADE6-C9FD-8D0B-7361-23CBBCAF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5797-98F1-3443-B160-A5A50FB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F281-4535-EB12-855E-C63438C0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B1E7-2B27-8AA7-DE51-B4453B04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779B-FC8C-8CE7-E5F7-DEF361A9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3083-0B82-95AA-E9A6-63CF5CF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FD0C-289D-2992-D4AB-F2B2A065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49AE-80EE-E3E0-4D8E-4B9DB957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19A0-74D5-591B-1E46-1C6E395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9BAA-8C6C-37F5-7092-BF4E4C35D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3A6CA-A5A4-F3D4-48AF-720DB45A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7146-7D82-3FD7-AA85-D42383E9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158D-6752-4437-2DEA-27D9BC1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3222-0253-4108-AC12-98C896FC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A16-4063-972D-69F2-5A1443E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7C55-E502-3BC6-9D3B-F7F1080E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87D3C-7E20-5835-92DA-721AD48F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087DE-623E-60E0-B9F3-5033165C9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E7C90-A433-1CA1-88B9-A208B1F1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81770-18FF-19FC-FF26-EFF9CE45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A50FB-190C-589F-F3F1-1643F635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F2924-7CE2-4B8C-DAA6-82612359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0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3EDC-1BE2-43CE-00E6-CA5493C0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A16B5-9D74-58AE-2390-1538BFD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B5F9-49F1-E52B-7120-96BB0E56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4FFD9-F6EE-0EF4-EEAB-75AC434D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7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92BC9-C599-7E5F-0430-33921FD0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F1D4B-32B8-3355-4A8D-AFE5C71A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CE21E-6DFF-4F07-D4A7-D20B62D9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8206-B090-CD77-D830-4FF96AC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30F4-F8FB-581F-6091-9B5AB4EF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A4DA0-E8B3-44FF-1A4C-7E67AD14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00F4-2A43-C076-9333-575DABA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1814-1914-E819-258A-C3F05C83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395A1-55CE-D1E4-C13B-07677AB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A75-9EFE-575A-44A7-9945A85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73D04-7364-4FCA-673D-5BB2E9AC5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8554-5360-DA65-EC7F-E3ECC8B5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76DD-88C4-E0B2-98E4-019972B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8C8D-4FFD-6FE4-09EC-B6460DD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F2FB-0AEB-EF91-6E6D-A4F101A6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05C62-13CD-9023-9C81-210B744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C7DA3-F733-6AED-FDFF-8211CE4A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E001-4994-A7F6-2ED0-AA4230CB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1BE30-7FFB-4B0A-A06F-C383E04F662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B2A1-6322-6C93-6AE8-5643CDD3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9433-DCF1-D1A4-9A38-0E569628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DE3C-3D4E-4A72-A2E0-20446B18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st of Defects in Software Testing | Severity &amp; Priority in Testing | QR  Solutions">
            <a:extLst>
              <a:ext uri="{FF2B5EF4-FFF2-40B4-BE49-F238E27FC236}">
                <a16:creationId xmlns:a16="http://schemas.microsoft.com/office/drawing/2014/main" id="{8833DEA8-4FC8-67AB-E247-E507BA6A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60" y="2445489"/>
            <a:ext cx="5621090" cy="39347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0AEFE-CCAB-53A1-9EC1-58B15369EC10}"/>
              </a:ext>
            </a:extLst>
          </p:cNvPr>
          <p:cNvSpPr txBox="1"/>
          <p:nvPr/>
        </p:nvSpPr>
        <p:spPr>
          <a:xfrm>
            <a:off x="1789701" y="1300748"/>
            <a:ext cx="7550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" panose="02020603050405020304" pitchFamily="18" charset="0"/>
                <a:cs typeface="times" panose="02020603050405020304" pitchFamily="18" charset="0"/>
              </a:rPr>
              <a:t>SOFTWARE DEFECT PREDICTION</a:t>
            </a:r>
          </a:p>
          <a:p>
            <a:pPr algn="ctr"/>
            <a:r>
              <a:rPr lang="en-US" sz="5400" dirty="0">
                <a:latin typeface="times" panose="02020603050405020304" pitchFamily="18" charset="0"/>
                <a:cs typeface="times" panose="02020603050405020304" pitchFamily="18" charset="0"/>
              </a:rPr>
              <a:t>SDP</a:t>
            </a:r>
            <a:endParaRPr lang="en-IN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8A336-961B-4FA3-16CC-F285A0407BB8}"/>
              </a:ext>
            </a:extLst>
          </p:cNvPr>
          <p:cNvSpPr txBox="1"/>
          <p:nvPr/>
        </p:nvSpPr>
        <p:spPr>
          <a:xfrm>
            <a:off x="3689498" y="4769202"/>
            <a:ext cx="500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Saranya Manikandan</a:t>
            </a:r>
            <a:endParaRPr lang="en-IN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032E0-C9A5-7274-C186-7179337F3784}"/>
              </a:ext>
            </a:extLst>
          </p:cNvPr>
          <p:cNvSpPr txBox="1"/>
          <p:nvPr/>
        </p:nvSpPr>
        <p:spPr>
          <a:xfrm>
            <a:off x="3749457" y="388183"/>
            <a:ext cx="407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SDP Overview</a:t>
            </a:r>
            <a:endParaRPr lang="en-IN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2DA63-9743-BD0C-3A9C-2ADB22F6416C}"/>
              </a:ext>
            </a:extLst>
          </p:cNvPr>
          <p:cNvSpPr txBox="1"/>
          <p:nvPr/>
        </p:nvSpPr>
        <p:spPr>
          <a:xfrm>
            <a:off x="315141" y="1167658"/>
            <a:ext cx="859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fault-proneness (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susceptible to bugs) of software prior to testing stage.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F1B11-3729-6B05-585C-2CF19F7E52A1}"/>
              </a:ext>
            </a:extLst>
          </p:cNvPr>
          <p:cNvSpPr txBox="1"/>
          <p:nvPr/>
        </p:nvSpPr>
        <p:spPr>
          <a:xfrm>
            <a:off x="432099" y="1628747"/>
            <a:ext cx="8597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Why SDP?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ensure the Software Quality Assurance (SQA)</a:t>
            </a:r>
          </a:p>
          <a:p>
            <a:pPr marL="342900" lvl="5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Developed software meets the standardized quality specifications.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SQA includes Evaluation, code inspection, s/w testing and fault prediction 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 time consuming process).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SDP helps to allocate limited SQA resources in cost effective.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DB8C1E-0658-8E05-FA18-ADBB01B9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61747"/>
              </p:ext>
            </p:extLst>
          </p:nvPr>
        </p:nvGraphicFramePr>
        <p:xfrm>
          <a:off x="5564243" y="4543719"/>
          <a:ext cx="6096000" cy="189992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35438420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6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Software Faults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 Failure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5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Bug in the software code.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In-ability of Software to perform its behavior.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Internal (not directly observable)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External (observable by users)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Does not always</a:t>
                      </a: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 lead to a software failure.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Software failure </a:t>
                      </a:r>
                      <a:r>
                        <a:rPr lang="en-IN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always</a:t>
                      </a: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 originates from a </a:t>
                      </a:r>
                      <a:r>
                        <a:rPr lang="en-IN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pre-existing software fault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35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DFFFB-D754-8212-7488-A0B15CDBB925}"/>
              </a:ext>
            </a:extLst>
          </p:cNvPr>
          <p:cNvSpPr txBox="1"/>
          <p:nvPr/>
        </p:nvSpPr>
        <p:spPr>
          <a:xfrm>
            <a:off x="432099" y="4767003"/>
            <a:ext cx="280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Goals of SDP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cost reduction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Early flaw detection.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617D70-9DE3-A29C-A861-3AE50FE6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79" y="2118274"/>
            <a:ext cx="4387702" cy="3363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90C42-8D51-CC69-9B1F-C6EC9C9DD4E1}"/>
              </a:ext>
            </a:extLst>
          </p:cNvPr>
          <p:cNvSpPr txBox="1"/>
          <p:nvPr/>
        </p:nvSpPr>
        <p:spPr>
          <a:xfrm>
            <a:off x="306688" y="1114102"/>
            <a:ext cx="881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earn from historic fault data stored in s/w repositories, having info about previous s/w versions.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learned SDP models are then used to predict the fault-proneness of s/w modules of current release of s/w project.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E888-CE81-DED2-0CC8-581F8F732E26}"/>
              </a:ext>
            </a:extLst>
          </p:cNvPr>
          <p:cNvSpPr txBox="1"/>
          <p:nvPr/>
        </p:nvSpPr>
        <p:spPr>
          <a:xfrm>
            <a:off x="306688" y="2449289"/>
            <a:ext cx="5269583" cy="316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BUILD FAULT PREDICTION MODEL: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Collecting bugs info + Extracting features(s/w metrics*)  = Create training data set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Build Prediction Model : ML or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statistical tech used to build model using training set.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Assessment: To evaluate fault prediction model separate data set used besides training dataset.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99FA-4D80-9D37-A9E3-328C13A64DE4}"/>
              </a:ext>
            </a:extLst>
          </p:cNvPr>
          <p:cNvSpPr txBox="1"/>
          <p:nvPr/>
        </p:nvSpPr>
        <p:spPr>
          <a:xfrm>
            <a:off x="306688" y="5928321"/>
            <a:ext cx="870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S/W metrics: </a:t>
            </a:r>
            <a:r>
              <a:rPr lang="en-IN" sz="1600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uantifiable measures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various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a software product or process.</a:t>
            </a:r>
          </a:p>
          <a:p>
            <a:r>
              <a:rPr lang="en-IN" sz="1600" dirty="0" err="1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16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LOC (Product) , development time (Process) , budget utilization (project)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4FCA7-8104-C765-13FC-44A1CD60E237}"/>
              </a:ext>
            </a:extLst>
          </p:cNvPr>
          <p:cNvSpPr txBox="1"/>
          <p:nvPr/>
        </p:nvSpPr>
        <p:spPr>
          <a:xfrm>
            <a:off x="4571998" y="355300"/>
            <a:ext cx="407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SDP Model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D3CD3-2E55-EA1C-7135-B83ACA8721C6}"/>
              </a:ext>
            </a:extLst>
          </p:cNvPr>
          <p:cNvSpPr txBox="1"/>
          <p:nvPr/>
        </p:nvSpPr>
        <p:spPr>
          <a:xfrm>
            <a:off x="8846288" y="5558215"/>
            <a:ext cx="321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" panose="02020603050405020304" pitchFamily="18" charset="0"/>
                <a:cs typeface="times" panose="02020603050405020304" pitchFamily="18" charset="0"/>
              </a:rPr>
              <a:t>*Diagram  from SFP Book </a:t>
            </a:r>
            <a:endParaRPr lang="en-IN" sz="10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D787C-BF5B-0E08-437A-B96271BB89B4}"/>
              </a:ext>
            </a:extLst>
          </p:cNvPr>
          <p:cNvSpPr txBox="1"/>
          <p:nvPr/>
        </p:nvSpPr>
        <p:spPr>
          <a:xfrm>
            <a:off x="375250" y="3471450"/>
            <a:ext cx="5165888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Performance Evaluation Metrics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Used to assess the performance of fault prediction model.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8CA36-9C27-E89C-FCCE-5454DC4FB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/>
          <a:stretch/>
        </p:blipFill>
        <p:spPr bwMode="auto">
          <a:xfrm>
            <a:off x="7862578" y="1588237"/>
            <a:ext cx="4384749" cy="34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8BFDDA-2150-3C13-6E87-215FA9D1A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7" t="37304" r="53402" b="43289"/>
          <a:stretch/>
        </p:blipFill>
        <p:spPr>
          <a:xfrm>
            <a:off x="2967648" y="4640902"/>
            <a:ext cx="4421114" cy="1605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25860-42D7-ADA6-952B-72738507E741}"/>
              </a:ext>
            </a:extLst>
          </p:cNvPr>
          <p:cNvSpPr txBox="1"/>
          <p:nvPr/>
        </p:nvSpPr>
        <p:spPr>
          <a:xfrm>
            <a:off x="164366" y="6246418"/>
            <a:ext cx="1172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elps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 how well the classification model performs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comparing its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predicted classifications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 classifications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data it's tested on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78C004-2FBB-B794-B74B-1AF5BD908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73076"/>
              </p:ext>
            </p:extLst>
          </p:nvPr>
        </p:nvGraphicFramePr>
        <p:xfrm>
          <a:off x="1237444" y="1001066"/>
          <a:ext cx="6847002" cy="2250051"/>
        </p:xfrm>
        <a:graphic>
          <a:graphicData uri="http://schemas.openxmlformats.org/drawingml/2006/table">
            <a:tbl>
              <a:tblPr firstRow="1" bandRow="1"/>
              <a:tblGrid>
                <a:gridCol w="1697633">
                  <a:extLst>
                    <a:ext uri="{9D8B030D-6E8A-4147-A177-3AD203B41FA5}">
                      <a16:colId xmlns:a16="http://schemas.microsoft.com/office/drawing/2014/main" val="3515935006"/>
                    </a:ext>
                  </a:extLst>
                </a:gridCol>
                <a:gridCol w="2867035">
                  <a:extLst>
                    <a:ext uri="{9D8B030D-6E8A-4147-A177-3AD203B41FA5}">
                      <a16:colId xmlns:a16="http://schemas.microsoft.com/office/drawing/2014/main" val="348705445"/>
                    </a:ext>
                  </a:extLst>
                </a:gridCol>
                <a:gridCol w="2282334">
                  <a:extLst>
                    <a:ext uri="{9D8B030D-6E8A-4147-A177-3AD203B41FA5}">
                      <a16:colId xmlns:a16="http://schemas.microsoft.com/office/drawing/2014/main" val="1710965104"/>
                    </a:ext>
                  </a:extLst>
                </a:gridCol>
              </a:tblGrid>
              <a:tr h="573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SDP</a:t>
                      </a:r>
                    </a:p>
                    <a:p>
                      <a:pPr algn="ctr"/>
                      <a:r>
                        <a:rPr lang="en-US" sz="1400" dirty="0"/>
                        <a:t>Components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Definition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Contains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7402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Software Fault Data Set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 modules with metrics and fault information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Set of s/w metrics, </a:t>
                      </a:r>
                    </a:p>
                    <a:p>
                      <a:r>
                        <a:rPr lang="en-IN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Fault info (faulty or not)</a:t>
                      </a:r>
                    </a:p>
                    <a:p>
                      <a:r>
                        <a:rPr lang="en-IN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 of faults per module &amp; meta info about s/w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14763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Software Metrics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Valuable tool for understanding, measuring and improving software development process.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Lines Of Code</a:t>
                      </a:r>
                    </a:p>
                    <a:p>
                      <a:r>
                        <a:rPr lang="en-US" sz="1400" dirty="0"/>
                        <a:t>Function Points</a:t>
                      </a:r>
                    </a:p>
                    <a:p>
                      <a:r>
                        <a:rPr lang="en-US" sz="1400" dirty="0"/>
                        <a:t>Program Length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05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527234-280F-04CC-1B3E-75FBC4E4FDF3}"/>
              </a:ext>
            </a:extLst>
          </p:cNvPr>
          <p:cNvSpPr txBox="1"/>
          <p:nvPr/>
        </p:nvSpPr>
        <p:spPr>
          <a:xfrm>
            <a:off x="601493" y="4681484"/>
            <a:ext cx="457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4CABA-4554-5F0B-17AC-40DD68E9DCCE}"/>
              </a:ext>
            </a:extLst>
          </p:cNvPr>
          <p:cNvSpPr txBox="1"/>
          <p:nvPr/>
        </p:nvSpPr>
        <p:spPr>
          <a:xfrm>
            <a:off x="3990204" y="264817"/>
            <a:ext cx="407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SDP Components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9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A924C33-14BC-353C-DE13-6AE5A0F08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93776"/>
                  </p:ext>
                </p:extLst>
              </p:nvPr>
            </p:nvGraphicFramePr>
            <p:xfrm>
              <a:off x="423883" y="1066037"/>
              <a:ext cx="10687140" cy="5430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0120">
                      <a:extLst>
                        <a:ext uri="{9D8B030D-6E8A-4147-A177-3AD203B41FA5}">
                          <a16:colId xmlns:a16="http://schemas.microsoft.com/office/drawing/2014/main" val="2877125754"/>
                        </a:ext>
                      </a:extLst>
                    </a:gridCol>
                    <a:gridCol w="3593708">
                      <a:extLst>
                        <a:ext uri="{9D8B030D-6E8A-4147-A177-3AD203B41FA5}">
                          <a16:colId xmlns:a16="http://schemas.microsoft.com/office/drawing/2014/main" val="1093793969"/>
                        </a:ext>
                      </a:extLst>
                    </a:gridCol>
                    <a:gridCol w="3744580">
                      <a:extLst>
                        <a:ext uri="{9D8B030D-6E8A-4147-A177-3AD203B41FA5}">
                          <a16:colId xmlns:a16="http://schemas.microsoft.com/office/drawing/2014/main" val="2888313943"/>
                        </a:ext>
                      </a:extLst>
                    </a:gridCol>
                    <a:gridCol w="1738732">
                      <a:extLst>
                        <a:ext uri="{9D8B030D-6E8A-4147-A177-3AD203B41FA5}">
                          <a16:colId xmlns:a16="http://schemas.microsoft.com/office/drawing/2014/main" val="1599796497"/>
                        </a:ext>
                      </a:extLst>
                    </a:gridCol>
                  </a:tblGrid>
                  <a:tr h="728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Evaluation Metric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Definition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Formula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Best Range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4173570"/>
                      </a:ext>
                    </a:extLst>
                  </a:tr>
                  <a:tr h="14874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Recall (PD)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Among all the actual defectives, how many did the model correctly identifies as defective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</a:rPr>
                                  <m:t>𝑅𝑒𝑐𝑎𝑙𝑙</m:t>
                                </m:r>
                                <m:r>
                                  <a:rPr lang="en-US" sz="2000" kern="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kern="0">
                                        <a:effectLst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2000" kern="0">
                                        <a:effectLst/>
                                      </a:rPr>
                                      <m:t>𝑇𝑃</m:t>
                                    </m:r>
                                    <m:r>
                                      <a:rPr lang="en-US" sz="2000" kern="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38909"/>
                      </a:ext>
                    </a:extLst>
                  </a:tr>
                  <a:tr h="14874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Probability of False Alarm (PF)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Represents ratio of the number of non-faults misclassified as faults to total number of non-faults.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</a:rPr>
                                  <m:t>𝑃𝐹</m:t>
                                </m:r>
                                <m:r>
                                  <a:rPr lang="en-US" sz="2000" kern="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kern="0">
                                        <a:effectLst/>
                                      </a:rPr>
                                      <m:t>𝐹𝑃</m:t>
                                    </m:r>
                                  </m:num>
                                  <m:den>
                                    <m:r>
                                      <a:rPr lang="en-US" sz="2000" kern="0">
                                        <a:effectLst/>
                                      </a:rPr>
                                      <m:t>𝐹𝑃</m:t>
                                    </m:r>
                                    <m:r>
                                      <a:rPr lang="en-US" sz="2000" kern="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</a:rPr>
                                      <m:t>𝑇𝑁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Minimum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9628664"/>
                      </a:ext>
                    </a:extLst>
                  </a:tr>
                  <a:tr h="17271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Balance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Balance denotes, achieving good equilibrium between identifying most defects (PD) and minimal false alarm (PF)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Balance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0">
                                  <a:effectLst/>
                                </a:rPr>
                                <m:t> 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000" kern="100">
                                      <a:effectLst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2000" kern="1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sz="2000" kern="10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kern="100">
                                                  <a:effectLst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kern="0">
                                                  <a:effectLst/>
                                                </a:rPr>
                                                <m:t>0−</m:t>
                                              </m:r>
                                              <m:r>
                                                <a:rPr lang="en-US" sz="2000" kern="0">
                                                  <a:effectLst/>
                                                </a:rPr>
                                                <m:t>𝑃𝐹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kern="0">
                                              <a:effectLst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kern="0">
                                          <a:effectLst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IN" sz="2000" kern="10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kern="100">
                                                  <a:effectLst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kern="0">
                                                  <a:effectLst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2000" kern="0">
                                                  <a:effectLst/>
                                                </a:rPr>
                                                <m:t>𝑅𝑒𝑐𝑎𝑙𝑙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kern="0">
                                              <a:effectLst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kern="0">
                                          <a:effectLst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834023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A924C33-14BC-353C-DE13-6AE5A0F08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93776"/>
                  </p:ext>
                </p:extLst>
              </p:nvPr>
            </p:nvGraphicFramePr>
            <p:xfrm>
              <a:off x="423883" y="1066037"/>
              <a:ext cx="10687140" cy="5430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0120">
                      <a:extLst>
                        <a:ext uri="{9D8B030D-6E8A-4147-A177-3AD203B41FA5}">
                          <a16:colId xmlns:a16="http://schemas.microsoft.com/office/drawing/2014/main" val="2877125754"/>
                        </a:ext>
                      </a:extLst>
                    </a:gridCol>
                    <a:gridCol w="3593708">
                      <a:extLst>
                        <a:ext uri="{9D8B030D-6E8A-4147-A177-3AD203B41FA5}">
                          <a16:colId xmlns:a16="http://schemas.microsoft.com/office/drawing/2014/main" val="1093793969"/>
                        </a:ext>
                      </a:extLst>
                    </a:gridCol>
                    <a:gridCol w="3744580">
                      <a:extLst>
                        <a:ext uri="{9D8B030D-6E8A-4147-A177-3AD203B41FA5}">
                          <a16:colId xmlns:a16="http://schemas.microsoft.com/office/drawing/2014/main" val="2888313943"/>
                        </a:ext>
                      </a:extLst>
                    </a:gridCol>
                    <a:gridCol w="1738732">
                      <a:extLst>
                        <a:ext uri="{9D8B030D-6E8A-4147-A177-3AD203B41FA5}">
                          <a16:colId xmlns:a16="http://schemas.microsoft.com/office/drawing/2014/main" val="1599796497"/>
                        </a:ext>
                      </a:extLst>
                    </a:gridCol>
                  </a:tblGrid>
                  <a:tr h="728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Evaluation Metric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Definition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Formula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Best Range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4173570"/>
                      </a:ext>
                    </a:extLst>
                  </a:tr>
                  <a:tr h="14874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Recall (PD)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Among all the actual defectives, how many did the model correctly identifies as defective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024" t="-51230" r="-46992" b="-21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38909"/>
                      </a:ext>
                    </a:extLst>
                  </a:tr>
                  <a:tr h="14874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Probability of False Alarm (PF)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Represents ratio of the number of non-faults misclassified as faults to total number of non-faults.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024" t="-151230" r="-46992" b="-11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Minimum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9628664"/>
                      </a:ext>
                    </a:extLst>
                  </a:tr>
                  <a:tr h="17271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Balance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Balance denotes, achieving good equilibrium between identifying most defects (PD) and minimal false alarm (PF)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9024" t="-215845" r="-46992" b="-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83402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FA7B6D-6425-1C3E-321F-30B2A297E3CA}"/>
              </a:ext>
            </a:extLst>
          </p:cNvPr>
          <p:cNvSpPr txBox="1"/>
          <p:nvPr/>
        </p:nvSpPr>
        <p:spPr>
          <a:xfrm>
            <a:off x="1317018" y="241752"/>
            <a:ext cx="890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Performance Evaluation metrics</a:t>
            </a:r>
            <a:endParaRPr lang="en-IN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F54B435-498C-6305-3171-DBADE6A5F0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151393"/>
                  </p:ext>
                </p:extLst>
              </p:nvPr>
            </p:nvGraphicFramePr>
            <p:xfrm>
              <a:off x="763772" y="1166282"/>
              <a:ext cx="10302240" cy="4885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2131">
                      <a:extLst>
                        <a:ext uri="{9D8B030D-6E8A-4147-A177-3AD203B41FA5}">
                          <a16:colId xmlns:a16="http://schemas.microsoft.com/office/drawing/2014/main" val="1859835304"/>
                        </a:ext>
                      </a:extLst>
                    </a:gridCol>
                    <a:gridCol w="3464280">
                      <a:extLst>
                        <a:ext uri="{9D8B030D-6E8A-4147-A177-3AD203B41FA5}">
                          <a16:colId xmlns:a16="http://schemas.microsoft.com/office/drawing/2014/main" val="723245931"/>
                        </a:ext>
                      </a:extLst>
                    </a:gridCol>
                    <a:gridCol w="3609718">
                      <a:extLst>
                        <a:ext uri="{9D8B030D-6E8A-4147-A177-3AD203B41FA5}">
                          <a16:colId xmlns:a16="http://schemas.microsoft.com/office/drawing/2014/main" val="594145398"/>
                        </a:ext>
                      </a:extLst>
                    </a:gridCol>
                    <a:gridCol w="1676111">
                      <a:extLst>
                        <a:ext uri="{9D8B030D-6E8A-4147-A177-3AD203B41FA5}">
                          <a16:colId xmlns:a16="http://schemas.microsoft.com/office/drawing/2014/main" val="1515175650"/>
                        </a:ext>
                      </a:extLst>
                    </a:gridCol>
                  </a:tblGrid>
                  <a:tr h="7369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Evaluation Metric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Definition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Formula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Best Range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8368526"/>
                      </a:ext>
                    </a:extLst>
                  </a:tr>
                  <a:tr h="1461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Area Under Curve (AUC)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AUC measures how well a model can distinguish between positive and negative classes.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Calculated by measuring the area under the curve that displays the true positive rate ratio to the false positive rate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2274052"/>
                      </a:ext>
                    </a:extLst>
                  </a:tr>
                  <a:tr h="2687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File Inspection Reduction (FIR)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An FIR indicates how much effort is reduced for code inspection.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FI (File Inspection) refers to the ratio of the number of files to be inspected for the entire file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𝐹𝐼𝑅</m:t>
                                </m:r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𝐹𝐼</m:t>
                                    </m:r>
                                  </m:num>
                                  <m:den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oMath>
                            </m:oMathPara>
                          </a14:m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𝐹𝐼</m:t>
                                </m:r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num>
                                  <m:den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oMath>
                            </m:oMathPara>
                          </a14:m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66099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F54B435-498C-6305-3171-DBADE6A5F0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151393"/>
                  </p:ext>
                </p:extLst>
              </p:nvPr>
            </p:nvGraphicFramePr>
            <p:xfrm>
              <a:off x="763772" y="1166282"/>
              <a:ext cx="10302240" cy="4885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2131">
                      <a:extLst>
                        <a:ext uri="{9D8B030D-6E8A-4147-A177-3AD203B41FA5}">
                          <a16:colId xmlns:a16="http://schemas.microsoft.com/office/drawing/2014/main" val="1859835304"/>
                        </a:ext>
                      </a:extLst>
                    </a:gridCol>
                    <a:gridCol w="3464280">
                      <a:extLst>
                        <a:ext uri="{9D8B030D-6E8A-4147-A177-3AD203B41FA5}">
                          <a16:colId xmlns:a16="http://schemas.microsoft.com/office/drawing/2014/main" val="723245931"/>
                        </a:ext>
                      </a:extLst>
                    </a:gridCol>
                    <a:gridCol w="3609718">
                      <a:extLst>
                        <a:ext uri="{9D8B030D-6E8A-4147-A177-3AD203B41FA5}">
                          <a16:colId xmlns:a16="http://schemas.microsoft.com/office/drawing/2014/main" val="594145398"/>
                        </a:ext>
                      </a:extLst>
                    </a:gridCol>
                    <a:gridCol w="1676111">
                      <a:extLst>
                        <a:ext uri="{9D8B030D-6E8A-4147-A177-3AD203B41FA5}">
                          <a16:colId xmlns:a16="http://schemas.microsoft.com/office/drawing/2014/main" val="1515175650"/>
                        </a:ext>
                      </a:extLst>
                    </a:gridCol>
                  </a:tblGrid>
                  <a:tr h="7369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Evaluation Metric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Definition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Formula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Best Range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8368526"/>
                      </a:ext>
                    </a:extLst>
                  </a:tr>
                  <a:tr h="1461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Area Under Curve (AUC)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AUC measures how well a model can distinguish between positive and negative classes.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Calculated by measuring the area under the curve that displays the true positive rate ratio to the false positive rate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2274052"/>
                      </a:ext>
                    </a:extLst>
                  </a:tr>
                  <a:tr h="2687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File Inspection Reduction (FIR)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An FIR indicates how much effort is reduced for code inspection.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FI (File Inspection) refers to the ratio of the number of files to be inspected for the entire file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54" t="-82766" r="-47049" b="-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 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Maximum</a:t>
                          </a:r>
                          <a:endParaRPr lang="en-IN" sz="2000" kern="100" dirty="0">
                            <a:effectLst/>
                            <a:latin typeface="times" panose="02020603050405020304" pitchFamily="18" charset="0"/>
                            <a:ea typeface="맑은 고딕" panose="020B0503020000020004" pitchFamily="50" charset="-127"/>
                            <a:cs typeface="times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6609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FB451E-C775-2D40-4C87-FE10C69EF5A6}"/>
              </a:ext>
            </a:extLst>
          </p:cNvPr>
          <p:cNvSpPr txBox="1"/>
          <p:nvPr/>
        </p:nvSpPr>
        <p:spPr>
          <a:xfrm>
            <a:off x="1317018" y="241752"/>
            <a:ext cx="890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Performance Evaluation metrics</a:t>
            </a:r>
            <a:endParaRPr lang="en-IN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3CFFE-5FAE-B0FD-852C-4B131DC1C247}"/>
              </a:ext>
            </a:extLst>
          </p:cNvPr>
          <p:cNvSpPr txBox="1"/>
          <p:nvPr/>
        </p:nvSpPr>
        <p:spPr>
          <a:xfrm>
            <a:off x="2900916" y="2413337"/>
            <a:ext cx="6390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" panose="02020603050405020304" pitchFamily="18" charset="0"/>
                <a:cs typeface="times" panose="02020603050405020304" pitchFamily="18" charset="0"/>
              </a:rPr>
              <a:t>Thank  You </a:t>
            </a:r>
            <a:endParaRPr lang="en-IN" sz="6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573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Saranya Manikandan</dc:creator>
  <cp:lastModifiedBy>Saranya Manikandan</cp:lastModifiedBy>
  <cp:revision>1</cp:revision>
  <dcterms:created xsi:type="dcterms:W3CDTF">2024-11-17T09:16:13Z</dcterms:created>
  <dcterms:modified xsi:type="dcterms:W3CDTF">2024-11-17T09:30:21Z</dcterms:modified>
</cp:coreProperties>
</file>