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– Mini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asked to select 20 players for a football club named “ Brussels United FC “.</a:t>
            </a:r>
          </a:p>
          <a:p>
            <a:r>
              <a:rPr lang="en-US" dirty="0" smtClean="0"/>
              <a:t>To achieve this we are provided with a FIFA dataset which has details of more than 18,000 football players playing for different clubs across the globe.</a:t>
            </a:r>
          </a:p>
          <a:p>
            <a:r>
              <a:rPr lang="en-US" dirty="0" smtClean="0"/>
              <a:t>On loading the dataset and doing summary stats, we found that there are 42 numerical attributes and 18 categorical attributes.</a:t>
            </a:r>
          </a:p>
          <a:p>
            <a:r>
              <a:rPr lang="en-US" dirty="0" smtClean="0"/>
              <a:t>Out of which, we </a:t>
            </a:r>
            <a:r>
              <a:rPr lang="en-US" dirty="0"/>
              <a:t>found some 9</a:t>
            </a:r>
            <a:r>
              <a:rPr lang="en-US" dirty="0" smtClean="0"/>
              <a:t> columns </a:t>
            </a:r>
            <a:r>
              <a:rPr lang="en-US" dirty="0"/>
              <a:t>to be useless for us as they </a:t>
            </a:r>
            <a:r>
              <a:rPr lang="en-US" dirty="0" smtClean="0"/>
              <a:t>don’t contribute </a:t>
            </a:r>
            <a:r>
              <a:rPr lang="en-US" dirty="0"/>
              <a:t>much for our analysis. </a:t>
            </a:r>
            <a:r>
              <a:rPr lang="en-US" dirty="0" smtClean="0"/>
              <a:t>So </a:t>
            </a:r>
            <a:r>
              <a:rPr lang="en-US" dirty="0"/>
              <a:t>they all have been dropped from the </a:t>
            </a:r>
            <a:r>
              <a:rPr lang="en-US" dirty="0" err="1"/>
              <a:t>fifa</a:t>
            </a:r>
            <a:r>
              <a:rPr lang="en-US" dirty="0"/>
              <a:t> dataset. Yet for future </a:t>
            </a:r>
            <a:r>
              <a:rPr lang="en-US" dirty="0" err="1" smtClean="0"/>
              <a:t>refereneces</a:t>
            </a:r>
            <a:r>
              <a:rPr lang="en-US" dirty="0"/>
              <a:t>, they have been saved in a </a:t>
            </a:r>
            <a:r>
              <a:rPr lang="en-US" dirty="0" smtClean="0"/>
              <a:t>separate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called, </a:t>
            </a:r>
            <a:r>
              <a:rPr lang="en-US" dirty="0" err="1"/>
              <a:t>fifa_dropped_data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470263"/>
            <a:ext cx="8666337" cy="923108"/>
          </a:xfrm>
        </p:spPr>
        <p:txBody>
          <a:bodyPr>
            <a:normAutofit/>
          </a:bodyPr>
          <a:lstStyle/>
          <a:p>
            <a:r>
              <a:rPr lang="en-US" dirty="0" smtClean="0"/>
              <a:t>Refining the data for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65" y="2299063"/>
            <a:ext cx="8666337" cy="3742300"/>
          </a:xfrm>
        </p:spPr>
        <p:txBody>
          <a:bodyPr/>
          <a:lstStyle/>
          <a:p>
            <a:r>
              <a:rPr lang="en-US" dirty="0" smtClean="0"/>
              <a:t>We had multiple columns in which data need to be refined. Also those columns need to be converted to adequate datatype instead of existing ‘object’ datatype.</a:t>
            </a:r>
          </a:p>
          <a:p>
            <a:r>
              <a:rPr lang="en-IN" dirty="0" smtClean="0"/>
              <a:t>Value, Wage, Joined, </a:t>
            </a:r>
            <a:r>
              <a:rPr lang="en-US" dirty="0" err="1" smtClean="0"/>
              <a:t>Contract_valid_until</a:t>
            </a:r>
            <a:r>
              <a:rPr lang="en-US" dirty="0" smtClean="0"/>
              <a:t>, </a:t>
            </a:r>
            <a:r>
              <a:rPr lang="en-IN" dirty="0" smtClean="0"/>
              <a:t>Height, </a:t>
            </a:r>
            <a:r>
              <a:rPr lang="en-US" dirty="0" smtClean="0"/>
              <a:t>Weight and </a:t>
            </a:r>
            <a:r>
              <a:rPr lang="en-US" dirty="0" err="1" smtClean="0"/>
              <a:t>Release_clause</a:t>
            </a:r>
            <a:r>
              <a:rPr lang="en-US" dirty="0"/>
              <a:t> </a:t>
            </a:r>
            <a:r>
              <a:rPr lang="en-US" dirty="0" smtClean="0"/>
              <a:t>are the names of those columns.</a:t>
            </a:r>
          </a:p>
          <a:p>
            <a:endParaRPr lang="en-US" dirty="0"/>
          </a:p>
          <a:p>
            <a:r>
              <a:rPr lang="en-US" dirty="0" smtClean="0"/>
              <a:t>Then we categorized </a:t>
            </a:r>
            <a:r>
              <a:rPr lang="en-US" dirty="0" err="1" smtClean="0"/>
              <a:t>fifa</a:t>
            </a:r>
            <a:r>
              <a:rPr lang="en-US" dirty="0" smtClean="0"/>
              <a:t> dataset into numerical data and categorical data.</a:t>
            </a:r>
          </a:p>
          <a:p>
            <a:r>
              <a:rPr lang="en-US" dirty="0" smtClean="0"/>
              <a:t>In numerical data, we checked for NULL values and did MEAN value imputation.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1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258" y="1828834"/>
            <a:ext cx="8596668" cy="3880773"/>
          </a:xfrm>
        </p:spPr>
        <p:txBody>
          <a:bodyPr/>
          <a:lstStyle/>
          <a:p>
            <a:r>
              <a:rPr lang="en-US" dirty="0" smtClean="0"/>
              <a:t>The plot for distribution of overall rating of players was found as,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96" y="2367418"/>
            <a:ext cx="7604517" cy="1838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796" y="4319451"/>
            <a:ext cx="86321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We can say that we have players from medium overall rating to the highest ratings. The overall rating data is also almost normally distributed.</a:t>
            </a:r>
          </a:p>
          <a:p>
            <a:r>
              <a:rPr lang="en-US" dirty="0"/>
              <a:t>2. Most of the players have overall rating ranging between 63 - 73(out of 100). So we can say that most of the players of the dataset are average and beyond with their skills.</a:t>
            </a:r>
          </a:p>
          <a:p>
            <a:r>
              <a:rPr lang="en-US" dirty="0"/>
              <a:t>3. We also have good count of players who are very good with their overall rating, it is observed that the highest rating is somewhere around 95 out of 100.</a:t>
            </a:r>
          </a:p>
          <a:p>
            <a:r>
              <a:rPr lang="en-US" dirty="0"/>
              <a:t>4. We also have few below average players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48640"/>
            <a:ext cx="7766936" cy="58173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Generating </a:t>
            </a:r>
            <a:r>
              <a:rPr lang="en-US" dirty="0"/>
              <a:t>pair plot for the following variables:</a:t>
            </a:r>
          </a:p>
          <a:p>
            <a:pPr algn="l"/>
            <a:r>
              <a:rPr lang="en-US" dirty="0" smtClean="0"/>
              <a:t>Overall</a:t>
            </a:r>
            <a:r>
              <a:rPr lang="en-US" dirty="0"/>
              <a:t>, Value, Wage, International Reputation, Height, </a:t>
            </a:r>
            <a:r>
              <a:rPr lang="en-US" dirty="0" smtClean="0"/>
              <a:t>Weight and Release Clause, we observed.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1. </a:t>
            </a:r>
            <a:r>
              <a:rPr lang="en-US" dirty="0" err="1"/>
              <a:t>Release_clause</a:t>
            </a:r>
            <a:r>
              <a:rPr lang="en-US" dirty="0"/>
              <a:t> is highly positively correlated on Value, Wage, </a:t>
            </a:r>
            <a:r>
              <a:rPr lang="en-US" dirty="0" err="1"/>
              <a:t>International_Reputation</a:t>
            </a:r>
            <a:r>
              <a:rPr lang="en-US" dirty="0"/>
              <a:t>, and moderately on Overall ratings.</a:t>
            </a:r>
          </a:p>
          <a:p>
            <a:pPr algn="l"/>
            <a:r>
              <a:rPr lang="en-US" dirty="0"/>
              <a:t>2. Weight doesn't depend on any of the other attributes or we can say, weight doesn't affect any other </a:t>
            </a:r>
            <a:r>
              <a:rPr lang="en-US" dirty="0" smtClean="0"/>
              <a:t>metrics </a:t>
            </a:r>
            <a:r>
              <a:rPr lang="en-US" dirty="0"/>
              <a:t>of the data.</a:t>
            </a:r>
          </a:p>
          <a:p>
            <a:pPr algn="l"/>
            <a:r>
              <a:rPr lang="en-US" dirty="0"/>
              <a:t>3. Very much to our surprise we found a key relation here using our data, Height and Overall points are strongly negatively correlated. The less taller a player is, more likely he has higher overall points.</a:t>
            </a:r>
          </a:p>
          <a:p>
            <a:pPr algn="l"/>
            <a:r>
              <a:rPr lang="en-US" dirty="0"/>
              <a:t>4. As expected, </a:t>
            </a:r>
            <a:r>
              <a:rPr lang="en-US" dirty="0" err="1"/>
              <a:t>International_Reputation</a:t>
            </a:r>
            <a:r>
              <a:rPr lang="en-US" dirty="0"/>
              <a:t> is positively correlated towards Value, Wage and </a:t>
            </a:r>
            <a:r>
              <a:rPr lang="en-US" dirty="0" err="1"/>
              <a:t>Release_Clause</a:t>
            </a:r>
            <a:r>
              <a:rPr lang="en-US" dirty="0"/>
              <a:t>. Overall points is very slightly correlated on </a:t>
            </a:r>
            <a:r>
              <a:rPr lang="en-US" dirty="0" err="1"/>
              <a:t>International_Reputation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5. The Higher the Wage of a player is, more will be his Value and </a:t>
            </a:r>
            <a:r>
              <a:rPr lang="en-US" dirty="0" err="1"/>
              <a:t>Release_Clause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6. Higher the Overall points, more will be their Value.</a:t>
            </a:r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9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7681"/>
            <a:ext cx="8596668" cy="5553682"/>
          </a:xfrm>
        </p:spPr>
        <p:txBody>
          <a:bodyPr/>
          <a:lstStyle/>
          <a:p>
            <a:r>
              <a:rPr lang="en-US" dirty="0" smtClean="0"/>
              <a:t>Generated </a:t>
            </a:r>
            <a:r>
              <a:rPr lang="en-US" dirty="0"/>
              <a:t>a table containing the top 20 players ranked by Overall score and whose contract expires in 2020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average wage for this set of players was found to be 205450.000000</a:t>
            </a:r>
          </a:p>
          <a:p>
            <a:r>
              <a:rPr lang="en-US" dirty="0" smtClean="0"/>
              <a:t>The </a:t>
            </a:r>
            <a:r>
              <a:rPr lang="en-US" dirty="0"/>
              <a:t>average </a:t>
            </a:r>
            <a:r>
              <a:rPr lang="en-US" dirty="0" smtClean="0"/>
              <a:t>age </a:t>
            </a:r>
            <a:r>
              <a:rPr lang="en-US" dirty="0"/>
              <a:t>was found to be 30.650000</a:t>
            </a:r>
          </a:p>
          <a:p>
            <a:r>
              <a:rPr lang="en-US" dirty="0" smtClean="0"/>
              <a:t>It is also observed that there </a:t>
            </a:r>
            <a:r>
              <a:rPr lang="en-US" dirty="0"/>
              <a:t>is a strong positive correlation between these players overall </a:t>
            </a:r>
            <a:r>
              <a:rPr lang="en-US" dirty="0" smtClean="0"/>
              <a:t>ranking and their value.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9635"/>
            <a:ext cx="8596668" cy="5701728"/>
          </a:xfrm>
        </p:spPr>
        <p:txBody>
          <a:bodyPr/>
          <a:lstStyle/>
          <a:p>
            <a:r>
              <a:rPr lang="en-US" dirty="0"/>
              <a:t>We also generated tables containing the top 5 players by Overall rating for each unique position.</a:t>
            </a:r>
          </a:p>
          <a:p>
            <a:r>
              <a:rPr lang="en-US" dirty="0"/>
              <a:t>There are no players appearing in more than one Table. </a:t>
            </a:r>
          </a:p>
          <a:p>
            <a:r>
              <a:rPr lang="en-US" dirty="0"/>
              <a:t>The average wage one can expect to pay for the top 5 in every position was described with the help of a histogram plot.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64" y="2247900"/>
            <a:ext cx="4433479" cy="3243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3573" y="5393181"/>
            <a:ext cx="7999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highest 'Wage' will be given to ST followed by LW, RCM, RCB and CDM positions. Rest follows these positions with LWB being the least.</a:t>
            </a:r>
          </a:p>
        </p:txBody>
      </p:sp>
    </p:spTree>
    <p:extLst>
      <p:ext uri="{BB962C8B-B14F-4D97-AF65-F5344CB8AC3E}">
        <p14:creationId xmlns:p14="http://schemas.microsoft.com/office/powerpoint/2010/main" val="19639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645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Exploratory Data Analysis – Mini Project</vt:lpstr>
      <vt:lpstr>Refining the data for analysis</vt:lpstr>
      <vt:lpstr>Exploratory analysis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2020-08-14T12:58:32Z</dcterms:created>
  <dcterms:modified xsi:type="dcterms:W3CDTF">2020-08-14T13:48:18Z</dcterms:modified>
</cp:coreProperties>
</file>