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9"/>
  </p:notesMasterIdLst>
  <p:sldIdLst>
    <p:sldId id="256" r:id="rId2"/>
    <p:sldId id="325" r:id="rId3"/>
    <p:sldId id="331" r:id="rId4"/>
    <p:sldId id="313" r:id="rId5"/>
    <p:sldId id="327" r:id="rId6"/>
    <p:sldId id="322" r:id="rId7"/>
    <p:sldId id="323" r:id="rId8"/>
    <p:sldId id="324" r:id="rId9"/>
    <p:sldId id="317" r:id="rId10"/>
    <p:sldId id="329" r:id="rId11"/>
    <p:sldId id="335" r:id="rId12"/>
    <p:sldId id="330" r:id="rId13"/>
    <p:sldId id="338" r:id="rId14"/>
    <p:sldId id="321" r:id="rId15"/>
    <p:sldId id="336" r:id="rId16"/>
    <p:sldId id="326" r:id="rId17"/>
    <p:sldId id="328" r:id="rId18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20"/>
      <p:bold r:id="rId21"/>
    </p:embeddedFont>
    <p:embeddedFont>
      <p:font typeface="Roboto Mono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432CA4-DAAA-4148-856C-BC295CD0BF4C}">
  <a:tblStyle styleId="{20432CA4-DAAA-4148-856C-BC295CD0BF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14f4f4995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14f4f4995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b18f4893d3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b18f4893d3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dirty="0"/>
              <a:t>The model prioritize the kill over the coin</a:t>
            </a:r>
            <a:endParaRPr lang="en-US" sz="1100" dirty="0">
              <a:highlight>
                <a:schemeClr val="dk1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94060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b18f4893d3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b18f4893d3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8380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b18f4893d3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b18f4893d3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22736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b22198a46b_0_10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b22198a46b_0_10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38092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b18f4893d3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b18f4893d3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0289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b18f4893d3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b18f4893d3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69225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b18f4893d3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b18f4893d3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89424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b22198a46b_0_10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b22198a46b_0_10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5311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b22198a46b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b22198a46b_0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3880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b18f4893d3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b18f4893d3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3402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2" name="Google Shape;3692;gb22198a46b_0_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3" name="Google Shape;3693;gb22198a46b_0_7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2957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b18f4893d3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b18f4893d3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7404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b22198a46b_0_67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b22198a46b_0_67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4678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b22198a46b_0_10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b22198a46b_0_10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9849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b22198a46b_0_10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b22198a46b_0_10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0792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b22198a46b_0_10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b22198a46b_0_10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3627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28475" y="488452"/>
            <a:ext cx="5886900" cy="16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 b="1"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28475" y="2164081"/>
            <a:ext cx="5886900" cy="4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900513" y="2052448"/>
            <a:ext cx="334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2900588" y="2992650"/>
            <a:ext cx="33429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4133925" y="1151550"/>
            <a:ext cx="8763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20000" y="1139700"/>
            <a:ext cx="7704000" cy="34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15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5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1"/>
          </p:nvPr>
        </p:nvSpPr>
        <p:spPr>
          <a:xfrm>
            <a:off x="719975" y="2514600"/>
            <a:ext cx="22383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subTitle" idx="2"/>
          </p:nvPr>
        </p:nvSpPr>
        <p:spPr>
          <a:xfrm>
            <a:off x="3452838" y="2514600"/>
            <a:ext cx="22383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ubTitle" idx="3"/>
          </p:nvPr>
        </p:nvSpPr>
        <p:spPr>
          <a:xfrm>
            <a:off x="3452858" y="2788850"/>
            <a:ext cx="2238300" cy="10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subTitle" idx="4"/>
          </p:nvPr>
        </p:nvSpPr>
        <p:spPr>
          <a:xfrm>
            <a:off x="720000" y="2788850"/>
            <a:ext cx="2238300" cy="10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subTitle" idx="5"/>
          </p:nvPr>
        </p:nvSpPr>
        <p:spPr>
          <a:xfrm>
            <a:off x="6185688" y="2514600"/>
            <a:ext cx="22383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subTitle" idx="6"/>
          </p:nvPr>
        </p:nvSpPr>
        <p:spPr>
          <a:xfrm>
            <a:off x="6185703" y="2788850"/>
            <a:ext cx="2238300" cy="10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7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>
            <a:spLocks noGrp="1"/>
          </p:cNvSpPr>
          <p:nvPr>
            <p:ph type="title"/>
          </p:nvPr>
        </p:nvSpPr>
        <p:spPr>
          <a:xfrm>
            <a:off x="720000" y="1441700"/>
            <a:ext cx="302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subTitle" idx="1"/>
          </p:nvPr>
        </p:nvSpPr>
        <p:spPr>
          <a:xfrm>
            <a:off x="720000" y="2390200"/>
            <a:ext cx="3023400" cy="13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●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○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■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●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○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■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●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○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Mono"/>
              <a:buChar char="■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8" r:id="rId5"/>
    <p:sldLayoutId id="2147483664" r:id="rId6"/>
    <p:sldLayoutId id="2147483669" r:id="rId7"/>
    <p:sldLayoutId id="214748367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>
            <a:spLocks noGrp="1"/>
          </p:cNvSpPr>
          <p:nvPr>
            <p:ph type="ctrTitle"/>
          </p:nvPr>
        </p:nvSpPr>
        <p:spPr>
          <a:xfrm>
            <a:off x="1628475" y="488452"/>
            <a:ext cx="5886900" cy="16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Real Time and Adaptive </a:t>
            </a:r>
            <a:br>
              <a:rPr lang="en" sz="4800" dirty="0"/>
            </a:br>
            <a:r>
              <a:rPr lang="en" sz="4800" dirty="0"/>
              <a:t>Gamer Type Classification </a:t>
            </a:r>
            <a:br>
              <a:rPr lang="en" sz="4800" dirty="0"/>
            </a:br>
            <a:r>
              <a:rPr lang="en" sz="4800" dirty="0"/>
              <a:t>on Space War</a:t>
            </a:r>
            <a:endParaRPr sz="4800" dirty="0">
              <a:highlight>
                <a:schemeClr val="dk1"/>
              </a:highlight>
            </a:endParaRPr>
          </a:p>
        </p:txBody>
      </p:sp>
      <p:grpSp>
        <p:nvGrpSpPr>
          <p:cNvPr id="166" name="Google Shape;166;p30"/>
          <p:cNvGrpSpPr/>
          <p:nvPr/>
        </p:nvGrpSpPr>
        <p:grpSpPr>
          <a:xfrm>
            <a:off x="4104872" y="3294020"/>
            <a:ext cx="891846" cy="1111064"/>
            <a:chOff x="-1778892" y="2016220"/>
            <a:chExt cx="891846" cy="1111064"/>
          </a:xfrm>
        </p:grpSpPr>
        <p:sp>
          <p:nvSpPr>
            <p:cNvPr id="167" name="Google Shape;167;p30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rgbClr val="020203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8" name="Google Shape;168;p30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169" name="Google Shape;169;p30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rgbClr val="020203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30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rgbClr val="020203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1" name="Google Shape;171;p30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rgbClr val="B6DCF6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30"/>
          <p:cNvGrpSpPr/>
          <p:nvPr/>
        </p:nvGrpSpPr>
        <p:grpSpPr>
          <a:xfrm>
            <a:off x="3088178" y="3219220"/>
            <a:ext cx="804623" cy="1002402"/>
            <a:chOff x="-1778892" y="2016220"/>
            <a:chExt cx="891846" cy="1111064"/>
          </a:xfrm>
        </p:grpSpPr>
        <p:sp>
          <p:nvSpPr>
            <p:cNvPr id="173" name="Google Shape;173;p30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5"/>
            </a:solidFill>
            <a:ln w="38100" cap="flat" cmpd="sng">
              <a:solidFill>
                <a:srgbClr val="020203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30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175" name="Google Shape;175;p30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38100" cap="flat" cmpd="sng">
                <a:solidFill>
                  <a:srgbClr val="020203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30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8100" cap="flat" cmpd="sng">
                <a:solidFill>
                  <a:srgbClr val="020203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7" name="Google Shape;177;p30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rgbClr val="B6DCF6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p30"/>
          <p:cNvGrpSpPr/>
          <p:nvPr/>
        </p:nvGrpSpPr>
        <p:grpSpPr>
          <a:xfrm>
            <a:off x="5208788" y="3219220"/>
            <a:ext cx="804623" cy="1002402"/>
            <a:chOff x="-1778892" y="2016220"/>
            <a:chExt cx="891846" cy="1111064"/>
          </a:xfrm>
        </p:grpSpPr>
        <p:sp>
          <p:nvSpPr>
            <p:cNvPr id="179" name="Google Shape;179;p30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6"/>
            </a:solidFill>
            <a:ln w="38100" cap="flat" cmpd="sng">
              <a:solidFill>
                <a:srgbClr val="020203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0" name="Google Shape;180;p30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181" name="Google Shape;181;p30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38100" cap="flat" cmpd="sng">
                <a:solidFill>
                  <a:srgbClr val="020203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30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38100" cap="flat" cmpd="sng">
                <a:solidFill>
                  <a:srgbClr val="020203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3" name="Google Shape;183;p30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rgbClr val="B6DCF6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" name="Google Shape;184;p30"/>
          <p:cNvGrpSpPr/>
          <p:nvPr/>
        </p:nvGrpSpPr>
        <p:grpSpPr>
          <a:xfrm>
            <a:off x="2136767" y="3101865"/>
            <a:ext cx="739340" cy="921072"/>
            <a:chOff x="-1778892" y="2016220"/>
            <a:chExt cx="891846" cy="1111064"/>
          </a:xfrm>
        </p:grpSpPr>
        <p:sp>
          <p:nvSpPr>
            <p:cNvPr id="185" name="Google Shape;185;p30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rgbClr val="020203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6" name="Google Shape;186;p30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187" name="Google Shape;187;p30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38100" cap="flat" cmpd="sng">
                <a:solidFill>
                  <a:srgbClr val="020203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30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100" cap="flat" cmpd="sng">
                <a:solidFill>
                  <a:srgbClr val="020203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9" name="Google Shape;189;p30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rgbClr val="B6DCF6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" name="Google Shape;190;p30"/>
          <p:cNvGrpSpPr/>
          <p:nvPr/>
        </p:nvGrpSpPr>
        <p:grpSpPr>
          <a:xfrm>
            <a:off x="6225482" y="3101865"/>
            <a:ext cx="739340" cy="921072"/>
            <a:chOff x="-1778892" y="2016220"/>
            <a:chExt cx="891846" cy="1111064"/>
          </a:xfrm>
        </p:grpSpPr>
        <p:sp>
          <p:nvSpPr>
            <p:cNvPr id="191" name="Google Shape;191;p30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rgbClr val="020203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2" name="Google Shape;192;p30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193" name="Google Shape;193;p30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38100" cap="flat" cmpd="sng">
                <a:solidFill>
                  <a:srgbClr val="020203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30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 cmpd="sng">
                <a:solidFill>
                  <a:srgbClr val="020203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5" name="Google Shape;195;p30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rgbClr val="B6DCF6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" name="Google Shape;196;p30"/>
          <p:cNvGrpSpPr/>
          <p:nvPr/>
        </p:nvGrpSpPr>
        <p:grpSpPr>
          <a:xfrm>
            <a:off x="1287918" y="3020928"/>
            <a:ext cx="636778" cy="793300"/>
            <a:chOff x="-1778892" y="2016220"/>
            <a:chExt cx="891846" cy="1111064"/>
          </a:xfrm>
        </p:grpSpPr>
        <p:sp>
          <p:nvSpPr>
            <p:cNvPr id="197" name="Google Shape;197;p30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4"/>
            </a:solidFill>
            <a:ln w="38100" cap="flat" cmpd="sng">
              <a:solidFill>
                <a:srgbClr val="020203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8" name="Google Shape;198;p30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199" name="Google Shape;199;p30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38100" cap="flat" cmpd="sng">
                <a:solidFill>
                  <a:srgbClr val="020203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30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8100" cap="flat" cmpd="sng">
                <a:solidFill>
                  <a:srgbClr val="020203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1" name="Google Shape;201;p30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rgbClr val="B6DCF6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" name="Google Shape;202;p30"/>
          <p:cNvGrpSpPr/>
          <p:nvPr/>
        </p:nvGrpSpPr>
        <p:grpSpPr>
          <a:xfrm>
            <a:off x="7176893" y="3020928"/>
            <a:ext cx="636778" cy="793300"/>
            <a:chOff x="-1778892" y="2016220"/>
            <a:chExt cx="891846" cy="1111064"/>
          </a:xfrm>
        </p:grpSpPr>
        <p:sp>
          <p:nvSpPr>
            <p:cNvPr id="203" name="Google Shape;203;p30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rgbClr val="020203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4" name="Google Shape;204;p30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205" name="Google Shape;205;p30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 cap="flat" cmpd="sng">
                <a:solidFill>
                  <a:srgbClr val="020203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0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 cap="flat" cmpd="sng">
                <a:solidFill>
                  <a:srgbClr val="020203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7" name="Google Shape;207;p30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rgbClr val="B6DCF6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F95650EE-2526-4753-8CB4-1A2C1F6F3A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ChemEng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261FCD1B-8BB2-4BFE-9E52-D14BA86E5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227" y="2166176"/>
            <a:ext cx="3020433" cy="2136863"/>
          </a:xfrm>
          <a:prstGeom prst="rect">
            <a:avLst/>
          </a:prstGeom>
        </p:spPr>
      </p:pic>
      <p:sp>
        <p:nvSpPr>
          <p:cNvPr id="212" name="Google Shape;212;p31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Player Classification</a:t>
            </a:r>
            <a:endParaRPr dirty="0"/>
          </a:p>
        </p:txBody>
      </p:sp>
      <p:sp>
        <p:nvSpPr>
          <p:cNvPr id="213" name="Google Shape;213;p31"/>
          <p:cNvSpPr txBox="1">
            <a:spLocks noGrp="1"/>
          </p:cNvSpPr>
          <p:nvPr>
            <p:ph type="body" idx="1"/>
          </p:nvPr>
        </p:nvSpPr>
        <p:spPr>
          <a:xfrm>
            <a:off x="720000" y="1139700"/>
            <a:ext cx="4291479" cy="34635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914400" indent="-301625">
              <a:buClr>
                <a:schemeClr val="accent1"/>
              </a:buClr>
              <a:buSzPts val="1150"/>
              <a:buFont typeface="Roboto Mono"/>
              <a:buChar char="●"/>
            </a:pPr>
            <a:r>
              <a:rPr lang="en-US" sz="1500" b="1" dirty="0">
                <a:solidFill>
                  <a:schemeClr val="accent2"/>
                </a:solidFill>
              </a:rPr>
              <a:t>Amount of </a:t>
            </a:r>
            <a:r>
              <a:rPr lang="en-US" sz="1500" b="1" dirty="0">
                <a:solidFill>
                  <a:schemeClr val="accent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coin increase</a:t>
            </a:r>
            <a:r>
              <a:rPr lang="en-US" sz="1500" b="1" dirty="0"/>
              <a:t> </a:t>
            </a:r>
            <a:r>
              <a:rPr lang="en-US" sz="1500" dirty="0"/>
              <a:t>and </a:t>
            </a:r>
            <a:r>
              <a:rPr lang="en-US" sz="1500" b="1" dirty="0">
                <a:solidFill>
                  <a:schemeClr val="accent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Amount of kill increase</a:t>
            </a:r>
            <a:r>
              <a:rPr lang="en-US" sz="1500" dirty="0">
                <a:solidFill>
                  <a:schemeClr val="accent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500" dirty="0">
                <a:solidFill>
                  <a:schemeClr val="bg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are used as a model feature</a:t>
            </a:r>
          </a:p>
          <a:p>
            <a:pPr marL="914400" indent="-301625">
              <a:buClr>
                <a:schemeClr val="accent1"/>
              </a:buClr>
              <a:buSzPts val="1150"/>
              <a:buFont typeface="Roboto Mono"/>
              <a:buChar char="●"/>
            </a:pPr>
            <a:endParaRPr lang="en-US" sz="1500" dirty="0">
              <a:solidFill>
                <a:schemeClr val="bg1"/>
              </a:solidFill>
            </a:endParaRPr>
          </a:p>
          <a:p>
            <a:pPr marL="914400" indent="-301625">
              <a:buClr>
                <a:schemeClr val="accent1"/>
              </a:buClr>
              <a:buSzPts val="1150"/>
              <a:buFont typeface="Roboto Mono"/>
              <a:buChar char="●"/>
            </a:pPr>
            <a:endParaRPr lang="en-US" sz="1500" dirty="0">
              <a:solidFill>
                <a:schemeClr val="bg1"/>
              </a:solidFill>
            </a:endParaRPr>
          </a:p>
          <a:p>
            <a:pPr marL="914400" indent="-301625">
              <a:buClr>
                <a:schemeClr val="accent1"/>
              </a:buClr>
              <a:buSzPts val="1150"/>
              <a:buFont typeface="Roboto Mono"/>
              <a:buChar char="●"/>
            </a:pPr>
            <a:r>
              <a:rPr lang="en-US" sz="1500" dirty="0"/>
              <a:t>The centroid of each cluster will be represented as </a:t>
            </a:r>
            <a:r>
              <a:rPr lang="en-US" sz="1500" dirty="0">
                <a:solidFill>
                  <a:schemeClr val="accent2"/>
                </a:solidFill>
              </a:rPr>
              <a:t>Amount of </a:t>
            </a:r>
            <a:r>
              <a:rPr lang="en-US" sz="1500" dirty="0">
                <a:solidFill>
                  <a:schemeClr val="accent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Coin increase(x)</a:t>
            </a:r>
            <a:r>
              <a:rPr lang="en-US" sz="1500" dirty="0"/>
              <a:t> and </a:t>
            </a:r>
            <a:r>
              <a:rPr lang="en-US" sz="1500" dirty="0">
                <a:solidFill>
                  <a:schemeClr val="accent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Amount of kill increase(y) </a:t>
            </a:r>
            <a:r>
              <a:rPr lang="en-US" sz="1500" dirty="0">
                <a:solidFill>
                  <a:schemeClr val="bg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coordinate</a:t>
            </a:r>
            <a:endParaRPr lang="en-US" sz="1500" dirty="0"/>
          </a:p>
          <a:p>
            <a:pPr marL="914400" indent="-301625">
              <a:buClr>
                <a:schemeClr val="accent1"/>
              </a:buClr>
              <a:buSzPts val="1150"/>
              <a:buChar char="●"/>
            </a:pPr>
            <a:endParaRPr lang="en-US" sz="1500" dirty="0">
              <a:highlight>
                <a:schemeClr val="dk1"/>
              </a:highlight>
            </a:endParaRPr>
          </a:p>
          <a:p>
            <a:pPr marL="914400" indent="-301625">
              <a:buClr>
                <a:schemeClr val="accent1"/>
              </a:buClr>
              <a:buSzPts val="1150"/>
              <a:buChar char="●"/>
            </a:pPr>
            <a:endParaRPr lang="en-US" sz="1500" dirty="0">
              <a:highlight>
                <a:schemeClr val="dk1"/>
              </a:highlight>
            </a:endParaRPr>
          </a:p>
          <a:p>
            <a:pPr marL="914400" indent="-301625">
              <a:buClr>
                <a:schemeClr val="accent1"/>
              </a:buClr>
              <a:buSzPts val="1150"/>
              <a:buChar char="●"/>
            </a:pPr>
            <a:r>
              <a:rPr lang="en-US" sz="1500" dirty="0">
                <a:highlight>
                  <a:schemeClr val="dk1"/>
                </a:highlight>
              </a:rPr>
              <a:t>The cluster </a:t>
            </a:r>
            <a:r>
              <a:rPr lang="en-US" sz="1500" dirty="0"/>
              <a:t>with</a:t>
            </a:r>
            <a:r>
              <a:rPr lang="en-US" sz="1500" dirty="0">
                <a:highlight>
                  <a:schemeClr val="dk1"/>
                </a:highlight>
              </a:rPr>
              <a:t> highest y-centroid will be assigned to “Hardcore Killer”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377BFB-6821-449C-A4B1-20217165E4A8}"/>
              </a:ext>
            </a:extLst>
          </p:cNvPr>
          <p:cNvSpPr/>
          <p:nvPr/>
        </p:nvSpPr>
        <p:spPr>
          <a:xfrm>
            <a:off x="6209520" y="2310774"/>
            <a:ext cx="185627" cy="1856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C54E306-E53D-4E82-8E89-1D39BC80B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3227" y="1020530"/>
            <a:ext cx="3020433" cy="88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265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8BFA6543-48BF-45A9-90E5-EB4ABA823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227" y="2166176"/>
            <a:ext cx="3020433" cy="21368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20C81E-00CA-486C-A1AD-9D90913707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3227" y="1020530"/>
            <a:ext cx="3020433" cy="888363"/>
          </a:xfrm>
          <a:prstGeom prst="rect">
            <a:avLst/>
          </a:prstGeom>
        </p:spPr>
      </p:pic>
      <p:sp>
        <p:nvSpPr>
          <p:cNvPr id="213" name="Google Shape;213;p31"/>
          <p:cNvSpPr txBox="1">
            <a:spLocks noGrp="1"/>
          </p:cNvSpPr>
          <p:nvPr>
            <p:ph type="body" idx="1"/>
          </p:nvPr>
        </p:nvSpPr>
        <p:spPr>
          <a:xfrm>
            <a:off x="720000" y="1139700"/>
            <a:ext cx="4206419" cy="34635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914400" indent="-301625">
              <a:buClr>
                <a:schemeClr val="accent1"/>
              </a:buClr>
              <a:buSzPts val="1150"/>
              <a:buFont typeface="Roboto Mono"/>
              <a:buChar char="●"/>
            </a:pPr>
            <a:r>
              <a:rPr lang="en-US" sz="1500" dirty="0">
                <a:highlight>
                  <a:schemeClr val="dk1"/>
                </a:highlight>
              </a:rPr>
              <a:t>In a similar way, </a:t>
            </a:r>
            <a:r>
              <a:rPr lang="en-US" sz="1500" dirty="0"/>
              <a:t>t</a:t>
            </a:r>
            <a:r>
              <a:rPr lang="en-US" sz="1500" dirty="0">
                <a:highlight>
                  <a:schemeClr val="dk1"/>
                </a:highlight>
              </a:rPr>
              <a:t>he cluster with highest x-centroid will be assigned to “Hardcore Achiever” </a:t>
            </a:r>
          </a:p>
          <a:p>
            <a:pPr marL="612775" indent="0">
              <a:buClr>
                <a:schemeClr val="accent1"/>
              </a:buClr>
              <a:buSzPts val="1150"/>
              <a:buNone/>
            </a:pPr>
            <a:r>
              <a:rPr lang="en-US" sz="1500" dirty="0"/>
              <a:t>	</a:t>
            </a:r>
            <a:r>
              <a:rPr lang="en-US" sz="1100" dirty="0">
                <a:solidFill>
                  <a:schemeClr val="bg1">
                    <a:lumMod val="85000"/>
                  </a:schemeClr>
                </a:solidFill>
                <a:highlight>
                  <a:schemeClr val="dk1"/>
                </a:highlight>
              </a:rPr>
              <a:t>(If the highest x-centroid cluster is 	the same one as highest y-centroid the 	second highest x-centroid will be 	assign instead)</a:t>
            </a:r>
          </a:p>
          <a:p>
            <a:pPr marL="914400" indent="-301625">
              <a:buClr>
                <a:schemeClr val="accent1"/>
              </a:buClr>
              <a:buSzPts val="1150"/>
              <a:buFont typeface="Roboto Mono"/>
              <a:buChar char="●"/>
            </a:pPr>
            <a:endParaRPr lang="en-US" sz="1500" dirty="0"/>
          </a:p>
          <a:p>
            <a:pPr marL="914400" indent="-301625">
              <a:buClr>
                <a:schemeClr val="accent1"/>
              </a:buClr>
              <a:buSzPts val="1150"/>
              <a:buFont typeface="Roboto Mono"/>
              <a:buChar char="●"/>
            </a:pPr>
            <a:endParaRPr lang="en-US" sz="1500" dirty="0"/>
          </a:p>
          <a:p>
            <a:pPr marL="914400" indent="-301625">
              <a:buClr>
                <a:schemeClr val="accent1"/>
              </a:buClr>
              <a:buSzPts val="1150"/>
              <a:buFont typeface="Roboto Mono"/>
              <a:buChar char="●"/>
            </a:pPr>
            <a:r>
              <a:rPr lang="en-US" sz="1500" dirty="0"/>
              <a:t>The cluster which has a higher x-centroid from the last two will be assigned to “Casual Killer” and the last cluster will be “Casual Achiever”</a:t>
            </a:r>
          </a:p>
          <a:p>
            <a:pPr marL="914400" indent="-301625">
              <a:buClr>
                <a:schemeClr val="accent1"/>
              </a:buClr>
              <a:buSzPts val="1150"/>
              <a:buFont typeface="Roboto Mono"/>
              <a:buChar char="●"/>
            </a:pPr>
            <a:endParaRPr lang="en-US" sz="1500" dirty="0">
              <a:highlight>
                <a:schemeClr val="dk1"/>
              </a:highlight>
            </a:endParaRPr>
          </a:p>
          <a:p>
            <a:pPr marL="914400" indent="-301625">
              <a:buClr>
                <a:schemeClr val="accent1"/>
              </a:buClr>
              <a:buSzPts val="1150"/>
              <a:buFont typeface="Roboto Mono"/>
              <a:buChar char="●"/>
            </a:pPr>
            <a:endParaRPr lang="en-US" sz="1500" dirty="0"/>
          </a:p>
          <a:p>
            <a:pPr marL="914400" indent="-301625">
              <a:buClr>
                <a:schemeClr val="accent1"/>
              </a:buClr>
              <a:buSzPts val="1150"/>
              <a:buChar char="●"/>
            </a:pPr>
            <a:endParaRPr lang="en-US" sz="1500" dirty="0">
              <a:highlight>
                <a:schemeClr val="dk1"/>
              </a:highlight>
            </a:endParaRPr>
          </a:p>
        </p:txBody>
      </p:sp>
      <p:sp>
        <p:nvSpPr>
          <p:cNvPr id="212" name="Google Shape;212;p31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Player Classification</a:t>
            </a:r>
            <a:endParaRPr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0E2F5A9-6754-4A3E-AB3B-F0B4CC272E88}"/>
              </a:ext>
            </a:extLst>
          </p:cNvPr>
          <p:cNvSpPr/>
          <p:nvPr/>
        </p:nvSpPr>
        <p:spPr>
          <a:xfrm>
            <a:off x="8190846" y="3872032"/>
            <a:ext cx="185627" cy="1856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1AADA3-AC92-47EB-80A4-58BC91397DBC}"/>
              </a:ext>
            </a:extLst>
          </p:cNvPr>
          <p:cNvSpPr/>
          <p:nvPr/>
        </p:nvSpPr>
        <p:spPr>
          <a:xfrm>
            <a:off x="5804134" y="2704370"/>
            <a:ext cx="185627" cy="1856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E46804B-A555-4E83-B8CC-7D4BAA3B56FE}"/>
              </a:ext>
            </a:extLst>
          </p:cNvPr>
          <p:cNvSpPr/>
          <p:nvPr/>
        </p:nvSpPr>
        <p:spPr>
          <a:xfrm>
            <a:off x="7823338" y="3069683"/>
            <a:ext cx="185627" cy="1856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3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Game Over Player Classification</a:t>
            </a:r>
            <a:endParaRPr dirty="0"/>
          </a:p>
        </p:txBody>
      </p:sp>
      <p:sp>
        <p:nvSpPr>
          <p:cNvPr id="213" name="Google Shape;213;p31"/>
          <p:cNvSpPr txBox="1">
            <a:spLocks noGrp="1"/>
          </p:cNvSpPr>
          <p:nvPr>
            <p:ph type="body" idx="1"/>
          </p:nvPr>
        </p:nvSpPr>
        <p:spPr>
          <a:xfrm>
            <a:off x="720000" y="1139700"/>
            <a:ext cx="4844372" cy="34635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914400" indent="-301625">
              <a:buClr>
                <a:schemeClr val="accent1"/>
              </a:buClr>
              <a:buSzPts val="1150"/>
              <a:buChar char="●"/>
            </a:pPr>
            <a:r>
              <a:rPr lang="en-US" sz="1500" dirty="0"/>
              <a:t>Every time the model predicts the player type, the data will be recorded</a:t>
            </a:r>
          </a:p>
          <a:p>
            <a:pPr marL="612775" indent="0">
              <a:buClr>
                <a:schemeClr val="accent1"/>
              </a:buClr>
              <a:buSzPts val="1150"/>
              <a:buNone/>
            </a:pPr>
            <a:endParaRPr lang="en-US" sz="1500" dirty="0"/>
          </a:p>
          <a:p>
            <a:pPr marL="612775" indent="0">
              <a:buClr>
                <a:schemeClr val="accent1"/>
              </a:buClr>
              <a:buSzPts val="1150"/>
              <a:buNone/>
            </a:pPr>
            <a:endParaRPr lang="en-US" sz="1500" dirty="0"/>
          </a:p>
          <a:p>
            <a:pPr marL="914400" indent="-301625">
              <a:buClr>
                <a:schemeClr val="accent1"/>
              </a:buClr>
              <a:buSzPts val="1150"/>
              <a:buChar char="●"/>
            </a:pPr>
            <a:r>
              <a:rPr lang="en-US" sz="1500" dirty="0"/>
              <a:t>Final player type is the most assigned player type</a:t>
            </a:r>
          </a:p>
          <a:p>
            <a:pPr marL="612775" indent="0">
              <a:buClr>
                <a:schemeClr val="accent1"/>
              </a:buClr>
              <a:buSzPts val="1150"/>
              <a:buNone/>
            </a:pPr>
            <a:endParaRPr lang="en-US" sz="1500" dirty="0">
              <a:highlight>
                <a:schemeClr val="dk1"/>
              </a:highlight>
            </a:endParaRPr>
          </a:p>
          <a:p>
            <a:pPr marL="612775" indent="0">
              <a:buClr>
                <a:schemeClr val="accent1"/>
              </a:buClr>
              <a:buSzPts val="1150"/>
              <a:buNone/>
            </a:pPr>
            <a:endParaRPr lang="en-US" sz="1500" dirty="0">
              <a:highlight>
                <a:schemeClr val="dk1"/>
              </a:highlight>
            </a:endParaRPr>
          </a:p>
          <a:p>
            <a:pPr marL="914400" indent="-301625">
              <a:buClr>
                <a:schemeClr val="accent1"/>
              </a:buClr>
              <a:buSzPts val="1150"/>
              <a:buChar char="●"/>
            </a:pPr>
            <a:r>
              <a:rPr lang="en-US" sz="1500" dirty="0"/>
              <a:t>After the game over, the result of final player type will be shown on the game over screen</a:t>
            </a:r>
          </a:p>
          <a:p>
            <a:pPr marL="914400" indent="-301625">
              <a:buClr>
                <a:schemeClr val="accent1"/>
              </a:buClr>
              <a:buSzPts val="1150"/>
              <a:buChar char="●"/>
            </a:pPr>
            <a:endParaRPr lang="en-US" sz="1500" dirty="0"/>
          </a:p>
          <a:p>
            <a:pPr marL="914400" indent="-301625">
              <a:buClr>
                <a:schemeClr val="accent1"/>
              </a:buClr>
              <a:buSzPts val="1150"/>
              <a:buChar char="●"/>
            </a:pPr>
            <a:endParaRPr lang="en-US" sz="1500" dirty="0"/>
          </a:p>
          <a:p>
            <a:pPr marL="914400" indent="-301625">
              <a:buClr>
                <a:schemeClr val="accent1"/>
              </a:buClr>
              <a:buSzPts val="1150"/>
              <a:buChar char="●"/>
            </a:pPr>
            <a:endParaRPr lang="en-US" sz="1500" dirty="0">
              <a:highlight>
                <a:schemeClr val="dk1"/>
              </a:highlight>
            </a:endParaRPr>
          </a:p>
          <a:p>
            <a:pPr marL="914400" indent="-301625">
              <a:buClr>
                <a:schemeClr val="accent1"/>
              </a:buClr>
              <a:buSzPts val="1150"/>
              <a:buChar char="●"/>
            </a:pPr>
            <a:endParaRPr lang="en-US" sz="1500" dirty="0"/>
          </a:p>
          <a:p>
            <a:pPr marL="612775" indent="0">
              <a:buClr>
                <a:schemeClr val="accent1"/>
              </a:buClr>
              <a:buSzPts val="1150"/>
              <a:buNone/>
            </a:pPr>
            <a:endParaRPr lang="en-US" sz="1500" dirty="0">
              <a:highlight>
                <a:schemeClr val="dk1"/>
              </a:highlight>
            </a:endParaRPr>
          </a:p>
          <a:p>
            <a:pPr marL="914400" indent="-301625">
              <a:buClr>
                <a:schemeClr val="accent1"/>
              </a:buClr>
              <a:buSzPts val="1150"/>
              <a:buFont typeface="Roboto Mono"/>
              <a:buChar char="●"/>
            </a:pPr>
            <a:endParaRPr lang="en-US" sz="1500" dirty="0"/>
          </a:p>
          <a:p>
            <a:pPr marL="914400" indent="-301625">
              <a:buClr>
                <a:schemeClr val="accent1"/>
              </a:buClr>
              <a:buSzPts val="1150"/>
              <a:buFont typeface="Roboto Mono"/>
              <a:buChar char="●"/>
            </a:pPr>
            <a:endParaRPr lang="en-US" sz="1500" dirty="0">
              <a:highlight>
                <a:schemeClr val="dk1"/>
              </a:highlight>
            </a:endParaRPr>
          </a:p>
          <a:p>
            <a:pPr marL="914400" indent="-301625">
              <a:buClr>
                <a:schemeClr val="accent1"/>
              </a:buClr>
              <a:buSzPts val="1150"/>
              <a:buFont typeface="Roboto Mono"/>
              <a:buChar char="●"/>
            </a:pPr>
            <a:endParaRPr lang="en-US" sz="1500" dirty="0"/>
          </a:p>
          <a:p>
            <a:pPr marL="914400" indent="-301625">
              <a:buClr>
                <a:schemeClr val="accent1"/>
              </a:buClr>
              <a:buSzPts val="1150"/>
              <a:buChar char="●"/>
            </a:pPr>
            <a:endParaRPr lang="en-US" sz="1500" dirty="0">
              <a:highlight>
                <a:schemeClr val="dk1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02A7D0-321E-4C9B-BA5A-B28D98ECA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516" y="1390627"/>
            <a:ext cx="3001253" cy="2366257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D2C7FFB-DD93-4981-9700-3D7EE97163A0}"/>
              </a:ext>
            </a:extLst>
          </p:cNvPr>
          <p:cNvGrpSpPr/>
          <p:nvPr/>
        </p:nvGrpSpPr>
        <p:grpSpPr>
          <a:xfrm>
            <a:off x="1651590" y="4228675"/>
            <a:ext cx="6052416" cy="572700"/>
            <a:chOff x="1226288" y="4316850"/>
            <a:chExt cx="6052416" cy="5727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5FE65DA-74BB-4924-8847-BB4C94824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26288" y="4316850"/>
              <a:ext cx="6052416" cy="5727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BCBDC61-2BD6-4441-A8C7-26CB6CBE77C5}"/>
                </a:ext>
              </a:extLst>
            </p:cNvPr>
            <p:cNvSpPr/>
            <p:nvPr/>
          </p:nvSpPr>
          <p:spPr>
            <a:xfrm>
              <a:off x="1311349" y="4508205"/>
              <a:ext cx="1438939" cy="18317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A9D63EF-78C9-49FA-B34D-D93B9BDFBA0A}"/>
              </a:ext>
            </a:extLst>
          </p:cNvPr>
          <p:cNvSpPr/>
          <p:nvPr/>
        </p:nvSpPr>
        <p:spPr>
          <a:xfrm>
            <a:off x="6255489" y="2540583"/>
            <a:ext cx="2168511" cy="1955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33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45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graphicFrame>
        <p:nvGraphicFramePr>
          <p:cNvPr id="774" name="Google Shape;774;p45"/>
          <p:cNvGraphicFramePr/>
          <p:nvPr>
            <p:extLst>
              <p:ext uri="{D42A27DB-BD31-4B8C-83A1-F6EECF244321}">
                <p14:modId xmlns:p14="http://schemas.microsoft.com/office/powerpoint/2010/main" val="1490310761"/>
              </p:ext>
            </p:extLst>
          </p:nvPr>
        </p:nvGraphicFramePr>
        <p:xfrm>
          <a:off x="326066" y="1227923"/>
          <a:ext cx="8399720" cy="2117783"/>
        </p:xfrm>
        <a:graphic>
          <a:graphicData uri="http://schemas.openxmlformats.org/drawingml/2006/table">
            <a:tbl>
              <a:tblPr>
                <a:noFill/>
                <a:tableStyleId>{20432CA4-DAAA-4148-856C-BC295CD0BF4C}</a:tableStyleId>
              </a:tblPr>
              <a:tblGrid>
                <a:gridCol w="1020725">
                  <a:extLst>
                    <a:ext uri="{9D8B030D-6E8A-4147-A177-3AD203B41FA5}">
                      <a16:colId xmlns:a16="http://schemas.microsoft.com/office/drawing/2014/main" val="416677118"/>
                    </a:ext>
                  </a:extLst>
                </a:gridCol>
                <a:gridCol w="699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3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9806">
                  <a:extLst>
                    <a:ext uri="{9D8B030D-6E8A-4147-A177-3AD203B41FA5}">
                      <a16:colId xmlns:a16="http://schemas.microsoft.com/office/drawing/2014/main" val="2323146299"/>
                    </a:ext>
                  </a:extLst>
                </a:gridCol>
                <a:gridCol w="1048782">
                  <a:extLst>
                    <a:ext uri="{9D8B030D-6E8A-4147-A177-3AD203B41FA5}">
                      <a16:colId xmlns:a16="http://schemas.microsoft.com/office/drawing/2014/main" val="884117357"/>
                    </a:ext>
                  </a:extLst>
                </a:gridCol>
                <a:gridCol w="1276204">
                  <a:extLst>
                    <a:ext uri="{9D8B030D-6E8A-4147-A177-3AD203B41FA5}">
                      <a16:colId xmlns:a16="http://schemas.microsoft.com/office/drawing/2014/main" val="561629896"/>
                    </a:ext>
                  </a:extLst>
                </a:gridCol>
                <a:gridCol w="1115138">
                  <a:extLst>
                    <a:ext uri="{9D8B030D-6E8A-4147-A177-3AD203B41FA5}">
                      <a16:colId xmlns:a16="http://schemas.microsoft.com/office/drawing/2014/main" val="874597200"/>
                    </a:ext>
                  </a:extLst>
                </a:gridCol>
                <a:gridCol w="1195671">
                  <a:extLst>
                    <a:ext uri="{9D8B030D-6E8A-4147-A177-3AD203B41FA5}">
                      <a16:colId xmlns:a16="http://schemas.microsoft.com/office/drawing/2014/main" val="220938489"/>
                    </a:ext>
                  </a:extLst>
                </a:gridCol>
              </a:tblGrid>
              <a:tr h="381895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 dirty="0">
                          <a:solidFill>
                            <a:schemeClr val="dk1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Player</a:t>
                      </a: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 dirty="0">
                          <a:solidFill>
                            <a:schemeClr val="dk1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Quest.</a:t>
                      </a:r>
                    </a:p>
                  </a:txBody>
                  <a:tcPr marL="90000" marR="0" marT="0" marB="0" anchor="ctr">
                    <a:lnL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 dirty="0">
                          <a:solidFill>
                            <a:schemeClr val="dk1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Trial 1</a:t>
                      </a:r>
                      <a:endParaRPr sz="2200" b="1" dirty="0">
                        <a:solidFill>
                          <a:schemeClr val="dk1"/>
                        </a:solidFill>
                        <a:latin typeface="Amatic SC"/>
                        <a:ea typeface="Amatic SC"/>
                        <a:cs typeface="Amatic SC"/>
                        <a:sym typeface="Amatic SC"/>
                      </a:endParaRP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b="1" dirty="0">
                        <a:solidFill>
                          <a:schemeClr val="dk1"/>
                        </a:solidFill>
                        <a:latin typeface="Amatic SC"/>
                        <a:ea typeface="Amatic SC"/>
                        <a:cs typeface="Amatic SC"/>
                        <a:sym typeface="Amatic SC"/>
                      </a:endParaRPr>
                    </a:p>
                  </a:txBody>
                  <a:tcPr marL="90000" marR="0" marT="0" marB="0" anchor="ctr">
                    <a:lnL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 dirty="0">
                          <a:solidFill>
                            <a:schemeClr val="dk1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Trial 2</a:t>
                      </a:r>
                      <a:endParaRPr sz="2200" b="1" dirty="0">
                        <a:solidFill>
                          <a:schemeClr val="dk1"/>
                        </a:solidFill>
                        <a:latin typeface="Amatic SC"/>
                        <a:ea typeface="Amatic SC"/>
                        <a:cs typeface="Amatic SC"/>
                        <a:sym typeface="Amatic SC"/>
                      </a:endParaRP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b="1" dirty="0">
                        <a:solidFill>
                          <a:schemeClr val="dk1"/>
                        </a:solidFill>
                        <a:latin typeface="Amatic SC"/>
                        <a:ea typeface="Amatic SC"/>
                        <a:cs typeface="Amatic SC"/>
                        <a:sym typeface="Amatic SC"/>
                      </a:endParaRP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 dirty="0">
                          <a:solidFill>
                            <a:schemeClr val="dk1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Trial 3</a:t>
                      </a:r>
                      <a:endParaRPr sz="2200" b="1" dirty="0">
                        <a:solidFill>
                          <a:schemeClr val="dk1"/>
                        </a:solidFill>
                        <a:latin typeface="Amatic SC"/>
                        <a:ea typeface="Amatic SC"/>
                        <a:cs typeface="Amatic SC"/>
                        <a:sym typeface="Amatic SC"/>
                      </a:endParaRP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b="1" dirty="0">
                        <a:solidFill>
                          <a:schemeClr val="dk1"/>
                        </a:solidFill>
                        <a:latin typeface="Amatic SC"/>
                        <a:ea typeface="Amatic SC"/>
                        <a:cs typeface="Amatic SC"/>
                        <a:sym typeface="Amatic SC"/>
                      </a:endParaRP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895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accent2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A0</a:t>
                      </a:r>
                      <a:endParaRPr sz="1300" dirty="0">
                        <a:solidFill>
                          <a:schemeClr val="accent2"/>
                        </a:solidFill>
                        <a:highlight>
                          <a:schemeClr val="dk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accent2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A0</a:t>
                      </a:r>
                      <a:endParaRPr sz="1300" dirty="0">
                        <a:solidFill>
                          <a:schemeClr val="accent2"/>
                        </a:solidFill>
                        <a:highlight>
                          <a:schemeClr val="dk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0000" marR="0" marT="0" marB="0" anchor="ctr">
                    <a:lnL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 i="0" u="none" strike="noStrike" cap="none" dirty="0">
                          <a:solidFill>
                            <a:schemeClr val="dk1"/>
                          </a:solidFill>
                          <a:latin typeface="Amatic SC"/>
                          <a:ea typeface="Roboto Mono"/>
                          <a:cs typeface="Amatic SC"/>
                          <a:sym typeface="Roboto Mono"/>
                        </a:rPr>
                        <a:t>Static</a:t>
                      </a:r>
                      <a:endParaRPr sz="2200" b="1" i="0" u="none" strike="noStrike" cap="none" dirty="0">
                        <a:solidFill>
                          <a:schemeClr val="dk1"/>
                        </a:solidFill>
                        <a:latin typeface="Amatic SC"/>
                        <a:ea typeface="Roboto Mono"/>
                        <a:cs typeface="Amatic SC"/>
                        <a:sym typeface="Roboto Mono"/>
                      </a:endParaRP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 i="0" u="none" strike="noStrike" cap="none" dirty="0">
                          <a:solidFill>
                            <a:schemeClr val="dk1"/>
                          </a:solidFill>
                          <a:latin typeface="Amatic SC"/>
                          <a:ea typeface="Roboto Mono"/>
                          <a:cs typeface="Amatic SC"/>
                          <a:sym typeface="Roboto Mono"/>
                        </a:rPr>
                        <a:t>Adaptive</a:t>
                      </a:r>
                      <a:endParaRPr sz="2200" b="1" i="0" u="none" strike="noStrike" cap="none" dirty="0">
                        <a:solidFill>
                          <a:schemeClr val="dk1"/>
                        </a:solidFill>
                        <a:latin typeface="Amatic SC"/>
                        <a:ea typeface="Roboto Mono"/>
                        <a:cs typeface="Amatic SC"/>
                        <a:sym typeface="Roboto Mono"/>
                      </a:endParaRPr>
                    </a:p>
                  </a:txBody>
                  <a:tcPr marL="90000" marR="0" marT="0" marB="0" anchor="ctr">
                    <a:lnL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 i="0" u="none" strike="noStrike" cap="none" dirty="0">
                          <a:solidFill>
                            <a:schemeClr val="dk1"/>
                          </a:solidFill>
                          <a:latin typeface="Amatic SC"/>
                          <a:ea typeface="Roboto Mono"/>
                          <a:cs typeface="Amatic SC"/>
                          <a:sym typeface="Roboto Mono"/>
                        </a:rPr>
                        <a:t>Static</a:t>
                      </a:r>
                      <a:endParaRPr sz="2200" b="1" i="0" u="none" strike="noStrike" cap="none" dirty="0">
                        <a:solidFill>
                          <a:schemeClr val="dk1"/>
                        </a:solidFill>
                        <a:latin typeface="Amatic SC"/>
                        <a:ea typeface="Roboto Mono"/>
                        <a:cs typeface="Amatic SC"/>
                        <a:sym typeface="Roboto Mono"/>
                      </a:endParaRP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 i="0" u="none" strike="noStrike" cap="none" dirty="0">
                          <a:solidFill>
                            <a:schemeClr val="dk1"/>
                          </a:solidFill>
                          <a:latin typeface="Amatic SC"/>
                          <a:ea typeface="Roboto Mono"/>
                          <a:cs typeface="Amatic SC"/>
                          <a:sym typeface="Roboto Mono"/>
                        </a:rPr>
                        <a:t>Adaptive</a:t>
                      </a:r>
                      <a:endParaRPr sz="2200" b="1" i="0" u="none" strike="noStrike" cap="none" dirty="0">
                        <a:solidFill>
                          <a:schemeClr val="dk1"/>
                        </a:solidFill>
                        <a:latin typeface="Amatic SC"/>
                        <a:ea typeface="Roboto Mono"/>
                        <a:cs typeface="Amatic SC"/>
                        <a:sym typeface="Roboto Mono"/>
                      </a:endParaRP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 i="0" u="none" strike="noStrike" cap="none" dirty="0">
                          <a:solidFill>
                            <a:schemeClr val="dk1"/>
                          </a:solidFill>
                          <a:latin typeface="Amatic SC"/>
                          <a:ea typeface="Roboto Mono"/>
                          <a:cs typeface="Amatic SC"/>
                          <a:sym typeface="Roboto Mono"/>
                        </a:rPr>
                        <a:t>Static</a:t>
                      </a:r>
                      <a:endParaRPr sz="2200" b="1" i="0" u="none" strike="noStrike" cap="none" dirty="0">
                        <a:solidFill>
                          <a:schemeClr val="dk1"/>
                        </a:solidFill>
                        <a:latin typeface="Amatic SC"/>
                        <a:ea typeface="Roboto Mono"/>
                        <a:cs typeface="Amatic SC"/>
                        <a:sym typeface="Roboto Mono"/>
                      </a:endParaRPr>
                    </a:p>
                  </a:txBody>
                  <a:tcPr marL="90000" marR="0" marT="0" marB="0" anchor="ctr">
                    <a:lnL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 i="0" u="none" strike="noStrike" cap="none" dirty="0">
                          <a:solidFill>
                            <a:schemeClr val="dk1"/>
                          </a:solidFill>
                          <a:latin typeface="Amatic SC"/>
                          <a:ea typeface="Roboto Mono"/>
                          <a:cs typeface="Amatic SC"/>
                          <a:sym typeface="Roboto Mono"/>
                        </a:rPr>
                        <a:t>Adaptive</a:t>
                      </a:r>
                      <a:endParaRPr sz="2200" b="1" i="0" u="none" strike="noStrike" cap="none" dirty="0">
                        <a:solidFill>
                          <a:schemeClr val="dk1"/>
                        </a:solidFill>
                        <a:latin typeface="Amatic SC"/>
                        <a:ea typeface="Roboto Mono"/>
                        <a:cs typeface="Amatic SC"/>
                        <a:sym typeface="Roboto Mono"/>
                      </a:endParaRP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33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>
                          <a:solidFill>
                            <a:schemeClr val="accent2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Pongsarat</a:t>
                      </a:r>
                      <a:endParaRPr sz="1300" b="1" dirty="0">
                        <a:solidFill>
                          <a:schemeClr val="accent2"/>
                        </a:solidFill>
                        <a:highlight>
                          <a:schemeClr val="dk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200" b="1" i="0" u="none" strike="noStrike" cap="none" dirty="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HA</a:t>
                      </a:r>
                      <a:endParaRPr sz="1200" b="1" i="0" u="none" strike="noStrike" cap="none" dirty="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0000" marR="0" marT="0" marB="0" anchor="ctr">
                    <a:lnL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HK</a:t>
                      </a: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HA</a:t>
                      </a:r>
                    </a:p>
                  </a:txBody>
                  <a:tcPr marL="90000" marR="0" marT="0" marB="0" anchor="ctr">
                    <a:lnL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HA</a:t>
                      </a: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HA</a:t>
                      </a: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HA</a:t>
                      </a: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HA</a:t>
                      </a: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33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>
                          <a:solidFill>
                            <a:schemeClr val="accent2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Nidchapan</a:t>
                      </a: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200" b="1" i="0" u="none" strike="noStrike" cap="none" dirty="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CA</a:t>
                      </a:r>
                    </a:p>
                  </a:txBody>
                  <a:tcPr marL="90000" marR="0" marT="0" marB="0" anchor="ctr">
                    <a:lnL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HK</a:t>
                      </a:r>
                      <a:endParaRPr sz="1200" b="1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highlight>
                          <a:schemeClr val="dk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HK</a:t>
                      </a:r>
                    </a:p>
                  </a:txBody>
                  <a:tcPr marL="90000" marR="0" marT="0" marB="0" anchor="ctr">
                    <a:lnL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HK</a:t>
                      </a:r>
                      <a:endParaRPr sz="1200" b="1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highlight>
                          <a:schemeClr val="dk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HK</a:t>
                      </a: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HK</a:t>
                      </a:r>
                      <a:endParaRPr sz="1200" b="1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highlight>
                          <a:schemeClr val="dk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0000" marR="0" marT="0" marB="0" anchor="ctr">
                    <a:lnL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HK</a:t>
                      </a: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33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>
                          <a:solidFill>
                            <a:schemeClr val="accent2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Saranchai</a:t>
                      </a: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0" u="none" strike="noStrike" cap="none" dirty="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CA</a:t>
                      </a:r>
                    </a:p>
                  </a:txBody>
                  <a:tcPr marL="90000" marR="0" marT="0" marB="0" anchor="ctr">
                    <a:lnL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HA</a:t>
                      </a:r>
                      <a:endParaRPr sz="1200" b="1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highlight>
                          <a:schemeClr val="dk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0000" marR="0" marT="0" marB="0" anchor="ctr">
                    <a:lnL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HK</a:t>
                      </a:r>
                    </a:p>
                  </a:txBody>
                  <a:tcPr marL="90000" marR="0" marT="0" marB="0" anchor="ctr">
                    <a:lnL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HA</a:t>
                      </a:r>
                      <a:endParaRPr sz="1200" b="1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highlight>
                          <a:schemeClr val="dk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0000" marR="0" marT="0" marB="0" anchor="ctr">
                    <a:lnL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HK</a:t>
                      </a:r>
                    </a:p>
                  </a:txBody>
                  <a:tcPr marL="90000" marR="0" marT="0" marB="0" anchor="ctr">
                    <a:lnL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HA</a:t>
                      </a:r>
                      <a:endParaRPr sz="1200" b="1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highlight>
                          <a:schemeClr val="dk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0000" marR="0" marT="0" marB="0" anchor="ctr">
                    <a:lnL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HK</a:t>
                      </a:r>
                    </a:p>
                  </a:txBody>
                  <a:tcPr marL="90000" marR="0" marT="0" marB="0" anchor="ctr">
                    <a:lnL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68313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B6F4385-8ACF-4F7F-A73B-FF8106558162}"/>
              </a:ext>
            </a:extLst>
          </p:cNvPr>
          <p:cNvSpPr txBox="1"/>
          <p:nvPr/>
        </p:nvSpPr>
        <p:spPr>
          <a:xfrm>
            <a:off x="0" y="4558725"/>
            <a:ext cx="1559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Roboto Mono" panose="020B0604020202020204" charset="0"/>
                <a:ea typeface="Roboto Mono" panose="020B0604020202020204" charset="0"/>
              </a:rPr>
              <a:t>HK = Hardcore Killer</a:t>
            </a:r>
          </a:p>
          <a:p>
            <a:r>
              <a:rPr lang="en-US" sz="800" dirty="0">
                <a:solidFill>
                  <a:schemeClr val="bg1"/>
                </a:solidFill>
                <a:latin typeface="Roboto Mono" panose="020B0604020202020204" charset="0"/>
                <a:ea typeface="Roboto Mono" panose="020B0604020202020204" charset="0"/>
              </a:rPr>
              <a:t>HA = Hardcore Achiever</a:t>
            </a:r>
          </a:p>
          <a:p>
            <a:r>
              <a:rPr lang="en-US" sz="800" dirty="0">
                <a:solidFill>
                  <a:schemeClr val="bg1"/>
                </a:solidFill>
                <a:latin typeface="Roboto Mono" panose="020B0604020202020204" charset="0"/>
                <a:ea typeface="Roboto Mono" panose="020B0604020202020204" charset="0"/>
              </a:rPr>
              <a:t>CK = Casual Killer</a:t>
            </a:r>
          </a:p>
          <a:p>
            <a:r>
              <a:rPr lang="en-US" sz="800" dirty="0">
                <a:solidFill>
                  <a:schemeClr val="bg1"/>
                </a:solidFill>
                <a:latin typeface="Roboto Mono" panose="020B0604020202020204" charset="0"/>
                <a:ea typeface="Roboto Mono" panose="020B0604020202020204" charset="0"/>
              </a:rPr>
              <a:t>CA = Casual Achiever</a:t>
            </a:r>
          </a:p>
        </p:txBody>
      </p:sp>
      <p:graphicFrame>
        <p:nvGraphicFramePr>
          <p:cNvPr id="7" name="Google Shape;774;p45">
            <a:extLst>
              <a:ext uri="{FF2B5EF4-FFF2-40B4-BE49-F238E27FC236}">
                <a16:creationId xmlns:a16="http://schemas.microsoft.com/office/drawing/2014/main" id="{9546A2C6-48E4-4F72-B842-8CBF98F5D9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4194924"/>
              </p:ext>
            </p:extLst>
          </p:nvPr>
        </p:nvGraphicFramePr>
        <p:xfrm>
          <a:off x="3354572" y="3457215"/>
          <a:ext cx="2434855" cy="1242376"/>
        </p:xfrm>
        <a:graphic>
          <a:graphicData uri="http://schemas.openxmlformats.org/drawingml/2006/table">
            <a:tbl>
              <a:tblPr>
                <a:noFill/>
                <a:tableStyleId>{20432CA4-DAAA-4148-856C-BC295CD0BF4C}</a:tableStyleId>
              </a:tblPr>
              <a:tblGrid>
                <a:gridCol w="1267047">
                  <a:extLst>
                    <a:ext uri="{9D8B030D-6E8A-4147-A177-3AD203B41FA5}">
                      <a16:colId xmlns:a16="http://schemas.microsoft.com/office/drawing/2014/main" val="416677118"/>
                    </a:ext>
                  </a:extLst>
                </a:gridCol>
                <a:gridCol w="1167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94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 dirty="0">
                          <a:solidFill>
                            <a:schemeClr val="dk1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Model</a:t>
                      </a: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 dirty="0">
                          <a:solidFill>
                            <a:schemeClr val="dk1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Accuracy</a:t>
                      </a:r>
                    </a:p>
                  </a:txBody>
                  <a:tcPr marL="90000" marR="0" marT="0" marB="0" anchor="ctr">
                    <a:lnL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47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>
                          <a:solidFill>
                            <a:schemeClr val="accent2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Static</a:t>
                      </a: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22.22%</a:t>
                      </a:r>
                      <a:endParaRPr sz="1200" b="1" i="0" u="none" strike="noStrike" cap="none" dirty="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0000" marR="0" marT="0" marB="0" anchor="ctr">
                    <a:lnL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47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>
                          <a:solidFill>
                            <a:schemeClr val="accent2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Adaptive</a:t>
                      </a: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200" b="1" i="0" u="none" strike="noStrike" cap="none" dirty="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33.33%</a:t>
                      </a:r>
                    </a:p>
                  </a:txBody>
                  <a:tcPr marL="90000" marR="0" marT="0" marB="0" anchor="ctr">
                    <a:lnL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25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Suggestion</a:t>
            </a:r>
            <a:endParaRPr dirty="0"/>
          </a:p>
        </p:txBody>
      </p:sp>
      <p:sp>
        <p:nvSpPr>
          <p:cNvPr id="213" name="Google Shape;213;p31"/>
          <p:cNvSpPr txBox="1">
            <a:spLocks noGrp="1"/>
          </p:cNvSpPr>
          <p:nvPr>
            <p:ph type="body" idx="1"/>
          </p:nvPr>
        </p:nvSpPr>
        <p:spPr>
          <a:xfrm>
            <a:off x="720000" y="1139700"/>
            <a:ext cx="7704000" cy="34635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955675" indent="-342900">
              <a:buClr>
                <a:schemeClr val="accent1"/>
              </a:buClr>
              <a:buSzPts val="1150"/>
            </a:pPr>
            <a:r>
              <a:rPr lang="en-US" sz="1500" dirty="0">
                <a:highlight>
                  <a:schemeClr val="dk1"/>
                </a:highlight>
              </a:rPr>
              <a:t>Use better model feature </a:t>
            </a:r>
            <a:r>
              <a:rPr lang="en-US" sz="1500" dirty="0"/>
              <a:t>such as </a:t>
            </a:r>
            <a:r>
              <a:rPr lang="en-US" sz="1500" dirty="0">
                <a:highlight>
                  <a:schemeClr val="dk1"/>
                </a:highlight>
              </a:rPr>
              <a:t>%coin collected and %enemy killed in a period of time</a:t>
            </a:r>
          </a:p>
          <a:p>
            <a:pPr marL="1371600" lvl="1" indent="-301625">
              <a:buClr>
                <a:schemeClr val="accent1"/>
              </a:buClr>
              <a:buSzPts val="1150"/>
              <a:buChar char="●"/>
            </a:pPr>
            <a:r>
              <a:rPr lang="en-US" sz="1550" b="1" dirty="0">
                <a:highlight>
                  <a:schemeClr val="dk1"/>
                </a:highlight>
              </a:rPr>
              <a:t>%coin collected = </a:t>
            </a:r>
            <a:r>
              <a:rPr lang="en-US" sz="1550" b="1" dirty="0"/>
              <a:t>#coin collected / #coin respawn</a:t>
            </a:r>
          </a:p>
          <a:p>
            <a:pPr marL="612775" indent="0">
              <a:buClr>
                <a:schemeClr val="accent1"/>
              </a:buClr>
              <a:buSzPts val="1150"/>
              <a:buNone/>
            </a:pPr>
            <a:r>
              <a:rPr lang="en-US" sz="1450" b="1" dirty="0"/>
              <a:t>	</a:t>
            </a:r>
            <a:r>
              <a:rPr lang="en-US" sz="1450" dirty="0"/>
              <a:t>(</a:t>
            </a:r>
            <a:r>
              <a:rPr lang="en-US" sz="1450" dirty="0">
                <a:highlight>
                  <a:schemeClr val="dk1"/>
                </a:highlight>
              </a:rPr>
              <a:t>in a period of time</a:t>
            </a:r>
            <a:r>
              <a:rPr lang="en-US" sz="1450" dirty="0"/>
              <a:t>)</a:t>
            </a:r>
          </a:p>
          <a:p>
            <a:pPr marL="1371600" lvl="1" indent="-301625">
              <a:buClr>
                <a:schemeClr val="accent1"/>
              </a:buClr>
              <a:buSzPts val="1150"/>
              <a:buFont typeface="Roboto Mono"/>
              <a:buChar char="●"/>
            </a:pPr>
            <a:r>
              <a:rPr lang="en-US" sz="1550" b="1" dirty="0">
                <a:highlight>
                  <a:schemeClr val="dk1"/>
                </a:highlight>
              </a:rPr>
              <a:t>%enemy killed = </a:t>
            </a:r>
            <a:r>
              <a:rPr lang="en-US" sz="1550" b="1" dirty="0"/>
              <a:t>#enemy killed / #enemy respawn </a:t>
            </a:r>
          </a:p>
          <a:p>
            <a:pPr marL="612775" indent="0">
              <a:buClr>
                <a:schemeClr val="accent1"/>
              </a:buClr>
              <a:buSzPts val="1150"/>
              <a:buNone/>
            </a:pPr>
            <a:r>
              <a:rPr lang="en-US" sz="1500" dirty="0"/>
              <a:t>	(</a:t>
            </a:r>
            <a:r>
              <a:rPr lang="en-US" sz="1500" dirty="0">
                <a:highlight>
                  <a:schemeClr val="dk1"/>
                </a:highlight>
              </a:rPr>
              <a:t>in a period of time</a:t>
            </a:r>
            <a:r>
              <a:rPr lang="en-US" sz="1500" dirty="0"/>
              <a:t>)</a:t>
            </a:r>
            <a:endParaRPr lang="en-US" sz="1500" dirty="0">
              <a:highlight>
                <a:schemeClr val="dk1"/>
              </a:highlight>
            </a:endParaRPr>
          </a:p>
          <a:p>
            <a:pPr marL="955675" indent="-342900">
              <a:buClr>
                <a:schemeClr val="accent1"/>
              </a:buClr>
              <a:buSzPts val="1150"/>
            </a:pPr>
            <a:endParaRPr lang="en-US" sz="1500" dirty="0"/>
          </a:p>
          <a:p>
            <a:pPr marL="955675" indent="-342900">
              <a:buClr>
                <a:schemeClr val="accent1"/>
              </a:buClr>
              <a:buSzPts val="1150"/>
            </a:pPr>
            <a:endParaRPr lang="en-US" sz="1500" dirty="0"/>
          </a:p>
          <a:p>
            <a:pPr marL="955675" indent="-342900">
              <a:buClr>
                <a:schemeClr val="accent1"/>
              </a:buClr>
              <a:buSzPts val="1150"/>
              <a:buFont typeface="+mj-lt"/>
              <a:buAutoNum type="arabicPeriod" startAt="2"/>
            </a:pPr>
            <a:r>
              <a:rPr lang="en-US" sz="1500" dirty="0"/>
              <a:t>Notice that, as a game level increase, it is hard to survive the game without killing a lot of enemy and this could lead the model to assign the most players as “Hardcore Killer”</a:t>
            </a:r>
          </a:p>
        </p:txBody>
      </p:sp>
    </p:spTree>
    <p:extLst>
      <p:ext uri="{BB962C8B-B14F-4D97-AF65-F5344CB8AC3E}">
        <p14:creationId xmlns:p14="http://schemas.microsoft.com/office/powerpoint/2010/main" val="2164668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8746A7-F1B8-4C4C-A347-E8D3FA938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433" y="1073387"/>
            <a:ext cx="3249679" cy="39893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FA2D21-13EC-402A-BF50-8DAB245DB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2160" y="2397878"/>
            <a:ext cx="3596817" cy="26648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D21489-F28A-4CAF-B4D8-72CC6A3DF0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2160" y="1073387"/>
            <a:ext cx="4342160" cy="124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460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" name="Google Shape;727;p44"/>
          <p:cNvGrpSpPr/>
          <p:nvPr/>
        </p:nvGrpSpPr>
        <p:grpSpPr>
          <a:xfrm rot="703690">
            <a:off x="7760800" y="3704888"/>
            <a:ext cx="805111" cy="1003010"/>
            <a:chOff x="-1778892" y="2016220"/>
            <a:chExt cx="891846" cy="1111064"/>
          </a:xfrm>
        </p:grpSpPr>
        <p:sp>
          <p:nvSpPr>
            <p:cNvPr id="728" name="Google Shape;728;p44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rgbClr val="020203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9" name="Google Shape;729;p44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730" name="Google Shape;730;p44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rgbClr val="020203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44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rgbClr val="020203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2" name="Google Shape;732;p44"/>
            <p:cNvSpPr/>
            <p:nvPr/>
          </p:nvSpPr>
          <p:spPr>
            <a:xfrm>
              <a:off x="-1638203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rgbClr val="B6DCF6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44"/>
          <p:cNvGrpSpPr/>
          <p:nvPr/>
        </p:nvGrpSpPr>
        <p:grpSpPr>
          <a:xfrm rot="976164">
            <a:off x="7708454" y="524272"/>
            <a:ext cx="756060" cy="941903"/>
            <a:chOff x="-1778892" y="2016220"/>
            <a:chExt cx="891846" cy="1111064"/>
          </a:xfrm>
        </p:grpSpPr>
        <p:sp>
          <p:nvSpPr>
            <p:cNvPr id="734" name="Google Shape;734;p44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5"/>
            </a:solidFill>
            <a:ln w="38100" cap="flat" cmpd="sng">
              <a:solidFill>
                <a:srgbClr val="020203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5" name="Google Shape;735;p44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736" name="Google Shape;736;p44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38100" cap="flat" cmpd="sng">
                <a:solidFill>
                  <a:srgbClr val="020203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44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8100" cap="flat" cmpd="sng">
                <a:solidFill>
                  <a:srgbClr val="020203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8" name="Google Shape;738;p44"/>
            <p:cNvSpPr/>
            <p:nvPr/>
          </p:nvSpPr>
          <p:spPr>
            <a:xfrm>
              <a:off x="-1638203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rgbClr val="B6DCF6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9" name="Google Shape;739;p44"/>
          <p:cNvGrpSpPr/>
          <p:nvPr/>
        </p:nvGrpSpPr>
        <p:grpSpPr>
          <a:xfrm rot="1049909">
            <a:off x="7277169" y="2015504"/>
            <a:ext cx="757539" cy="943779"/>
            <a:chOff x="-1778892" y="2016220"/>
            <a:chExt cx="891846" cy="1111064"/>
          </a:xfrm>
        </p:grpSpPr>
        <p:sp>
          <p:nvSpPr>
            <p:cNvPr id="740" name="Google Shape;740;p44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rgbClr val="020203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41" name="Google Shape;741;p44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742" name="Google Shape;742;p44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 cap="flat" cmpd="sng">
                <a:solidFill>
                  <a:srgbClr val="020203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44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 cap="flat" cmpd="sng">
                <a:solidFill>
                  <a:srgbClr val="020203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44" name="Google Shape;744;p44"/>
            <p:cNvSpPr/>
            <p:nvPr/>
          </p:nvSpPr>
          <p:spPr>
            <a:xfrm>
              <a:off x="-1638203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rgbClr val="B6DCF6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5" name="Google Shape;745;p44"/>
          <p:cNvGrpSpPr/>
          <p:nvPr/>
        </p:nvGrpSpPr>
        <p:grpSpPr>
          <a:xfrm rot="900186">
            <a:off x="456063" y="437074"/>
            <a:ext cx="867828" cy="1081144"/>
            <a:chOff x="-1778892" y="2016220"/>
            <a:chExt cx="891846" cy="1111064"/>
          </a:xfrm>
        </p:grpSpPr>
        <p:sp>
          <p:nvSpPr>
            <p:cNvPr id="746" name="Google Shape;746;p44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6"/>
            </a:solidFill>
            <a:ln w="38100" cap="flat" cmpd="sng">
              <a:solidFill>
                <a:srgbClr val="020203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47" name="Google Shape;747;p44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748" name="Google Shape;748;p44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38100" cap="flat" cmpd="sng">
                <a:solidFill>
                  <a:srgbClr val="020203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44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38100" cap="flat" cmpd="sng">
                <a:solidFill>
                  <a:srgbClr val="020203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0" name="Google Shape;750;p44"/>
            <p:cNvSpPr/>
            <p:nvPr/>
          </p:nvSpPr>
          <p:spPr>
            <a:xfrm>
              <a:off x="-1638203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rgbClr val="B6DCF6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" name="Google Shape;751;p44"/>
          <p:cNvGrpSpPr/>
          <p:nvPr/>
        </p:nvGrpSpPr>
        <p:grpSpPr>
          <a:xfrm rot="-899398">
            <a:off x="1304954" y="2099105"/>
            <a:ext cx="758922" cy="945468"/>
            <a:chOff x="-1778892" y="2016220"/>
            <a:chExt cx="891846" cy="1111064"/>
          </a:xfrm>
        </p:grpSpPr>
        <p:sp>
          <p:nvSpPr>
            <p:cNvPr id="752" name="Google Shape;752;p44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4"/>
            </a:solidFill>
            <a:ln w="38100" cap="flat" cmpd="sng">
              <a:solidFill>
                <a:srgbClr val="020203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3" name="Google Shape;753;p44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754" name="Google Shape;754;p44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38100" cap="flat" cmpd="sng">
                <a:solidFill>
                  <a:srgbClr val="020203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44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8100" cap="flat" cmpd="sng">
                <a:solidFill>
                  <a:srgbClr val="020203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6" name="Google Shape;756;p44"/>
            <p:cNvSpPr/>
            <p:nvPr/>
          </p:nvSpPr>
          <p:spPr>
            <a:xfrm>
              <a:off x="-1481590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" name="Google Shape;763;p44"/>
          <p:cNvGrpSpPr/>
          <p:nvPr/>
        </p:nvGrpSpPr>
        <p:grpSpPr>
          <a:xfrm rot="-752801">
            <a:off x="614692" y="3612744"/>
            <a:ext cx="867890" cy="1081220"/>
            <a:chOff x="-1778892" y="2016220"/>
            <a:chExt cx="891846" cy="1111064"/>
          </a:xfrm>
        </p:grpSpPr>
        <p:sp>
          <p:nvSpPr>
            <p:cNvPr id="764" name="Google Shape;764;p44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rgbClr val="020203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5" name="Google Shape;765;p44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766" name="Google Shape;766;p44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38100" cap="flat" cmpd="sng">
                <a:solidFill>
                  <a:srgbClr val="020203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44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 cmpd="sng">
                <a:solidFill>
                  <a:srgbClr val="020203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8" name="Google Shape;768;p44"/>
            <p:cNvSpPr/>
            <p:nvPr/>
          </p:nvSpPr>
          <p:spPr>
            <a:xfrm>
              <a:off x="-1481590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rgbClr val="B6DCF6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3738;p65">
            <a:extLst>
              <a:ext uri="{FF2B5EF4-FFF2-40B4-BE49-F238E27FC236}">
                <a16:creationId xmlns:a16="http://schemas.microsoft.com/office/drawing/2014/main" id="{7FE23EF2-48FB-47D0-AB11-6A40A3E666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19400" y="324150"/>
            <a:ext cx="3505200" cy="13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55" name="Google Shape;3739;p65">
            <a:extLst>
              <a:ext uri="{FF2B5EF4-FFF2-40B4-BE49-F238E27FC236}">
                <a16:creationId xmlns:a16="http://schemas.microsoft.com/office/drawing/2014/main" id="{73ED87FB-FA4C-42F7-8A81-E44939B27C8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819400" y="1567950"/>
            <a:ext cx="3505200" cy="11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42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45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Video Example</a:t>
            </a:r>
            <a:endParaRPr dirty="0"/>
          </a:p>
        </p:txBody>
      </p:sp>
      <p:grpSp>
        <p:nvGrpSpPr>
          <p:cNvPr id="4" name="Google Shape;3697;p62">
            <a:extLst>
              <a:ext uri="{FF2B5EF4-FFF2-40B4-BE49-F238E27FC236}">
                <a16:creationId xmlns:a16="http://schemas.microsoft.com/office/drawing/2014/main" id="{5676C4AB-021D-4A0E-8B28-4A26C3DEA910}"/>
              </a:ext>
            </a:extLst>
          </p:cNvPr>
          <p:cNvGrpSpPr/>
          <p:nvPr/>
        </p:nvGrpSpPr>
        <p:grpSpPr>
          <a:xfrm>
            <a:off x="2190974" y="1213238"/>
            <a:ext cx="4762051" cy="3741911"/>
            <a:chOff x="238125" y="1676700"/>
            <a:chExt cx="2045650" cy="1779275"/>
          </a:xfrm>
        </p:grpSpPr>
        <p:sp>
          <p:nvSpPr>
            <p:cNvPr id="5" name="Google Shape;3698;p62">
              <a:extLst>
                <a:ext uri="{FF2B5EF4-FFF2-40B4-BE49-F238E27FC236}">
                  <a16:creationId xmlns:a16="http://schemas.microsoft.com/office/drawing/2014/main" id="{048C1536-5485-4311-98FE-6E37F90B1F62}"/>
                </a:ext>
              </a:extLst>
            </p:cNvPr>
            <p:cNvSpPr/>
            <p:nvPr/>
          </p:nvSpPr>
          <p:spPr>
            <a:xfrm>
              <a:off x="1006875" y="3190025"/>
              <a:ext cx="508150" cy="247100"/>
            </a:xfrm>
            <a:custGeom>
              <a:avLst/>
              <a:gdLst/>
              <a:ahLst/>
              <a:cxnLst/>
              <a:rect l="l" t="t" r="r" b="b"/>
              <a:pathLst>
                <a:path w="20326" h="9884" extrusionOk="0">
                  <a:moveTo>
                    <a:pt x="2967" y="0"/>
                  </a:moveTo>
                  <a:lnTo>
                    <a:pt x="0" y="9884"/>
                  </a:lnTo>
                  <a:lnTo>
                    <a:pt x="20325" y="9884"/>
                  </a:lnTo>
                  <a:lnTo>
                    <a:pt x="173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699;p62">
              <a:extLst>
                <a:ext uri="{FF2B5EF4-FFF2-40B4-BE49-F238E27FC236}">
                  <a16:creationId xmlns:a16="http://schemas.microsoft.com/office/drawing/2014/main" id="{E9A6855B-5A6B-40A6-8B12-A937A8E2D376}"/>
                </a:ext>
              </a:extLst>
            </p:cNvPr>
            <p:cNvSpPr/>
            <p:nvPr/>
          </p:nvSpPr>
          <p:spPr>
            <a:xfrm>
              <a:off x="1021625" y="3190025"/>
              <a:ext cx="452425" cy="197525"/>
            </a:xfrm>
            <a:custGeom>
              <a:avLst/>
              <a:gdLst/>
              <a:ahLst/>
              <a:cxnLst/>
              <a:rect l="l" t="t" r="r" b="b"/>
              <a:pathLst>
                <a:path w="18097" h="7901" extrusionOk="0">
                  <a:moveTo>
                    <a:pt x="2377" y="0"/>
                  </a:moveTo>
                  <a:lnTo>
                    <a:pt x="0" y="7901"/>
                  </a:lnTo>
                  <a:cubicBezTo>
                    <a:pt x="6032" y="6753"/>
                    <a:pt x="12064" y="5557"/>
                    <a:pt x="18096" y="4442"/>
                  </a:cubicBezTo>
                  <a:lnTo>
                    <a:pt x="16769" y="0"/>
                  </a:lnTo>
                  <a:close/>
                </a:path>
              </a:pathLst>
            </a:custGeom>
            <a:solidFill>
              <a:srgbClr val="431F5E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700;p62">
              <a:extLst>
                <a:ext uri="{FF2B5EF4-FFF2-40B4-BE49-F238E27FC236}">
                  <a16:creationId xmlns:a16="http://schemas.microsoft.com/office/drawing/2014/main" id="{8A870CFE-028C-4BF9-9506-09B01F82F8A0}"/>
                </a:ext>
              </a:extLst>
            </p:cNvPr>
            <p:cNvSpPr/>
            <p:nvPr/>
          </p:nvSpPr>
          <p:spPr>
            <a:xfrm>
              <a:off x="968750" y="3417450"/>
              <a:ext cx="584375" cy="38525"/>
            </a:xfrm>
            <a:custGeom>
              <a:avLst/>
              <a:gdLst/>
              <a:ahLst/>
              <a:cxnLst/>
              <a:rect l="l" t="t" r="r" b="b"/>
              <a:pathLst>
                <a:path w="23375" h="1541" extrusionOk="0">
                  <a:moveTo>
                    <a:pt x="492" y="0"/>
                  </a:moveTo>
                  <a:cubicBezTo>
                    <a:pt x="214" y="0"/>
                    <a:pt x="1" y="230"/>
                    <a:pt x="1" y="492"/>
                  </a:cubicBezTo>
                  <a:lnTo>
                    <a:pt x="1" y="1541"/>
                  </a:lnTo>
                  <a:lnTo>
                    <a:pt x="23375" y="1541"/>
                  </a:lnTo>
                  <a:lnTo>
                    <a:pt x="23375" y="492"/>
                  </a:lnTo>
                  <a:cubicBezTo>
                    <a:pt x="23375" y="213"/>
                    <a:pt x="23145" y="0"/>
                    <a:pt x="22883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701;p62">
              <a:extLst>
                <a:ext uri="{FF2B5EF4-FFF2-40B4-BE49-F238E27FC236}">
                  <a16:creationId xmlns:a16="http://schemas.microsoft.com/office/drawing/2014/main" id="{CC932F97-CA2B-4554-AB25-9A854020F2E3}"/>
                </a:ext>
              </a:extLst>
            </p:cNvPr>
            <p:cNvSpPr/>
            <p:nvPr/>
          </p:nvSpPr>
          <p:spPr>
            <a:xfrm>
              <a:off x="238125" y="1777900"/>
              <a:ext cx="2045650" cy="1461300"/>
            </a:xfrm>
            <a:custGeom>
              <a:avLst/>
              <a:gdLst/>
              <a:ahLst/>
              <a:cxnLst/>
              <a:rect l="l" t="t" r="r" b="b"/>
              <a:pathLst>
                <a:path w="81826" h="58452" extrusionOk="0">
                  <a:moveTo>
                    <a:pt x="1574" y="1"/>
                  </a:moveTo>
                  <a:cubicBezTo>
                    <a:pt x="705" y="1"/>
                    <a:pt x="0" y="689"/>
                    <a:pt x="0" y="1558"/>
                  </a:cubicBezTo>
                  <a:lnTo>
                    <a:pt x="0" y="56895"/>
                  </a:lnTo>
                  <a:cubicBezTo>
                    <a:pt x="0" y="57764"/>
                    <a:pt x="705" y="58452"/>
                    <a:pt x="1574" y="58452"/>
                  </a:cubicBezTo>
                  <a:lnTo>
                    <a:pt x="80252" y="58452"/>
                  </a:lnTo>
                  <a:cubicBezTo>
                    <a:pt x="81121" y="58452"/>
                    <a:pt x="81826" y="57764"/>
                    <a:pt x="81826" y="56895"/>
                  </a:cubicBezTo>
                  <a:lnTo>
                    <a:pt x="81826" y="1558"/>
                  </a:lnTo>
                  <a:cubicBezTo>
                    <a:pt x="81826" y="689"/>
                    <a:pt x="81121" y="1"/>
                    <a:pt x="80252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702;p62">
              <a:extLst>
                <a:ext uri="{FF2B5EF4-FFF2-40B4-BE49-F238E27FC236}">
                  <a16:creationId xmlns:a16="http://schemas.microsoft.com/office/drawing/2014/main" id="{AAA18EA9-7269-4D8C-8417-CCFDCB236ED5}"/>
                </a:ext>
              </a:extLst>
            </p:cNvPr>
            <p:cNvSpPr/>
            <p:nvPr/>
          </p:nvSpPr>
          <p:spPr>
            <a:xfrm>
              <a:off x="238125" y="1676700"/>
              <a:ext cx="2045650" cy="1390400"/>
            </a:xfrm>
            <a:custGeom>
              <a:avLst/>
              <a:gdLst/>
              <a:ahLst/>
              <a:cxnLst/>
              <a:rect l="l" t="t" r="r" b="b"/>
              <a:pathLst>
                <a:path w="81826" h="55616" extrusionOk="0">
                  <a:moveTo>
                    <a:pt x="2836" y="0"/>
                  </a:moveTo>
                  <a:cubicBezTo>
                    <a:pt x="1279" y="0"/>
                    <a:pt x="0" y="1279"/>
                    <a:pt x="0" y="2836"/>
                  </a:cubicBezTo>
                  <a:lnTo>
                    <a:pt x="0" y="55616"/>
                  </a:lnTo>
                  <a:lnTo>
                    <a:pt x="81826" y="55616"/>
                  </a:lnTo>
                  <a:lnTo>
                    <a:pt x="81826" y="2836"/>
                  </a:lnTo>
                  <a:cubicBezTo>
                    <a:pt x="81826" y="1279"/>
                    <a:pt x="80547" y="0"/>
                    <a:pt x="789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703;p62">
              <a:extLst>
                <a:ext uri="{FF2B5EF4-FFF2-40B4-BE49-F238E27FC236}">
                  <a16:creationId xmlns:a16="http://schemas.microsoft.com/office/drawing/2014/main" id="{61EF505A-96C8-48DB-BDD1-3B49146C84DF}"/>
                </a:ext>
              </a:extLst>
            </p:cNvPr>
            <p:cNvSpPr/>
            <p:nvPr/>
          </p:nvSpPr>
          <p:spPr>
            <a:xfrm>
              <a:off x="346300" y="1773800"/>
              <a:ext cx="1829300" cy="1140050"/>
            </a:xfrm>
            <a:custGeom>
              <a:avLst/>
              <a:gdLst/>
              <a:ahLst/>
              <a:cxnLst/>
              <a:rect l="l" t="t" r="r" b="b"/>
              <a:pathLst>
                <a:path w="73172" h="45602" extrusionOk="0">
                  <a:moveTo>
                    <a:pt x="426" y="1"/>
                  </a:moveTo>
                  <a:cubicBezTo>
                    <a:pt x="197" y="1"/>
                    <a:pt x="0" y="181"/>
                    <a:pt x="0" y="411"/>
                  </a:cubicBezTo>
                  <a:lnTo>
                    <a:pt x="0" y="45175"/>
                  </a:lnTo>
                  <a:cubicBezTo>
                    <a:pt x="0" y="45405"/>
                    <a:pt x="197" y="45601"/>
                    <a:pt x="426" y="45601"/>
                  </a:cubicBezTo>
                  <a:lnTo>
                    <a:pt x="72745" y="45601"/>
                  </a:lnTo>
                  <a:cubicBezTo>
                    <a:pt x="72975" y="45601"/>
                    <a:pt x="73171" y="45405"/>
                    <a:pt x="73171" y="45175"/>
                  </a:cubicBezTo>
                  <a:lnTo>
                    <a:pt x="73171" y="411"/>
                  </a:lnTo>
                  <a:cubicBezTo>
                    <a:pt x="73171" y="181"/>
                    <a:pt x="72975" y="1"/>
                    <a:pt x="72745" y="1"/>
                  </a:cubicBezTo>
                  <a:close/>
                </a:path>
              </a:pathLst>
            </a:custGeom>
            <a:solidFill>
              <a:srgbClr val="F464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704;p62">
              <a:extLst>
                <a:ext uri="{FF2B5EF4-FFF2-40B4-BE49-F238E27FC236}">
                  <a16:creationId xmlns:a16="http://schemas.microsoft.com/office/drawing/2014/main" id="{58AFBABD-6AEB-4015-86EC-4503D6FC4F43}"/>
                </a:ext>
              </a:extLst>
            </p:cNvPr>
            <p:cNvSpPr/>
            <p:nvPr/>
          </p:nvSpPr>
          <p:spPr>
            <a:xfrm>
              <a:off x="1244550" y="1708650"/>
              <a:ext cx="28700" cy="24925"/>
            </a:xfrm>
            <a:custGeom>
              <a:avLst/>
              <a:gdLst/>
              <a:ahLst/>
              <a:cxnLst/>
              <a:rect l="l" t="t" r="r" b="b"/>
              <a:pathLst>
                <a:path w="1148" h="997" extrusionOk="0">
                  <a:moveTo>
                    <a:pt x="656" y="1"/>
                  </a:moveTo>
                  <a:cubicBezTo>
                    <a:pt x="213" y="1"/>
                    <a:pt x="0" y="541"/>
                    <a:pt x="312" y="853"/>
                  </a:cubicBezTo>
                  <a:cubicBezTo>
                    <a:pt x="411" y="952"/>
                    <a:pt x="532" y="996"/>
                    <a:pt x="650" y="996"/>
                  </a:cubicBezTo>
                  <a:cubicBezTo>
                    <a:pt x="904" y="996"/>
                    <a:pt x="1147" y="794"/>
                    <a:pt x="1147" y="492"/>
                  </a:cubicBezTo>
                  <a:cubicBezTo>
                    <a:pt x="1147" y="230"/>
                    <a:pt x="934" y="1"/>
                    <a:pt x="656" y="1"/>
                  </a:cubicBezTo>
                  <a:close/>
                </a:path>
              </a:pathLst>
            </a:custGeom>
            <a:solidFill>
              <a:srgbClr val="363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Google Shape;3705;p62">
            <a:extLst>
              <a:ext uri="{FF2B5EF4-FFF2-40B4-BE49-F238E27FC236}">
                <a16:creationId xmlns:a16="http://schemas.microsoft.com/office/drawing/2014/main" id="{ED292EEF-3738-413D-A5F8-62EF44426E9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9"/>
          <a:stretch/>
        </p:blipFill>
        <p:spPr>
          <a:xfrm>
            <a:off x="2338728" y="1331424"/>
            <a:ext cx="4279540" cy="24069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6830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1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Chem Eng Members</a:t>
            </a:r>
            <a:endParaRPr dirty="0"/>
          </a:p>
        </p:txBody>
      </p:sp>
      <p:sp>
        <p:nvSpPr>
          <p:cNvPr id="473" name="Google Shape;473;p41"/>
          <p:cNvSpPr txBox="1">
            <a:spLocks noGrp="1"/>
          </p:cNvSpPr>
          <p:nvPr>
            <p:ph type="subTitle" idx="1"/>
          </p:nvPr>
        </p:nvSpPr>
        <p:spPr>
          <a:xfrm>
            <a:off x="719975" y="2848428"/>
            <a:ext cx="2238300" cy="390900"/>
          </a:xfrm>
          <a:prstGeom prst="rect">
            <a:avLst/>
          </a:prstGeom>
        </p:spPr>
        <p:txBody>
          <a:bodyPr spcFirstLastPara="1" wrap="square" lIns="252000" tIns="91425" rIns="252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Pongsarat C.</a:t>
            </a:r>
            <a:endParaRPr dirty="0"/>
          </a:p>
        </p:txBody>
      </p:sp>
      <p:sp>
        <p:nvSpPr>
          <p:cNvPr id="474" name="Google Shape;474;p41"/>
          <p:cNvSpPr txBox="1">
            <a:spLocks noGrp="1"/>
          </p:cNvSpPr>
          <p:nvPr>
            <p:ph type="subTitle" idx="2"/>
          </p:nvPr>
        </p:nvSpPr>
        <p:spPr>
          <a:xfrm>
            <a:off x="3452838" y="2848428"/>
            <a:ext cx="2238300" cy="390900"/>
          </a:xfrm>
          <a:prstGeom prst="rect">
            <a:avLst/>
          </a:prstGeom>
        </p:spPr>
        <p:txBody>
          <a:bodyPr spcFirstLastPara="1" wrap="square" lIns="252000" tIns="91425" rIns="252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Nidchapan N.</a:t>
            </a:r>
            <a:endParaRPr dirty="0"/>
          </a:p>
        </p:txBody>
      </p:sp>
      <p:sp>
        <p:nvSpPr>
          <p:cNvPr id="475" name="Google Shape;475;p41"/>
          <p:cNvSpPr txBox="1">
            <a:spLocks noGrp="1"/>
          </p:cNvSpPr>
          <p:nvPr>
            <p:ph type="subTitle" idx="3"/>
          </p:nvPr>
        </p:nvSpPr>
        <p:spPr>
          <a:xfrm>
            <a:off x="3452858" y="3122678"/>
            <a:ext cx="2238300" cy="10308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6310412022</a:t>
            </a:r>
            <a:endParaRPr dirty="0"/>
          </a:p>
        </p:txBody>
      </p:sp>
      <p:sp>
        <p:nvSpPr>
          <p:cNvPr id="476" name="Google Shape;476;p41"/>
          <p:cNvSpPr txBox="1">
            <a:spLocks noGrp="1"/>
          </p:cNvSpPr>
          <p:nvPr>
            <p:ph type="subTitle" idx="4"/>
          </p:nvPr>
        </p:nvSpPr>
        <p:spPr>
          <a:xfrm>
            <a:off x="720000" y="3122678"/>
            <a:ext cx="2238300" cy="1030800"/>
          </a:xfrm>
          <a:prstGeom prst="rect">
            <a:avLst/>
          </a:prstGeom>
        </p:spPr>
        <p:txBody>
          <a:bodyPr spcFirstLastPara="1" wrap="square" lIns="252000" tIns="91425" rIns="252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6310412018</a:t>
            </a:r>
            <a:endParaRPr dirty="0"/>
          </a:p>
        </p:txBody>
      </p:sp>
      <p:sp>
        <p:nvSpPr>
          <p:cNvPr id="477" name="Google Shape;477;p41"/>
          <p:cNvSpPr txBox="1">
            <a:spLocks noGrp="1"/>
          </p:cNvSpPr>
          <p:nvPr>
            <p:ph type="subTitle" idx="5"/>
          </p:nvPr>
        </p:nvSpPr>
        <p:spPr>
          <a:xfrm>
            <a:off x="6185688" y="2848428"/>
            <a:ext cx="22383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Saranchai A.</a:t>
            </a:r>
            <a:endParaRPr dirty="0"/>
          </a:p>
        </p:txBody>
      </p:sp>
      <p:sp>
        <p:nvSpPr>
          <p:cNvPr id="478" name="Google Shape;478;p41"/>
          <p:cNvSpPr txBox="1">
            <a:spLocks noGrp="1"/>
          </p:cNvSpPr>
          <p:nvPr>
            <p:ph type="subTitle" idx="6"/>
          </p:nvPr>
        </p:nvSpPr>
        <p:spPr>
          <a:xfrm>
            <a:off x="6185703" y="3122678"/>
            <a:ext cx="2238300" cy="10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6310412024</a:t>
            </a:r>
            <a:endParaRPr dirty="0"/>
          </a:p>
        </p:txBody>
      </p:sp>
      <p:sp>
        <p:nvSpPr>
          <p:cNvPr id="482" name="Google Shape;482;p41"/>
          <p:cNvSpPr txBox="1"/>
          <p:nvPr/>
        </p:nvSpPr>
        <p:spPr>
          <a:xfrm>
            <a:off x="4285651" y="2311970"/>
            <a:ext cx="5727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81D32"/>
                </a:solidFill>
                <a:latin typeface="Roboto Mono"/>
                <a:ea typeface="Roboto Mono"/>
                <a:cs typeface="Roboto Mono"/>
                <a:sym typeface="Roboto Mono"/>
              </a:rPr>
              <a:t>02</a:t>
            </a:r>
            <a:endParaRPr sz="2000" b="1">
              <a:solidFill>
                <a:srgbClr val="081D3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84" name="Google Shape;484;p41"/>
          <p:cNvSpPr txBox="1"/>
          <p:nvPr/>
        </p:nvSpPr>
        <p:spPr>
          <a:xfrm>
            <a:off x="7018526" y="2311970"/>
            <a:ext cx="5727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81D32"/>
                </a:solidFill>
                <a:latin typeface="Roboto Mono"/>
                <a:ea typeface="Roboto Mono"/>
                <a:cs typeface="Roboto Mono"/>
                <a:sym typeface="Roboto Mono"/>
              </a:rPr>
              <a:t>03</a:t>
            </a:r>
            <a:endParaRPr sz="2000" b="1">
              <a:solidFill>
                <a:srgbClr val="081D3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5" name="Google Shape;378;p38">
            <a:extLst>
              <a:ext uri="{FF2B5EF4-FFF2-40B4-BE49-F238E27FC236}">
                <a16:creationId xmlns:a16="http://schemas.microsoft.com/office/drawing/2014/main" id="{9313E0AA-DC72-49B2-A2E7-84A589EF9E6B}"/>
              </a:ext>
            </a:extLst>
          </p:cNvPr>
          <p:cNvGrpSpPr/>
          <p:nvPr/>
        </p:nvGrpSpPr>
        <p:grpSpPr>
          <a:xfrm>
            <a:off x="4126065" y="1723949"/>
            <a:ext cx="891846" cy="1111064"/>
            <a:chOff x="-1778892" y="2016220"/>
            <a:chExt cx="891846" cy="1111064"/>
          </a:xfrm>
        </p:grpSpPr>
        <p:sp>
          <p:nvSpPr>
            <p:cNvPr id="16" name="Google Shape;379;p38">
              <a:extLst>
                <a:ext uri="{FF2B5EF4-FFF2-40B4-BE49-F238E27FC236}">
                  <a16:creationId xmlns:a16="http://schemas.microsoft.com/office/drawing/2014/main" id="{6AC8697B-427D-4FBF-90A4-AD5CC2AF0166}"/>
                </a:ext>
              </a:extLst>
            </p:cNvPr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rgbClr val="020203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" name="Google Shape;380;p38">
              <a:extLst>
                <a:ext uri="{FF2B5EF4-FFF2-40B4-BE49-F238E27FC236}">
                  <a16:creationId xmlns:a16="http://schemas.microsoft.com/office/drawing/2014/main" id="{CC0F4930-19E4-4AE4-9D7C-69846FAD7AB5}"/>
                </a:ext>
              </a:extLst>
            </p:cNvPr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19" name="Google Shape;381;p38">
                <a:extLst>
                  <a:ext uri="{FF2B5EF4-FFF2-40B4-BE49-F238E27FC236}">
                    <a16:creationId xmlns:a16="http://schemas.microsoft.com/office/drawing/2014/main" id="{F786A34E-48EC-42EE-BF15-7159D4A8B8FC}"/>
                  </a:ext>
                </a:extLst>
              </p:cNvPr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rgbClr val="020203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382;p38">
                <a:extLst>
                  <a:ext uri="{FF2B5EF4-FFF2-40B4-BE49-F238E27FC236}">
                    <a16:creationId xmlns:a16="http://schemas.microsoft.com/office/drawing/2014/main" id="{9770EC24-8743-407C-8C46-BEBC3FE70C99}"/>
                  </a:ext>
                </a:extLst>
              </p:cNvPr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rgbClr val="020203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" name="Google Shape;383;p38">
              <a:extLst>
                <a:ext uri="{FF2B5EF4-FFF2-40B4-BE49-F238E27FC236}">
                  <a16:creationId xmlns:a16="http://schemas.microsoft.com/office/drawing/2014/main" id="{31A2C107-A3CA-4803-9E13-82F72C052330}"/>
                </a:ext>
              </a:extLst>
            </p:cNvPr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rgbClr val="B6DCF6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384;p38">
            <a:extLst>
              <a:ext uri="{FF2B5EF4-FFF2-40B4-BE49-F238E27FC236}">
                <a16:creationId xmlns:a16="http://schemas.microsoft.com/office/drawing/2014/main" id="{3757EE9C-E98C-48F0-A5AE-950C11344D9E}"/>
              </a:ext>
            </a:extLst>
          </p:cNvPr>
          <p:cNvGrpSpPr/>
          <p:nvPr/>
        </p:nvGrpSpPr>
        <p:grpSpPr>
          <a:xfrm>
            <a:off x="1436813" y="1828618"/>
            <a:ext cx="804623" cy="1002402"/>
            <a:chOff x="-1778892" y="2016220"/>
            <a:chExt cx="891846" cy="1111064"/>
          </a:xfrm>
        </p:grpSpPr>
        <p:sp>
          <p:nvSpPr>
            <p:cNvPr id="22" name="Google Shape;385;p38">
              <a:extLst>
                <a:ext uri="{FF2B5EF4-FFF2-40B4-BE49-F238E27FC236}">
                  <a16:creationId xmlns:a16="http://schemas.microsoft.com/office/drawing/2014/main" id="{97583CCF-D620-4CF1-BCB5-00B90F645B39}"/>
                </a:ext>
              </a:extLst>
            </p:cNvPr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5"/>
            </a:solidFill>
            <a:ln w="38100" cap="flat" cmpd="sng">
              <a:solidFill>
                <a:srgbClr val="020203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" name="Google Shape;386;p38">
              <a:extLst>
                <a:ext uri="{FF2B5EF4-FFF2-40B4-BE49-F238E27FC236}">
                  <a16:creationId xmlns:a16="http://schemas.microsoft.com/office/drawing/2014/main" id="{FB35D825-D668-4BF8-8937-3E71044F006C}"/>
                </a:ext>
              </a:extLst>
            </p:cNvPr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25" name="Google Shape;387;p38">
                <a:extLst>
                  <a:ext uri="{FF2B5EF4-FFF2-40B4-BE49-F238E27FC236}">
                    <a16:creationId xmlns:a16="http://schemas.microsoft.com/office/drawing/2014/main" id="{E66DE6BC-525F-4A02-9222-1E9128B8D33F}"/>
                  </a:ext>
                </a:extLst>
              </p:cNvPr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38100" cap="flat" cmpd="sng">
                <a:solidFill>
                  <a:srgbClr val="020203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388;p38">
                <a:extLst>
                  <a:ext uri="{FF2B5EF4-FFF2-40B4-BE49-F238E27FC236}">
                    <a16:creationId xmlns:a16="http://schemas.microsoft.com/office/drawing/2014/main" id="{17F0A81E-7C08-469A-BF9E-BF77E6D1B10A}"/>
                  </a:ext>
                </a:extLst>
              </p:cNvPr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8100" cap="flat" cmpd="sng">
                <a:solidFill>
                  <a:srgbClr val="020203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" name="Google Shape;389;p38">
              <a:extLst>
                <a:ext uri="{FF2B5EF4-FFF2-40B4-BE49-F238E27FC236}">
                  <a16:creationId xmlns:a16="http://schemas.microsoft.com/office/drawing/2014/main" id="{6D2BA8DD-3003-43C5-AE13-86C694612C56}"/>
                </a:ext>
              </a:extLst>
            </p:cNvPr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rgbClr val="B6DCF6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390;p38">
            <a:extLst>
              <a:ext uri="{FF2B5EF4-FFF2-40B4-BE49-F238E27FC236}">
                <a16:creationId xmlns:a16="http://schemas.microsoft.com/office/drawing/2014/main" id="{9BEDF797-2B11-49C3-A8F2-1A47F2D02019}"/>
              </a:ext>
            </a:extLst>
          </p:cNvPr>
          <p:cNvGrpSpPr/>
          <p:nvPr/>
        </p:nvGrpSpPr>
        <p:grpSpPr>
          <a:xfrm>
            <a:off x="6894035" y="1817951"/>
            <a:ext cx="804623" cy="1002402"/>
            <a:chOff x="-1778892" y="2016220"/>
            <a:chExt cx="891846" cy="1111064"/>
          </a:xfrm>
        </p:grpSpPr>
        <p:sp>
          <p:nvSpPr>
            <p:cNvPr id="28" name="Google Shape;391;p38">
              <a:extLst>
                <a:ext uri="{FF2B5EF4-FFF2-40B4-BE49-F238E27FC236}">
                  <a16:creationId xmlns:a16="http://schemas.microsoft.com/office/drawing/2014/main" id="{C7D6BB80-C196-4E30-9618-D399EDF243B3}"/>
                </a:ext>
              </a:extLst>
            </p:cNvPr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6"/>
            </a:solidFill>
            <a:ln w="38100" cap="flat" cmpd="sng">
              <a:solidFill>
                <a:srgbClr val="020203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" name="Google Shape;392;p38">
              <a:extLst>
                <a:ext uri="{FF2B5EF4-FFF2-40B4-BE49-F238E27FC236}">
                  <a16:creationId xmlns:a16="http://schemas.microsoft.com/office/drawing/2014/main" id="{D47D53D4-35E0-4F55-9476-CBDC2EE9C21E}"/>
                </a:ext>
              </a:extLst>
            </p:cNvPr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31" name="Google Shape;393;p38">
                <a:extLst>
                  <a:ext uri="{FF2B5EF4-FFF2-40B4-BE49-F238E27FC236}">
                    <a16:creationId xmlns:a16="http://schemas.microsoft.com/office/drawing/2014/main" id="{134D3E10-53F0-4120-A33D-6EC4C89818BA}"/>
                  </a:ext>
                </a:extLst>
              </p:cNvPr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38100" cap="flat" cmpd="sng">
                <a:solidFill>
                  <a:srgbClr val="020203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94;p38">
                <a:extLst>
                  <a:ext uri="{FF2B5EF4-FFF2-40B4-BE49-F238E27FC236}">
                    <a16:creationId xmlns:a16="http://schemas.microsoft.com/office/drawing/2014/main" id="{13E1B8AC-874E-4107-B3FD-2D2CC39D66E9}"/>
                  </a:ext>
                </a:extLst>
              </p:cNvPr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38100" cap="flat" cmpd="sng">
                <a:solidFill>
                  <a:srgbClr val="020203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" name="Google Shape;395;p38">
              <a:extLst>
                <a:ext uri="{FF2B5EF4-FFF2-40B4-BE49-F238E27FC236}">
                  <a16:creationId xmlns:a16="http://schemas.microsoft.com/office/drawing/2014/main" id="{BF686C38-EEF3-4A95-B965-12CCA2E1D8B4}"/>
                </a:ext>
              </a:extLst>
            </p:cNvPr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rgbClr val="B6DCF6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02269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</a:t>
            </a:r>
            <a:endParaRPr dirty="0"/>
          </a:p>
        </p:txBody>
      </p:sp>
      <p:sp>
        <p:nvSpPr>
          <p:cNvPr id="213" name="Google Shape;213;p31"/>
          <p:cNvSpPr txBox="1">
            <a:spLocks noGrp="1"/>
          </p:cNvSpPr>
          <p:nvPr>
            <p:ph type="body" idx="1"/>
          </p:nvPr>
        </p:nvSpPr>
        <p:spPr>
          <a:xfrm>
            <a:off x="720000" y="1139700"/>
            <a:ext cx="7704000" cy="34635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914400" lvl="0" indent="-301625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Char char="●"/>
            </a:pPr>
            <a:r>
              <a:rPr lang="en" sz="1500" dirty="0">
                <a:highlight>
                  <a:schemeClr val="dk1"/>
                </a:highlight>
              </a:rPr>
              <a:t>Game: Space War</a:t>
            </a:r>
          </a:p>
          <a:p>
            <a:pPr marL="914400" lvl="0" indent="-301625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Char char="●"/>
            </a:pPr>
            <a:endParaRPr lang="en-US" sz="1500" dirty="0">
              <a:highlight>
                <a:schemeClr val="dk1"/>
              </a:highlight>
            </a:endParaRPr>
          </a:p>
          <a:p>
            <a:pPr marL="914400" lvl="0" indent="-301625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Char char="●"/>
            </a:pPr>
            <a:r>
              <a:rPr lang="en-US" sz="1500" dirty="0"/>
              <a:t>Project Objective</a:t>
            </a:r>
          </a:p>
          <a:p>
            <a:pPr marL="914400" lvl="0" indent="-301625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Char char="●"/>
            </a:pPr>
            <a:endParaRPr lang="en-US" sz="1500" dirty="0">
              <a:highlight>
                <a:schemeClr val="dk1"/>
              </a:highlight>
            </a:endParaRPr>
          </a:p>
          <a:p>
            <a:pPr marL="914400" lvl="0" indent="-301625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Char char="●"/>
            </a:pPr>
            <a:r>
              <a:rPr lang="en-US" sz="1500" dirty="0"/>
              <a:t>Model in detail</a:t>
            </a:r>
            <a:endParaRPr lang="en-US" sz="1550" dirty="0"/>
          </a:p>
          <a:p>
            <a:pPr marL="914400" lvl="0" indent="-301625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Char char="●"/>
            </a:pPr>
            <a:endParaRPr lang="en-US" sz="1550" dirty="0"/>
          </a:p>
          <a:p>
            <a:pPr marL="914400" lvl="0" indent="-301625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Char char="●"/>
            </a:pPr>
            <a:r>
              <a:rPr lang="en-US" sz="1550" dirty="0"/>
              <a:t>Suggestion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989010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5" name="Google Shape;3695;p62"/>
          <p:cNvSpPr txBox="1">
            <a:spLocks noGrp="1"/>
          </p:cNvSpPr>
          <p:nvPr>
            <p:ph type="title"/>
          </p:nvPr>
        </p:nvSpPr>
        <p:spPr>
          <a:xfrm>
            <a:off x="720000" y="910076"/>
            <a:ext cx="302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Game: Space War</a:t>
            </a:r>
            <a:endParaRPr dirty="0"/>
          </a:p>
        </p:txBody>
      </p:sp>
      <p:sp>
        <p:nvSpPr>
          <p:cNvPr id="3696" name="Google Shape;3696;p62"/>
          <p:cNvSpPr txBox="1">
            <a:spLocks noGrp="1"/>
          </p:cNvSpPr>
          <p:nvPr>
            <p:ph type="subTitle" idx="1"/>
          </p:nvPr>
        </p:nvSpPr>
        <p:spPr>
          <a:xfrm>
            <a:off x="720000" y="1858576"/>
            <a:ext cx="3023400" cy="13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Space war game is a spacecraft shooting game with an objective to kill enemy or collect the coin as much as possible to </a:t>
            </a:r>
            <a:r>
              <a:rPr lang="en-US" sz="1500" dirty="0"/>
              <a:t>gain the highest score</a:t>
            </a:r>
            <a:r>
              <a:rPr lang="en" sz="1500" dirty="0"/>
              <a:t> </a:t>
            </a:r>
            <a:endParaRPr sz="1500" dirty="0"/>
          </a:p>
        </p:txBody>
      </p:sp>
      <p:grpSp>
        <p:nvGrpSpPr>
          <p:cNvPr id="3697" name="Google Shape;3697;p62"/>
          <p:cNvGrpSpPr/>
          <p:nvPr/>
        </p:nvGrpSpPr>
        <p:grpSpPr>
          <a:xfrm>
            <a:off x="4324182" y="1036028"/>
            <a:ext cx="3877065" cy="3585955"/>
            <a:chOff x="238125" y="1676700"/>
            <a:chExt cx="2045650" cy="1779275"/>
          </a:xfrm>
        </p:grpSpPr>
        <p:sp>
          <p:nvSpPr>
            <p:cNvPr id="3698" name="Google Shape;3698;p62"/>
            <p:cNvSpPr/>
            <p:nvPr/>
          </p:nvSpPr>
          <p:spPr>
            <a:xfrm>
              <a:off x="1006875" y="3190025"/>
              <a:ext cx="508150" cy="247100"/>
            </a:xfrm>
            <a:custGeom>
              <a:avLst/>
              <a:gdLst/>
              <a:ahLst/>
              <a:cxnLst/>
              <a:rect l="l" t="t" r="r" b="b"/>
              <a:pathLst>
                <a:path w="20326" h="9884" extrusionOk="0">
                  <a:moveTo>
                    <a:pt x="2967" y="0"/>
                  </a:moveTo>
                  <a:lnTo>
                    <a:pt x="0" y="9884"/>
                  </a:lnTo>
                  <a:lnTo>
                    <a:pt x="20325" y="9884"/>
                  </a:lnTo>
                  <a:lnTo>
                    <a:pt x="173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62"/>
            <p:cNvSpPr/>
            <p:nvPr/>
          </p:nvSpPr>
          <p:spPr>
            <a:xfrm>
              <a:off x="1021625" y="3190025"/>
              <a:ext cx="452425" cy="197525"/>
            </a:xfrm>
            <a:custGeom>
              <a:avLst/>
              <a:gdLst/>
              <a:ahLst/>
              <a:cxnLst/>
              <a:rect l="l" t="t" r="r" b="b"/>
              <a:pathLst>
                <a:path w="18097" h="7901" extrusionOk="0">
                  <a:moveTo>
                    <a:pt x="2377" y="0"/>
                  </a:moveTo>
                  <a:lnTo>
                    <a:pt x="0" y="7901"/>
                  </a:lnTo>
                  <a:cubicBezTo>
                    <a:pt x="6032" y="6753"/>
                    <a:pt x="12064" y="5557"/>
                    <a:pt x="18096" y="4442"/>
                  </a:cubicBezTo>
                  <a:lnTo>
                    <a:pt x="16769" y="0"/>
                  </a:lnTo>
                  <a:close/>
                </a:path>
              </a:pathLst>
            </a:custGeom>
            <a:solidFill>
              <a:srgbClr val="431F5E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62"/>
            <p:cNvSpPr/>
            <p:nvPr/>
          </p:nvSpPr>
          <p:spPr>
            <a:xfrm>
              <a:off x="968750" y="3417450"/>
              <a:ext cx="584375" cy="38525"/>
            </a:xfrm>
            <a:custGeom>
              <a:avLst/>
              <a:gdLst/>
              <a:ahLst/>
              <a:cxnLst/>
              <a:rect l="l" t="t" r="r" b="b"/>
              <a:pathLst>
                <a:path w="23375" h="1541" extrusionOk="0">
                  <a:moveTo>
                    <a:pt x="492" y="0"/>
                  </a:moveTo>
                  <a:cubicBezTo>
                    <a:pt x="214" y="0"/>
                    <a:pt x="1" y="230"/>
                    <a:pt x="1" y="492"/>
                  </a:cubicBezTo>
                  <a:lnTo>
                    <a:pt x="1" y="1541"/>
                  </a:lnTo>
                  <a:lnTo>
                    <a:pt x="23375" y="1541"/>
                  </a:lnTo>
                  <a:lnTo>
                    <a:pt x="23375" y="492"/>
                  </a:lnTo>
                  <a:cubicBezTo>
                    <a:pt x="23375" y="213"/>
                    <a:pt x="23145" y="0"/>
                    <a:pt x="22883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62"/>
            <p:cNvSpPr/>
            <p:nvPr/>
          </p:nvSpPr>
          <p:spPr>
            <a:xfrm>
              <a:off x="238125" y="1777900"/>
              <a:ext cx="2045650" cy="1461300"/>
            </a:xfrm>
            <a:custGeom>
              <a:avLst/>
              <a:gdLst/>
              <a:ahLst/>
              <a:cxnLst/>
              <a:rect l="l" t="t" r="r" b="b"/>
              <a:pathLst>
                <a:path w="81826" h="58452" extrusionOk="0">
                  <a:moveTo>
                    <a:pt x="1574" y="1"/>
                  </a:moveTo>
                  <a:cubicBezTo>
                    <a:pt x="705" y="1"/>
                    <a:pt x="0" y="689"/>
                    <a:pt x="0" y="1558"/>
                  </a:cubicBezTo>
                  <a:lnTo>
                    <a:pt x="0" y="56895"/>
                  </a:lnTo>
                  <a:cubicBezTo>
                    <a:pt x="0" y="57764"/>
                    <a:pt x="705" y="58452"/>
                    <a:pt x="1574" y="58452"/>
                  </a:cubicBezTo>
                  <a:lnTo>
                    <a:pt x="80252" y="58452"/>
                  </a:lnTo>
                  <a:cubicBezTo>
                    <a:pt x="81121" y="58452"/>
                    <a:pt x="81826" y="57764"/>
                    <a:pt x="81826" y="56895"/>
                  </a:cubicBezTo>
                  <a:lnTo>
                    <a:pt x="81826" y="1558"/>
                  </a:lnTo>
                  <a:cubicBezTo>
                    <a:pt x="81826" y="689"/>
                    <a:pt x="81121" y="1"/>
                    <a:pt x="80252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62"/>
            <p:cNvSpPr/>
            <p:nvPr/>
          </p:nvSpPr>
          <p:spPr>
            <a:xfrm>
              <a:off x="238125" y="1676700"/>
              <a:ext cx="2045650" cy="1390400"/>
            </a:xfrm>
            <a:custGeom>
              <a:avLst/>
              <a:gdLst/>
              <a:ahLst/>
              <a:cxnLst/>
              <a:rect l="l" t="t" r="r" b="b"/>
              <a:pathLst>
                <a:path w="81826" h="55616" extrusionOk="0">
                  <a:moveTo>
                    <a:pt x="2836" y="0"/>
                  </a:moveTo>
                  <a:cubicBezTo>
                    <a:pt x="1279" y="0"/>
                    <a:pt x="0" y="1279"/>
                    <a:pt x="0" y="2836"/>
                  </a:cubicBezTo>
                  <a:lnTo>
                    <a:pt x="0" y="55616"/>
                  </a:lnTo>
                  <a:lnTo>
                    <a:pt x="81826" y="55616"/>
                  </a:lnTo>
                  <a:lnTo>
                    <a:pt x="81826" y="2836"/>
                  </a:lnTo>
                  <a:cubicBezTo>
                    <a:pt x="81826" y="1279"/>
                    <a:pt x="80547" y="0"/>
                    <a:pt x="789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62"/>
            <p:cNvSpPr/>
            <p:nvPr/>
          </p:nvSpPr>
          <p:spPr>
            <a:xfrm>
              <a:off x="346300" y="1773800"/>
              <a:ext cx="1829300" cy="1140050"/>
            </a:xfrm>
            <a:custGeom>
              <a:avLst/>
              <a:gdLst/>
              <a:ahLst/>
              <a:cxnLst/>
              <a:rect l="l" t="t" r="r" b="b"/>
              <a:pathLst>
                <a:path w="73172" h="45602" extrusionOk="0">
                  <a:moveTo>
                    <a:pt x="426" y="1"/>
                  </a:moveTo>
                  <a:cubicBezTo>
                    <a:pt x="197" y="1"/>
                    <a:pt x="0" y="181"/>
                    <a:pt x="0" y="411"/>
                  </a:cubicBezTo>
                  <a:lnTo>
                    <a:pt x="0" y="45175"/>
                  </a:lnTo>
                  <a:cubicBezTo>
                    <a:pt x="0" y="45405"/>
                    <a:pt x="197" y="45601"/>
                    <a:pt x="426" y="45601"/>
                  </a:cubicBezTo>
                  <a:lnTo>
                    <a:pt x="72745" y="45601"/>
                  </a:lnTo>
                  <a:cubicBezTo>
                    <a:pt x="72975" y="45601"/>
                    <a:pt x="73171" y="45405"/>
                    <a:pt x="73171" y="45175"/>
                  </a:cubicBezTo>
                  <a:lnTo>
                    <a:pt x="73171" y="411"/>
                  </a:lnTo>
                  <a:cubicBezTo>
                    <a:pt x="73171" y="181"/>
                    <a:pt x="72975" y="1"/>
                    <a:pt x="72745" y="1"/>
                  </a:cubicBezTo>
                  <a:close/>
                </a:path>
              </a:pathLst>
            </a:custGeom>
            <a:solidFill>
              <a:srgbClr val="F464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62"/>
            <p:cNvSpPr/>
            <p:nvPr/>
          </p:nvSpPr>
          <p:spPr>
            <a:xfrm>
              <a:off x="1244550" y="1708650"/>
              <a:ext cx="28700" cy="24925"/>
            </a:xfrm>
            <a:custGeom>
              <a:avLst/>
              <a:gdLst/>
              <a:ahLst/>
              <a:cxnLst/>
              <a:rect l="l" t="t" r="r" b="b"/>
              <a:pathLst>
                <a:path w="1148" h="997" extrusionOk="0">
                  <a:moveTo>
                    <a:pt x="656" y="1"/>
                  </a:moveTo>
                  <a:cubicBezTo>
                    <a:pt x="213" y="1"/>
                    <a:pt x="0" y="541"/>
                    <a:pt x="312" y="853"/>
                  </a:cubicBezTo>
                  <a:cubicBezTo>
                    <a:pt x="411" y="952"/>
                    <a:pt x="532" y="996"/>
                    <a:pt x="650" y="996"/>
                  </a:cubicBezTo>
                  <a:cubicBezTo>
                    <a:pt x="904" y="996"/>
                    <a:pt x="1147" y="794"/>
                    <a:pt x="1147" y="492"/>
                  </a:cubicBezTo>
                  <a:cubicBezTo>
                    <a:pt x="1147" y="230"/>
                    <a:pt x="934" y="1"/>
                    <a:pt x="656" y="1"/>
                  </a:cubicBezTo>
                  <a:close/>
                </a:path>
              </a:pathLst>
            </a:custGeom>
            <a:solidFill>
              <a:srgbClr val="363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705" name="Google Shape;3705;p62"/>
          <p:cNvPicPr preferRelativeResize="0"/>
          <p:nvPr/>
        </p:nvPicPr>
        <p:blipFill rotWithShape="1">
          <a:blip r:embed="rId3">
            <a:alphaModFix/>
          </a:blip>
          <a:srcRect t="9"/>
          <a:stretch/>
        </p:blipFill>
        <p:spPr>
          <a:xfrm>
            <a:off x="4471936" y="1154213"/>
            <a:ext cx="3484225" cy="2306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F556AE8-6CC1-4CF9-9484-894820007DAD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471936" y="1157403"/>
            <a:ext cx="3483864" cy="229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427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Objective</a:t>
            </a:r>
            <a:endParaRPr dirty="0"/>
          </a:p>
        </p:txBody>
      </p:sp>
      <p:sp>
        <p:nvSpPr>
          <p:cNvPr id="213" name="Google Shape;213;p31"/>
          <p:cNvSpPr txBox="1">
            <a:spLocks noGrp="1"/>
          </p:cNvSpPr>
          <p:nvPr>
            <p:ph type="body" idx="1"/>
          </p:nvPr>
        </p:nvSpPr>
        <p:spPr>
          <a:xfrm>
            <a:off x="720000" y="1139700"/>
            <a:ext cx="7704000" cy="34635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914400" indent="-301625">
              <a:buClr>
                <a:schemeClr val="accent1"/>
              </a:buClr>
              <a:buSzPts val="1150"/>
              <a:buChar char="●"/>
            </a:pPr>
            <a:r>
              <a:rPr lang="en-US" sz="1500" dirty="0">
                <a:highlight>
                  <a:schemeClr val="dk1"/>
                </a:highlight>
              </a:rPr>
              <a:t>To make a real time and adaptive classification model that instantaneously classify the player to the most suit gamer type based on their playing style in real time</a:t>
            </a:r>
          </a:p>
          <a:p>
            <a:pPr marL="914400" indent="-301625">
              <a:buClr>
                <a:schemeClr val="accent1"/>
              </a:buClr>
              <a:buSzPts val="1150"/>
              <a:buChar char="●"/>
            </a:pPr>
            <a:endParaRPr lang="en-US" sz="1500" dirty="0"/>
          </a:p>
          <a:p>
            <a:pPr marL="914400" indent="-301625">
              <a:buClr>
                <a:schemeClr val="accent1"/>
              </a:buClr>
              <a:buSzPts val="1150"/>
              <a:buChar char="●"/>
            </a:pPr>
            <a:endParaRPr lang="en-US" sz="1500" dirty="0">
              <a:highlight>
                <a:schemeClr val="dk1"/>
              </a:highlight>
            </a:endParaRPr>
          </a:p>
          <a:p>
            <a:pPr marL="914400" indent="-301625">
              <a:buClr>
                <a:schemeClr val="accent1"/>
              </a:buClr>
              <a:buSzPts val="1150"/>
              <a:buChar char="●"/>
            </a:pPr>
            <a:r>
              <a:rPr lang="en-US" sz="1500" dirty="0"/>
              <a:t>As the game progresses, the model will</a:t>
            </a:r>
          </a:p>
          <a:p>
            <a:pPr marL="1371600" lvl="1" indent="-301625">
              <a:buClr>
                <a:schemeClr val="accent1"/>
              </a:buClr>
              <a:buSzPts val="1150"/>
              <a:buChar char="●"/>
            </a:pPr>
            <a:r>
              <a:rPr lang="en-US" sz="1400" dirty="0">
                <a:highlight>
                  <a:schemeClr val="dk1"/>
                </a:highlight>
              </a:rPr>
              <a:t>make a gamer type prediction</a:t>
            </a:r>
            <a:endParaRPr lang="en-US" sz="1400" dirty="0"/>
          </a:p>
          <a:p>
            <a:pPr marL="1371600" lvl="1" indent="-301625">
              <a:buClr>
                <a:schemeClr val="accent1"/>
              </a:buClr>
              <a:buSzPts val="1150"/>
              <a:buChar char="●"/>
            </a:pPr>
            <a:r>
              <a:rPr lang="en-US" sz="1400" dirty="0">
                <a:highlight>
                  <a:schemeClr val="dk1"/>
                </a:highlight>
              </a:rPr>
              <a:t>learn by itself from fresh </a:t>
            </a:r>
            <a:r>
              <a:rPr lang="en-US" sz="1400" dirty="0"/>
              <a:t>player </a:t>
            </a:r>
            <a:r>
              <a:rPr lang="en-US" sz="1400" dirty="0">
                <a:highlight>
                  <a:schemeClr val="dk1"/>
                </a:highlight>
              </a:rPr>
              <a:t>data</a:t>
            </a:r>
          </a:p>
          <a:p>
            <a:pPr marL="1371600" lvl="1" indent="-301625">
              <a:buClr>
                <a:schemeClr val="accent1"/>
              </a:buClr>
              <a:buSzPts val="1150"/>
              <a:buChar char="●"/>
            </a:pPr>
            <a:endParaRPr lang="en-US" sz="1400" dirty="0">
              <a:highlight>
                <a:schemeClr val="dk1"/>
              </a:highlight>
            </a:endParaRPr>
          </a:p>
          <a:p>
            <a:pPr marL="914400" indent="-301625">
              <a:buClr>
                <a:schemeClr val="accent1"/>
              </a:buClr>
              <a:buSzPts val="1150"/>
              <a:buChar char="●"/>
            </a:pPr>
            <a:endParaRPr lang="en-US" sz="1500" dirty="0"/>
          </a:p>
          <a:p>
            <a:pPr marL="914400" indent="-301625">
              <a:buClr>
                <a:schemeClr val="accent1"/>
              </a:buClr>
              <a:buSzPts val="1150"/>
              <a:buChar char="●"/>
            </a:pPr>
            <a:r>
              <a:rPr lang="en-US" sz="1500" dirty="0"/>
              <a:t>Gamer type divided into 4 classes: “Hardcore Killer”, “Hardcore Achiever”, “Casual Killer” and “Casual Achiever”</a:t>
            </a:r>
          </a:p>
        </p:txBody>
      </p:sp>
    </p:spTree>
    <p:extLst>
      <p:ext uri="{BB962C8B-B14F-4D97-AF65-F5344CB8AC3E}">
        <p14:creationId xmlns:p14="http://schemas.microsoft.com/office/powerpoint/2010/main" val="952219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6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Overview</a:t>
            </a:r>
            <a:endParaRPr dirty="0"/>
          </a:p>
        </p:txBody>
      </p:sp>
      <p:sp>
        <p:nvSpPr>
          <p:cNvPr id="293" name="Google Shape;293;p36"/>
          <p:cNvSpPr txBox="1"/>
          <p:nvPr/>
        </p:nvSpPr>
        <p:spPr>
          <a:xfrm flipH="1">
            <a:off x="3521539" y="2239026"/>
            <a:ext cx="21009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Step 2</a:t>
            </a:r>
            <a:endParaRPr sz="1600" dirty="0">
              <a:solidFill>
                <a:schemeClr val="accent2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4" name="Google Shape;294;p36"/>
          <p:cNvSpPr txBox="1"/>
          <p:nvPr/>
        </p:nvSpPr>
        <p:spPr>
          <a:xfrm flipH="1">
            <a:off x="3438083" y="1505631"/>
            <a:ext cx="2297003" cy="349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Let model predict the player’s cluster and gamer type</a:t>
            </a:r>
            <a:endParaRPr dirty="0">
              <a:solidFill>
                <a:schemeClr val="lt1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5" name="Google Shape;295;p36"/>
          <p:cNvSpPr txBox="1"/>
          <p:nvPr/>
        </p:nvSpPr>
        <p:spPr>
          <a:xfrm flipH="1">
            <a:off x="773699" y="2239586"/>
            <a:ext cx="22008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Step 1</a:t>
            </a:r>
            <a:endParaRPr sz="1600" dirty="0">
              <a:solidFill>
                <a:schemeClr val="accent2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6" name="Google Shape;296;p36"/>
          <p:cNvSpPr txBox="1"/>
          <p:nvPr/>
        </p:nvSpPr>
        <p:spPr>
          <a:xfrm flipH="1">
            <a:off x="573382" y="1908850"/>
            <a:ext cx="2601433" cy="349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Prepare </a:t>
            </a:r>
            <a:r>
              <a:rPr lang="en" dirty="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the game feature</a:t>
            </a:r>
            <a:endParaRPr dirty="0">
              <a:solidFill>
                <a:schemeClr val="lt1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1" name="Google Shape;301;p36"/>
          <p:cNvSpPr txBox="1"/>
          <p:nvPr/>
        </p:nvSpPr>
        <p:spPr>
          <a:xfrm flipH="1">
            <a:off x="6184488" y="2239026"/>
            <a:ext cx="22008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Step 3</a:t>
            </a:r>
            <a:endParaRPr sz="1600" dirty="0">
              <a:solidFill>
                <a:schemeClr val="accent2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2" name="Google Shape;302;p36"/>
          <p:cNvSpPr txBox="1"/>
          <p:nvPr/>
        </p:nvSpPr>
        <p:spPr>
          <a:xfrm flipH="1">
            <a:off x="6184525" y="1696649"/>
            <a:ext cx="2200800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Let model learn 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new the feature</a:t>
            </a:r>
            <a:endParaRPr dirty="0">
              <a:solidFill>
                <a:schemeClr val="lt1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3" name="Google Shape;303;p36"/>
          <p:cNvCxnSpPr>
            <a:cxnSpLocks/>
          </p:cNvCxnSpPr>
          <p:nvPr/>
        </p:nvCxnSpPr>
        <p:spPr>
          <a:xfrm>
            <a:off x="723900" y="3138475"/>
            <a:ext cx="77058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304" name="Google Shape;304;p36"/>
          <p:cNvGrpSpPr/>
          <p:nvPr/>
        </p:nvGrpSpPr>
        <p:grpSpPr>
          <a:xfrm>
            <a:off x="4289849" y="2793561"/>
            <a:ext cx="572700" cy="572700"/>
            <a:chOff x="1587750" y="2790437"/>
            <a:chExt cx="572700" cy="572700"/>
          </a:xfrm>
        </p:grpSpPr>
        <p:sp>
          <p:nvSpPr>
            <p:cNvPr id="305" name="Google Shape;305;p36"/>
            <p:cNvSpPr/>
            <p:nvPr/>
          </p:nvSpPr>
          <p:spPr>
            <a:xfrm>
              <a:off x="1587750" y="2790437"/>
              <a:ext cx="572700" cy="572700"/>
            </a:xfrm>
            <a:prstGeom prst="ellipse">
              <a:avLst/>
            </a:prstGeom>
            <a:solidFill>
              <a:srgbClr val="F7F169"/>
            </a:solidFill>
            <a:ln w="38100" cap="flat" cmpd="sng">
              <a:solidFill>
                <a:srgbClr val="081D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6" name="Google Shape;306;p36"/>
            <p:cNvGrpSpPr/>
            <p:nvPr/>
          </p:nvGrpSpPr>
          <p:grpSpPr>
            <a:xfrm>
              <a:off x="1699059" y="2901736"/>
              <a:ext cx="350079" cy="350079"/>
              <a:chOff x="3497300" y="3227275"/>
              <a:chExt cx="296175" cy="296175"/>
            </a:xfrm>
          </p:grpSpPr>
          <p:sp>
            <p:nvSpPr>
              <p:cNvPr id="307" name="Google Shape;307;p36"/>
              <p:cNvSpPr/>
              <p:nvPr/>
            </p:nvSpPr>
            <p:spPr>
              <a:xfrm>
                <a:off x="3609925" y="3339900"/>
                <a:ext cx="69350" cy="68550"/>
              </a:xfrm>
              <a:custGeom>
                <a:avLst/>
                <a:gdLst/>
                <a:ahLst/>
                <a:cxnLst/>
                <a:rect l="l" t="t" r="r" b="b"/>
                <a:pathLst>
                  <a:path w="2774" h="2742" extrusionOk="0">
                    <a:moveTo>
                      <a:pt x="1387" y="1"/>
                    </a:moveTo>
                    <a:cubicBezTo>
                      <a:pt x="631" y="1"/>
                      <a:pt x="1" y="631"/>
                      <a:pt x="1" y="1355"/>
                    </a:cubicBezTo>
                    <a:cubicBezTo>
                      <a:pt x="1" y="2112"/>
                      <a:pt x="631" y="2742"/>
                      <a:pt x="1387" y="2742"/>
                    </a:cubicBezTo>
                    <a:cubicBezTo>
                      <a:pt x="2143" y="2742"/>
                      <a:pt x="2773" y="2112"/>
                      <a:pt x="2773" y="1355"/>
                    </a:cubicBezTo>
                    <a:cubicBezTo>
                      <a:pt x="2773" y="631"/>
                      <a:pt x="2143" y="1"/>
                      <a:pt x="13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36"/>
              <p:cNvSpPr/>
              <p:nvPr/>
            </p:nvSpPr>
            <p:spPr>
              <a:xfrm>
                <a:off x="3531175" y="3227275"/>
                <a:ext cx="86650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3467" extrusionOk="0">
                    <a:moveTo>
                      <a:pt x="1733" y="1"/>
                    </a:moveTo>
                    <a:cubicBezTo>
                      <a:pt x="788" y="1"/>
                      <a:pt x="0" y="788"/>
                      <a:pt x="0" y="1733"/>
                    </a:cubicBezTo>
                    <a:cubicBezTo>
                      <a:pt x="0" y="2678"/>
                      <a:pt x="788" y="3466"/>
                      <a:pt x="1733" y="3466"/>
                    </a:cubicBezTo>
                    <a:cubicBezTo>
                      <a:pt x="2741" y="3466"/>
                      <a:pt x="3466" y="2678"/>
                      <a:pt x="3466" y="1733"/>
                    </a:cubicBezTo>
                    <a:cubicBezTo>
                      <a:pt x="3466" y="788"/>
                      <a:pt x="2678" y="1"/>
                      <a:pt x="17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36"/>
              <p:cNvSpPr/>
              <p:nvPr/>
            </p:nvSpPr>
            <p:spPr>
              <a:xfrm>
                <a:off x="3670575" y="3227275"/>
                <a:ext cx="86675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3467" extrusionOk="0">
                    <a:moveTo>
                      <a:pt x="1733" y="1"/>
                    </a:moveTo>
                    <a:cubicBezTo>
                      <a:pt x="788" y="1"/>
                      <a:pt x="1" y="788"/>
                      <a:pt x="1" y="1733"/>
                    </a:cubicBezTo>
                    <a:cubicBezTo>
                      <a:pt x="1" y="2678"/>
                      <a:pt x="788" y="3466"/>
                      <a:pt x="1733" y="3466"/>
                    </a:cubicBezTo>
                    <a:cubicBezTo>
                      <a:pt x="2679" y="3466"/>
                      <a:pt x="3466" y="2678"/>
                      <a:pt x="3466" y="1733"/>
                    </a:cubicBezTo>
                    <a:cubicBezTo>
                      <a:pt x="3466" y="788"/>
                      <a:pt x="2679" y="1"/>
                      <a:pt x="17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36"/>
              <p:cNvSpPr/>
              <p:nvPr/>
            </p:nvSpPr>
            <p:spPr>
              <a:xfrm>
                <a:off x="3622525" y="3421825"/>
                <a:ext cx="4177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1671" h="1009" extrusionOk="0">
                    <a:moveTo>
                      <a:pt x="1" y="0"/>
                    </a:moveTo>
                    <a:lnTo>
                      <a:pt x="851" y="1008"/>
                    </a:lnTo>
                    <a:lnTo>
                      <a:pt x="1671" y="0"/>
                    </a:lnTo>
                    <a:lnTo>
                      <a:pt x="1671" y="0"/>
                    </a:lnTo>
                    <a:cubicBezTo>
                      <a:pt x="1450" y="126"/>
                      <a:pt x="1167" y="158"/>
                      <a:pt x="851" y="158"/>
                    </a:cubicBezTo>
                    <a:cubicBezTo>
                      <a:pt x="568" y="158"/>
                      <a:pt x="284" y="95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36"/>
              <p:cNvSpPr/>
              <p:nvPr/>
            </p:nvSpPr>
            <p:spPr>
              <a:xfrm>
                <a:off x="3566600" y="3416300"/>
                <a:ext cx="70125" cy="106350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4254" extrusionOk="0">
                    <a:moveTo>
                      <a:pt x="1261" y="1"/>
                    </a:moveTo>
                    <a:cubicBezTo>
                      <a:pt x="474" y="599"/>
                      <a:pt x="1" y="1513"/>
                      <a:pt x="1" y="2490"/>
                    </a:cubicBezTo>
                    <a:lnTo>
                      <a:pt x="1" y="3907"/>
                    </a:lnTo>
                    <a:cubicBezTo>
                      <a:pt x="1" y="4096"/>
                      <a:pt x="158" y="4254"/>
                      <a:pt x="379" y="4254"/>
                    </a:cubicBezTo>
                    <a:lnTo>
                      <a:pt x="2805" y="4254"/>
                    </a:lnTo>
                    <a:lnTo>
                      <a:pt x="2805" y="1891"/>
                    </a:lnTo>
                    <a:lnTo>
                      <a:pt x="12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36"/>
              <p:cNvSpPr/>
              <p:nvPr/>
            </p:nvSpPr>
            <p:spPr>
              <a:xfrm>
                <a:off x="3653250" y="3417100"/>
                <a:ext cx="70125" cy="106350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4254" extrusionOk="0">
                    <a:moveTo>
                      <a:pt x="1544" y="0"/>
                    </a:moveTo>
                    <a:lnTo>
                      <a:pt x="1" y="1890"/>
                    </a:lnTo>
                    <a:lnTo>
                      <a:pt x="1" y="4253"/>
                    </a:lnTo>
                    <a:lnTo>
                      <a:pt x="2458" y="4253"/>
                    </a:lnTo>
                    <a:cubicBezTo>
                      <a:pt x="2647" y="4253"/>
                      <a:pt x="2804" y="4096"/>
                      <a:pt x="2804" y="3907"/>
                    </a:cubicBezTo>
                    <a:lnTo>
                      <a:pt x="2804" y="2489"/>
                    </a:lnTo>
                    <a:cubicBezTo>
                      <a:pt x="2773" y="1481"/>
                      <a:pt x="2300" y="567"/>
                      <a:pt x="15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6"/>
              <p:cNvSpPr/>
              <p:nvPr/>
            </p:nvSpPr>
            <p:spPr>
              <a:xfrm>
                <a:off x="3655625" y="3310775"/>
                <a:ext cx="137850" cy="108700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4348" extrusionOk="0">
                    <a:moveTo>
                      <a:pt x="3686" y="1512"/>
                    </a:moveTo>
                    <a:cubicBezTo>
                      <a:pt x="3907" y="1512"/>
                      <a:pt x="4064" y="1670"/>
                      <a:pt x="4064" y="1859"/>
                    </a:cubicBezTo>
                    <a:cubicBezTo>
                      <a:pt x="4064" y="2048"/>
                      <a:pt x="3907" y="2205"/>
                      <a:pt x="3686" y="2205"/>
                    </a:cubicBezTo>
                    <a:lnTo>
                      <a:pt x="2993" y="2205"/>
                    </a:lnTo>
                    <a:cubicBezTo>
                      <a:pt x="2804" y="2205"/>
                      <a:pt x="2646" y="2048"/>
                      <a:pt x="2646" y="1859"/>
                    </a:cubicBezTo>
                    <a:cubicBezTo>
                      <a:pt x="2646" y="1670"/>
                      <a:pt x="2804" y="1512"/>
                      <a:pt x="2993" y="1512"/>
                    </a:cubicBezTo>
                    <a:close/>
                    <a:moveTo>
                      <a:pt x="4127" y="0"/>
                    </a:moveTo>
                    <a:cubicBezTo>
                      <a:pt x="3686" y="536"/>
                      <a:pt x="3056" y="851"/>
                      <a:pt x="2331" y="851"/>
                    </a:cubicBezTo>
                    <a:cubicBezTo>
                      <a:pt x="1607" y="851"/>
                      <a:pt x="977" y="504"/>
                      <a:pt x="536" y="63"/>
                    </a:cubicBezTo>
                    <a:cubicBezTo>
                      <a:pt x="347" y="221"/>
                      <a:pt x="158" y="378"/>
                      <a:pt x="0" y="567"/>
                    </a:cubicBezTo>
                    <a:cubicBezTo>
                      <a:pt x="945" y="756"/>
                      <a:pt x="1638" y="1575"/>
                      <a:pt x="1638" y="2615"/>
                    </a:cubicBezTo>
                    <a:cubicBezTo>
                      <a:pt x="1638" y="2930"/>
                      <a:pt x="1575" y="3214"/>
                      <a:pt x="1449" y="3466"/>
                    </a:cubicBezTo>
                    <a:cubicBezTo>
                      <a:pt x="1859" y="3718"/>
                      <a:pt x="2205" y="4001"/>
                      <a:pt x="2520" y="4348"/>
                    </a:cubicBezTo>
                    <a:lnTo>
                      <a:pt x="5167" y="4348"/>
                    </a:lnTo>
                    <a:cubicBezTo>
                      <a:pt x="5356" y="4348"/>
                      <a:pt x="5513" y="4190"/>
                      <a:pt x="5513" y="4001"/>
                    </a:cubicBezTo>
                    <a:lnTo>
                      <a:pt x="5513" y="2615"/>
                    </a:lnTo>
                    <a:cubicBezTo>
                      <a:pt x="5482" y="1512"/>
                      <a:pt x="4915" y="567"/>
                      <a:pt x="41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36"/>
              <p:cNvSpPr/>
              <p:nvPr/>
            </p:nvSpPr>
            <p:spPr>
              <a:xfrm>
                <a:off x="3497300" y="3309975"/>
                <a:ext cx="136275" cy="108725"/>
              </a:xfrm>
              <a:custGeom>
                <a:avLst/>
                <a:gdLst/>
                <a:ahLst/>
                <a:cxnLst/>
                <a:rect l="l" t="t" r="r" b="b"/>
                <a:pathLst>
                  <a:path w="5451" h="4349" extrusionOk="0">
                    <a:moveTo>
                      <a:pt x="2426" y="1544"/>
                    </a:moveTo>
                    <a:cubicBezTo>
                      <a:pt x="2615" y="1544"/>
                      <a:pt x="2773" y="1702"/>
                      <a:pt x="2773" y="1891"/>
                    </a:cubicBezTo>
                    <a:cubicBezTo>
                      <a:pt x="2773" y="2080"/>
                      <a:pt x="2615" y="2237"/>
                      <a:pt x="2426" y="2237"/>
                    </a:cubicBezTo>
                    <a:lnTo>
                      <a:pt x="1733" y="2237"/>
                    </a:lnTo>
                    <a:cubicBezTo>
                      <a:pt x="1513" y="2237"/>
                      <a:pt x="1355" y="2080"/>
                      <a:pt x="1355" y="1891"/>
                    </a:cubicBezTo>
                    <a:cubicBezTo>
                      <a:pt x="1355" y="1702"/>
                      <a:pt x="1513" y="1544"/>
                      <a:pt x="1733" y="1544"/>
                    </a:cubicBezTo>
                    <a:close/>
                    <a:moveTo>
                      <a:pt x="1324" y="1"/>
                    </a:moveTo>
                    <a:cubicBezTo>
                      <a:pt x="536" y="568"/>
                      <a:pt x="1" y="1513"/>
                      <a:pt x="1" y="2552"/>
                    </a:cubicBezTo>
                    <a:lnTo>
                      <a:pt x="1" y="3939"/>
                    </a:lnTo>
                    <a:cubicBezTo>
                      <a:pt x="1" y="4191"/>
                      <a:pt x="95" y="4348"/>
                      <a:pt x="316" y="4348"/>
                    </a:cubicBezTo>
                    <a:lnTo>
                      <a:pt x="2930" y="4348"/>
                    </a:lnTo>
                    <a:cubicBezTo>
                      <a:pt x="3214" y="3970"/>
                      <a:pt x="3561" y="3655"/>
                      <a:pt x="4002" y="3466"/>
                    </a:cubicBezTo>
                    <a:cubicBezTo>
                      <a:pt x="3876" y="3183"/>
                      <a:pt x="3813" y="2930"/>
                      <a:pt x="3813" y="2615"/>
                    </a:cubicBezTo>
                    <a:cubicBezTo>
                      <a:pt x="3813" y="1607"/>
                      <a:pt x="4506" y="757"/>
                      <a:pt x="5451" y="568"/>
                    </a:cubicBezTo>
                    <a:cubicBezTo>
                      <a:pt x="5293" y="347"/>
                      <a:pt x="5104" y="190"/>
                      <a:pt x="4915" y="32"/>
                    </a:cubicBezTo>
                    <a:cubicBezTo>
                      <a:pt x="4474" y="505"/>
                      <a:pt x="3844" y="820"/>
                      <a:pt x="3151" y="820"/>
                    </a:cubicBezTo>
                    <a:cubicBezTo>
                      <a:pt x="2426" y="820"/>
                      <a:pt x="1796" y="505"/>
                      <a:pt x="13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5" name="Google Shape;325;p36"/>
          <p:cNvSpPr/>
          <p:nvPr/>
        </p:nvSpPr>
        <p:spPr>
          <a:xfrm>
            <a:off x="1587749" y="2790437"/>
            <a:ext cx="572700" cy="572700"/>
          </a:xfrm>
          <a:prstGeom prst="ellipse">
            <a:avLst/>
          </a:prstGeom>
          <a:solidFill>
            <a:srgbClr val="F7F169"/>
          </a:solidFill>
          <a:ln w="38100" cap="flat" cmpd="sng">
            <a:solidFill>
              <a:srgbClr val="081D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6" name="Google Shape;336;p36"/>
          <p:cNvSpPr/>
          <p:nvPr/>
        </p:nvSpPr>
        <p:spPr>
          <a:xfrm>
            <a:off x="6991950" y="2790437"/>
            <a:ext cx="572700" cy="572700"/>
          </a:xfrm>
          <a:prstGeom prst="ellipse">
            <a:avLst/>
          </a:prstGeom>
          <a:solidFill>
            <a:srgbClr val="F7F169"/>
          </a:solidFill>
          <a:ln w="38100" cap="flat" cmpd="sng">
            <a:solidFill>
              <a:srgbClr val="081D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341" name="Google Shape;341;p36"/>
          <p:cNvCxnSpPr>
            <a:cxnSpLocks/>
            <a:stCxn id="325" idx="0"/>
            <a:endCxn id="295" idx="2"/>
          </p:cNvCxnSpPr>
          <p:nvPr/>
        </p:nvCxnSpPr>
        <p:spPr>
          <a:xfrm flipV="1">
            <a:off x="1874099" y="2589086"/>
            <a:ext cx="0" cy="20135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42" name="Google Shape;342;p36"/>
          <p:cNvCxnSpPr/>
          <p:nvPr/>
        </p:nvCxnSpPr>
        <p:spPr>
          <a:xfrm rot="10800000">
            <a:off x="4576800" y="2598737"/>
            <a:ext cx="0" cy="191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43" name="Google Shape;343;p36"/>
          <p:cNvCxnSpPr/>
          <p:nvPr/>
        </p:nvCxnSpPr>
        <p:spPr>
          <a:xfrm rot="10800000">
            <a:off x="7284900" y="2598737"/>
            <a:ext cx="0" cy="191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Arrow: Right 1">
            <a:extLst>
              <a:ext uri="{FF2B5EF4-FFF2-40B4-BE49-F238E27FC236}">
                <a16:creationId xmlns:a16="http://schemas.microsoft.com/office/drawing/2014/main" id="{C17E1491-4B70-4A36-A4FD-2C457EACE36D}"/>
              </a:ext>
            </a:extLst>
          </p:cNvPr>
          <p:cNvSpPr/>
          <p:nvPr/>
        </p:nvSpPr>
        <p:spPr>
          <a:xfrm>
            <a:off x="3009811" y="2863636"/>
            <a:ext cx="572700" cy="572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BD68C24-47EE-4B9C-8AD9-1DDF6794EA5E}"/>
              </a:ext>
            </a:extLst>
          </p:cNvPr>
          <p:cNvGrpSpPr/>
          <p:nvPr/>
        </p:nvGrpSpPr>
        <p:grpSpPr>
          <a:xfrm>
            <a:off x="1717336" y="3519122"/>
            <a:ext cx="5653197" cy="651531"/>
            <a:chOff x="1717336" y="3519122"/>
            <a:chExt cx="5653197" cy="651531"/>
          </a:xfrm>
        </p:grpSpPr>
        <p:sp>
          <p:nvSpPr>
            <p:cNvPr id="5" name="Arrow: Bent-Up 4">
              <a:extLst>
                <a:ext uri="{FF2B5EF4-FFF2-40B4-BE49-F238E27FC236}">
                  <a16:creationId xmlns:a16="http://schemas.microsoft.com/office/drawing/2014/main" id="{330EAEBA-FD2B-44DF-955F-4CD8F3011200}"/>
                </a:ext>
              </a:extLst>
            </p:cNvPr>
            <p:cNvSpPr/>
            <p:nvPr/>
          </p:nvSpPr>
          <p:spPr>
            <a:xfrm flipH="1">
              <a:off x="1717336" y="3519122"/>
              <a:ext cx="5577490" cy="650631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488DDEA-5C8E-4A6B-BE10-589C847A70E2}"/>
                </a:ext>
              </a:extLst>
            </p:cNvPr>
            <p:cNvSpPr/>
            <p:nvPr/>
          </p:nvSpPr>
          <p:spPr>
            <a:xfrm>
              <a:off x="7199227" y="3520022"/>
              <a:ext cx="171306" cy="650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4205D9F-E45B-4BB6-8FF5-01FC37240F6B}"/>
                </a:ext>
              </a:extLst>
            </p:cNvPr>
            <p:cNvSpPr/>
            <p:nvPr/>
          </p:nvSpPr>
          <p:spPr>
            <a:xfrm rot="5400000">
              <a:off x="7135673" y="3997292"/>
              <a:ext cx="137160" cy="1828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0C1F6570-CA09-4BFC-8EFA-25832E59F508}"/>
              </a:ext>
            </a:extLst>
          </p:cNvPr>
          <p:cNvSpPr/>
          <p:nvPr/>
        </p:nvSpPr>
        <p:spPr>
          <a:xfrm>
            <a:off x="5671499" y="2859975"/>
            <a:ext cx="572700" cy="572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Google Shape;302;p36">
            <a:extLst>
              <a:ext uri="{FF2B5EF4-FFF2-40B4-BE49-F238E27FC236}">
                <a16:creationId xmlns:a16="http://schemas.microsoft.com/office/drawing/2014/main" id="{727C7439-D332-459F-80B5-8573620CEDA3}"/>
              </a:ext>
            </a:extLst>
          </p:cNvPr>
          <p:cNvSpPr txBox="1"/>
          <p:nvPr/>
        </p:nvSpPr>
        <p:spPr>
          <a:xfrm flipH="1">
            <a:off x="1277815" y="4301800"/>
            <a:ext cx="6588348" cy="426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After every 240 game loop passed, 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the model will make a prediction and learning by itself again</a:t>
            </a:r>
            <a:endParaRPr dirty="0">
              <a:solidFill>
                <a:schemeClr val="lt1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69" name="Google Shape;11341;p85">
            <a:extLst>
              <a:ext uri="{FF2B5EF4-FFF2-40B4-BE49-F238E27FC236}">
                <a16:creationId xmlns:a16="http://schemas.microsoft.com/office/drawing/2014/main" id="{A2137BD4-9645-4EA1-BFF1-3BCFCFB31A67}"/>
              </a:ext>
            </a:extLst>
          </p:cNvPr>
          <p:cNvGrpSpPr/>
          <p:nvPr/>
        </p:nvGrpSpPr>
        <p:grpSpPr>
          <a:xfrm>
            <a:off x="7074507" y="2893468"/>
            <a:ext cx="426462" cy="418363"/>
            <a:chOff x="-1183550" y="3586525"/>
            <a:chExt cx="296175" cy="290550"/>
          </a:xfrm>
          <a:solidFill>
            <a:schemeClr val="tx1"/>
          </a:solidFill>
        </p:grpSpPr>
        <p:sp>
          <p:nvSpPr>
            <p:cNvPr id="70" name="Google Shape;11342;p85">
              <a:extLst>
                <a:ext uri="{FF2B5EF4-FFF2-40B4-BE49-F238E27FC236}">
                  <a16:creationId xmlns:a16="http://schemas.microsoft.com/office/drawing/2014/main" id="{940258C7-93DC-4D75-B037-A4591EAC99E8}"/>
                </a:ext>
              </a:extLst>
            </p:cNvPr>
            <p:cNvSpPr/>
            <p:nvPr/>
          </p:nvSpPr>
          <p:spPr>
            <a:xfrm>
              <a:off x="-927575" y="3671500"/>
              <a:ext cx="40200" cy="16575"/>
            </a:xfrm>
            <a:custGeom>
              <a:avLst/>
              <a:gdLst/>
              <a:ahLst/>
              <a:cxnLst/>
              <a:rect l="l" t="t" r="r" b="b"/>
              <a:pathLst>
                <a:path w="1608" h="663" extrusionOk="0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6" y="663"/>
                    <a:pt x="1166" y="663"/>
                  </a:cubicBezTo>
                  <a:cubicBezTo>
                    <a:pt x="1607" y="663"/>
                    <a:pt x="1597" y="0"/>
                    <a:pt x="11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1343;p85">
              <a:extLst>
                <a:ext uri="{FF2B5EF4-FFF2-40B4-BE49-F238E27FC236}">
                  <a16:creationId xmlns:a16="http://schemas.microsoft.com/office/drawing/2014/main" id="{D5F5C34A-7A90-4234-9DD0-CDDD2BDE0E91}"/>
                </a:ext>
              </a:extLst>
            </p:cNvPr>
            <p:cNvSpPr/>
            <p:nvPr/>
          </p:nvSpPr>
          <p:spPr>
            <a:xfrm>
              <a:off x="-1183550" y="3671500"/>
              <a:ext cx="39400" cy="16575"/>
            </a:xfrm>
            <a:custGeom>
              <a:avLst/>
              <a:gdLst/>
              <a:ahLst/>
              <a:cxnLst/>
              <a:rect l="l" t="t" r="r" b="b"/>
              <a:pathLst>
                <a:path w="1576" h="663" extrusionOk="0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4" y="663"/>
                    <a:pt x="1163" y="663"/>
                  </a:cubicBezTo>
                  <a:cubicBezTo>
                    <a:pt x="1576" y="663"/>
                    <a:pt x="1566" y="0"/>
                    <a:pt x="11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1344;p85">
              <a:extLst>
                <a:ext uri="{FF2B5EF4-FFF2-40B4-BE49-F238E27FC236}">
                  <a16:creationId xmlns:a16="http://schemas.microsoft.com/office/drawing/2014/main" id="{ACB8D8BD-4361-4B3E-9D46-560963C63824}"/>
                </a:ext>
              </a:extLst>
            </p:cNvPr>
            <p:cNvSpPr/>
            <p:nvPr/>
          </p:nvSpPr>
          <p:spPr>
            <a:xfrm>
              <a:off x="-944250" y="3603025"/>
              <a:ext cx="39525" cy="26375"/>
            </a:xfrm>
            <a:custGeom>
              <a:avLst/>
              <a:gdLst/>
              <a:ahLst/>
              <a:cxnLst/>
              <a:rect l="l" t="t" r="r" b="b"/>
              <a:pathLst>
                <a:path w="1581" h="1055" extrusionOk="0">
                  <a:moveTo>
                    <a:pt x="1086" y="1"/>
                  </a:moveTo>
                  <a:cubicBezTo>
                    <a:pt x="1024" y="1"/>
                    <a:pt x="957" y="19"/>
                    <a:pt x="888" y="61"/>
                  </a:cubicBezTo>
                  <a:lnTo>
                    <a:pt x="321" y="408"/>
                  </a:lnTo>
                  <a:cubicBezTo>
                    <a:pt x="0" y="595"/>
                    <a:pt x="179" y="1054"/>
                    <a:pt x="490" y="1054"/>
                  </a:cubicBezTo>
                  <a:cubicBezTo>
                    <a:pt x="546" y="1054"/>
                    <a:pt x="606" y="1040"/>
                    <a:pt x="668" y="1006"/>
                  </a:cubicBezTo>
                  <a:lnTo>
                    <a:pt x="1266" y="660"/>
                  </a:lnTo>
                  <a:cubicBezTo>
                    <a:pt x="1581" y="450"/>
                    <a:pt x="1394" y="1"/>
                    <a:pt x="10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1345;p85">
              <a:extLst>
                <a:ext uri="{FF2B5EF4-FFF2-40B4-BE49-F238E27FC236}">
                  <a16:creationId xmlns:a16="http://schemas.microsoft.com/office/drawing/2014/main" id="{C59CA322-8C49-44A4-BE03-2C6B36408C47}"/>
                </a:ext>
              </a:extLst>
            </p:cNvPr>
            <p:cNvSpPr/>
            <p:nvPr/>
          </p:nvSpPr>
          <p:spPr>
            <a:xfrm>
              <a:off x="-1166200" y="3731225"/>
              <a:ext cx="39700" cy="26075"/>
            </a:xfrm>
            <a:custGeom>
              <a:avLst/>
              <a:gdLst/>
              <a:ahLst/>
              <a:cxnLst/>
              <a:rect l="l" t="t" r="r" b="b"/>
              <a:pathLst>
                <a:path w="1588" h="1043" extrusionOk="0">
                  <a:moveTo>
                    <a:pt x="1071" y="1"/>
                  </a:moveTo>
                  <a:cubicBezTo>
                    <a:pt x="1021" y="1"/>
                    <a:pt x="968" y="12"/>
                    <a:pt x="913" y="37"/>
                  </a:cubicBezTo>
                  <a:lnTo>
                    <a:pt x="315" y="384"/>
                  </a:lnTo>
                  <a:cubicBezTo>
                    <a:pt x="0" y="593"/>
                    <a:pt x="187" y="1043"/>
                    <a:pt x="495" y="1043"/>
                  </a:cubicBezTo>
                  <a:cubicBezTo>
                    <a:pt x="557" y="1043"/>
                    <a:pt x="624" y="1025"/>
                    <a:pt x="693" y="982"/>
                  </a:cubicBezTo>
                  <a:lnTo>
                    <a:pt x="1260" y="636"/>
                  </a:lnTo>
                  <a:cubicBezTo>
                    <a:pt x="1587" y="472"/>
                    <a:pt x="1395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1346;p85">
              <a:extLst>
                <a:ext uri="{FF2B5EF4-FFF2-40B4-BE49-F238E27FC236}">
                  <a16:creationId xmlns:a16="http://schemas.microsoft.com/office/drawing/2014/main" id="{EBBB9954-3E22-4FBA-9888-7B03A2BFBF91}"/>
                </a:ext>
              </a:extLst>
            </p:cNvPr>
            <p:cNvSpPr/>
            <p:nvPr/>
          </p:nvSpPr>
          <p:spPr>
            <a:xfrm>
              <a:off x="-944925" y="3730950"/>
              <a:ext cx="40200" cy="26375"/>
            </a:xfrm>
            <a:custGeom>
              <a:avLst/>
              <a:gdLst/>
              <a:ahLst/>
              <a:cxnLst/>
              <a:rect l="l" t="t" r="r" b="b"/>
              <a:pathLst>
                <a:path w="1608" h="1055" extrusionOk="0">
                  <a:moveTo>
                    <a:pt x="515" y="0"/>
                  </a:moveTo>
                  <a:cubicBezTo>
                    <a:pt x="198" y="0"/>
                    <a:pt x="1" y="460"/>
                    <a:pt x="348" y="647"/>
                  </a:cubicBezTo>
                  <a:lnTo>
                    <a:pt x="915" y="993"/>
                  </a:lnTo>
                  <a:cubicBezTo>
                    <a:pt x="984" y="1036"/>
                    <a:pt x="1052" y="1054"/>
                    <a:pt x="1114" y="1054"/>
                  </a:cubicBezTo>
                  <a:cubicBezTo>
                    <a:pt x="1421" y="1054"/>
                    <a:pt x="1608" y="609"/>
                    <a:pt x="1293" y="426"/>
                  </a:cubicBezTo>
                  <a:lnTo>
                    <a:pt x="695" y="48"/>
                  </a:lnTo>
                  <a:cubicBezTo>
                    <a:pt x="633" y="15"/>
                    <a:pt x="572" y="0"/>
                    <a:pt x="5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1347;p85">
              <a:extLst>
                <a:ext uri="{FF2B5EF4-FFF2-40B4-BE49-F238E27FC236}">
                  <a16:creationId xmlns:a16="http://schemas.microsoft.com/office/drawing/2014/main" id="{AEA044E2-B93D-4E79-9C40-84E760BF27FD}"/>
                </a:ext>
              </a:extLst>
            </p:cNvPr>
            <p:cNvSpPr/>
            <p:nvPr/>
          </p:nvSpPr>
          <p:spPr>
            <a:xfrm>
              <a:off x="-1167000" y="3603025"/>
              <a:ext cx="40200" cy="26375"/>
            </a:xfrm>
            <a:custGeom>
              <a:avLst/>
              <a:gdLst/>
              <a:ahLst/>
              <a:cxnLst/>
              <a:rect l="l" t="t" r="r" b="b"/>
              <a:pathLst>
                <a:path w="1608" h="1055" extrusionOk="0">
                  <a:moveTo>
                    <a:pt x="477" y="1"/>
                  </a:moveTo>
                  <a:cubicBezTo>
                    <a:pt x="188" y="1"/>
                    <a:pt x="1" y="450"/>
                    <a:pt x="315" y="660"/>
                  </a:cubicBezTo>
                  <a:lnTo>
                    <a:pt x="914" y="1006"/>
                  </a:lnTo>
                  <a:cubicBezTo>
                    <a:pt x="981" y="1040"/>
                    <a:pt x="1044" y="1054"/>
                    <a:pt x="1103" y="1054"/>
                  </a:cubicBezTo>
                  <a:cubicBezTo>
                    <a:pt x="1434" y="1054"/>
                    <a:pt x="1608" y="595"/>
                    <a:pt x="1260" y="408"/>
                  </a:cubicBezTo>
                  <a:lnTo>
                    <a:pt x="662" y="61"/>
                  </a:lnTo>
                  <a:cubicBezTo>
                    <a:pt x="598" y="19"/>
                    <a:pt x="536" y="1"/>
                    <a:pt x="4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1348;p85">
              <a:extLst>
                <a:ext uri="{FF2B5EF4-FFF2-40B4-BE49-F238E27FC236}">
                  <a16:creationId xmlns:a16="http://schemas.microsoft.com/office/drawing/2014/main" id="{7B53527F-46A6-4567-A326-C402BA15091B}"/>
                </a:ext>
              </a:extLst>
            </p:cNvPr>
            <p:cNvSpPr/>
            <p:nvPr/>
          </p:nvSpPr>
          <p:spPr>
            <a:xfrm>
              <a:off x="-1065400" y="3658900"/>
              <a:ext cx="59875" cy="77200"/>
            </a:xfrm>
            <a:custGeom>
              <a:avLst/>
              <a:gdLst/>
              <a:ahLst/>
              <a:cxnLst/>
              <a:rect l="l" t="t" r="r" b="b"/>
              <a:pathLst>
                <a:path w="2395" h="3088" extrusionOk="0">
                  <a:moveTo>
                    <a:pt x="882" y="0"/>
                  </a:moveTo>
                  <a:lnTo>
                    <a:pt x="0" y="1355"/>
                  </a:lnTo>
                  <a:lnTo>
                    <a:pt x="1355" y="1922"/>
                  </a:lnTo>
                  <a:cubicBezTo>
                    <a:pt x="1450" y="1953"/>
                    <a:pt x="1544" y="2111"/>
                    <a:pt x="1544" y="2237"/>
                  </a:cubicBezTo>
                  <a:lnTo>
                    <a:pt x="1544" y="3088"/>
                  </a:lnTo>
                  <a:lnTo>
                    <a:pt x="2395" y="1733"/>
                  </a:lnTo>
                  <a:lnTo>
                    <a:pt x="1071" y="1166"/>
                  </a:lnTo>
                  <a:cubicBezTo>
                    <a:pt x="945" y="1134"/>
                    <a:pt x="882" y="1008"/>
                    <a:pt x="882" y="851"/>
                  </a:cubicBezTo>
                  <a:lnTo>
                    <a:pt x="8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1349;p85">
              <a:extLst>
                <a:ext uri="{FF2B5EF4-FFF2-40B4-BE49-F238E27FC236}">
                  <a16:creationId xmlns:a16="http://schemas.microsoft.com/office/drawing/2014/main" id="{9CCF4589-87DB-4798-8AFC-3A15E9E75886}"/>
                </a:ext>
              </a:extLst>
            </p:cNvPr>
            <p:cNvSpPr/>
            <p:nvPr/>
          </p:nvSpPr>
          <p:spPr>
            <a:xfrm>
              <a:off x="-1078000" y="3809325"/>
              <a:ext cx="85075" cy="67750"/>
            </a:xfrm>
            <a:custGeom>
              <a:avLst/>
              <a:gdLst/>
              <a:ahLst/>
              <a:cxnLst/>
              <a:rect l="l" t="t" r="r" b="b"/>
              <a:pathLst>
                <a:path w="3403" h="2710" extrusionOk="0">
                  <a:moveTo>
                    <a:pt x="0" y="1"/>
                  </a:moveTo>
                  <a:lnTo>
                    <a:pt x="0" y="662"/>
                  </a:lnTo>
                  <a:lnTo>
                    <a:pt x="1008" y="662"/>
                  </a:lnTo>
                  <a:cubicBezTo>
                    <a:pt x="1449" y="662"/>
                    <a:pt x="1481" y="1324"/>
                    <a:pt x="1008" y="1324"/>
                  </a:cubicBezTo>
                  <a:lnTo>
                    <a:pt x="0" y="1324"/>
                  </a:lnTo>
                  <a:lnTo>
                    <a:pt x="0" y="1670"/>
                  </a:lnTo>
                  <a:cubicBezTo>
                    <a:pt x="0" y="2237"/>
                    <a:pt x="473" y="2710"/>
                    <a:pt x="1008" y="2710"/>
                  </a:cubicBezTo>
                  <a:lnTo>
                    <a:pt x="2395" y="2710"/>
                  </a:lnTo>
                  <a:cubicBezTo>
                    <a:pt x="2962" y="2710"/>
                    <a:pt x="3403" y="2237"/>
                    <a:pt x="3403" y="1670"/>
                  </a:cubicBezTo>
                  <a:lnTo>
                    <a:pt x="3403" y="1324"/>
                  </a:lnTo>
                  <a:lnTo>
                    <a:pt x="2395" y="1324"/>
                  </a:lnTo>
                  <a:cubicBezTo>
                    <a:pt x="1954" y="1324"/>
                    <a:pt x="1922" y="662"/>
                    <a:pt x="2395" y="662"/>
                  </a:cubicBezTo>
                  <a:lnTo>
                    <a:pt x="3403" y="662"/>
                  </a:lnTo>
                  <a:lnTo>
                    <a:pt x="34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1350;p85">
              <a:extLst>
                <a:ext uri="{FF2B5EF4-FFF2-40B4-BE49-F238E27FC236}">
                  <a16:creationId xmlns:a16="http://schemas.microsoft.com/office/drawing/2014/main" id="{0173B2AC-D848-4D38-A3DC-F063E27E997B}"/>
                </a:ext>
              </a:extLst>
            </p:cNvPr>
            <p:cNvSpPr/>
            <p:nvPr/>
          </p:nvSpPr>
          <p:spPr>
            <a:xfrm>
              <a:off x="-1135500" y="3586525"/>
              <a:ext cx="193775" cy="204700"/>
            </a:xfrm>
            <a:custGeom>
              <a:avLst/>
              <a:gdLst/>
              <a:ahLst/>
              <a:cxnLst/>
              <a:rect l="l" t="t" r="r" b="b"/>
              <a:pathLst>
                <a:path w="7751" h="8188" extrusionOk="0">
                  <a:moveTo>
                    <a:pt x="4023" y="1424"/>
                  </a:moveTo>
                  <a:cubicBezTo>
                    <a:pt x="4201" y="1424"/>
                    <a:pt x="4380" y="1561"/>
                    <a:pt x="4380" y="1761"/>
                  </a:cubicBezTo>
                  <a:lnTo>
                    <a:pt x="4380" y="3588"/>
                  </a:lnTo>
                  <a:lnTo>
                    <a:pt x="5892" y="4124"/>
                  </a:lnTo>
                  <a:cubicBezTo>
                    <a:pt x="5955" y="4187"/>
                    <a:pt x="6049" y="4250"/>
                    <a:pt x="6081" y="4344"/>
                  </a:cubicBezTo>
                  <a:cubicBezTo>
                    <a:pt x="6081" y="4407"/>
                    <a:pt x="6081" y="4533"/>
                    <a:pt x="5986" y="4628"/>
                  </a:cubicBezTo>
                  <a:lnTo>
                    <a:pt x="4285" y="7369"/>
                  </a:lnTo>
                  <a:cubicBezTo>
                    <a:pt x="4222" y="7495"/>
                    <a:pt x="4127" y="7526"/>
                    <a:pt x="4033" y="7526"/>
                  </a:cubicBezTo>
                  <a:lnTo>
                    <a:pt x="3938" y="7526"/>
                  </a:lnTo>
                  <a:cubicBezTo>
                    <a:pt x="3781" y="7495"/>
                    <a:pt x="3718" y="7369"/>
                    <a:pt x="3718" y="7211"/>
                  </a:cubicBezTo>
                  <a:lnTo>
                    <a:pt x="3718" y="5384"/>
                  </a:lnTo>
                  <a:lnTo>
                    <a:pt x="2206" y="4817"/>
                  </a:lnTo>
                  <a:cubicBezTo>
                    <a:pt x="2143" y="4754"/>
                    <a:pt x="2048" y="4691"/>
                    <a:pt x="2017" y="4596"/>
                  </a:cubicBezTo>
                  <a:cubicBezTo>
                    <a:pt x="1985" y="4533"/>
                    <a:pt x="2017" y="4407"/>
                    <a:pt x="2048" y="4344"/>
                  </a:cubicBezTo>
                  <a:lnTo>
                    <a:pt x="3749" y="1572"/>
                  </a:lnTo>
                  <a:cubicBezTo>
                    <a:pt x="3818" y="1469"/>
                    <a:pt x="3920" y="1424"/>
                    <a:pt x="4023" y="1424"/>
                  </a:cubicBezTo>
                  <a:close/>
                  <a:moveTo>
                    <a:pt x="4019" y="1"/>
                  </a:moveTo>
                  <a:cubicBezTo>
                    <a:pt x="3743" y="1"/>
                    <a:pt x="3463" y="31"/>
                    <a:pt x="3182" y="91"/>
                  </a:cubicBezTo>
                  <a:cubicBezTo>
                    <a:pt x="1733" y="406"/>
                    <a:pt x="567" y="1572"/>
                    <a:pt x="284" y="3084"/>
                  </a:cubicBezTo>
                  <a:cubicBezTo>
                    <a:pt x="0" y="4533"/>
                    <a:pt x="599" y="5479"/>
                    <a:pt x="1040" y="6140"/>
                  </a:cubicBezTo>
                  <a:cubicBezTo>
                    <a:pt x="1922" y="7526"/>
                    <a:pt x="1387" y="7526"/>
                    <a:pt x="1670" y="8188"/>
                  </a:cubicBezTo>
                  <a:lnTo>
                    <a:pt x="6301" y="8188"/>
                  </a:lnTo>
                  <a:cubicBezTo>
                    <a:pt x="6553" y="7526"/>
                    <a:pt x="6018" y="7526"/>
                    <a:pt x="6931" y="6109"/>
                  </a:cubicBezTo>
                  <a:cubicBezTo>
                    <a:pt x="7373" y="5447"/>
                    <a:pt x="7719" y="4817"/>
                    <a:pt x="7719" y="3746"/>
                  </a:cubicBezTo>
                  <a:cubicBezTo>
                    <a:pt x="7751" y="2612"/>
                    <a:pt x="7246" y="1540"/>
                    <a:pt x="6396" y="847"/>
                  </a:cubicBezTo>
                  <a:cubicBezTo>
                    <a:pt x="5726" y="297"/>
                    <a:pt x="4892" y="1"/>
                    <a:pt x="40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9472;p81">
            <a:extLst>
              <a:ext uri="{FF2B5EF4-FFF2-40B4-BE49-F238E27FC236}">
                <a16:creationId xmlns:a16="http://schemas.microsoft.com/office/drawing/2014/main" id="{C2D17186-D985-4C46-A13A-6287040FFCE7}"/>
              </a:ext>
            </a:extLst>
          </p:cNvPr>
          <p:cNvGrpSpPr/>
          <p:nvPr/>
        </p:nvGrpSpPr>
        <p:grpSpPr>
          <a:xfrm>
            <a:off x="1735142" y="2903134"/>
            <a:ext cx="351024" cy="347301"/>
            <a:chOff x="946175" y="3619500"/>
            <a:chExt cx="296975" cy="293825"/>
          </a:xfrm>
          <a:solidFill>
            <a:schemeClr val="tx1"/>
          </a:solidFill>
        </p:grpSpPr>
        <p:sp>
          <p:nvSpPr>
            <p:cNvPr id="83" name="Google Shape;9473;p81">
              <a:extLst>
                <a:ext uri="{FF2B5EF4-FFF2-40B4-BE49-F238E27FC236}">
                  <a16:creationId xmlns:a16="http://schemas.microsoft.com/office/drawing/2014/main" id="{8A148CA9-CE56-4248-AC72-B94592DC7387}"/>
                </a:ext>
              </a:extLst>
            </p:cNvPr>
            <p:cNvSpPr/>
            <p:nvPr/>
          </p:nvSpPr>
          <p:spPr>
            <a:xfrm>
              <a:off x="963525" y="3619500"/>
              <a:ext cx="207950" cy="293825"/>
            </a:xfrm>
            <a:custGeom>
              <a:avLst/>
              <a:gdLst/>
              <a:ahLst/>
              <a:cxnLst/>
              <a:rect l="l" t="t" r="r" b="b"/>
              <a:pathLst>
                <a:path w="8318" h="11753" extrusionOk="0">
                  <a:moveTo>
                    <a:pt x="3828" y="2742"/>
                  </a:moveTo>
                  <a:cubicBezTo>
                    <a:pt x="3915" y="2742"/>
                    <a:pt x="4001" y="2773"/>
                    <a:pt x="4064" y="2836"/>
                  </a:cubicBezTo>
                  <a:cubicBezTo>
                    <a:pt x="4253" y="2994"/>
                    <a:pt x="4253" y="3183"/>
                    <a:pt x="4096" y="3340"/>
                  </a:cubicBezTo>
                  <a:lnTo>
                    <a:pt x="2678" y="4695"/>
                  </a:lnTo>
                  <a:cubicBezTo>
                    <a:pt x="2615" y="4790"/>
                    <a:pt x="2520" y="4821"/>
                    <a:pt x="2457" y="4821"/>
                  </a:cubicBezTo>
                  <a:cubicBezTo>
                    <a:pt x="2363" y="4821"/>
                    <a:pt x="2268" y="4790"/>
                    <a:pt x="2205" y="4695"/>
                  </a:cubicBezTo>
                  <a:lnTo>
                    <a:pt x="1512" y="4002"/>
                  </a:lnTo>
                  <a:cubicBezTo>
                    <a:pt x="1386" y="3876"/>
                    <a:pt x="1386" y="3655"/>
                    <a:pt x="1512" y="3529"/>
                  </a:cubicBezTo>
                  <a:cubicBezTo>
                    <a:pt x="1575" y="3466"/>
                    <a:pt x="1662" y="3435"/>
                    <a:pt x="1749" y="3435"/>
                  </a:cubicBezTo>
                  <a:cubicBezTo>
                    <a:pt x="1835" y="3435"/>
                    <a:pt x="1922" y="3466"/>
                    <a:pt x="1985" y="3529"/>
                  </a:cubicBezTo>
                  <a:lnTo>
                    <a:pt x="2426" y="3971"/>
                  </a:lnTo>
                  <a:lnTo>
                    <a:pt x="3592" y="2836"/>
                  </a:lnTo>
                  <a:cubicBezTo>
                    <a:pt x="3655" y="2773"/>
                    <a:pt x="3741" y="2742"/>
                    <a:pt x="3828" y="2742"/>
                  </a:cubicBezTo>
                  <a:close/>
                  <a:moveTo>
                    <a:pt x="3828" y="4790"/>
                  </a:moveTo>
                  <a:cubicBezTo>
                    <a:pt x="3915" y="4790"/>
                    <a:pt x="4001" y="4821"/>
                    <a:pt x="4064" y="4884"/>
                  </a:cubicBezTo>
                  <a:cubicBezTo>
                    <a:pt x="4253" y="5042"/>
                    <a:pt x="4253" y="5262"/>
                    <a:pt x="4096" y="5388"/>
                  </a:cubicBezTo>
                  <a:lnTo>
                    <a:pt x="2678" y="6774"/>
                  </a:lnTo>
                  <a:cubicBezTo>
                    <a:pt x="2615" y="6837"/>
                    <a:pt x="2520" y="6869"/>
                    <a:pt x="2457" y="6869"/>
                  </a:cubicBezTo>
                  <a:cubicBezTo>
                    <a:pt x="2363" y="6869"/>
                    <a:pt x="2268" y="6837"/>
                    <a:pt x="2205" y="6774"/>
                  </a:cubicBezTo>
                  <a:lnTo>
                    <a:pt x="1512" y="6050"/>
                  </a:lnTo>
                  <a:cubicBezTo>
                    <a:pt x="1386" y="5924"/>
                    <a:pt x="1386" y="5703"/>
                    <a:pt x="1512" y="5577"/>
                  </a:cubicBezTo>
                  <a:cubicBezTo>
                    <a:pt x="1575" y="5514"/>
                    <a:pt x="1662" y="5483"/>
                    <a:pt x="1749" y="5483"/>
                  </a:cubicBezTo>
                  <a:cubicBezTo>
                    <a:pt x="1835" y="5483"/>
                    <a:pt x="1922" y="5514"/>
                    <a:pt x="1985" y="5577"/>
                  </a:cubicBezTo>
                  <a:lnTo>
                    <a:pt x="2426" y="6018"/>
                  </a:lnTo>
                  <a:lnTo>
                    <a:pt x="3592" y="4884"/>
                  </a:lnTo>
                  <a:cubicBezTo>
                    <a:pt x="3655" y="4821"/>
                    <a:pt x="3741" y="4790"/>
                    <a:pt x="3828" y="4790"/>
                  </a:cubicBezTo>
                  <a:close/>
                  <a:moveTo>
                    <a:pt x="3828" y="6869"/>
                  </a:moveTo>
                  <a:cubicBezTo>
                    <a:pt x="3915" y="6869"/>
                    <a:pt x="4001" y="6900"/>
                    <a:pt x="4064" y="6963"/>
                  </a:cubicBezTo>
                  <a:cubicBezTo>
                    <a:pt x="4253" y="7121"/>
                    <a:pt x="4253" y="7342"/>
                    <a:pt x="4096" y="7468"/>
                  </a:cubicBezTo>
                  <a:lnTo>
                    <a:pt x="2678" y="8854"/>
                  </a:lnTo>
                  <a:cubicBezTo>
                    <a:pt x="2615" y="8917"/>
                    <a:pt x="2520" y="8980"/>
                    <a:pt x="2457" y="8980"/>
                  </a:cubicBezTo>
                  <a:cubicBezTo>
                    <a:pt x="2363" y="8980"/>
                    <a:pt x="2268" y="8917"/>
                    <a:pt x="2205" y="8854"/>
                  </a:cubicBezTo>
                  <a:lnTo>
                    <a:pt x="1512" y="8129"/>
                  </a:lnTo>
                  <a:cubicBezTo>
                    <a:pt x="1386" y="8003"/>
                    <a:pt x="1386" y="7783"/>
                    <a:pt x="1512" y="7657"/>
                  </a:cubicBezTo>
                  <a:cubicBezTo>
                    <a:pt x="1575" y="7594"/>
                    <a:pt x="1662" y="7562"/>
                    <a:pt x="1749" y="7562"/>
                  </a:cubicBezTo>
                  <a:cubicBezTo>
                    <a:pt x="1835" y="7562"/>
                    <a:pt x="1922" y="7594"/>
                    <a:pt x="1985" y="7657"/>
                  </a:cubicBezTo>
                  <a:lnTo>
                    <a:pt x="2426" y="8098"/>
                  </a:lnTo>
                  <a:lnTo>
                    <a:pt x="3592" y="6963"/>
                  </a:lnTo>
                  <a:cubicBezTo>
                    <a:pt x="3655" y="6900"/>
                    <a:pt x="3741" y="6869"/>
                    <a:pt x="3828" y="686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9673"/>
                  </a:lnTo>
                  <a:lnTo>
                    <a:pt x="6301" y="9673"/>
                  </a:lnTo>
                  <a:lnTo>
                    <a:pt x="6301" y="10397"/>
                  </a:lnTo>
                  <a:lnTo>
                    <a:pt x="6301" y="10744"/>
                  </a:lnTo>
                  <a:lnTo>
                    <a:pt x="6270" y="10744"/>
                  </a:lnTo>
                  <a:cubicBezTo>
                    <a:pt x="6270" y="11343"/>
                    <a:pt x="6742" y="11752"/>
                    <a:pt x="7278" y="11752"/>
                  </a:cubicBezTo>
                  <a:cubicBezTo>
                    <a:pt x="7876" y="11752"/>
                    <a:pt x="8317" y="11280"/>
                    <a:pt x="8317" y="10744"/>
                  </a:cubicBezTo>
                  <a:lnTo>
                    <a:pt x="8317" y="7972"/>
                  </a:lnTo>
                  <a:lnTo>
                    <a:pt x="7498" y="8822"/>
                  </a:lnTo>
                  <a:lnTo>
                    <a:pt x="5608" y="9547"/>
                  </a:lnTo>
                  <a:cubicBezTo>
                    <a:pt x="5497" y="9576"/>
                    <a:pt x="5390" y="9590"/>
                    <a:pt x="5288" y="9590"/>
                  </a:cubicBezTo>
                  <a:cubicBezTo>
                    <a:pt x="4954" y="9590"/>
                    <a:pt x="4674" y="9441"/>
                    <a:pt x="4505" y="9200"/>
                  </a:cubicBezTo>
                  <a:cubicBezTo>
                    <a:pt x="4316" y="8980"/>
                    <a:pt x="4222" y="8665"/>
                    <a:pt x="4316" y="8255"/>
                  </a:cubicBezTo>
                  <a:lnTo>
                    <a:pt x="5041" y="6365"/>
                  </a:lnTo>
                  <a:lnTo>
                    <a:pt x="8317" y="3088"/>
                  </a:lnTo>
                  <a:lnTo>
                    <a:pt x="8317" y="2773"/>
                  </a:lnTo>
                  <a:lnTo>
                    <a:pt x="5891" y="2773"/>
                  </a:lnTo>
                  <a:cubicBezTo>
                    <a:pt x="5671" y="2773"/>
                    <a:pt x="5513" y="2616"/>
                    <a:pt x="5513" y="2427"/>
                  </a:cubicBezTo>
                  <a:lnTo>
                    <a:pt x="551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9474;p81">
              <a:extLst>
                <a:ext uri="{FF2B5EF4-FFF2-40B4-BE49-F238E27FC236}">
                  <a16:creationId xmlns:a16="http://schemas.microsoft.com/office/drawing/2014/main" id="{66895F9B-9B2B-417E-81E3-7B946DFED8E2}"/>
                </a:ext>
              </a:extLst>
            </p:cNvPr>
            <p:cNvSpPr/>
            <p:nvPr/>
          </p:nvSpPr>
          <p:spPr>
            <a:xfrm>
              <a:off x="1185625" y="3688025"/>
              <a:ext cx="57525" cy="55950"/>
            </a:xfrm>
            <a:custGeom>
              <a:avLst/>
              <a:gdLst/>
              <a:ahLst/>
              <a:cxnLst/>
              <a:rect l="l" t="t" r="r" b="b"/>
              <a:pathLst>
                <a:path w="2301" h="2238" extrusionOk="0">
                  <a:moveTo>
                    <a:pt x="1072" y="1"/>
                  </a:moveTo>
                  <a:cubicBezTo>
                    <a:pt x="890" y="1"/>
                    <a:pt x="709" y="64"/>
                    <a:pt x="568" y="190"/>
                  </a:cubicBezTo>
                  <a:lnTo>
                    <a:pt x="0" y="788"/>
                  </a:lnTo>
                  <a:lnTo>
                    <a:pt x="1450" y="2238"/>
                  </a:lnTo>
                  <a:lnTo>
                    <a:pt x="2048" y="1639"/>
                  </a:lnTo>
                  <a:cubicBezTo>
                    <a:pt x="2300" y="1387"/>
                    <a:pt x="2300" y="946"/>
                    <a:pt x="2048" y="662"/>
                  </a:cubicBezTo>
                  <a:lnTo>
                    <a:pt x="1576" y="190"/>
                  </a:lnTo>
                  <a:cubicBezTo>
                    <a:pt x="1434" y="64"/>
                    <a:pt x="1253" y="1"/>
                    <a:pt x="1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9475;p81">
              <a:extLst>
                <a:ext uri="{FF2B5EF4-FFF2-40B4-BE49-F238E27FC236}">
                  <a16:creationId xmlns:a16="http://schemas.microsoft.com/office/drawing/2014/main" id="{10114CBC-00E2-4408-AC20-5C320E547874}"/>
                </a:ext>
              </a:extLst>
            </p:cNvPr>
            <p:cNvSpPr/>
            <p:nvPr/>
          </p:nvSpPr>
          <p:spPr>
            <a:xfrm>
              <a:off x="1088075" y="3795925"/>
              <a:ext cx="46375" cy="45025"/>
            </a:xfrm>
            <a:custGeom>
              <a:avLst/>
              <a:gdLst/>
              <a:ahLst/>
              <a:cxnLst/>
              <a:rect l="l" t="t" r="r" b="b"/>
              <a:pathLst>
                <a:path w="1855" h="1801" extrusionOk="0">
                  <a:moveTo>
                    <a:pt x="594" y="1"/>
                  </a:moveTo>
                  <a:lnTo>
                    <a:pt x="59" y="1387"/>
                  </a:lnTo>
                  <a:cubicBezTo>
                    <a:pt x="0" y="1621"/>
                    <a:pt x="186" y="1800"/>
                    <a:pt x="414" y="1800"/>
                  </a:cubicBezTo>
                  <a:cubicBezTo>
                    <a:pt x="432" y="1800"/>
                    <a:pt x="450" y="1799"/>
                    <a:pt x="468" y="1797"/>
                  </a:cubicBezTo>
                  <a:lnTo>
                    <a:pt x="1855" y="1261"/>
                  </a:lnTo>
                  <a:lnTo>
                    <a:pt x="59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9476;p81">
              <a:extLst>
                <a:ext uri="{FF2B5EF4-FFF2-40B4-BE49-F238E27FC236}">
                  <a16:creationId xmlns:a16="http://schemas.microsoft.com/office/drawing/2014/main" id="{A94EDA94-076F-416C-9DFD-759290726AA5}"/>
                </a:ext>
              </a:extLst>
            </p:cNvPr>
            <p:cNvSpPr/>
            <p:nvPr/>
          </p:nvSpPr>
          <p:spPr>
            <a:xfrm>
              <a:off x="1112375" y="3720325"/>
              <a:ext cx="97700" cy="97700"/>
            </a:xfrm>
            <a:custGeom>
              <a:avLst/>
              <a:gdLst/>
              <a:ahLst/>
              <a:cxnLst/>
              <a:rect l="l" t="t" r="r" b="b"/>
              <a:pathLst>
                <a:path w="3908" h="3908" extrusionOk="0">
                  <a:moveTo>
                    <a:pt x="2426" y="1"/>
                  </a:moveTo>
                  <a:lnTo>
                    <a:pt x="1" y="2458"/>
                  </a:lnTo>
                  <a:lnTo>
                    <a:pt x="1450" y="3907"/>
                  </a:lnTo>
                  <a:lnTo>
                    <a:pt x="3907" y="1481"/>
                  </a:lnTo>
                  <a:lnTo>
                    <a:pt x="24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9477;p81">
              <a:extLst>
                <a:ext uri="{FF2B5EF4-FFF2-40B4-BE49-F238E27FC236}">
                  <a16:creationId xmlns:a16="http://schemas.microsoft.com/office/drawing/2014/main" id="{317C15A7-3879-4F7B-820A-3D2F6FA561EF}"/>
                </a:ext>
              </a:extLst>
            </p:cNvPr>
            <p:cNvSpPr/>
            <p:nvPr/>
          </p:nvSpPr>
          <p:spPr>
            <a:xfrm>
              <a:off x="1120250" y="3623450"/>
              <a:ext cx="47275" cy="47275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1" y="0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9478;p81">
              <a:extLst>
                <a:ext uri="{FF2B5EF4-FFF2-40B4-BE49-F238E27FC236}">
                  <a16:creationId xmlns:a16="http://schemas.microsoft.com/office/drawing/2014/main" id="{BB3BA78F-BEF6-4A77-B4B3-47B54BF18E6E}"/>
                </a:ext>
              </a:extLst>
            </p:cNvPr>
            <p:cNvSpPr/>
            <p:nvPr/>
          </p:nvSpPr>
          <p:spPr>
            <a:xfrm>
              <a:off x="946175" y="3879425"/>
              <a:ext cx="166225" cy="33900"/>
            </a:xfrm>
            <a:custGeom>
              <a:avLst/>
              <a:gdLst/>
              <a:ahLst/>
              <a:cxnLst/>
              <a:rect l="l" t="t" r="r" b="b"/>
              <a:pathLst>
                <a:path w="6649" h="1356" extrusionOk="0">
                  <a:moveTo>
                    <a:pt x="348" y="0"/>
                  </a:moveTo>
                  <a:cubicBezTo>
                    <a:pt x="158" y="0"/>
                    <a:pt x="1" y="190"/>
                    <a:pt x="1" y="347"/>
                  </a:cubicBezTo>
                  <a:lnTo>
                    <a:pt x="1" y="694"/>
                  </a:lnTo>
                  <a:cubicBezTo>
                    <a:pt x="1" y="1040"/>
                    <a:pt x="316" y="1355"/>
                    <a:pt x="694" y="1355"/>
                  </a:cubicBezTo>
                  <a:lnTo>
                    <a:pt x="6649" y="1355"/>
                  </a:lnTo>
                  <a:cubicBezTo>
                    <a:pt x="6428" y="1103"/>
                    <a:pt x="6302" y="725"/>
                    <a:pt x="6302" y="347"/>
                  </a:cubicBezTo>
                  <a:lnTo>
                    <a:pt x="630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0851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45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Selection</a:t>
            </a:r>
            <a:endParaRPr dirty="0"/>
          </a:p>
        </p:txBody>
      </p:sp>
      <p:graphicFrame>
        <p:nvGraphicFramePr>
          <p:cNvPr id="774" name="Google Shape;774;p45"/>
          <p:cNvGraphicFramePr/>
          <p:nvPr>
            <p:extLst>
              <p:ext uri="{D42A27DB-BD31-4B8C-83A1-F6EECF244321}">
                <p14:modId xmlns:p14="http://schemas.microsoft.com/office/powerpoint/2010/main" val="3653143416"/>
              </p:ext>
            </p:extLst>
          </p:nvPr>
        </p:nvGraphicFramePr>
        <p:xfrm>
          <a:off x="770000" y="1393075"/>
          <a:ext cx="7604000" cy="1326486"/>
        </p:xfrm>
        <a:graphic>
          <a:graphicData uri="http://schemas.openxmlformats.org/drawingml/2006/table">
            <a:tbl>
              <a:tblPr>
                <a:noFill/>
                <a:tableStyleId>{20432CA4-DAAA-4148-856C-BC295CD0BF4C}</a:tableStyleId>
              </a:tblPr>
              <a:tblGrid>
                <a:gridCol w="20795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 dirty="0">
                          <a:solidFill>
                            <a:schemeClr val="dk1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Model</a:t>
                      </a:r>
                      <a:endParaRPr sz="2200" b="1" dirty="0">
                        <a:solidFill>
                          <a:schemeClr val="dk1"/>
                        </a:solidFill>
                        <a:latin typeface="Amatic SC"/>
                        <a:ea typeface="Amatic SC"/>
                        <a:cs typeface="Amatic SC"/>
                        <a:sym typeface="Amatic SC"/>
                      </a:endParaRP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 dirty="0">
                          <a:solidFill>
                            <a:schemeClr val="dk1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Reason</a:t>
                      </a:r>
                      <a:endParaRPr sz="2200" b="1" dirty="0">
                        <a:solidFill>
                          <a:schemeClr val="dk1"/>
                        </a:solidFill>
                        <a:latin typeface="Amatic SC"/>
                        <a:ea typeface="Amatic SC"/>
                        <a:cs typeface="Amatic SC"/>
                        <a:sym typeface="Amatic SC"/>
                      </a:endParaRP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0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rgbClr val="FF0000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CluStream</a:t>
                      </a:r>
                      <a:endParaRPr sz="1300" dirty="0">
                        <a:solidFill>
                          <a:srgbClr val="FF0000"/>
                        </a:solidFill>
                        <a:highlight>
                          <a:schemeClr val="dk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Less adaptive</a:t>
                      </a:r>
                      <a:r>
                        <a:rPr lang="th-TH" sz="1200" dirty="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comparing to Incremental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Kmeans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from trial</a:t>
                      </a:r>
                      <a:endParaRPr sz="1200" dirty="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6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accent2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Incremental Kmeans</a:t>
                      </a:r>
                      <a:endParaRPr sz="1300" dirty="0">
                        <a:solidFill>
                          <a:schemeClr val="accent2"/>
                        </a:solidFill>
                        <a:highlight>
                          <a:schemeClr val="dk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More adaptive 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comparing to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CluStream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from trial</a:t>
                      </a:r>
                      <a:endParaRPr sz="1200" dirty="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6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rgbClr val="FF0000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StreamKMeans</a:t>
                      </a:r>
                      <a:endParaRPr sz="1300" dirty="0">
                        <a:solidFill>
                          <a:srgbClr val="FF0000"/>
                        </a:solidFill>
                        <a:highlight>
                          <a:schemeClr val="dk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Incompatible with Space War game (error)</a:t>
                      </a:r>
                      <a:endParaRPr sz="1200" dirty="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26" name="Picture 2" descr="correct | icon0.com Free images &amp;amp; Download vector , photos , icons ,  illustrations for personal , commercial and noncommercial use">
            <a:extLst>
              <a:ext uri="{FF2B5EF4-FFF2-40B4-BE49-F238E27FC236}">
                <a16:creationId xmlns:a16="http://schemas.microsoft.com/office/drawing/2014/main" id="{840ED209-4EC4-4F8C-9FE8-D4D7346DC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66497" y1="40750" x2="66497" y2="40750"/>
                        <a14:foregroundMark x1="68274" y1="35500" x2="68274" y2="35500"/>
                        <a14:foregroundMark x1="68274" y1="35500" x2="68274" y2="35500"/>
                        <a14:foregroundMark x1="72589" y1="33000" x2="45685" y2="53250"/>
                        <a14:foregroundMark x1="61421" y1="43250" x2="46193" y2="59500"/>
                        <a14:foregroundMark x1="52538" y1="57750" x2="38325" y2="71000"/>
                        <a14:foregroundMark x1="38325" y1="71000" x2="21574" y2="59000"/>
                        <a14:foregroundMark x1="20051" y1="57000" x2="22081" y2="51750"/>
                        <a14:foregroundMark x1="21320" y1="52750" x2="34772" y2="62500"/>
                        <a14:foregroundMark x1="45178" y1="74750" x2="70812" y2="42750"/>
                        <a14:foregroundMark x1="77157" y1="32250" x2="63959" y2="28000"/>
                        <a14:foregroundMark x1="78426" y1="26750" x2="75381" y2="2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907" y="2056318"/>
            <a:ext cx="390558" cy="39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08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45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Available Features</a:t>
            </a:r>
            <a:endParaRPr dirty="0"/>
          </a:p>
        </p:txBody>
      </p:sp>
      <p:graphicFrame>
        <p:nvGraphicFramePr>
          <p:cNvPr id="774" name="Google Shape;774;p45"/>
          <p:cNvGraphicFramePr/>
          <p:nvPr>
            <p:extLst>
              <p:ext uri="{D42A27DB-BD31-4B8C-83A1-F6EECF244321}">
                <p14:modId xmlns:p14="http://schemas.microsoft.com/office/powerpoint/2010/main" val="3755091415"/>
              </p:ext>
            </p:extLst>
          </p:nvPr>
        </p:nvGraphicFramePr>
        <p:xfrm>
          <a:off x="770000" y="1393075"/>
          <a:ext cx="7604000" cy="3212330"/>
        </p:xfrm>
        <a:graphic>
          <a:graphicData uri="http://schemas.openxmlformats.org/drawingml/2006/table">
            <a:tbl>
              <a:tblPr>
                <a:noFill/>
                <a:tableStyleId>{20432CA4-DAAA-4148-856C-BC295CD0BF4C}</a:tableStyleId>
              </a:tblPr>
              <a:tblGrid>
                <a:gridCol w="178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3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 dirty="0">
                          <a:solidFill>
                            <a:schemeClr val="dk1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Variable</a:t>
                      </a:r>
                      <a:endParaRPr sz="2200" b="1" dirty="0">
                        <a:solidFill>
                          <a:schemeClr val="dk1"/>
                        </a:solidFill>
                        <a:latin typeface="Amatic SC"/>
                        <a:ea typeface="Amatic SC"/>
                        <a:cs typeface="Amatic SC"/>
                        <a:sym typeface="Amatic SC"/>
                      </a:endParaRP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 dirty="0">
                          <a:solidFill>
                            <a:schemeClr val="dk1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Description</a:t>
                      </a:r>
                      <a:endParaRPr sz="2200" b="1" dirty="0">
                        <a:solidFill>
                          <a:schemeClr val="dk1"/>
                        </a:solidFill>
                        <a:latin typeface="Amatic SC"/>
                        <a:ea typeface="Amatic SC"/>
                        <a:cs typeface="Amatic SC"/>
                        <a:sym typeface="Amatic SC"/>
                      </a:endParaRP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accent2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A0</a:t>
                      </a:r>
                      <a:endParaRPr sz="1300" dirty="0">
                        <a:solidFill>
                          <a:schemeClr val="accent2"/>
                        </a:solidFill>
                        <a:highlight>
                          <a:schemeClr val="dk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l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Average position in X axis</a:t>
                      </a:r>
                      <a:endParaRPr sz="1200" dirty="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accent2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A1</a:t>
                      </a:r>
                      <a:endParaRPr sz="1300" dirty="0">
                        <a:solidFill>
                          <a:schemeClr val="accent2"/>
                        </a:solidFill>
                        <a:highlight>
                          <a:schemeClr val="dk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Average position in Y axis</a:t>
                      </a: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accent2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A2</a:t>
                      </a: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l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Total number of coins collected</a:t>
                      </a:r>
                      <a:endParaRPr sz="1200" dirty="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accent2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A3</a:t>
                      </a:r>
                      <a:endParaRPr sz="1300" dirty="0">
                        <a:solidFill>
                          <a:schemeClr val="accent2"/>
                        </a:solidFill>
                        <a:highlight>
                          <a:schemeClr val="dk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l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Total number of destroyed enemies</a:t>
                      </a:r>
                      <a:endParaRPr sz="1200" dirty="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accent2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A4</a:t>
                      </a:r>
                      <a:endParaRPr sz="1300" dirty="0">
                        <a:solidFill>
                          <a:schemeClr val="accent2"/>
                        </a:solidFill>
                        <a:highlight>
                          <a:schemeClr val="dk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l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Total number of shots</a:t>
                      </a:r>
                      <a:endParaRPr sz="1200" dirty="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accent2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A5</a:t>
                      </a:r>
                      <a:endParaRPr sz="1300" dirty="0">
                        <a:solidFill>
                          <a:schemeClr val="accent2"/>
                        </a:solidFill>
                        <a:highlight>
                          <a:schemeClr val="dk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l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Total number of shots without enemies (A4 - A3)</a:t>
                      </a:r>
                      <a:endParaRPr sz="1200" dirty="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accent2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A6</a:t>
                      </a:r>
                      <a:endParaRPr sz="1300" dirty="0">
                        <a:solidFill>
                          <a:schemeClr val="accent2"/>
                        </a:solidFill>
                        <a:highlight>
                          <a:schemeClr val="dk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l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Level reach</a:t>
                      </a:r>
                      <a:endParaRPr sz="1200" dirty="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accent2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A7</a:t>
                      </a:r>
                      <a:endParaRPr sz="1300" dirty="0">
                        <a:solidFill>
                          <a:schemeClr val="accent2"/>
                        </a:solidFill>
                        <a:highlight>
                          <a:schemeClr val="dk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l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Key X pressed count</a:t>
                      </a:r>
                      <a:endParaRPr sz="1200" dirty="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accent2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A8</a:t>
                      </a:r>
                      <a:endParaRPr sz="1300" dirty="0">
                        <a:solidFill>
                          <a:schemeClr val="accent2"/>
                        </a:solidFill>
                        <a:highlight>
                          <a:schemeClr val="dk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l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Key Y pressed count</a:t>
                      </a:r>
                      <a:endParaRPr sz="1200" dirty="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1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accent2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A9*</a:t>
                      </a:r>
                      <a:endParaRPr sz="1300" dirty="0">
                        <a:solidFill>
                          <a:schemeClr val="accent2"/>
                        </a:solidFill>
                        <a:highlight>
                          <a:schemeClr val="dk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l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 of enemy created</a:t>
                      </a:r>
                      <a:endParaRPr sz="1200" dirty="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accent2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A10*</a:t>
                      </a:r>
                      <a:endParaRPr sz="1300" dirty="0">
                        <a:solidFill>
                          <a:schemeClr val="accent2"/>
                        </a:solidFill>
                        <a:highlight>
                          <a:schemeClr val="dk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l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 of coin created</a:t>
                      </a:r>
                      <a:endParaRPr sz="1200" dirty="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AA8B724-240E-4E09-820E-FABE30E4A67F}"/>
              </a:ext>
            </a:extLst>
          </p:cNvPr>
          <p:cNvSpPr txBox="1"/>
          <p:nvPr/>
        </p:nvSpPr>
        <p:spPr>
          <a:xfrm>
            <a:off x="0" y="4912668"/>
            <a:ext cx="60180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Roboto Mono" panose="020B0604020202020204" charset="0"/>
                <a:ea typeface="Roboto Mono" panose="020B0604020202020204" charset="0"/>
              </a:rPr>
              <a:t>* The value of the feature is not align with the</a:t>
            </a:r>
            <a:r>
              <a:rPr lang="th-TH" sz="900" dirty="0">
                <a:solidFill>
                  <a:schemeClr val="bg1"/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900" dirty="0">
                <a:solidFill>
                  <a:schemeClr val="bg1"/>
                </a:solidFill>
                <a:latin typeface="Roboto Mono" panose="020B0604020202020204" charset="0"/>
                <a:ea typeface="Roboto Mono" panose="020B0604020202020204" charset="0"/>
              </a:rPr>
              <a:t>actual game play</a:t>
            </a:r>
          </a:p>
        </p:txBody>
      </p:sp>
    </p:spTree>
    <p:extLst>
      <p:ext uri="{BB962C8B-B14F-4D97-AF65-F5344CB8AC3E}">
        <p14:creationId xmlns:p14="http://schemas.microsoft.com/office/powerpoint/2010/main" val="916163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45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Selection</a:t>
            </a:r>
            <a:endParaRPr dirty="0"/>
          </a:p>
        </p:txBody>
      </p:sp>
      <p:graphicFrame>
        <p:nvGraphicFramePr>
          <p:cNvPr id="774" name="Google Shape;774;p45"/>
          <p:cNvGraphicFramePr/>
          <p:nvPr>
            <p:extLst>
              <p:ext uri="{D42A27DB-BD31-4B8C-83A1-F6EECF244321}">
                <p14:modId xmlns:p14="http://schemas.microsoft.com/office/powerpoint/2010/main" val="3719554090"/>
              </p:ext>
            </p:extLst>
          </p:nvPr>
        </p:nvGraphicFramePr>
        <p:xfrm>
          <a:off x="770000" y="1173339"/>
          <a:ext cx="7604000" cy="2333874"/>
        </p:xfrm>
        <a:graphic>
          <a:graphicData uri="http://schemas.openxmlformats.org/drawingml/2006/table">
            <a:tbl>
              <a:tblPr>
                <a:noFill/>
                <a:tableStyleId>{20432CA4-DAAA-4148-856C-BC295CD0BF4C}</a:tableStyleId>
              </a:tblPr>
              <a:tblGrid>
                <a:gridCol w="1305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9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8605">
                  <a:extLst>
                    <a:ext uri="{9D8B030D-6E8A-4147-A177-3AD203B41FA5}">
                      <a16:colId xmlns:a16="http://schemas.microsoft.com/office/drawing/2014/main" val="3266502768"/>
                    </a:ext>
                  </a:extLst>
                </a:gridCol>
              </a:tblGrid>
              <a:tr h="4286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 dirty="0">
                          <a:solidFill>
                            <a:schemeClr val="dk1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Variable</a:t>
                      </a:r>
                      <a:endParaRPr sz="2200" b="1" dirty="0">
                        <a:solidFill>
                          <a:schemeClr val="dk1"/>
                        </a:solidFill>
                        <a:latin typeface="Amatic SC"/>
                        <a:ea typeface="Amatic SC"/>
                        <a:cs typeface="Amatic SC"/>
                        <a:sym typeface="Amatic SC"/>
                      </a:endParaRP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 dirty="0">
                          <a:solidFill>
                            <a:schemeClr val="dk1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Description</a:t>
                      </a: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 dirty="0">
                          <a:solidFill>
                            <a:schemeClr val="dk1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Calculation</a:t>
                      </a: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96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>
                          <a:solidFill>
                            <a:schemeClr val="accent2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Amount of coin increase</a:t>
                      </a:r>
                      <a:endParaRPr sz="1300" b="1" dirty="0">
                        <a:solidFill>
                          <a:schemeClr val="accent2"/>
                        </a:solidFill>
                        <a:highlight>
                          <a:schemeClr val="dk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 of enemy kill increase within 240 game loop</a:t>
                      </a:r>
                      <a:endParaRPr sz="1200" dirty="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(Total number of coins collected</a:t>
                      </a:r>
                      <a:r>
                        <a:rPr lang="en-US" sz="1200" b="1" baseline="-25000" dirty="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- Total number of coins collected</a:t>
                      </a:r>
                      <a:r>
                        <a:rPr lang="en-US" sz="1200" b="1" baseline="-25000" dirty="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r>
                        <a:rPr lang="en-US" sz="1200" b="1" dirty="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200" b="1" dirty="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561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>
                          <a:solidFill>
                            <a:schemeClr val="accent2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Amount of kill increase</a:t>
                      </a:r>
                      <a:endParaRPr sz="1300" b="1" dirty="0">
                        <a:solidFill>
                          <a:schemeClr val="accent2"/>
                        </a:solidFill>
                        <a:highlight>
                          <a:schemeClr val="dk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 of coin increase within 240 game loop</a:t>
                      </a:r>
                      <a:endParaRPr sz="1200" dirty="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(Total number of destroyed enemies</a:t>
                      </a:r>
                      <a:r>
                        <a:rPr lang="en-US" sz="1200" b="1" baseline="-25000" dirty="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-Total number of destroyed enemies</a:t>
                      </a:r>
                      <a:r>
                        <a:rPr lang="en-US" sz="1200" b="1" baseline="-25000" dirty="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r>
                        <a:rPr lang="en-US" sz="1200" b="1" dirty="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lang="en-US" sz="1200" b="1" baseline="-25000" dirty="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3AF9217B-5179-442D-8A3B-0C70BF7F4FD8}"/>
              </a:ext>
            </a:extLst>
          </p:cNvPr>
          <p:cNvGrpSpPr/>
          <p:nvPr/>
        </p:nvGrpSpPr>
        <p:grpSpPr>
          <a:xfrm>
            <a:off x="2564218" y="3620667"/>
            <a:ext cx="4015563" cy="767265"/>
            <a:chOff x="2564218" y="3800805"/>
            <a:chExt cx="4015563" cy="767265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EA070A5-7890-41AB-8A7F-13CD6F6B2C6D}"/>
                </a:ext>
              </a:extLst>
            </p:cNvPr>
            <p:cNvCxnSpPr>
              <a:cxnSpLocks/>
              <a:stCxn id="4" idx="6"/>
              <a:endCxn id="8" idx="2"/>
            </p:cNvCxnSpPr>
            <p:nvPr/>
          </p:nvCxnSpPr>
          <p:spPr>
            <a:xfrm>
              <a:off x="2939902" y="3988647"/>
              <a:ext cx="3264195" cy="0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583C92B-9CD0-4199-8D7F-65CAF70EDFF5}"/>
                </a:ext>
              </a:extLst>
            </p:cNvPr>
            <p:cNvSpPr/>
            <p:nvPr/>
          </p:nvSpPr>
          <p:spPr>
            <a:xfrm>
              <a:off x="2564218" y="3800805"/>
              <a:ext cx="375684" cy="375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Roboto Mono" panose="020B0604020202020204" charset="0"/>
                  <a:ea typeface="Roboto Mono" panose="020B0604020202020204" charset="0"/>
                </a:rPr>
                <a:t>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58548E7-5F06-43DC-84FE-565D46875742}"/>
                </a:ext>
              </a:extLst>
            </p:cNvPr>
            <p:cNvSpPr/>
            <p:nvPr/>
          </p:nvSpPr>
          <p:spPr>
            <a:xfrm>
              <a:off x="6204097" y="3800805"/>
              <a:ext cx="375684" cy="375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Roboto Mono" panose="020B0604020202020204" charset="0"/>
                  <a:ea typeface="Roboto Mono" panose="020B0604020202020204" charset="0"/>
                </a:rPr>
                <a:t>2</a:t>
              </a:r>
            </a:p>
          </p:txBody>
        </p:sp>
        <p:sp>
          <p:nvSpPr>
            <p:cNvPr id="10" name="Google Shape;302;p36">
              <a:extLst>
                <a:ext uri="{FF2B5EF4-FFF2-40B4-BE49-F238E27FC236}">
                  <a16:creationId xmlns:a16="http://schemas.microsoft.com/office/drawing/2014/main" id="{E52F3072-6AD9-4260-BABD-5411B75EDB99}"/>
                </a:ext>
              </a:extLst>
            </p:cNvPr>
            <p:cNvSpPr txBox="1"/>
            <p:nvPr/>
          </p:nvSpPr>
          <p:spPr>
            <a:xfrm flipH="1">
              <a:off x="3018344" y="4141206"/>
              <a:ext cx="3107310" cy="4268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t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highlight>
                    <a:schemeClr val="dk1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After 240 game loop passed</a:t>
              </a:r>
            </a:p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C6B9D07-8EA9-4E4D-B2ED-7B0180547790}"/>
                </a:ext>
              </a:extLst>
            </p:cNvPr>
            <p:cNvCxnSpPr>
              <a:cxnSpLocks/>
            </p:cNvCxnSpPr>
            <p:nvPr/>
          </p:nvCxnSpPr>
          <p:spPr>
            <a:xfrm>
              <a:off x="2750288" y="4229927"/>
              <a:ext cx="0" cy="24942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86B09B5-14EA-405F-B4D6-195C91B77963}"/>
                </a:ext>
              </a:extLst>
            </p:cNvPr>
            <p:cNvCxnSpPr>
              <a:cxnSpLocks/>
            </p:cNvCxnSpPr>
            <p:nvPr/>
          </p:nvCxnSpPr>
          <p:spPr>
            <a:xfrm>
              <a:off x="6391939" y="4229927"/>
              <a:ext cx="0" cy="24942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ED9BDB2-4FBD-4684-9623-52D4ABC8A5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50289" y="4354638"/>
              <a:ext cx="404037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D6DE570-0B72-4B4B-819B-57DA02DB0B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6132" y="4354638"/>
              <a:ext cx="404037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Google Shape;302;p36">
            <a:extLst>
              <a:ext uri="{FF2B5EF4-FFF2-40B4-BE49-F238E27FC236}">
                <a16:creationId xmlns:a16="http://schemas.microsoft.com/office/drawing/2014/main" id="{E7FAFABF-59C7-499F-9D77-22D9C1B8A15B}"/>
              </a:ext>
            </a:extLst>
          </p:cNvPr>
          <p:cNvSpPr txBox="1"/>
          <p:nvPr/>
        </p:nvSpPr>
        <p:spPr>
          <a:xfrm flipH="1">
            <a:off x="769998" y="4412065"/>
            <a:ext cx="7654001" cy="426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285750" lvl="0" indent="-285750"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Number 240 </a:t>
            </a:r>
            <a:r>
              <a:rPr lang="en-US" dirty="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tends </a:t>
            </a:r>
            <a:r>
              <a:rPr lang="en" dirty="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to give a best model adaptivity compare to 120 and 360 (judged by team)</a:t>
            </a:r>
            <a:endParaRPr dirty="0">
              <a:solidFill>
                <a:schemeClr val="lt1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27688894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81D32"/>
      </a:dk1>
      <a:lt1>
        <a:srgbClr val="FFFFFF"/>
      </a:lt1>
      <a:dk2>
        <a:srgbClr val="B4DEFF"/>
      </a:dk2>
      <a:lt2>
        <a:srgbClr val="53FDD8"/>
      </a:lt2>
      <a:accent1>
        <a:srgbClr val="F7F169"/>
      </a:accent1>
      <a:accent2>
        <a:srgbClr val="60EF01"/>
      </a:accent2>
      <a:accent3>
        <a:srgbClr val="6A79FF"/>
      </a:accent3>
      <a:accent4>
        <a:srgbClr val="E852BE"/>
      </a:accent4>
      <a:accent5>
        <a:srgbClr val="EB8000"/>
      </a:accent5>
      <a:accent6>
        <a:srgbClr val="C62A0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743</Words>
  <Application>Microsoft Office PowerPoint</Application>
  <PresentationFormat>On-screen Show (16:9)</PresentationFormat>
  <Paragraphs>182</Paragraphs>
  <Slides>17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Amatic SC</vt:lpstr>
      <vt:lpstr>Roboto Mono</vt:lpstr>
      <vt:lpstr>Simple Light</vt:lpstr>
      <vt:lpstr>Real Time and Adaptive  Gamer Type Classification  on Space War</vt:lpstr>
      <vt:lpstr>Chem Eng Members</vt:lpstr>
      <vt:lpstr>Contents</vt:lpstr>
      <vt:lpstr>Game: Space War</vt:lpstr>
      <vt:lpstr>Project Objective</vt:lpstr>
      <vt:lpstr>Model Overview</vt:lpstr>
      <vt:lpstr>Model Selection</vt:lpstr>
      <vt:lpstr>Available Features</vt:lpstr>
      <vt:lpstr>Feature Selection</vt:lpstr>
      <vt:lpstr>Player Classification</vt:lpstr>
      <vt:lpstr>Player Classification</vt:lpstr>
      <vt:lpstr>Game Over Player Classification</vt:lpstr>
      <vt:lpstr>Results</vt:lpstr>
      <vt:lpstr>Suggestion</vt:lpstr>
      <vt:lpstr>Code</vt:lpstr>
      <vt:lpstr>Thanks!</vt:lpstr>
      <vt:lpstr>Video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IMPOSTORS AMONG CREWMATES</dc:title>
  <cp:lastModifiedBy>สรัลชัย อังควินิจวงศ์</cp:lastModifiedBy>
  <cp:revision>53</cp:revision>
  <dcterms:modified xsi:type="dcterms:W3CDTF">2021-11-15T15:14:23Z</dcterms:modified>
</cp:coreProperties>
</file>