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Average"/>
      <p:regular r:id="rId14"/>
    </p:embeddedFont>
    <p:embeddedFont>
      <p:font typeface="Oswald"/>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swald-regular.fntdata"/><Relationship Id="rId14" Type="http://schemas.openxmlformats.org/officeDocument/2006/relationships/font" Target="fonts/Average-regular.fntdata"/><Relationship Id="rId16"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f55c28339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f55c2833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6f55c28339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6f55c28339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6f55c2833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6f55c2833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6f55c28339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6f55c28339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f55c2833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f55c2833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6f55c2833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6f55c2833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6f55c28339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6f55c28339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Weekly Update 11</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Sarang Deb Saha</a:t>
            </a:r>
            <a:endParaRPr/>
          </a:p>
        </p:txBody>
      </p:sp>
      <p:pic>
        <p:nvPicPr>
          <p:cNvPr id="61" name="Google Shape;61;p13"/>
          <p:cNvPicPr preferRelativeResize="0"/>
          <p:nvPr/>
        </p:nvPicPr>
        <p:blipFill>
          <a:blip r:embed="rId3">
            <a:alphaModFix/>
          </a:blip>
          <a:stretch>
            <a:fillRect/>
          </a:stretch>
        </p:blipFill>
        <p:spPr>
          <a:xfrm>
            <a:off x="8190825" y="136800"/>
            <a:ext cx="822129" cy="82212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a:t>
            </a:r>
            <a:endParaRPr/>
          </a:p>
        </p:txBody>
      </p:sp>
      <p:sp>
        <p:nvSpPr>
          <p:cNvPr id="67" name="Google Shape;67;p14"/>
          <p:cNvSpPr txBox="1"/>
          <p:nvPr>
            <p:ph idx="1" type="body"/>
          </p:nvPr>
        </p:nvSpPr>
        <p:spPr>
          <a:xfrm>
            <a:off x="173225" y="1000075"/>
            <a:ext cx="8970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440"/>
              <a:buNone/>
            </a:pPr>
            <a:r>
              <a:rPr lang="en" sz="1220"/>
              <a:t>Road safety remains a critical concern in urban areas, with junctions often serving as hotspots for various traffic violations. The study presents an exploratory analysis of traffic violations in the city of Bengaluru, focusing on data collected from 47 key junctions over a three-month period from Feb to May 2024. Leveraging a comprehensive dataset encompassing various attributes including junction names, observation timestamps, violation types, and vehicle characteristics, our study aims to uncover patterns, trends, and insights relevant to traffic management and safety initiatives.</a:t>
            </a:r>
            <a:endParaRPr sz="1220"/>
          </a:p>
          <a:p>
            <a:pPr indent="0" lvl="0" marL="0" rtl="0" algn="l">
              <a:spcBef>
                <a:spcPts val="1200"/>
              </a:spcBef>
              <a:spcAft>
                <a:spcPts val="0"/>
              </a:spcAft>
              <a:buSzPts val="440"/>
              <a:buNone/>
            </a:pPr>
            <a:r>
              <a:rPr lang="en" sz="1220"/>
              <a:t>The analysis begins with data cleaning and preparation, ensuring the integrity and consistency of the dataset. Descriptive statistics provide an overview of the frequency and distribution of violations across different junctions, while visualizations, including Folium maps and heatmaps, offer spatial representations of violation hotspots and patterns. Furthermore, the paper examines the frequency of violations by junction names and vehicle types, highlighting areas of concern and potential intervention. </a:t>
            </a:r>
            <a:r>
              <a:rPr lang="en" sz="1220"/>
              <a:t>Visualizations</a:t>
            </a:r>
            <a:r>
              <a:rPr lang="en" sz="1220"/>
              <a:t> illustrate the share of different violation types in the city, shedding light on the relative prevalence of offenses such as over-speeding, red light violations, and non-compliance with safety measures like helmet and seat belt usage. Time series analysis unveils temporal trends in violations, discerning daily, weekly, and monthly patterns to inform targeted enforcement strategies and policy interventions.</a:t>
            </a:r>
            <a:endParaRPr sz="1220"/>
          </a:p>
          <a:p>
            <a:pPr indent="0" lvl="0" marL="0" rtl="0" algn="l">
              <a:spcBef>
                <a:spcPts val="1200"/>
              </a:spcBef>
              <a:spcAft>
                <a:spcPts val="0"/>
              </a:spcAft>
              <a:buSzPts val="440"/>
              <a:buNone/>
            </a:pPr>
            <a:r>
              <a:rPr lang="en" sz="1220"/>
              <a:t>Through this exploratory analysis, our paper not only provides a comprehensive understanding of traffic violations in Bengaluru but also offers actionable insights for stakeholders involved in urban planning, law enforcement, and road safety advocacy. By leveraging data-driven approaches, we aim to contribute to the development of effective strategies for promoting safer and more efficient transportation systems in the city.</a:t>
            </a:r>
            <a:endParaRPr sz="1220"/>
          </a:p>
          <a:p>
            <a:pPr indent="0" lvl="0" marL="0" rtl="0" algn="l">
              <a:spcBef>
                <a:spcPts val="1200"/>
              </a:spcBef>
              <a:spcAft>
                <a:spcPts val="0"/>
              </a:spcAft>
              <a:buSzPts val="440"/>
              <a:buNone/>
            </a:pPr>
            <a:r>
              <a:t/>
            </a:r>
            <a:endParaRPr sz="1220"/>
          </a:p>
          <a:p>
            <a:pPr indent="0" lvl="0" marL="0" rtl="0" algn="l">
              <a:spcBef>
                <a:spcPts val="1200"/>
              </a:spcBef>
              <a:spcAft>
                <a:spcPts val="1200"/>
              </a:spcAft>
              <a:buSzPts val="440"/>
              <a:buNone/>
            </a:pPr>
            <a:r>
              <a:t/>
            </a:r>
            <a:endParaRPr sz="122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Problems</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IUDX is only getting the data post 5:42PM, </a:t>
            </a:r>
            <a:r>
              <a:rPr lang="en"/>
              <a:t>F</a:t>
            </a:r>
            <a:r>
              <a:rPr lang="en"/>
              <a:t>eb 16, 2024. Hence need to re-evaluate our period of analysis (Feb 17 to May 12, 2024 rather than July to September, 2024).</a:t>
            </a:r>
            <a:endParaRPr/>
          </a:p>
          <a:p>
            <a:pPr indent="-342900" lvl="0" marL="457200" rtl="0" algn="l">
              <a:spcBef>
                <a:spcPts val="0"/>
              </a:spcBef>
              <a:spcAft>
                <a:spcPts val="0"/>
              </a:spcAft>
              <a:buSzPts val="1800"/>
              <a:buAutoNum type="arabicPeriod"/>
            </a:pPr>
            <a:r>
              <a:rPr lang="en"/>
              <a:t>Problems with open-access IMD data.</a:t>
            </a:r>
            <a:endParaRPr/>
          </a:p>
          <a:p>
            <a:pPr indent="-342900" lvl="0" marL="457200" rtl="0" algn="l">
              <a:spcBef>
                <a:spcPts val="0"/>
              </a:spcBef>
              <a:spcAft>
                <a:spcPts val="0"/>
              </a:spcAft>
              <a:buSzPts val="1800"/>
              <a:buAutoNum type="arabicPeriod"/>
            </a:pPr>
            <a:r>
              <a:rPr lang="en"/>
              <a:t>1 week of data takes atleast an hour and our relevant data would atleast require 5-6 hours.</a:t>
            </a:r>
            <a:endParaRPr/>
          </a:p>
          <a:p>
            <a:pPr indent="-342900" lvl="0" marL="457200" rtl="0" algn="l">
              <a:spcBef>
                <a:spcPts val="0"/>
              </a:spcBef>
              <a:spcAft>
                <a:spcPts val="0"/>
              </a:spcAft>
              <a:buSzPts val="1800"/>
              <a:buAutoNum type="arabicPeriod"/>
            </a:pPr>
            <a:r>
              <a:rPr lang="en"/>
              <a:t>For number plate data, need to use API from BTP directly not through IUDX. Can get limited number plates but not historical data.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Pinpointing 47 Junctions</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80" name="Google Shape;80;p16"/>
          <p:cNvPicPr preferRelativeResize="0"/>
          <p:nvPr/>
        </p:nvPicPr>
        <p:blipFill>
          <a:blip r:embed="rId3">
            <a:alphaModFix/>
          </a:blip>
          <a:stretch>
            <a:fillRect/>
          </a:stretch>
        </p:blipFill>
        <p:spPr>
          <a:xfrm>
            <a:off x="1809850" y="1370625"/>
            <a:ext cx="4242438" cy="3618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Heatmap of all the violations</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87" name="Google Shape;87;p17"/>
          <p:cNvPicPr preferRelativeResize="0"/>
          <p:nvPr/>
        </p:nvPicPr>
        <p:blipFill>
          <a:blip r:embed="rId3">
            <a:alphaModFix/>
          </a:blip>
          <a:stretch>
            <a:fillRect/>
          </a:stretch>
        </p:blipFill>
        <p:spPr>
          <a:xfrm>
            <a:off x="1371450" y="1168825"/>
            <a:ext cx="5100150" cy="3876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93" name="Google Shape;93;p18"/>
          <p:cNvPicPr preferRelativeResize="0"/>
          <p:nvPr/>
        </p:nvPicPr>
        <p:blipFill>
          <a:blip r:embed="rId3">
            <a:alphaModFix/>
          </a:blip>
          <a:stretch>
            <a:fillRect/>
          </a:stretch>
        </p:blipFill>
        <p:spPr>
          <a:xfrm>
            <a:off x="201300" y="895575"/>
            <a:ext cx="4249276" cy="2609200"/>
          </a:xfrm>
          <a:prstGeom prst="rect">
            <a:avLst/>
          </a:prstGeom>
          <a:noFill/>
          <a:ln>
            <a:noFill/>
          </a:ln>
        </p:spPr>
      </p:pic>
      <p:pic>
        <p:nvPicPr>
          <p:cNvPr id="94" name="Google Shape;94;p18"/>
          <p:cNvPicPr preferRelativeResize="0"/>
          <p:nvPr/>
        </p:nvPicPr>
        <p:blipFill>
          <a:blip r:embed="rId4">
            <a:alphaModFix/>
          </a:blip>
          <a:stretch>
            <a:fillRect/>
          </a:stretch>
        </p:blipFill>
        <p:spPr>
          <a:xfrm>
            <a:off x="4634600" y="895575"/>
            <a:ext cx="4454125" cy="2269650"/>
          </a:xfrm>
          <a:prstGeom prst="rect">
            <a:avLst/>
          </a:prstGeom>
          <a:noFill/>
          <a:ln>
            <a:noFill/>
          </a:ln>
        </p:spPr>
      </p:pic>
      <p:sp>
        <p:nvSpPr>
          <p:cNvPr id="95" name="Google Shape;95;p18"/>
          <p:cNvSpPr txBox="1"/>
          <p:nvPr/>
        </p:nvSpPr>
        <p:spPr>
          <a:xfrm>
            <a:off x="0" y="3165225"/>
            <a:ext cx="5550000" cy="3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500">
              <a:solidFill>
                <a:schemeClr val="accent3"/>
              </a:solidFill>
              <a:latin typeface="Average"/>
              <a:ea typeface="Average"/>
              <a:cs typeface="Average"/>
              <a:sym typeface="Average"/>
            </a:endParaRPr>
          </a:p>
          <a:p>
            <a:pPr indent="0" lvl="0" marL="0" rtl="0" algn="l">
              <a:lnSpc>
                <a:spcPct val="115000"/>
              </a:lnSpc>
              <a:spcBef>
                <a:spcPts val="1200"/>
              </a:spcBef>
              <a:spcAft>
                <a:spcPts val="1200"/>
              </a:spcAft>
              <a:buNone/>
            </a:pPr>
            <a:r>
              <a:rPr lang="en" sz="1500">
                <a:solidFill>
                  <a:schemeClr val="accent3"/>
                </a:solidFill>
                <a:latin typeface="Average"/>
                <a:ea typeface="Average"/>
                <a:cs typeface="Average"/>
                <a:sym typeface="Average"/>
              </a:rPr>
              <a:t>Table 1 Violation type and number detected by ANPRs</a:t>
            </a:r>
            <a:endParaRPr sz="1500">
              <a:solidFill>
                <a:schemeClr val="accent3"/>
              </a:solidFill>
              <a:latin typeface="Average"/>
              <a:ea typeface="Average"/>
              <a:cs typeface="Average"/>
              <a:sym typeface="Average"/>
            </a:endParaRPr>
          </a:p>
        </p:txBody>
      </p:sp>
      <p:sp>
        <p:nvSpPr>
          <p:cNvPr id="96" name="Google Shape;96;p18"/>
          <p:cNvSpPr txBox="1"/>
          <p:nvPr/>
        </p:nvSpPr>
        <p:spPr>
          <a:xfrm>
            <a:off x="4894800" y="3394050"/>
            <a:ext cx="4249200" cy="88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accent3"/>
                </a:solidFill>
                <a:latin typeface="Average"/>
                <a:ea typeface="Average"/>
                <a:cs typeface="Average"/>
                <a:sym typeface="Average"/>
              </a:rPr>
              <a:t>Table 2 Description of traffic violation influencing factors*</a:t>
            </a:r>
            <a:endParaRPr sz="1500">
              <a:solidFill>
                <a:schemeClr val="accent3"/>
              </a:solidFill>
              <a:latin typeface="Average"/>
              <a:ea typeface="Average"/>
              <a:cs typeface="Average"/>
              <a:sym typeface="Average"/>
            </a:endParaRPr>
          </a:p>
          <a:p>
            <a:pPr indent="0" lvl="0" marL="0" rtl="0" algn="l">
              <a:spcBef>
                <a:spcPts val="1200"/>
              </a:spcBef>
              <a:spcAft>
                <a:spcPts val="0"/>
              </a:spcAft>
              <a:buNone/>
            </a:pPr>
            <a:r>
              <a:t/>
            </a:r>
            <a:endParaRPr sz="1800">
              <a:solidFill>
                <a:schemeClr val="accent3"/>
              </a:solidFill>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and Results</a:t>
            </a:r>
            <a:endParaRPr/>
          </a:p>
        </p:txBody>
      </p:sp>
      <p:sp>
        <p:nvSpPr>
          <p:cNvPr id="102" name="Google Shape;10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1150" lvl="0" marL="914400" rtl="0" algn="l">
              <a:spcBef>
                <a:spcPts val="0"/>
              </a:spcBef>
              <a:spcAft>
                <a:spcPts val="0"/>
              </a:spcAft>
              <a:buClr>
                <a:srgbClr val="FFFFFF"/>
              </a:buClr>
              <a:buSzPts val="1300"/>
              <a:buFont typeface="Arial"/>
              <a:buAutoNum type="arabicPeriod"/>
            </a:pPr>
            <a:r>
              <a:rPr lang="en" sz="1300">
                <a:solidFill>
                  <a:srgbClr val="FFFFFF"/>
                </a:solidFill>
                <a:latin typeface="Arial"/>
                <a:ea typeface="Arial"/>
                <a:cs typeface="Arial"/>
                <a:sym typeface="Arial"/>
              </a:rPr>
              <a:t>Frequency of Violations by Junction Name</a:t>
            </a:r>
            <a:endParaRPr sz="1300">
              <a:solidFill>
                <a:srgbClr val="FFFFFF"/>
              </a:solidFill>
              <a:latin typeface="Arial"/>
              <a:ea typeface="Arial"/>
              <a:cs typeface="Arial"/>
              <a:sym typeface="Arial"/>
            </a:endParaRPr>
          </a:p>
          <a:p>
            <a:pPr indent="-311150" lvl="0" marL="914400" rtl="0" algn="l">
              <a:spcBef>
                <a:spcPts val="0"/>
              </a:spcBef>
              <a:spcAft>
                <a:spcPts val="0"/>
              </a:spcAft>
              <a:buClr>
                <a:srgbClr val="FFFFFF"/>
              </a:buClr>
              <a:buSzPts val="1300"/>
              <a:buFont typeface="Arial"/>
              <a:buAutoNum type="arabicPeriod"/>
            </a:pPr>
            <a:r>
              <a:rPr lang="en" sz="1300">
                <a:solidFill>
                  <a:srgbClr val="FFFFFF"/>
                </a:solidFill>
                <a:latin typeface="Arial"/>
                <a:ea typeface="Arial"/>
                <a:cs typeface="Arial"/>
                <a:sym typeface="Arial"/>
              </a:rPr>
              <a:t>Top 10 of the same and others (maybe pie chart)</a:t>
            </a:r>
            <a:endParaRPr sz="1300">
              <a:solidFill>
                <a:srgbClr val="FFFFFF"/>
              </a:solidFill>
              <a:latin typeface="Arial"/>
              <a:ea typeface="Arial"/>
              <a:cs typeface="Arial"/>
              <a:sym typeface="Arial"/>
            </a:endParaRPr>
          </a:p>
          <a:p>
            <a:pPr indent="-311150" lvl="0" marL="914400" rtl="0" algn="l">
              <a:spcBef>
                <a:spcPts val="0"/>
              </a:spcBef>
              <a:spcAft>
                <a:spcPts val="0"/>
              </a:spcAft>
              <a:buClr>
                <a:srgbClr val="FFFFFF"/>
              </a:buClr>
              <a:buSzPts val="1300"/>
              <a:buFont typeface="Arial"/>
              <a:buAutoNum type="arabicPeriod"/>
            </a:pPr>
            <a:r>
              <a:rPr lang="en" sz="1300">
                <a:solidFill>
                  <a:srgbClr val="FFFFFF"/>
                </a:solidFill>
                <a:latin typeface="Arial"/>
                <a:ea typeface="Arial"/>
                <a:cs typeface="Arial"/>
                <a:sym typeface="Arial"/>
              </a:rPr>
              <a:t>Junctions that individually top every violations with frequency</a:t>
            </a:r>
            <a:endParaRPr sz="1300">
              <a:solidFill>
                <a:srgbClr val="FFFFFF"/>
              </a:solidFill>
              <a:latin typeface="Arial"/>
              <a:ea typeface="Arial"/>
              <a:cs typeface="Arial"/>
              <a:sym typeface="Arial"/>
            </a:endParaRPr>
          </a:p>
          <a:p>
            <a:pPr indent="-311150" lvl="0" marL="914400" rtl="0" algn="l">
              <a:spcBef>
                <a:spcPts val="0"/>
              </a:spcBef>
              <a:spcAft>
                <a:spcPts val="0"/>
              </a:spcAft>
              <a:buClr>
                <a:srgbClr val="FFFFFF"/>
              </a:buClr>
              <a:buSzPts val="1300"/>
              <a:buFont typeface="Arial"/>
              <a:buAutoNum type="arabicPeriod"/>
            </a:pPr>
            <a:r>
              <a:rPr lang="en" sz="1300">
                <a:solidFill>
                  <a:srgbClr val="FFFFFF"/>
                </a:solidFill>
                <a:latin typeface="Arial"/>
                <a:ea typeface="Arial"/>
                <a:cs typeface="Arial"/>
                <a:sym typeface="Arial"/>
              </a:rPr>
              <a:t>Pie chart of Violations (top 5 and others)</a:t>
            </a:r>
            <a:endParaRPr sz="1300">
              <a:solidFill>
                <a:srgbClr val="FFFFFF"/>
              </a:solidFill>
              <a:latin typeface="Arial"/>
              <a:ea typeface="Arial"/>
              <a:cs typeface="Arial"/>
              <a:sym typeface="Arial"/>
            </a:endParaRPr>
          </a:p>
          <a:p>
            <a:pPr indent="-311150" lvl="0" marL="914400" rtl="0" algn="l">
              <a:spcBef>
                <a:spcPts val="0"/>
              </a:spcBef>
              <a:spcAft>
                <a:spcPts val="0"/>
              </a:spcAft>
              <a:buClr>
                <a:srgbClr val="FFFFFF"/>
              </a:buClr>
              <a:buSzPts val="1300"/>
              <a:buFont typeface="Arial"/>
              <a:buAutoNum type="arabicPeriod"/>
            </a:pPr>
            <a:r>
              <a:rPr lang="en" sz="1300">
                <a:solidFill>
                  <a:srgbClr val="FFFFFF"/>
                </a:solidFill>
                <a:latin typeface="Arial"/>
                <a:ea typeface="Arial"/>
                <a:cs typeface="Arial"/>
                <a:sym typeface="Arial"/>
              </a:rPr>
              <a:t>Frequency of vehicle types committing violations</a:t>
            </a:r>
            <a:endParaRPr sz="1300">
              <a:solidFill>
                <a:srgbClr val="FFFFFF"/>
              </a:solidFill>
              <a:latin typeface="Arial"/>
              <a:ea typeface="Arial"/>
              <a:cs typeface="Arial"/>
              <a:sym typeface="Arial"/>
            </a:endParaRPr>
          </a:p>
          <a:p>
            <a:pPr indent="-311150" lvl="0" marL="914400" rtl="0" algn="l">
              <a:spcBef>
                <a:spcPts val="0"/>
              </a:spcBef>
              <a:spcAft>
                <a:spcPts val="0"/>
              </a:spcAft>
              <a:buClr>
                <a:srgbClr val="FFFFFF"/>
              </a:buClr>
              <a:buSzPts val="1300"/>
              <a:buFont typeface="Arial"/>
              <a:buAutoNum type="arabicPeriod"/>
            </a:pPr>
            <a:r>
              <a:rPr lang="en" sz="1300">
                <a:solidFill>
                  <a:srgbClr val="FFFFFF"/>
                </a:solidFill>
                <a:latin typeface="Arial"/>
                <a:ea typeface="Arial"/>
                <a:cs typeface="Arial"/>
                <a:sym typeface="Arial"/>
              </a:rPr>
              <a:t>Vehicle wise share individually at every junction</a:t>
            </a:r>
            <a:endParaRPr sz="1300">
              <a:solidFill>
                <a:srgbClr val="FFFFFF"/>
              </a:solidFill>
              <a:latin typeface="Arial"/>
              <a:ea typeface="Arial"/>
              <a:cs typeface="Arial"/>
              <a:sym typeface="Arial"/>
            </a:endParaRPr>
          </a:p>
          <a:p>
            <a:pPr indent="-311150" lvl="0" marL="914400" rtl="0" algn="l">
              <a:spcBef>
                <a:spcPts val="0"/>
              </a:spcBef>
              <a:spcAft>
                <a:spcPts val="0"/>
              </a:spcAft>
              <a:buClr>
                <a:srgbClr val="FFFFFF"/>
              </a:buClr>
              <a:buSzPts val="1300"/>
              <a:buFont typeface="Arial"/>
              <a:buAutoNum type="arabicPeriod"/>
            </a:pPr>
            <a:r>
              <a:rPr lang="en" sz="1300">
                <a:solidFill>
                  <a:srgbClr val="FFFFFF"/>
                </a:solidFill>
                <a:latin typeface="Arial"/>
                <a:ea typeface="Arial"/>
                <a:cs typeface="Arial"/>
                <a:sym typeface="Arial"/>
              </a:rPr>
              <a:t>Vehicle wise congestion at these junctions*</a:t>
            </a:r>
            <a:endParaRPr sz="1300">
              <a:solidFill>
                <a:srgbClr val="FFFFFF"/>
              </a:solidFill>
              <a:latin typeface="Arial"/>
              <a:ea typeface="Arial"/>
              <a:cs typeface="Arial"/>
              <a:sym typeface="Arial"/>
            </a:endParaRPr>
          </a:p>
          <a:p>
            <a:pPr indent="-311150" lvl="0" marL="914400" rtl="0" algn="l">
              <a:spcBef>
                <a:spcPts val="0"/>
              </a:spcBef>
              <a:spcAft>
                <a:spcPts val="0"/>
              </a:spcAft>
              <a:buClr>
                <a:srgbClr val="FFFFFF"/>
              </a:buClr>
              <a:buSzPts val="1300"/>
              <a:buFont typeface="Arial"/>
              <a:buAutoNum type="arabicPeriod"/>
            </a:pPr>
            <a:r>
              <a:rPr lang="en" sz="1300">
                <a:solidFill>
                  <a:srgbClr val="FFFFFF"/>
                </a:solidFill>
                <a:latin typeface="Arial"/>
                <a:ea typeface="Arial"/>
                <a:cs typeface="Arial"/>
                <a:sym typeface="Arial"/>
              </a:rPr>
              <a:t>Vehicle Type and violation type correlation</a:t>
            </a:r>
            <a:endParaRPr sz="1300">
              <a:solidFill>
                <a:srgbClr val="FFFFFF"/>
              </a:solidFill>
              <a:latin typeface="Arial"/>
              <a:ea typeface="Arial"/>
              <a:cs typeface="Arial"/>
              <a:sym typeface="Arial"/>
            </a:endParaRPr>
          </a:p>
          <a:p>
            <a:pPr indent="-311150" lvl="0" marL="914400" rtl="0" algn="l">
              <a:spcBef>
                <a:spcPts val="0"/>
              </a:spcBef>
              <a:spcAft>
                <a:spcPts val="0"/>
              </a:spcAft>
              <a:buClr>
                <a:srgbClr val="FFFFFF"/>
              </a:buClr>
              <a:buSzPts val="1300"/>
              <a:buFont typeface="Arial"/>
              <a:buAutoNum type="arabicPeriod"/>
            </a:pPr>
            <a:r>
              <a:rPr lang="en" sz="1300">
                <a:solidFill>
                  <a:srgbClr val="FFFFFF"/>
                </a:solidFill>
                <a:latin typeface="Arial"/>
                <a:ea typeface="Arial"/>
                <a:cs typeface="Arial"/>
                <a:sym typeface="Arial"/>
              </a:rPr>
              <a:t>Week day wise distribution o violations</a:t>
            </a:r>
            <a:endParaRPr sz="1300">
              <a:solidFill>
                <a:srgbClr val="FFFFFF"/>
              </a:solidFill>
              <a:latin typeface="Arial"/>
              <a:ea typeface="Arial"/>
              <a:cs typeface="Arial"/>
              <a:sym typeface="Arial"/>
            </a:endParaRPr>
          </a:p>
          <a:p>
            <a:pPr indent="-311150" lvl="0" marL="914400" rtl="0" algn="l">
              <a:spcBef>
                <a:spcPts val="0"/>
              </a:spcBef>
              <a:spcAft>
                <a:spcPts val="0"/>
              </a:spcAft>
              <a:buClr>
                <a:srgbClr val="FFFFFF"/>
              </a:buClr>
              <a:buSzPts val="1300"/>
              <a:buFont typeface="Arial"/>
              <a:buAutoNum type="arabicPeriod"/>
            </a:pPr>
            <a:r>
              <a:rPr lang="en" sz="1300">
                <a:solidFill>
                  <a:srgbClr val="FFFFFF"/>
                </a:solidFill>
                <a:latin typeface="Arial"/>
                <a:ea typeface="Arial"/>
                <a:cs typeface="Arial"/>
                <a:sym typeface="Arial"/>
              </a:rPr>
              <a:t>Time series analysis</a:t>
            </a:r>
            <a:endParaRPr sz="1300">
              <a:solidFill>
                <a:srgbClr val="FFFFFF"/>
              </a:solidFill>
              <a:latin typeface="Arial"/>
              <a:ea typeface="Arial"/>
              <a:cs typeface="Arial"/>
              <a:sym typeface="Arial"/>
            </a:endParaRPr>
          </a:p>
          <a:p>
            <a:pPr indent="0" lvl="0" marL="914400" rtl="0" algn="l">
              <a:spcBef>
                <a:spcPts val="0"/>
              </a:spcBef>
              <a:spcAft>
                <a:spcPts val="0"/>
              </a:spcAft>
              <a:buNone/>
            </a:pPr>
            <a:r>
              <a:t/>
            </a:r>
            <a:endParaRPr sz="1300">
              <a:solidFill>
                <a:srgbClr val="FFFFFF"/>
              </a:solidFill>
              <a:latin typeface="Arial"/>
              <a:ea typeface="Arial"/>
              <a:cs typeface="Arial"/>
              <a:sym typeface="Arial"/>
            </a:endParaRPr>
          </a:p>
          <a:p>
            <a:pPr indent="0" lvl="0" marL="914400" rtl="0" algn="l">
              <a:spcBef>
                <a:spcPts val="0"/>
              </a:spcBef>
              <a:spcAft>
                <a:spcPts val="0"/>
              </a:spcAft>
              <a:buNone/>
            </a:pPr>
            <a:r>
              <a:t/>
            </a:r>
            <a:endParaRPr sz="1300">
              <a:solidFill>
                <a:srgbClr val="FFFFFF"/>
              </a:solidFill>
              <a:latin typeface="Arial"/>
              <a:ea typeface="Arial"/>
              <a:cs typeface="Arial"/>
              <a:sym typeface="Arial"/>
            </a:endParaRPr>
          </a:p>
          <a:p>
            <a:pPr indent="0" lvl="0" marL="914400" rtl="0" algn="l">
              <a:spcBef>
                <a:spcPts val="0"/>
              </a:spcBef>
              <a:spcAft>
                <a:spcPts val="0"/>
              </a:spcAft>
              <a:buNone/>
            </a:pPr>
            <a:r>
              <a:rPr lang="en" sz="1300">
                <a:solidFill>
                  <a:srgbClr val="FFFFFF"/>
                </a:solidFill>
                <a:latin typeface="Arial"/>
                <a:ea typeface="Arial"/>
                <a:cs typeface="Arial"/>
                <a:sym typeface="Arial"/>
              </a:rPr>
              <a:t>Peak vs Off-Peak comparison for violation based charts</a:t>
            </a:r>
            <a:endParaRPr sz="20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Story based or case study based</a:t>
            </a:r>
            <a:endParaRPr/>
          </a:p>
        </p:txBody>
      </p:sp>
      <p:sp>
        <p:nvSpPr>
          <p:cNvPr id="108" name="Google Shape;10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Visualizations and Insights based on all 47 Junctions and a zoomed out perspective and a general view and reasons behind the violation</a:t>
            </a:r>
            <a:r>
              <a:rPr lang="en"/>
              <a:t>s.</a:t>
            </a:r>
            <a:endParaRPr/>
          </a:p>
          <a:p>
            <a:pPr indent="-342900" lvl="0" marL="457200" rtl="0" algn="l">
              <a:spcBef>
                <a:spcPts val="0"/>
              </a:spcBef>
              <a:spcAft>
                <a:spcPts val="0"/>
              </a:spcAft>
              <a:buSzPts val="1800"/>
              <a:buAutoNum type="arabicPeriod"/>
            </a:pPr>
            <a:r>
              <a:rPr lang="en"/>
              <a:t>Selecting the 2 specific junctions that might highlight the trend in a particular violation class and give insights and reasons based on that particular violation and then using these to relate to the other 47 junctions.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