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1697F2-764C-499B-B432-172DD27CEC10}">
  <a:tblStyle styleId="{321697F2-764C-499B-B432-172DD27CEC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11"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1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483434a9f_0_87: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483434a9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483434a9f_0_93: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483434a9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483434a9f_0_107: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483434a9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483434a9f_0_101: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483434a9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483434a9f_0_55: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483434a9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608ab6991_1_15: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608ab699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483434a9f_0_61: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483434a9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608ab6991_1_1: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608ab6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483434a9f_0_68: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483434a9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483434a9f_0_74: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483434a9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608ab6991_1_9: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608ab699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483434a9f_0_80:notes"/>
          <p:cNvSpPr/>
          <p:nvPr>
            <p:ph idx="2" type="sldImg"/>
          </p:nvPr>
        </p:nvSpPr>
        <p:spPr>
          <a:xfrm>
            <a:off x="38130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483434a9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50" lIns="91450" spcFirstLastPara="1" rIns="91450" wrap="square" tIns="9145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50" lIns="91450" spcFirstLastPara="1" rIns="91450" wrap="square" tIns="9145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50" lIns="91450" spcFirstLastPara="1" rIns="91450" wrap="square" tIns="9145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50" lIns="91450" spcFirstLastPara="1" rIns="91450" wrap="square" tIns="91450">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50" lIns="91450" spcFirstLastPara="1" rIns="91450" wrap="square" tIns="9145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50" lIns="91450" spcFirstLastPara="1" rIns="91450" wrap="square" tIns="9145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50" lIns="91450" spcFirstLastPara="1" rIns="91450" wrap="square" tIns="9145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50" lIns="91450" spcFirstLastPara="1" rIns="91450" wrap="square" tIns="91450">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50" lIns="91450" spcFirstLastPara="1" rIns="91450" wrap="square" tIns="91450">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50" lIns="91450" spcFirstLastPara="1" rIns="91450" wrap="square" tIns="9145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50" lIns="91450" spcFirstLastPara="1" rIns="91450" wrap="square" tIns="9145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50" lIns="91450" spcFirstLastPara="1" rIns="91450" wrap="square" tIns="9145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50" lIns="91450" spcFirstLastPara="1" rIns="91450" wrap="square" tIns="914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50" lIns="91450" spcFirstLastPara="1" rIns="91450" wrap="square" tIns="9145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50" lIns="91450" spcFirstLastPara="1" rIns="91450" wrap="square" tIns="9145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50" lIns="91450" spcFirstLastPara="1" rIns="91450" wrap="square" tIns="91450">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50" lIns="91450" spcFirstLastPara="1" rIns="91450" wrap="square" tIns="91450">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50" lIns="91450" spcFirstLastPara="1" rIns="91450" wrap="square" tIns="91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50" lIns="91450" spcFirstLastPara="1" rIns="91450" wrap="square" tIns="9145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50" lIns="91450" spcFirstLastPara="1" rIns="91450" wrap="square" tIns="91450">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sz="1400">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sz="1400">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sz="1400">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sz="1400">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sz="1400">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sz="1400">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sz="1400">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sz="14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50" lIns="91450" spcFirstLastPara="1" rIns="91450" wrap="square" tIns="9145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50" lIns="91450" spcFirstLastPara="1" rIns="91450" wrap="square" tIns="91450">
            <a:normAutofit/>
          </a:bodyPr>
          <a:lstStyle/>
          <a:p>
            <a:pPr indent="0" lvl="0" marL="0" rtl="0" algn="ctr">
              <a:spcBef>
                <a:spcPts val="0"/>
              </a:spcBef>
              <a:spcAft>
                <a:spcPts val="0"/>
              </a:spcAft>
              <a:buNone/>
            </a:pPr>
            <a:r>
              <a:rPr lang="en"/>
              <a:t>Weekly Update </a:t>
            </a:r>
            <a:r>
              <a:rPr lang="en"/>
              <a:t>9</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50" lIns="91450" spcFirstLastPara="1" rIns="91450" wrap="square" tIns="91450">
            <a:normAutofit/>
          </a:bodyPr>
          <a:lstStyle/>
          <a:p>
            <a:pPr indent="0" lvl="0" marL="0" rtl="0" algn="ctr">
              <a:spcBef>
                <a:spcPts val="0"/>
              </a:spcBef>
              <a:spcAft>
                <a:spcPts val="0"/>
              </a:spcAft>
              <a:buNone/>
            </a:pPr>
            <a:r>
              <a:rPr lang="en"/>
              <a:t>Sarang Deb Saha</a:t>
            </a:r>
            <a:endParaRPr/>
          </a:p>
        </p:txBody>
      </p:sp>
      <p:pic>
        <p:nvPicPr>
          <p:cNvPr id="65" name="Google Shape;65;p13"/>
          <p:cNvPicPr preferRelativeResize="0"/>
          <p:nvPr/>
        </p:nvPicPr>
        <p:blipFill>
          <a:blip r:embed="rId3">
            <a:alphaModFix/>
          </a:blip>
          <a:stretch>
            <a:fillRect/>
          </a:stretch>
        </p:blipFill>
        <p:spPr>
          <a:xfrm>
            <a:off x="7795175" y="76200"/>
            <a:ext cx="822129" cy="8221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84150" y="126525"/>
            <a:ext cx="8368200" cy="686100"/>
          </a:xfrm>
          <a:prstGeom prst="rect">
            <a:avLst/>
          </a:prstGeom>
        </p:spPr>
        <p:txBody>
          <a:bodyPr anchorCtr="0" anchor="b" bIns="91450" lIns="91450" spcFirstLastPara="1" rIns="91450" wrap="square" tIns="91450">
            <a:normAutofit/>
          </a:bodyPr>
          <a:lstStyle/>
          <a:p>
            <a:pPr indent="0" lvl="0" marL="0" rtl="0" algn="l">
              <a:spcBef>
                <a:spcPts val="0"/>
              </a:spcBef>
              <a:spcAft>
                <a:spcPts val="0"/>
              </a:spcAft>
              <a:buNone/>
            </a:pPr>
            <a:r>
              <a:rPr lang="en"/>
              <a:t>ObservationDateTime vs Count</a:t>
            </a:r>
            <a:endParaRPr/>
          </a:p>
        </p:txBody>
      </p:sp>
      <p:sp>
        <p:nvSpPr>
          <p:cNvPr id="131" name="Google Shape;131;p22"/>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26800" y="965025"/>
            <a:ext cx="4852024" cy="2407650"/>
          </a:xfrm>
          <a:prstGeom prst="rect">
            <a:avLst/>
          </a:prstGeom>
          <a:noFill/>
          <a:ln>
            <a:noFill/>
          </a:ln>
        </p:spPr>
      </p:pic>
      <p:pic>
        <p:nvPicPr>
          <p:cNvPr id="133" name="Google Shape;133;p22"/>
          <p:cNvPicPr preferRelativeResize="0"/>
          <p:nvPr/>
        </p:nvPicPr>
        <p:blipFill>
          <a:blip r:embed="rId4">
            <a:alphaModFix/>
          </a:blip>
          <a:stretch>
            <a:fillRect/>
          </a:stretch>
        </p:blipFill>
        <p:spPr>
          <a:xfrm>
            <a:off x="4970425" y="2046700"/>
            <a:ext cx="4046200" cy="278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458025"/>
            <a:ext cx="8368200" cy="686100"/>
          </a:xfrm>
          <a:prstGeom prst="rect">
            <a:avLst/>
          </a:prstGeom>
        </p:spPr>
        <p:txBody>
          <a:bodyPr anchorCtr="0" anchor="b" bIns="91450" lIns="91450" spcFirstLastPara="1" rIns="91450" wrap="square" tIns="9145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9" name="Google Shape;139;p23"/>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40" name="Google Shape;140;p23"/>
          <p:cNvPicPr preferRelativeResize="0"/>
          <p:nvPr/>
        </p:nvPicPr>
        <p:blipFill>
          <a:blip r:embed="rId3">
            <a:alphaModFix/>
          </a:blip>
          <a:stretch>
            <a:fillRect/>
          </a:stretch>
        </p:blipFill>
        <p:spPr>
          <a:xfrm>
            <a:off x="288725" y="585850"/>
            <a:ext cx="8322325" cy="3770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50" lIns="91450" spcFirstLastPara="1" rIns="91450" wrap="square" tIns="91450">
            <a:normAutofit/>
          </a:bodyPr>
          <a:lstStyle/>
          <a:p>
            <a:pPr indent="0" lvl="0" marL="0" rtl="0" algn="l">
              <a:spcBef>
                <a:spcPts val="0"/>
              </a:spcBef>
              <a:spcAft>
                <a:spcPts val="0"/>
              </a:spcAft>
              <a:buNone/>
            </a:pPr>
            <a:r>
              <a:rPr lang="en"/>
              <a:t>Basic map plot using folium</a:t>
            </a:r>
            <a:endParaRPr/>
          </a:p>
        </p:txBody>
      </p:sp>
      <p:sp>
        <p:nvSpPr>
          <p:cNvPr id="146" name="Google Shape;146;p24"/>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47" name="Google Shape;147;p24"/>
          <p:cNvPicPr preferRelativeResize="0"/>
          <p:nvPr/>
        </p:nvPicPr>
        <p:blipFill>
          <a:blip r:embed="rId3">
            <a:alphaModFix/>
          </a:blip>
          <a:stretch>
            <a:fillRect/>
          </a:stretch>
        </p:blipFill>
        <p:spPr>
          <a:xfrm>
            <a:off x="1338551" y="1215725"/>
            <a:ext cx="5100974" cy="3830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50" lIns="91450" spcFirstLastPara="1" rIns="91450" wrap="square" tIns="91450">
            <a:normAutofit/>
          </a:bodyPr>
          <a:lstStyle/>
          <a:p>
            <a:pPr indent="0" lvl="0" marL="0" rtl="0" algn="l">
              <a:spcBef>
                <a:spcPts val="0"/>
              </a:spcBef>
              <a:spcAft>
                <a:spcPts val="0"/>
              </a:spcAft>
              <a:buNone/>
            </a:pPr>
            <a:r>
              <a:rPr lang="en"/>
              <a:t>Abstract (potential)</a:t>
            </a:r>
            <a:endParaRPr/>
          </a:p>
        </p:txBody>
      </p:sp>
      <p:sp>
        <p:nvSpPr>
          <p:cNvPr id="153" name="Google Shape;153;p25"/>
          <p:cNvSpPr txBox="1"/>
          <p:nvPr>
            <p:ph idx="1" type="body"/>
          </p:nvPr>
        </p:nvSpPr>
        <p:spPr>
          <a:xfrm>
            <a:off x="387900" y="1265274"/>
            <a:ext cx="8368200" cy="3078900"/>
          </a:xfrm>
          <a:prstGeom prst="rect">
            <a:avLst/>
          </a:prstGeom>
        </p:spPr>
        <p:txBody>
          <a:bodyPr anchorCtr="0" anchor="t" bIns="91450" lIns="91450" spcFirstLastPara="1" rIns="91450" wrap="square" tIns="91450">
            <a:noAutofit/>
          </a:bodyPr>
          <a:lstStyle/>
          <a:p>
            <a:pPr indent="0" lvl="0" marL="0" rtl="0" algn="l">
              <a:lnSpc>
                <a:spcPct val="95000"/>
              </a:lnSpc>
              <a:spcBef>
                <a:spcPts val="0"/>
              </a:spcBef>
              <a:spcAft>
                <a:spcPts val="0"/>
              </a:spcAft>
              <a:buSzPts val="500"/>
              <a:buNone/>
            </a:pPr>
            <a:r>
              <a:rPr lang="en" sz="1200"/>
              <a:t>Road safety remains a critical concern in urban areas, with junctions often serving as hotspots for various traffic violations. This study presents a comprehensive analysis of road violence and detection events occurring at different road junctions in Bengaluru. Leveraging a robust system, we collected data on instances of red light violations, stop line violations, and other traffic infractions. Through meticulous analysis, we identify key factors contributing to these violations, including time of day, weather conditions, junction characteristics, and cycle length. Our findings reveal distinct patterns and correlations between these factors and the prevalence of violations.</a:t>
            </a:r>
            <a:endParaRPr sz="1200"/>
          </a:p>
          <a:p>
            <a:pPr indent="0" lvl="0" marL="0" rtl="0" algn="l">
              <a:lnSpc>
                <a:spcPct val="95000"/>
              </a:lnSpc>
              <a:spcBef>
                <a:spcPts val="1200"/>
              </a:spcBef>
              <a:spcAft>
                <a:spcPts val="0"/>
              </a:spcAft>
              <a:buSzPts val="500"/>
              <a:buNone/>
            </a:pPr>
            <a:r>
              <a:t/>
            </a:r>
            <a:endParaRPr sz="1200"/>
          </a:p>
          <a:p>
            <a:pPr indent="0" lvl="0" marL="0" rtl="0" algn="l">
              <a:lnSpc>
                <a:spcPct val="95000"/>
              </a:lnSpc>
              <a:spcBef>
                <a:spcPts val="1200"/>
              </a:spcBef>
              <a:spcAft>
                <a:spcPts val="0"/>
              </a:spcAft>
              <a:buSzPts val="500"/>
              <a:buNone/>
            </a:pPr>
            <a:r>
              <a:rPr lang="en" sz="1200"/>
              <a:t>Furthermore, we develop a predictive model utilizing machine learning techniques to forecast the likelihood of road violations at specific junctions and also predict the type of violation likely to occur. By training our model on historical event data, we demonstrate its efficacy in anticipating potential infractions with high accuracy. This predictive capability not only enables proactive intervention by law enforcement agencies but also facilitates the implementation of targeted strategies for improving road safety and reducing traffic incidents.</a:t>
            </a:r>
            <a:endParaRPr sz="1200"/>
          </a:p>
          <a:p>
            <a:pPr indent="0" lvl="0" marL="0" rtl="0" algn="l">
              <a:lnSpc>
                <a:spcPct val="95000"/>
              </a:lnSpc>
              <a:spcBef>
                <a:spcPts val="1200"/>
              </a:spcBef>
              <a:spcAft>
                <a:spcPts val="0"/>
              </a:spcAft>
              <a:buSzPts val="500"/>
              <a:buNone/>
            </a:pPr>
            <a:r>
              <a:t/>
            </a:r>
            <a:endParaRPr sz="1200"/>
          </a:p>
          <a:p>
            <a:pPr indent="0" lvl="0" marL="0" rtl="0" algn="l">
              <a:lnSpc>
                <a:spcPct val="95000"/>
              </a:lnSpc>
              <a:spcBef>
                <a:spcPts val="1200"/>
              </a:spcBef>
              <a:spcAft>
                <a:spcPts val="0"/>
              </a:spcAft>
              <a:buSzPts val="500"/>
              <a:buNone/>
            </a:pPr>
            <a:r>
              <a:rPr lang="en" sz="1200"/>
              <a:t>Overall, this study contributes valuable insights into the dynamics of road violations at junctions in Bengaluru and offers a practical framework for enhancing traffic management and safety measures in urban environments. By harnessing data-driven approaches, we aim to mitigate the risks associated with reckless driving behaviors, ultimately fostering safer and more sustainable transportation systems.</a:t>
            </a:r>
            <a:endParaRPr sz="1200"/>
          </a:p>
          <a:p>
            <a:pPr indent="0" lvl="0" marL="0" rtl="0" algn="l">
              <a:lnSpc>
                <a:spcPct val="95000"/>
              </a:lnSpc>
              <a:spcBef>
                <a:spcPts val="1200"/>
              </a:spcBef>
              <a:spcAft>
                <a:spcPts val="0"/>
              </a:spcAft>
              <a:buSzPts val="500"/>
              <a:buNone/>
            </a:pPr>
            <a:r>
              <a:t/>
            </a:r>
            <a:endParaRPr sz="1200"/>
          </a:p>
          <a:p>
            <a:pPr indent="0" lvl="0" marL="0" rtl="0" algn="l">
              <a:lnSpc>
                <a:spcPct val="95000"/>
              </a:lnSpc>
              <a:spcBef>
                <a:spcPts val="1200"/>
              </a:spcBef>
              <a:spcAft>
                <a:spcPts val="1200"/>
              </a:spcAft>
              <a:buSzPts val="500"/>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50" lIns="91450" spcFirstLastPara="1" rIns="91450" wrap="square" tIns="91450">
            <a:normAutofit/>
          </a:bodyPr>
          <a:lstStyle/>
          <a:p>
            <a:pPr indent="0" lvl="0" marL="0" rtl="0" algn="l">
              <a:spcBef>
                <a:spcPts val="0"/>
              </a:spcBef>
              <a:spcAft>
                <a:spcPts val="0"/>
              </a:spcAft>
              <a:buNone/>
            </a:pPr>
            <a:r>
              <a:rPr lang="en"/>
              <a:t>Problem with the dataset</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342900" lvl="0" marL="457200" rtl="0" algn="l">
              <a:spcBef>
                <a:spcPts val="0"/>
              </a:spcBef>
              <a:spcAft>
                <a:spcPts val="0"/>
              </a:spcAft>
              <a:buSzPts val="1800"/>
              <a:buAutoNum type="arabicPeriod"/>
            </a:pPr>
            <a:r>
              <a:rPr lang="en"/>
              <a:t>IUDX platform problem</a:t>
            </a:r>
            <a:endParaRPr/>
          </a:p>
          <a:p>
            <a:pPr indent="-342900" lvl="0" marL="457200" rtl="0" algn="l">
              <a:spcBef>
                <a:spcPts val="0"/>
              </a:spcBef>
              <a:spcAft>
                <a:spcPts val="0"/>
              </a:spcAft>
              <a:buSzPts val="1800"/>
              <a:buAutoNum type="arabicPeriod"/>
            </a:pPr>
            <a:r>
              <a:rPr lang="en"/>
              <a:t>Problem with 5 days (262MB) and the 10hr (65MB) data in json format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Further analysis for the time being is done on a 30 min data (2.5MB)</a:t>
            </a:r>
            <a:endParaRPr/>
          </a:p>
          <a:p>
            <a:pPr indent="0" lvl="0" marL="457200" rtl="0" algn="l">
              <a:spcBef>
                <a:spcPts val="1200"/>
              </a:spcBef>
              <a:spcAft>
                <a:spcPts val="1200"/>
              </a:spcAft>
              <a:buNone/>
            </a:pPr>
            <a:r>
              <a:rPr lang="en"/>
              <a:t>[9366 </a:t>
            </a:r>
            <a:r>
              <a:rPr lang="en"/>
              <a:t>data points</a:t>
            </a:r>
            <a:r>
              <a:rPr lang="en"/>
              <a:t>]</a:t>
            </a:r>
            <a:endParaRPr/>
          </a:p>
        </p:txBody>
      </p:sp>
      <p:pic>
        <p:nvPicPr>
          <p:cNvPr id="72" name="Google Shape;72;p14"/>
          <p:cNvPicPr preferRelativeResize="0"/>
          <p:nvPr/>
        </p:nvPicPr>
        <p:blipFill>
          <a:blip r:embed="rId3">
            <a:alphaModFix/>
          </a:blip>
          <a:stretch>
            <a:fillRect/>
          </a:stretch>
        </p:blipFill>
        <p:spPr>
          <a:xfrm>
            <a:off x="867325" y="2268350"/>
            <a:ext cx="4356914" cy="2547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254850"/>
            <a:ext cx="8368200" cy="686100"/>
          </a:xfrm>
          <a:prstGeom prst="rect">
            <a:avLst/>
          </a:prstGeom>
        </p:spPr>
        <p:txBody>
          <a:bodyPr anchorCtr="0" anchor="b" bIns="91450" lIns="91450" spcFirstLastPara="1" rIns="91450" wrap="square" tIns="91450">
            <a:normAutofit/>
          </a:bodyPr>
          <a:lstStyle/>
          <a:p>
            <a:pPr indent="0" lvl="0" marL="0" rtl="0" algn="l">
              <a:spcBef>
                <a:spcPts val="0"/>
              </a:spcBef>
              <a:spcAft>
                <a:spcPts val="0"/>
              </a:spcAft>
              <a:buNone/>
            </a:pPr>
            <a:r>
              <a:rPr lang="en"/>
              <a:t>Dataset Issues</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79" name="Google Shape;79;p15"/>
          <p:cNvGraphicFramePr/>
          <p:nvPr/>
        </p:nvGraphicFramePr>
        <p:xfrm>
          <a:off x="170000" y="915525"/>
          <a:ext cx="3000000" cy="3000000"/>
        </p:xfrm>
        <a:graphic>
          <a:graphicData uri="http://schemas.openxmlformats.org/drawingml/2006/table">
            <a:tbl>
              <a:tblPr>
                <a:noFill/>
                <a:tableStyleId>{321697F2-764C-499B-B432-172DD27CEC10}</a:tableStyleId>
              </a:tblPr>
              <a:tblGrid>
                <a:gridCol w="2947675"/>
                <a:gridCol w="2947675"/>
                <a:gridCol w="2947675"/>
              </a:tblGrid>
              <a:tr h="744725">
                <a:tc>
                  <a:txBody>
                    <a:bodyPr/>
                    <a:lstStyle/>
                    <a:p>
                      <a:pPr indent="0" lvl="0" marL="0" rtl="0" algn="l">
                        <a:spcBef>
                          <a:spcPts val="0"/>
                        </a:spcBef>
                        <a:spcAft>
                          <a:spcPts val="0"/>
                        </a:spcAft>
                        <a:buNone/>
                      </a:pPr>
                      <a:r>
                        <a:rPr lang="en" sz="1400"/>
                        <a:t>5-day Data</a:t>
                      </a:r>
                      <a:endParaRPr sz="1400"/>
                    </a:p>
                  </a:txBody>
                  <a:tcPr marT="91425" marB="91425" marR="91425" marL="91425"/>
                </a:tc>
                <a:tc>
                  <a:txBody>
                    <a:bodyPr/>
                    <a:lstStyle/>
                    <a:p>
                      <a:pPr indent="0" lvl="0" marL="0" rtl="0" algn="l">
                        <a:spcBef>
                          <a:spcPts val="0"/>
                        </a:spcBef>
                        <a:spcAft>
                          <a:spcPts val="0"/>
                        </a:spcAft>
                        <a:buNone/>
                      </a:pPr>
                      <a:r>
                        <a:rPr lang="en" sz="1400"/>
                        <a:t>10-hr Data</a:t>
                      </a:r>
                      <a:endParaRPr sz="1400"/>
                    </a:p>
                  </a:txBody>
                  <a:tcPr marT="91425" marB="91425" marR="91425" marL="91425"/>
                </a:tc>
                <a:tc>
                  <a:txBody>
                    <a:bodyPr/>
                    <a:lstStyle/>
                    <a:p>
                      <a:pPr indent="0" lvl="0" marL="0" rtl="0" algn="l">
                        <a:spcBef>
                          <a:spcPts val="0"/>
                        </a:spcBef>
                        <a:spcAft>
                          <a:spcPts val="0"/>
                        </a:spcAft>
                        <a:buNone/>
                      </a:pPr>
                      <a:r>
                        <a:rPr lang="en" sz="1400"/>
                        <a:t>30-min Data</a:t>
                      </a:r>
                      <a:endParaRPr sz="1400"/>
                    </a:p>
                  </a:txBody>
                  <a:tcPr marT="91425" marB="91425" marR="91425" marL="91425"/>
                </a:tc>
              </a:tr>
              <a:tr h="1550700">
                <a:tc>
                  <a:txBody>
                    <a:bodyPr/>
                    <a:lstStyle/>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[{"cameraUsage":"ANPR","alertType":"STOP_LINE_VIOLATION","id":"5b778007-797e-4313-b34c-c7c4812365bb","location":{"coordinates":[77.576809,12.948272],"type":"Point"},"junctionName":"VanivilasJN","vehicleType":"Undetermined","observationDateTime":"2024-03-12T14:23:05+05:30"}]</a:t>
                      </a:r>
                      <a:endParaRPr sz="1200"/>
                    </a:p>
                  </a:txBody>
                  <a:tcPr marT="91425" marB="91425" marR="91425" marL="91425"/>
                </a:tc>
                <a:tc>
                  <a:txBody>
                    <a:bodyPr/>
                    <a:lstStyle/>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cameraUsage":"ANPR","alertType":"LICENCE_PLATE_RECOGNITION","id":"5b778007-797e-4313-b34c-c7c4812365bb","location":{"coordinates":[77.645087,12.985709],"type":"Point"},"junctionName":"80feetoldmadradroad","vehicleType":"Auto","observationDateTime":"2024-03-10T06:30:02+05:30"}]</a:t>
                      </a:r>
                      <a:endParaRPr sz="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400"/>
                    </a:p>
                  </a:txBody>
                  <a:tcPr marT="91425" marB="91425" marR="91425" marL="91425"/>
                </a:tc>
                <a:tc>
                  <a:txBody>
                    <a:bodyPr/>
                    <a:lstStyle/>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[{"id":"5b778007-797e-4313-b34c-c7c4812365bb","cameraUsage":"ANPR","alertType":"LICENCE_PLATE_RECOGNITION","location":{"type":"Point","coordinates":[77.553042,12.998237]},"observationDateTime":"2024-03-10T05:30:00+05:30","junctionName":"Navarangacircle","vehicleType":"Car"}]</a:t>
                      </a:r>
                      <a:endParaRPr sz="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400"/>
                    </a:p>
                  </a:txBody>
                  <a:tcPr marT="91425" marB="91425" marR="91425" marL="91425"/>
                </a:tc>
              </a:tr>
              <a:tr h="987800">
                <a:tc>
                  <a:txBody>
                    <a:bodyPr/>
                    <a:lstStyle/>
                    <a:p>
                      <a:pPr indent="0" lvl="0" marL="0" rtl="0" algn="l">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start_time</a:t>
                      </a:r>
                      <a:r>
                        <a:rPr lang="en" sz="1100">
                          <a:solidFill>
                            <a:srgbClr val="D4D4D4"/>
                          </a:solidFill>
                          <a:highlight>
                            <a:srgbClr val="1E1E1E"/>
                          </a:highlight>
                          <a:latin typeface="Courier New"/>
                          <a:ea typeface="Courier New"/>
                          <a:cs typeface="Courier New"/>
                          <a:sym typeface="Courier New"/>
                        </a:rPr>
                        <a:t> = </a:t>
                      </a:r>
                      <a:r>
                        <a:rPr lang="en" sz="1100">
                          <a:solidFill>
                            <a:srgbClr val="CE9178"/>
                          </a:solidFill>
                          <a:highlight>
                            <a:srgbClr val="1E1E1E"/>
                          </a:highlight>
                          <a:latin typeface="Courier New"/>
                          <a:ea typeface="Courier New"/>
                          <a:cs typeface="Courier New"/>
                          <a:sym typeface="Courier New"/>
                        </a:rPr>
                        <a:t>"2024-03-10T05:00:00+05:30"</a:t>
                      </a:r>
                      <a:endParaRPr sz="11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end_time</a:t>
                      </a:r>
                      <a:r>
                        <a:rPr lang="en" sz="1100">
                          <a:solidFill>
                            <a:srgbClr val="D4D4D4"/>
                          </a:solidFill>
                          <a:highlight>
                            <a:srgbClr val="1E1E1E"/>
                          </a:highlight>
                          <a:latin typeface="Courier New"/>
                          <a:ea typeface="Courier New"/>
                          <a:cs typeface="Courier New"/>
                          <a:sym typeface="Courier New"/>
                        </a:rPr>
                        <a:t> = </a:t>
                      </a:r>
                      <a:r>
                        <a:rPr lang="en" sz="1100">
                          <a:solidFill>
                            <a:srgbClr val="CE9178"/>
                          </a:solidFill>
                          <a:highlight>
                            <a:srgbClr val="1E1E1E"/>
                          </a:highlight>
                          <a:latin typeface="Courier New"/>
                          <a:ea typeface="Courier New"/>
                          <a:cs typeface="Courier New"/>
                          <a:sym typeface="Courier New"/>
                        </a:rPr>
                        <a:t>"2024-03-15T05:30:00+05:30"</a:t>
                      </a:r>
                      <a:endParaRPr sz="1400"/>
                    </a:p>
                  </a:txBody>
                  <a:tcPr marT="91425" marB="91425" marR="91425" marL="91425"/>
                </a:tc>
                <a:tc>
                  <a:txBody>
                    <a:bodyPr/>
                    <a:lstStyle/>
                    <a:p>
                      <a:pPr indent="0" lvl="0" marL="0" rtl="0" algn="l">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start_time</a:t>
                      </a:r>
                      <a:r>
                        <a:rPr lang="en" sz="1100">
                          <a:solidFill>
                            <a:srgbClr val="D4D4D4"/>
                          </a:solidFill>
                          <a:highlight>
                            <a:srgbClr val="1E1E1E"/>
                          </a:highlight>
                          <a:latin typeface="Courier New"/>
                          <a:ea typeface="Courier New"/>
                          <a:cs typeface="Courier New"/>
                          <a:sym typeface="Courier New"/>
                        </a:rPr>
                        <a:t> = </a:t>
                      </a:r>
                      <a:r>
                        <a:rPr lang="en" sz="1100">
                          <a:solidFill>
                            <a:srgbClr val="CE9178"/>
                          </a:solidFill>
                          <a:highlight>
                            <a:srgbClr val="1E1E1E"/>
                          </a:highlight>
                          <a:latin typeface="Courier New"/>
                          <a:ea typeface="Courier New"/>
                          <a:cs typeface="Courier New"/>
                          <a:sym typeface="Courier New"/>
                        </a:rPr>
                        <a:t>"2024-03-10T05:00:00+05:30"</a:t>
                      </a:r>
                      <a:endParaRPr sz="110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end_time</a:t>
                      </a:r>
                      <a:r>
                        <a:rPr lang="en" sz="1100">
                          <a:solidFill>
                            <a:srgbClr val="D4D4D4"/>
                          </a:solidFill>
                          <a:highlight>
                            <a:srgbClr val="1E1E1E"/>
                          </a:highlight>
                          <a:latin typeface="Courier New"/>
                          <a:ea typeface="Courier New"/>
                          <a:cs typeface="Courier New"/>
                          <a:sym typeface="Courier New"/>
                        </a:rPr>
                        <a:t> = </a:t>
                      </a:r>
                      <a:r>
                        <a:rPr lang="en" sz="1100">
                          <a:solidFill>
                            <a:srgbClr val="CE9178"/>
                          </a:solidFill>
                          <a:highlight>
                            <a:srgbClr val="1E1E1E"/>
                          </a:highlight>
                          <a:latin typeface="Courier New"/>
                          <a:ea typeface="Courier New"/>
                          <a:cs typeface="Courier New"/>
                          <a:sym typeface="Courier New"/>
                        </a:rPr>
                        <a:t>"2024-03-10T15:30:00+05:30"</a:t>
                      </a:r>
                      <a:endParaRPr sz="110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400"/>
                    </a:p>
                  </a:txBody>
                  <a:tcPr marT="91425" marB="91425" marR="91425" marL="91425"/>
                </a:tc>
                <a:tc>
                  <a:txBody>
                    <a:bodyPr/>
                    <a:lstStyle/>
                    <a:p>
                      <a:pPr indent="0" lvl="0" marL="0" rtl="0" algn="l">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start_time</a:t>
                      </a:r>
                      <a:r>
                        <a:rPr lang="en" sz="1100">
                          <a:solidFill>
                            <a:srgbClr val="D4D4D4"/>
                          </a:solidFill>
                          <a:highlight>
                            <a:srgbClr val="1E1E1E"/>
                          </a:highlight>
                          <a:latin typeface="Courier New"/>
                          <a:ea typeface="Courier New"/>
                          <a:cs typeface="Courier New"/>
                          <a:sym typeface="Courier New"/>
                        </a:rPr>
                        <a:t> = </a:t>
                      </a:r>
                      <a:r>
                        <a:rPr lang="en" sz="1100">
                          <a:solidFill>
                            <a:srgbClr val="CE9178"/>
                          </a:solidFill>
                          <a:highlight>
                            <a:srgbClr val="1E1E1E"/>
                          </a:highlight>
                          <a:latin typeface="Courier New"/>
                          <a:ea typeface="Courier New"/>
                          <a:cs typeface="Courier New"/>
                          <a:sym typeface="Courier New"/>
                        </a:rPr>
                        <a:t>"2024-03-10T05:00:00+05:30"</a:t>
                      </a:r>
                      <a:endParaRPr sz="110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end_time</a:t>
                      </a:r>
                      <a:r>
                        <a:rPr lang="en" sz="1100">
                          <a:solidFill>
                            <a:srgbClr val="D4D4D4"/>
                          </a:solidFill>
                          <a:highlight>
                            <a:srgbClr val="1E1E1E"/>
                          </a:highlight>
                          <a:latin typeface="Courier New"/>
                          <a:ea typeface="Courier New"/>
                          <a:cs typeface="Courier New"/>
                          <a:sym typeface="Courier New"/>
                        </a:rPr>
                        <a:t> = </a:t>
                      </a:r>
                      <a:r>
                        <a:rPr lang="en" sz="1100">
                          <a:solidFill>
                            <a:srgbClr val="CE9178"/>
                          </a:solidFill>
                          <a:highlight>
                            <a:srgbClr val="1E1E1E"/>
                          </a:highlight>
                          <a:latin typeface="Courier New"/>
                          <a:ea typeface="Courier New"/>
                          <a:cs typeface="Courier New"/>
                          <a:sym typeface="Courier New"/>
                        </a:rPr>
                        <a:t>"2024-03-10T05:30:00+05:30"</a:t>
                      </a:r>
                      <a:endParaRPr sz="110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400"/>
                    </a:p>
                  </a:txBody>
                  <a:tcPr marT="91425" marB="91425" marR="91425" marL="91425"/>
                </a:tc>
              </a:tr>
              <a:tr h="716150">
                <a:tc>
                  <a:txBody>
                    <a:bodyPr/>
                    <a:lstStyle/>
                    <a:p>
                      <a:pPr indent="0" lvl="0" marL="0" rtl="0" algn="l">
                        <a:spcBef>
                          <a:spcPts val="0"/>
                        </a:spcBef>
                        <a:spcAft>
                          <a:spcPts val="0"/>
                        </a:spcAft>
                        <a:buNone/>
                      </a:pPr>
                      <a:r>
                        <a:rPr lang="en" sz="1300"/>
                        <a:t>First datapoint- Stop Line Violation</a:t>
                      </a:r>
                      <a:endParaRPr sz="1300"/>
                    </a:p>
                    <a:p>
                      <a:pPr indent="0" lvl="0" marL="0" rtl="0" algn="l">
                        <a:spcBef>
                          <a:spcPts val="0"/>
                        </a:spcBef>
                        <a:spcAft>
                          <a:spcPts val="0"/>
                        </a:spcAft>
                        <a:buNone/>
                      </a:pPr>
                      <a:r>
                        <a:rPr lang="en" sz="1300"/>
                        <a:t>@VanivilasJN</a:t>
                      </a:r>
                      <a:endParaRPr sz="1300"/>
                    </a:p>
                  </a:txBody>
                  <a:tcPr marT="91425" marB="91425" marR="91425" marL="91425"/>
                </a:tc>
                <a:tc>
                  <a:txBody>
                    <a:bodyPr/>
                    <a:lstStyle/>
                    <a:p>
                      <a:pPr indent="0" lvl="0" marL="0" rtl="0" algn="l">
                        <a:spcBef>
                          <a:spcPts val="0"/>
                        </a:spcBef>
                        <a:spcAft>
                          <a:spcPts val="0"/>
                        </a:spcAft>
                        <a:buNone/>
                      </a:pPr>
                      <a:r>
                        <a:rPr lang="en" sz="1300"/>
                        <a:t>First datapoint- License Plate Recognition @80feetoldmadradroad</a:t>
                      </a:r>
                      <a:endParaRPr sz="1300"/>
                    </a:p>
                    <a:p>
                      <a:pPr indent="0" lvl="0" marL="0" rtl="0" algn="l">
                        <a:spcBef>
                          <a:spcPts val="0"/>
                        </a:spcBef>
                        <a:spcAft>
                          <a:spcPts val="0"/>
                        </a:spcAft>
                        <a:buNone/>
                      </a:pPr>
                      <a:r>
                        <a:t/>
                      </a:r>
                      <a:endParaRPr sz="1400"/>
                    </a:p>
                  </a:txBody>
                  <a:tcPr marT="91425" marB="91425" marR="91425" marL="91425"/>
                </a:tc>
                <a:tc>
                  <a:txBody>
                    <a:bodyPr/>
                    <a:lstStyle/>
                    <a:p>
                      <a:pPr indent="0" lvl="0" marL="0" rtl="0" algn="l">
                        <a:spcBef>
                          <a:spcPts val="0"/>
                        </a:spcBef>
                        <a:spcAft>
                          <a:spcPts val="0"/>
                        </a:spcAft>
                        <a:buNone/>
                      </a:pPr>
                      <a:r>
                        <a:rPr lang="en" sz="1300"/>
                        <a:t>First datapoint- License Plate Recognition @Navarangacircle</a:t>
                      </a:r>
                      <a:endParaRPr sz="1300"/>
                    </a:p>
                    <a:p>
                      <a:pPr indent="0" lvl="0" marL="0" rtl="0" algn="l">
                        <a:spcBef>
                          <a:spcPts val="0"/>
                        </a:spcBef>
                        <a:spcAft>
                          <a:spcPts val="0"/>
                        </a:spcAft>
                        <a:buNone/>
                      </a:pPr>
                      <a:r>
                        <a:t/>
                      </a:r>
                      <a:endParaRPr sz="14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381825"/>
            <a:ext cx="8368200" cy="686100"/>
          </a:xfrm>
          <a:prstGeom prst="rect">
            <a:avLst/>
          </a:prstGeom>
        </p:spPr>
        <p:txBody>
          <a:bodyPr anchorCtr="0" anchor="b" bIns="91450" lIns="91450" spcFirstLastPara="1" rIns="91450" wrap="square" tIns="91450">
            <a:normAutofit/>
          </a:bodyPr>
          <a:lstStyle/>
          <a:p>
            <a:pPr indent="0" lvl="0" marL="0" rtl="0" algn="l">
              <a:spcBef>
                <a:spcPts val="0"/>
              </a:spcBef>
              <a:spcAft>
                <a:spcPts val="0"/>
              </a:spcAft>
              <a:buNone/>
            </a:pPr>
            <a:r>
              <a:rPr lang="en"/>
              <a:t>Frequency distribution based on Alert Types</a:t>
            </a:r>
            <a:endParaRPr/>
          </a:p>
        </p:txBody>
      </p:sp>
      <p:sp>
        <p:nvSpPr>
          <p:cNvPr id="85" name="Google Shape;85;p16"/>
          <p:cNvSpPr txBox="1"/>
          <p:nvPr>
            <p:ph idx="1" type="body"/>
          </p:nvPr>
        </p:nvSpPr>
        <p:spPr>
          <a:xfrm>
            <a:off x="3117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1348550" y="1144125"/>
            <a:ext cx="6416950" cy="383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50" lIns="91450" spcFirstLastPara="1" rIns="91450" wrap="square" tIns="9145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7"/>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4572000" y="1001775"/>
            <a:ext cx="4434350" cy="3420646"/>
          </a:xfrm>
          <a:prstGeom prst="rect">
            <a:avLst/>
          </a:prstGeom>
          <a:noFill/>
          <a:ln>
            <a:noFill/>
          </a:ln>
        </p:spPr>
      </p:pic>
      <p:pic>
        <p:nvPicPr>
          <p:cNvPr id="94" name="Google Shape;94;p17"/>
          <p:cNvPicPr preferRelativeResize="0"/>
          <p:nvPr/>
        </p:nvPicPr>
        <p:blipFill>
          <a:blip r:embed="rId4">
            <a:alphaModFix/>
          </a:blip>
          <a:stretch>
            <a:fillRect/>
          </a:stretch>
        </p:blipFill>
        <p:spPr>
          <a:xfrm>
            <a:off x="149700" y="1001775"/>
            <a:ext cx="4108400" cy="34206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50" lIns="91450" spcFirstLastPara="1" rIns="91450" wrap="square" tIns="91450">
            <a:normAutofit fontScale="90000"/>
          </a:bodyPr>
          <a:lstStyle/>
          <a:p>
            <a:pPr indent="0" lvl="0" marL="0" rtl="0" algn="l">
              <a:spcBef>
                <a:spcPts val="0"/>
              </a:spcBef>
              <a:spcAft>
                <a:spcPts val="0"/>
              </a:spcAft>
              <a:buNone/>
            </a:pPr>
            <a:r>
              <a:rPr lang="en"/>
              <a:t>Frequency distribution based on Vehicle Types</a:t>
            </a:r>
            <a:endParaRPr/>
          </a:p>
        </p:txBody>
      </p:sp>
      <p:sp>
        <p:nvSpPr>
          <p:cNvPr id="100" name="Google Shape;100;p18"/>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92125" y="1407825"/>
            <a:ext cx="4343950" cy="2574375"/>
          </a:xfrm>
          <a:prstGeom prst="rect">
            <a:avLst/>
          </a:prstGeom>
          <a:noFill/>
          <a:ln>
            <a:noFill/>
          </a:ln>
        </p:spPr>
      </p:pic>
      <p:pic>
        <p:nvPicPr>
          <p:cNvPr id="102" name="Google Shape;102;p18"/>
          <p:cNvPicPr preferRelativeResize="0"/>
          <p:nvPr/>
        </p:nvPicPr>
        <p:blipFill>
          <a:blip r:embed="rId4">
            <a:alphaModFix/>
          </a:blip>
          <a:stretch>
            <a:fillRect/>
          </a:stretch>
        </p:blipFill>
        <p:spPr>
          <a:xfrm>
            <a:off x="4526600" y="2202850"/>
            <a:ext cx="4500075" cy="266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244150"/>
            <a:ext cx="8368200" cy="686100"/>
          </a:xfrm>
          <a:prstGeom prst="rect">
            <a:avLst/>
          </a:prstGeom>
        </p:spPr>
        <p:txBody>
          <a:bodyPr anchorCtr="0" anchor="b" bIns="91450" lIns="91450" spcFirstLastPara="1" rIns="91450" wrap="square" tIns="91450">
            <a:normAutofit/>
          </a:bodyPr>
          <a:lstStyle/>
          <a:p>
            <a:pPr indent="0" lvl="0" marL="0" rtl="0" algn="l">
              <a:spcBef>
                <a:spcPts val="0"/>
              </a:spcBef>
              <a:spcAft>
                <a:spcPts val="0"/>
              </a:spcAft>
              <a:buNone/>
            </a:pPr>
            <a:r>
              <a:rPr lang="en"/>
              <a:t>Frequency of Alerts by Junction Name</a:t>
            </a:r>
            <a:endParaRPr/>
          </a:p>
        </p:txBody>
      </p:sp>
      <p:sp>
        <p:nvSpPr>
          <p:cNvPr id="108" name="Google Shape;108;p19"/>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542325" y="930250"/>
            <a:ext cx="6891700" cy="4080276"/>
          </a:xfrm>
          <a:prstGeom prst="rect">
            <a:avLst/>
          </a:prstGeom>
          <a:noFill/>
          <a:ln>
            <a:noFill/>
          </a:ln>
        </p:spPr>
      </p:pic>
      <p:sp>
        <p:nvSpPr>
          <p:cNvPr id="110" name="Google Shape;110;p19"/>
          <p:cNvSpPr txBox="1"/>
          <p:nvPr/>
        </p:nvSpPr>
        <p:spPr>
          <a:xfrm>
            <a:off x="7733700" y="3062600"/>
            <a:ext cx="1359000" cy="4383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47 Junctions</a:t>
            </a:r>
            <a:endParaRPr sz="15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87900" y="458025"/>
            <a:ext cx="8368200" cy="686100"/>
          </a:xfrm>
          <a:prstGeom prst="rect">
            <a:avLst/>
          </a:prstGeom>
        </p:spPr>
        <p:txBody>
          <a:bodyPr anchorCtr="0" anchor="b" bIns="91450" lIns="91450" spcFirstLastPara="1" rIns="91450" wrap="square" tIns="9145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6" name="Google Shape;116;p20"/>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17" name="Google Shape;117;p20"/>
          <p:cNvPicPr preferRelativeResize="0"/>
          <p:nvPr/>
        </p:nvPicPr>
        <p:blipFill>
          <a:blip r:embed="rId3">
            <a:alphaModFix/>
          </a:blip>
          <a:stretch>
            <a:fillRect/>
          </a:stretch>
        </p:blipFill>
        <p:spPr>
          <a:xfrm>
            <a:off x="1019575" y="603875"/>
            <a:ext cx="6906325" cy="4088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50" lIns="91450" spcFirstLastPara="1" rIns="91450" wrap="square" tIns="9145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p21"/>
          <p:cNvSpPr txBox="1"/>
          <p:nvPr>
            <p:ph idx="1" type="body"/>
          </p:nvPr>
        </p:nvSpPr>
        <p:spPr>
          <a:xfrm>
            <a:off x="387900" y="1489824"/>
            <a:ext cx="8368200" cy="3078900"/>
          </a:xfrm>
          <a:prstGeom prst="rect">
            <a:avLst/>
          </a:prstGeom>
        </p:spPr>
        <p:txBody>
          <a:bodyPr anchorCtr="0" anchor="t" bIns="91450" lIns="91450" spcFirstLastPara="1" rIns="91450" wrap="square" tIns="91450">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4" name="Google Shape;124;p21"/>
          <p:cNvPicPr preferRelativeResize="0"/>
          <p:nvPr/>
        </p:nvPicPr>
        <p:blipFill>
          <a:blip r:embed="rId3">
            <a:alphaModFix/>
          </a:blip>
          <a:stretch>
            <a:fillRect/>
          </a:stretch>
        </p:blipFill>
        <p:spPr>
          <a:xfrm>
            <a:off x="76200" y="415250"/>
            <a:ext cx="4867851" cy="2903976"/>
          </a:xfrm>
          <a:prstGeom prst="rect">
            <a:avLst/>
          </a:prstGeom>
          <a:noFill/>
          <a:ln>
            <a:noFill/>
          </a:ln>
        </p:spPr>
      </p:pic>
      <p:pic>
        <p:nvPicPr>
          <p:cNvPr id="125" name="Google Shape;125;p21"/>
          <p:cNvPicPr preferRelativeResize="0"/>
          <p:nvPr/>
        </p:nvPicPr>
        <p:blipFill>
          <a:blip r:embed="rId4">
            <a:alphaModFix/>
          </a:blip>
          <a:stretch>
            <a:fillRect/>
          </a:stretch>
        </p:blipFill>
        <p:spPr>
          <a:xfrm>
            <a:off x="5072125" y="1661750"/>
            <a:ext cx="3967249" cy="317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