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a9a15ee3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a9a15ee3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ba9a15ee3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ba9a15ee3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ba9a15ee3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ba9a15ee3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a9a15ee3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a9a15ee3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b1c501f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b1c501f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a9a15ee3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ba9a15ee3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a9a15ee3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a9a15ee3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b1b9c488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b1b9c488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Weekly Update 5</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Sarang Deb Saha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Scraping FIR portal</a:t>
            </a:r>
            <a:endParaRPr/>
          </a:p>
          <a:p>
            <a:pPr indent="-342900" lvl="0" marL="457200" rtl="0" algn="l">
              <a:spcBef>
                <a:spcPts val="0"/>
              </a:spcBef>
              <a:spcAft>
                <a:spcPts val="0"/>
              </a:spcAft>
              <a:buSzPts val="1800"/>
              <a:buAutoNum type="arabicPeriod"/>
            </a:pPr>
            <a:r>
              <a:rPr lang="en"/>
              <a:t>Extracting relevant data from the FIRs</a:t>
            </a:r>
            <a:endParaRPr/>
          </a:p>
          <a:p>
            <a:pPr indent="-342900" lvl="0" marL="457200" rtl="0" algn="l">
              <a:spcBef>
                <a:spcPts val="0"/>
              </a:spcBef>
              <a:spcAft>
                <a:spcPts val="0"/>
              </a:spcAft>
              <a:buSzPts val="1800"/>
              <a:buAutoNum type="arabicPeriod"/>
            </a:pPr>
            <a:r>
              <a:rPr lang="en"/>
              <a:t>Using the ‘getallevents.py’ script for intersection data.</a:t>
            </a:r>
            <a:endParaRPr/>
          </a:p>
          <a:p>
            <a:pPr indent="-317500" lvl="1" marL="914400" rtl="0" algn="l">
              <a:spcBef>
                <a:spcPts val="0"/>
              </a:spcBef>
              <a:spcAft>
                <a:spcPts val="0"/>
              </a:spcAft>
              <a:buSzPts val="1400"/>
              <a:buAutoNum type="alphaLcPeriod"/>
            </a:pPr>
            <a:r>
              <a:rPr lang="en"/>
              <a:t>We still need permission for the API endpoint.</a:t>
            </a:r>
            <a:endParaRPr/>
          </a:p>
          <a:p>
            <a:pPr indent="-368300" lvl="0" marL="457200" rtl="0" algn="l">
              <a:spcBef>
                <a:spcPts val="0"/>
              </a:spcBef>
              <a:spcAft>
                <a:spcPts val="0"/>
              </a:spcAft>
              <a:buSzPts val="2200"/>
              <a:buAutoNum type="arabicPeriod"/>
            </a:pPr>
            <a:r>
              <a:rPr lang="en"/>
              <a:t>Notebook for analyzing the data we get from 3</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en"/>
              <a:t>FIR Portal</a:t>
            </a:r>
            <a:endParaRPr/>
          </a:p>
        </p:txBody>
      </p:sp>
      <p:sp>
        <p:nvSpPr>
          <p:cNvPr id="85" name="Google Shape;85;p1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lphaUcPeriod"/>
            </a:pPr>
            <a:r>
              <a:rPr lang="en"/>
              <a:t>Concerns regarding the website/portal security.</a:t>
            </a:r>
            <a:endParaRPr/>
          </a:p>
          <a:p>
            <a:pPr indent="0" lvl="0" marL="457200" rtl="0" algn="l">
              <a:spcBef>
                <a:spcPts val="1200"/>
              </a:spcBef>
              <a:spcAft>
                <a:spcPts val="1200"/>
              </a:spcAft>
              <a:buNone/>
            </a:pPr>
            <a:r>
              <a:rPr lang="en"/>
              <a:t> </a:t>
            </a:r>
            <a:endParaRPr/>
          </a:p>
        </p:txBody>
      </p:sp>
      <p:pic>
        <p:nvPicPr>
          <p:cNvPr id="86" name="Google Shape;86;p15"/>
          <p:cNvPicPr preferRelativeResize="0"/>
          <p:nvPr/>
        </p:nvPicPr>
        <p:blipFill>
          <a:blip r:embed="rId3">
            <a:alphaModFix/>
          </a:blip>
          <a:stretch>
            <a:fillRect/>
          </a:stretch>
        </p:blipFill>
        <p:spPr>
          <a:xfrm>
            <a:off x="33450" y="2119879"/>
            <a:ext cx="2806715" cy="2402099"/>
          </a:xfrm>
          <a:prstGeom prst="rect">
            <a:avLst/>
          </a:prstGeom>
          <a:noFill/>
          <a:ln>
            <a:noFill/>
          </a:ln>
        </p:spPr>
      </p:pic>
      <p:pic>
        <p:nvPicPr>
          <p:cNvPr id="87" name="Google Shape;87;p15"/>
          <p:cNvPicPr preferRelativeResize="0"/>
          <p:nvPr/>
        </p:nvPicPr>
        <p:blipFill>
          <a:blip r:embed="rId4">
            <a:alphaModFix/>
          </a:blip>
          <a:stretch>
            <a:fillRect/>
          </a:stretch>
        </p:blipFill>
        <p:spPr>
          <a:xfrm>
            <a:off x="2924500" y="2094325"/>
            <a:ext cx="5177199" cy="1339832"/>
          </a:xfrm>
          <a:prstGeom prst="rect">
            <a:avLst/>
          </a:prstGeom>
          <a:noFill/>
          <a:ln>
            <a:noFill/>
          </a:ln>
        </p:spPr>
      </p:pic>
      <p:sp>
        <p:nvSpPr>
          <p:cNvPr id="88" name="Google Shape;88;p15"/>
          <p:cNvSpPr txBox="1"/>
          <p:nvPr/>
        </p:nvSpPr>
        <p:spPr>
          <a:xfrm>
            <a:off x="1018025" y="4598175"/>
            <a:ext cx="1155000" cy="2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Lato"/>
                <a:ea typeface="Lato"/>
                <a:cs typeface="Lato"/>
                <a:sym typeface="Lato"/>
              </a:rPr>
              <a:t>KSP</a:t>
            </a:r>
            <a:endParaRPr b="1" sz="1300">
              <a:solidFill>
                <a:schemeClr val="dk2"/>
              </a:solidFill>
              <a:latin typeface="Lato"/>
              <a:ea typeface="Lato"/>
              <a:cs typeface="Lato"/>
              <a:sym typeface="Lato"/>
            </a:endParaRPr>
          </a:p>
        </p:txBody>
      </p:sp>
      <p:sp>
        <p:nvSpPr>
          <p:cNvPr id="89" name="Google Shape;89;p15"/>
          <p:cNvSpPr txBox="1"/>
          <p:nvPr/>
        </p:nvSpPr>
        <p:spPr>
          <a:xfrm>
            <a:off x="6889813" y="3338025"/>
            <a:ext cx="1155000" cy="2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Lato"/>
                <a:ea typeface="Lato"/>
                <a:cs typeface="Lato"/>
                <a:sym typeface="Lato"/>
              </a:rPr>
              <a:t>Delhi Police</a:t>
            </a:r>
            <a:endParaRPr b="1" sz="1300">
              <a:solidFill>
                <a:schemeClr val="dk2"/>
              </a:solidFill>
              <a:latin typeface="Lato"/>
              <a:ea typeface="Lato"/>
              <a:cs typeface="Lato"/>
              <a:sym typeface="Lato"/>
            </a:endParaRPr>
          </a:p>
        </p:txBody>
      </p:sp>
      <p:pic>
        <p:nvPicPr>
          <p:cNvPr id="90" name="Google Shape;90;p15"/>
          <p:cNvPicPr preferRelativeResize="0"/>
          <p:nvPr/>
        </p:nvPicPr>
        <p:blipFill>
          <a:blip r:embed="rId5">
            <a:alphaModFix/>
          </a:blip>
          <a:stretch>
            <a:fillRect/>
          </a:stretch>
        </p:blipFill>
        <p:spPr>
          <a:xfrm>
            <a:off x="2840163" y="3519774"/>
            <a:ext cx="3889125" cy="1807825"/>
          </a:xfrm>
          <a:prstGeom prst="rect">
            <a:avLst/>
          </a:prstGeom>
          <a:noFill/>
          <a:ln>
            <a:noFill/>
          </a:ln>
        </p:spPr>
      </p:pic>
      <p:sp>
        <p:nvSpPr>
          <p:cNvPr id="91" name="Google Shape;91;p15"/>
          <p:cNvSpPr txBox="1"/>
          <p:nvPr/>
        </p:nvSpPr>
        <p:spPr>
          <a:xfrm>
            <a:off x="6946688" y="4420750"/>
            <a:ext cx="1155000" cy="2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Lato"/>
                <a:ea typeface="Lato"/>
                <a:cs typeface="Lato"/>
                <a:sym typeface="Lato"/>
              </a:rPr>
              <a:t>Bihar</a:t>
            </a:r>
            <a:r>
              <a:rPr b="1" lang="en" sz="1300">
                <a:solidFill>
                  <a:schemeClr val="dk2"/>
                </a:solidFill>
                <a:latin typeface="Lato"/>
                <a:ea typeface="Lato"/>
                <a:cs typeface="Lato"/>
                <a:sym typeface="Lato"/>
              </a:rPr>
              <a:t> Police</a:t>
            </a:r>
            <a:endParaRPr b="1" sz="1300">
              <a:solidFill>
                <a:schemeClr val="dk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7" name="Google Shape;97;p1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98" name="Google Shape;98;p16"/>
          <p:cNvPicPr preferRelativeResize="0"/>
          <p:nvPr/>
        </p:nvPicPr>
        <p:blipFill>
          <a:blip r:embed="rId3">
            <a:alphaModFix/>
          </a:blip>
          <a:stretch>
            <a:fillRect/>
          </a:stretch>
        </p:blipFill>
        <p:spPr>
          <a:xfrm>
            <a:off x="0" y="489725"/>
            <a:ext cx="9144000" cy="2667000"/>
          </a:xfrm>
          <a:prstGeom prst="rect">
            <a:avLst/>
          </a:prstGeom>
          <a:noFill/>
          <a:ln>
            <a:noFill/>
          </a:ln>
        </p:spPr>
      </p:pic>
      <p:sp>
        <p:nvSpPr>
          <p:cNvPr id="99" name="Google Shape;99;p16"/>
          <p:cNvSpPr txBox="1"/>
          <p:nvPr/>
        </p:nvSpPr>
        <p:spPr>
          <a:xfrm>
            <a:off x="3926600" y="3113950"/>
            <a:ext cx="2192100" cy="2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Lato"/>
                <a:ea typeface="Lato"/>
                <a:cs typeface="Lato"/>
                <a:sym typeface="Lato"/>
              </a:rPr>
              <a:t>Andaman and Nicobar</a:t>
            </a:r>
            <a:endParaRPr b="1" sz="1300">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558175" y="287175"/>
            <a:ext cx="74151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Extracting relevant data from the FIRs</a:t>
            </a:r>
            <a:endParaRPr/>
          </a:p>
          <a:p>
            <a:pPr indent="0" lvl="0" marL="0" rtl="0" algn="l">
              <a:spcBef>
                <a:spcPts val="0"/>
              </a:spcBef>
              <a:spcAft>
                <a:spcPts val="0"/>
              </a:spcAft>
              <a:buClr>
                <a:schemeClr val="dk2"/>
              </a:buClr>
              <a:buSzPct val="36666"/>
              <a:buFont typeface="Arial"/>
              <a:buNone/>
            </a:pPr>
            <a:r>
              <a:t/>
            </a:r>
            <a:endParaRPr/>
          </a:p>
          <a:p>
            <a:pPr indent="0" lvl="0" marL="0" rtl="0" algn="l">
              <a:spcBef>
                <a:spcPts val="0"/>
              </a:spcBef>
              <a:spcAft>
                <a:spcPts val="0"/>
              </a:spcAft>
              <a:buNone/>
            </a:pPr>
            <a:r>
              <a:t/>
            </a:r>
            <a:endParaRPr/>
          </a:p>
        </p:txBody>
      </p:sp>
      <p:sp>
        <p:nvSpPr>
          <p:cNvPr id="105" name="Google Shape;105;p17"/>
          <p:cNvSpPr txBox="1"/>
          <p:nvPr>
            <p:ph idx="1" type="body"/>
          </p:nvPr>
        </p:nvSpPr>
        <p:spPr>
          <a:xfrm>
            <a:off x="2336075" y="696675"/>
            <a:ext cx="6331500" cy="395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sz="1100"/>
              <a:t>PS_id &amp;&amp; Crime No.</a:t>
            </a:r>
            <a:endParaRPr sz="1100"/>
          </a:p>
          <a:p>
            <a:pPr indent="-298450" lvl="0" marL="457200" rtl="0" algn="l">
              <a:spcBef>
                <a:spcPts val="0"/>
              </a:spcBef>
              <a:spcAft>
                <a:spcPts val="0"/>
              </a:spcAft>
              <a:buSzPts val="1100"/>
              <a:buAutoNum type="arabicPeriod"/>
            </a:pPr>
            <a:r>
              <a:rPr lang="en" sz="1100"/>
              <a:t>Circle/Sub Division</a:t>
            </a:r>
            <a:endParaRPr sz="1100"/>
          </a:p>
          <a:p>
            <a:pPr indent="-298450" lvl="0" marL="457200" rtl="0" algn="l">
              <a:spcBef>
                <a:spcPts val="0"/>
              </a:spcBef>
              <a:spcAft>
                <a:spcPts val="0"/>
              </a:spcAft>
              <a:buSzPts val="1100"/>
              <a:buAutoNum type="arabicPeriod"/>
            </a:pPr>
            <a:r>
              <a:rPr lang="en" sz="1100"/>
              <a:t>PS_name</a:t>
            </a:r>
            <a:endParaRPr sz="1100"/>
          </a:p>
          <a:p>
            <a:pPr indent="-298450" lvl="0" marL="457200" rtl="0" algn="l">
              <a:spcBef>
                <a:spcPts val="0"/>
              </a:spcBef>
              <a:spcAft>
                <a:spcPts val="0"/>
              </a:spcAft>
              <a:buSzPts val="1100"/>
              <a:buAutoNum type="arabicPeriod"/>
            </a:pPr>
            <a:r>
              <a:rPr lang="en" sz="1100"/>
              <a:t>FIR Date</a:t>
            </a:r>
            <a:endParaRPr sz="1100"/>
          </a:p>
          <a:p>
            <a:pPr indent="-298450" lvl="0" marL="457200" rtl="0" algn="l">
              <a:spcBef>
                <a:spcPts val="0"/>
              </a:spcBef>
              <a:spcAft>
                <a:spcPts val="0"/>
              </a:spcAft>
              <a:buSzPts val="1100"/>
              <a:buAutoNum type="arabicPeriod"/>
            </a:pPr>
            <a:r>
              <a:rPr lang="en" sz="1100"/>
              <a:t>Act &amp; Section</a:t>
            </a:r>
            <a:endParaRPr sz="1100"/>
          </a:p>
          <a:p>
            <a:pPr indent="-298450" lvl="0" marL="457200" rtl="0" algn="l">
              <a:spcBef>
                <a:spcPts val="0"/>
              </a:spcBef>
              <a:spcAft>
                <a:spcPts val="0"/>
              </a:spcAft>
              <a:buSzPts val="1100"/>
              <a:buAutoNum type="arabicPeriod"/>
            </a:pPr>
            <a:r>
              <a:rPr lang="en" sz="1100"/>
              <a:t>Day of </a:t>
            </a:r>
            <a:r>
              <a:rPr lang="en" sz="1100"/>
              <a:t>occurrence</a:t>
            </a:r>
            <a:endParaRPr sz="1100"/>
          </a:p>
          <a:p>
            <a:pPr indent="-298450" lvl="0" marL="457200" rtl="0" algn="l">
              <a:spcBef>
                <a:spcPts val="0"/>
              </a:spcBef>
              <a:spcAft>
                <a:spcPts val="0"/>
              </a:spcAft>
              <a:buSzPts val="1100"/>
              <a:buAutoNum type="arabicPeriod"/>
            </a:pPr>
            <a:r>
              <a:rPr lang="en" sz="1100"/>
              <a:t>Date of Occurrence</a:t>
            </a:r>
            <a:endParaRPr sz="1100"/>
          </a:p>
          <a:p>
            <a:pPr indent="-298450" lvl="0" marL="457200" rtl="0" algn="l">
              <a:spcBef>
                <a:spcPts val="0"/>
              </a:spcBef>
              <a:spcAft>
                <a:spcPts val="0"/>
              </a:spcAft>
              <a:buSzPts val="1100"/>
              <a:buAutoNum type="arabicPeriod"/>
            </a:pPr>
            <a:r>
              <a:rPr lang="en" sz="1100"/>
              <a:t>Time of Occurence</a:t>
            </a:r>
            <a:endParaRPr sz="1100"/>
          </a:p>
          <a:p>
            <a:pPr indent="-298450" lvl="0" marL="457200" rtl="0" algn="l">
              <a:spcBef>
                <a:spcPts val="0"/>
              </a:spcBef>
              <a:spcAft>
                <a:spcPts val="0"/>
              </a:spcAft>
              <a:buSzPts val="1100"/>
              <a:buAutoNum type="arabicPeriod"/>
            </a:pPr>
            <a:r>
              <a:rPr lang="en" sz="1100"/>
              <a:t>Place of Occurence</a:t>
            </a:r>
            <a:endParaRPr sz="1100"/>
          </a:p>
          <a:p>
            <a:pPr indent="-298450" lvl="0" marL="457200" rtl="0" algn="l">
              <a:spcBef>
                <a:spcPts val="0"/>
              </a:spcBef>
              <a:spcAft>
                <a:spcPts val="0"/>
              </a:spcAft>
              <a:buSzPts val="1100"/>
              <a:buAutoNum type="arabicPeriod"/>
            </a:pPr>
            <a:r>
              <a:rPr lang="en" sz="1100"/>
              <a:t>Distance from PS</a:t>
            </a:r>
            <a:endParaRPr sz="1100"/>
          </a:p>
          <a:p>
            <a:pPr indent="-298450" lvl="0" marL="457200" rtl="0" algn="l">
              <a:spcBef>
                <a:spcPts val="0"/>
              </a:spcBef>
              <a:spcAft>
                <a:spcPts val="0"/>
              </a:spcAft>
              <a:buSzPts val="1100"/>
              <a:buAutoNum type="arabicPeriod"/>
            </a:pPr>
            <a:r>
              <a:rPr lang="en" sz="1100"/>
              <a:t>Victim_age</a:t>
            </a:r>
            <a:endParaRPr sz="1100"/>
          </a:p>
          <a:p>
            <a:pPr indent="-298450" lvl="0" marL="457200" rtl="0" algn="l">
              <a:spcBef>
                <a:spcPts val="0"/>
              </a:spcBef>
              <a:spcAft>
                <a:spcPts val="0"/>
              </a:spcAft>
              <a:buSzPts val="1100"/>
              <a:buAutoNum type="arabicPeriod"/>
            </a:pPr>
            <a:r>
              <a:rPr lang="en" sz="1100"/>
              <a:t>Victim_gender</a:t>
            </a:r>
            <a:endParaRPr sz="1100"/>
          </a:p>
          <a:p>
            <a:pPr indent="-298450" lvl="0" marL="457200" rtl="0" algn="l">
              <a:spcBef>
                <a:spcPts val="0"/>
              </a:spcBef>
              <a:spcAft>
                <a:spcPts val="0"/>
              </a:spcAft>
              <a:buSzPts val="1100"/>
              <a:buAutoNum type="arabicPeriod"/>
            </a:pPr>
            <a:r>
              <a:rPr lang="en" sz="1100"/>
              <a:t>Vehicle_Make</a:t>
            </a:r>
            <a:endParaRPr sz="1100"/>
          </a:p>
          <a:p>
            <a:pPr indent="-298450" lvl="0" marL="457200" rtl="0" algn="l">
              <a:spcBef>
                <a:spcPts val="0"/>
              </a:spcBef>
              <a:spcAft>
                <a:spcPts val="0"/>
              </a:spcAft>
              <a:buSzPts val="1100"/>
              <a:buAutoNum type="arabicPeriod"/>
            </a:pPr>
            <a:r>
              <a:rPr lang="en" sz="1100"/>
              <a:t>Vehicle_Year</a:t>
            </a:r>
            <a:endParaRPr sz="1100"/>
          </a:p>
          <a:p>
            <a:pPr indent="-298450" lvl="0" marL="457200" rtl="0" algn="l">
              <a:spcBef>
                <a:spcPts val="0"/>
              </a:spcBef>
              <a:spcAft>
                <a:spcPts val="0"/>
              </a:spcAft>
              <a:buSzPts val="1100"/>
              <a:buAutoNum type="arabicPeriod"/>
            </a:pPr>
            <a:r>
              <a:rPr lang="en" sz="1100"/>
              <a:t>Damage_value</a:t>
            </a:r>
            <a:endParaRPr sz="1100"/>
          </a:p>
          <a:p>
            <a:pPr indent="-298450" lvl="0" marL="457200" rtl="0" algn="l">
              <a:spcBef>
                <a:spcPts val="0"/>
              </a:spcBef>
              <a:spcAft>
                <a:spcPts val="0"/>
              </a:spcAft>
              <a:buSzPts val="1100"/>
              <a:buAutoNum type="arabicPeriod"/>
            </a:pPr>
            <a:r>
              <a:rPr lang="en" sz="1100"/>
              <a:t>Violation_details</a:t>
            </a:r>
            <a:endParaRPr sz="1100"/>
          </a:p>
          <a:p>
            <a:pPr indent="-285750" lvl="1" marL="914400" rtl="0" algn="l">
              <a:spcBef>
                <a:spcPts val="0"/>
              </a:spcBef>
              <a:spcAft>
                <a:spcPts val="0"/>
              </a:spcAft>
              <a:buSzPts val="900"/>
              <a:buAutoNum type="alphaLcPeriod"/>
            </a:pPr>
            <a:r>
              <a:rPr lang="en" sz="900"/>
              <a:t>Violation_nature</a:t>
            </a:r>
            <a:endParaRPr sz="900"/>
          </a:p>
          <a:p>
            <a:pPr indent="-285750" lvl="1" marL="914400" rtl="0" algn="l">
              <a:spcBef>
                <a:spcPts val="0"/>
              </a:spcBef>
              <a:spcAft>
                <a:spcPts val="0"/>
              </a:spcAft>
              <a:buSzPts val="900"/>
              <a:buAutoNum type="alphaLcPeriod"/>
            </a:pPr>
            <a:r>
              <a:rPr lang="en" sz="900"/>
              <a:t>Violation_cause</a:t>
            </a:r>
            <a:endParaRPr sz="900"/>
          </a:p>
          <a:p>
            <a:pPr indent="-285750" lvl="1" marL="914400" rtl="0" algn="l">
              <a:spcBef>
                <a:spcPts val="0"/>
              </a:spcBef>
              <a:spcAft>
                <a:spcPts val="0"/>
              </a:spcAft>
              <a:buSzPts val="900"/>
              <a:buAutoNum type="alphaLcPeriod"/>
            </a:pPr>
            <a:r>
              <a:rPr lang="en" sz="900"/>
              <a:t>Severity (in case of accident)</a:t>
            </a:r>
            <a:endParaRPr sz="900"/>
          </a:p>
          <a:p>
            <a:pPr indent="-298450" lvl="0" marL="457200" rtl="0" algn="l">
              <a:spcBef>
                <a:spcPts val="0"/>
              </a:spcBef>
              <a:spcAft>
                <a:spcPts val="0"/>
              </a:spcAft>
              <a:buSzPts val="1100"/>
              <a:buAutoNum type="arabicPeriod"/>
            </a:pPr>
            <a:r>
              <a:rPr lang="en" sz="1100"/>
              <a:t>Number of Casualties</a:t>
            </a:r>
            <a:endParaRPr sz="1100"/>
          </a:p>
          <a:p>
            <a:pPr indent="-298450" lvl="0" marL="457200" rtl="0" algn="l">
              <a:spcBef>
                <a:spcPts val="0"/>
              </a:spcBef>
              <a:spcAft>
                <a:spcPts val="0"/>
              </a:spcAft>
              <a:buSzPts val="1100"/>
              <a:buAutoNum type="arabicPeriod"/>
            </a:pPr>
            <a:r>
              <a:rPr lang="en" sz="1100"/>
              <a:t>Fatality</a:t>
            </a:r>
            <a:endParaRPr sz="1100"/>
          </a:p>
        </p:txBody>
      </p:sp>
      <p:sp>
        <p:nvSpPr>
          <p:cNvPr id="106" name="Google Shape;106;p17"/>
          <p:cNvSpPr txBox="1"/>
          <p:nvPr/>
        </p:nvSpPr>
        <p:spPr>
          <a:xfrm>
            <a:off x="6738950" y="2438100"/>
            <a:ext cx="1486500" cy="2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Lato"/>
                <a:ea typeface="Lato"/>
                <a:cs typeface="Lato"/>
                <a:sym typeface="Lato"/>
              </a:rPr>
              <a:t>Using the script</a:t>
            </a:r>
            <a:endParaRPr b="1" sz="1300">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Extraction Techniques</a:t>
            </a:r>
            <a:endParaRPr/>
          </a:p>
        </p:txBody>
      </p:sp>
      <p:sp>
        <p:nvSpPr>
          <p:cNvPr id="112" name="Google Shape;112;p18"/>
          <p:cNvSpPr txBox="1"/>
          <p:nvPr>
            <p:ph idx="1" type="body"/>
          </p:nvPr>
        </p:nvSpPr>
        <p:spPr>
          <a:xfrm>
            <a:off x="2410112" y="1443376"/>
            <a:ext cx="6321600" cy="3002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
              <a:t>Using Regex - PyPDF2, re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Using TextBox Coordinates - pdfquery, pandas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Using Neighboring Keywords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OCR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1071475" y="423550"/>
            <a:ext cx="76503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Additional features that can be extracted via 3rd party services</a:t>
            </a:r>
            <a:endParaRPr/>
          </a:p>
        </p:txBody>
      </p:sp>
      <p:sp>
        <p:nvSpPr>
          <p:cNvPr id="118" name="Google Shape;118;p19"/>
          <p:cNvSpPr txBox="1"/>
          <p:nvPr>
            <p:ph idx="1" type="body"/>
          </p:nvPr>
        </p:nvSpPr>
        <p:spPr>
          <a:xfrm>
            <a:off x="2410100" y="1519575"/>
            <a:ext cx="6321600" cy="3286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Latitude-Longitude by mapping the data</a:t>
            </a:r>
            <a:endParaRPr/>
          </a:p>
          <a:p>
            <a:pPr indent="-342900" lvl="0" marL="457200" rtl="0" algn="l">
              <a:spcBef>
                <a:spcPts val="0"/>
              </a:spcBef>
              <a:spcAft>
                <a:spcPts val="0"/>
              </a:spcAft>
              <a:buSzPts val="1800"/>
              <a:buAutoNum type="arabicPeriod"/>
            </a:pPr>
            <a:r>
              <a:rPr lang="en"/>
              <a:t>Weather at the time of incident</a:t>
            </a:r>
            <a:endParaRPr/>
          </a:p>
          <a:p>
            <a:pPr indent="-342900" lvl="0" marL="457200" rtl="0" algn="l">
              <a:spcBef>
                <a:spcPts val="0"/>
              </a:spcBef>
              <a:spcAft>
                <a:spcPts val="0"/>
              </a:spcAft>
              <a:buSzPts val="1800"/>
              <a:buAutoNum type="arabicPeriod"/>
            </a:pPr>
            <a:r>
              <a:rPr lang="en"/>
              <a:t>Type of road</a:t>
            </a:r>
            <a:endParaRPr/>
          </a:p>
          <a:p>
            <a:pPr indent="-342900" lvl="0" marL="457200" rtl="0" algn="l">
              <a:spcBef>
                <a:spcPts val="0"/>
              </a:spcBef>
              <a:spcAft>
                <a:spcPts val="0"/>
              </a:spcAft>
              <a:buSzPts val="1800"/>
              <a:buAutoNum type="arabicPeriod"/>
            </a:pPr>
            <a:r>
              <a:rPr lang="en"/>
              <a:t>Speed limit</a:t>
            </a:r>
            <a:endParaRPr/>
          </a:p>
          <a:p>
            <a:pPr indent="-342900" lvl="0" marL="457200" rtl="0" algn="l">
              <a:spcBef>
                <a:spcPts val="0"/>
              </a:spcBef>
              <a:spcAft>
                <a:spcPts val="0"/>
              </a:spcAft>
              <a:buSzPts val="1800"/>
              <a:buAutoNum type="arabicPeriod"/>
            </a:pPr>
            <a:r>
              <a:rPr lang="en"/>
              <a:t>Light Condition</a:t>
            </a:r>
            <a:endParaRPr/>
          </a:p>
          <a:p>
            <a:pPr indent="0" lvl="0" marL="0" rtl="0" algn="l">
              <a:spcBef>
                <a:spcPts val="1200"/>
              </a:spcBef>
              <a:spcAft>
                <a:spcPts val="0"/>
              </a:spcAft>
              <a:buNone/>
            </a:pPr>
            <a:r>
              <a:rPr lang="en"/>
              <a:t>Features that we might not get-</a:t>
            </a:r>
            <a:endParaRPr/>
          </a:p>
          <a:p>
            <a:pPr indent="-342900" lvl="0" marL="457200" rtl="0" algn="l">
              <a:spcBef>
                <a:spcPts val="1200"/>
              </a:spcBef>
              <a:spcAft>
                <a:spcPts val="0"/>
              </a:spcAft>
              <a:buSzPts val="1800"/>
              <a:buAutoNum type="arabicPeriod"/>
            </a:pPr>
            <a:r>
              <a:rPr lang="en"/>
              <a:t>Road Surface Condition</a:t>
            </a:r>
            <a:endParaRPr/>
          </a:p>
          <a:p>
            <a:pPr indent="-342900" lvl="0" marL="457200" rtl="0" algn="l">
              <a:spcBef>
                <a:spcPts val="0"/>
              </a:spcBef>
              <a:spcAft>
                <a:spcPts val="0"/>
              </a:spcAft>
              <a:buSzPts val="1800"/>
              <a:buAutoNum type="arabicPeriod"/>
            </a:pPr>
            <a:r>
              <a:rPr lang="en"/>
              <a:t>LHS/RHS</a:t>
            </a:r>
            <a:endParaRPr/>
          </a:p>
          <a:p>
            <a:pPr indent="-342900" lvl="0" marL="457200" rtl="0" algn="l">
              <a:spcBef>
                <a:spcPts val="0"/>
              </a:spcBef>
              <a:spcAft>
                <a:spcPts val="0"/>
              </a:spcAft>
              <a:buSzPts val="1800"/>
              <a:buAutoNum type="arabicPeriod"/>
            </a:pPr>
            <a:r>
              <a:rPr lang="en"/>
              <a:t>Pedestrian_details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Analysis:</a:t>
            </a:r>
            <a:endParaRPr/>
          </a:p>
        </p:txBody>
      </p:sp>
      <p:sp>
        <p:nvSpPr>
          <p:cNvPr id="124" name="Google Shape;124;p20"/>
          <p:cNvSpPr txBox="1"/>
          <p:nvPr>
            <p:ph idx="1" type="body"/>
          </p:nvPr>
        </p:nvSpPr>
        <p:spPr>
          <a:xfrm>
            <a:off x="1071475" y="1211350"/>
            <a:ext cx="7913100" cy="35610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AutoNum type="arabicPeriod"/>
            </a:pPr>
            <a:r>
              <a:rPr b="1" lang="en"/>
              <a:t>Trend Analysis: </a:t>
            </a:r>
            <a:r>
              <a:rPr lang="en"/>
              <a:t>Analyze the frequency of road accidents and violations over time (e.g., monthly, quarterly, yearly) to identify any patterns or trends.</a:t>
            </a:r>
            <a:endParaRPr/>
          </a:p>
          <a:p>
            <a:pPr indent="-317182" lvl="0" marL="457200" rtl="0" algn="l">
              <a:spcBef>
                <a:spcPts val="0"/>
              </a:spcBef>
              <a:spcAft>
                <a:spcPts val="0"/>
              </a:spcAft>
              <a:buSzPct val="100000"/>
              <a:buAutoNum type="arabicPeriod"/>
            </a:pPr>
            <a:r>
              <a:rPr b="1" lang="en"/>
              <a:t>Spatial Analysis: </a:t>
            </a:r>
            <a:r>
              <a:rPr lang="en"/>
              <a:t>Explore the geographical distribution of accidents and violations using latitude-longitude coordinates to identify high-risk areas or intersections.</a:t>
            </a:r>
            <a:endParaRPr/>
          </a:p>
          <a:p>
            <a:pPr indent="-317182" lvl="0" marL="457200" rtl="0" algn="l">
              <a:spcBef>
                <a:spcPts val="0"/>
              </a:spcBef>
              <a:spcAft>
                <a:spcPts val="0"/>
              </a:spcAft>
              <a:buSzPct val="100000"/>
              <a:buAutoNum type="arabicPeriod"/>
            </a:pPr>
            <a:r>
              <a:rPr b="1" lang="en"/>
              <a:t>Demographic Analysis: </a:t>
            </a:r>
            <a:r>
              <a:rPr lang="en"/>
              <a:t>Examine the demographics of victims, such as age and gender, to understand who is most affected</a:t>
            </a:r>
            <a:r>
              <a:rPr lang="en"/>
              <a:t> </a:t>
            </a:r>
            <a:r>
              <a:rPr lang="en"/>
              <a:t>by accidents and violations.</a:t>
            </a:r>
            <a:endParaRPr/>
          </a:p>
          <a:p>
            <a:pPr indent="-317182" lvl="0" marL="457200" rtl="0" algn="l">
              <a:spcBef>
                <a:spcPts val="0"/>
              </a:spcBef>
              <a:spcAft>
                <a:spcPts val="0"/>
              </a:spcAft>
              <a:buSzPct val="100000"/>
              <a:buAutoNum type="arabicPeriod"/>
            </a:pPr>
            <a:r>
              <a:rPr b="1" lang="en"/>
              <a:t>Vehicle Analysis: </a:t>
            </a:r>
            <a:r>
              <a:rPr lang="en"/>
              <a:t>Investigate the types of vehicles involved, vehicle make, and year to identify any trends or patterns related to specific vehicle models</a:t>
            </a:r>
            <a:r>
              <a:rPr lang="en"/>
              <a:t>.</a:t>
            </a:r>
            <a:endParaRPr/>
          </a:p>
          <a:p>
            <a:pPr indent="-317182" lvl="0" marL="457200" rtl="0" algn="l">
              <a:spcBef>
                <a:spcPts val="0"/>
              </a:spcBef>
              <a:spcAft>
                <a:spcPts val="0"/>
              </a:spcAft>
              <a:buSzPct val="100000"/>
              <a:buAutoNum type="arabicPeriod"/>
            </a:pPr>
            <a:r>
              <a:rPr b="1" lang="en"/>
              <a:t>Severity Analysis: </a:t>
            </a:r>
            <a:r>
              <a:rPr lang="en"/>
              <a:t>Assess the severity of accidents based on damage value, number of casualties, and fatalities to understand the impact of accidents on individuals and infrastructure.</a:t>
            </a:r>
            <a:endParaRPr/>
          </a:p>
          <a:p>
            <a:pPr indent="-317182" lvl="0" marL="457200" rtl="0" algn="l">
              <a:spcBef>
                <a:spcPts val="0"/>
              </a:spcBef>
              <a:spcAft>
                <a:spcPts val="0"/>
              </a:spcAft>
              <a:buSzPct val="100000"/>
              <a:buAutoNum type="arabicPeriod"/>
            </a:pPr>
            <a:r>
              <a:rPr b="1" lang="en"/>
              <a:t>Temporal Analysis: </a:t>
            </a:r>
            <a:r>
              <a:rPr lang="en"/>
              <a:t>Analyze the day of the week, time of occurrence, and weather conditions to identify when and under what conditions accidents are most likely to occur.</a:t>
            </a:r>
            <a:endParaRPr/>
          </a:p>
          <a:p>
            <a:pPr indent="-317182" lvl="0" marL="457200" rtl="0" algn="l">
              <a:spcBef>
                <a:spcPts val="0"/>
              </a:spcBef>
              <a:spcAft>
                <a:spcPts val="0"/>
              </a:spcAft>
              <a:buSzPct val="100000"/>
              <a:buAutoNum type="arabicPeriod"/>
            </a:pPr>
            <a:r>
              <a:rPr b="1" lang="en"/>
              <a:t>Correlation Analysis: </a:t>
            </a:r>
            <a:r>
              <a:rPr lang="en"/>
              <a:t>Explore correlations between different variables (e.g., weather conditions and accident severity) to identify potential causal relationships.</a:t>
            </a:r>
            <a:endParaRPr/>
          </a:p>
          <a:p>
            <a:pPr indent="-317182" lvl="0" marL="457200" rtl="0" algn="l">
              <a:spcBef>
                <a:spcPts val="0"/>
              </a:spcBef>
              <a:spcAft>
                <a:spcPts val="0"/>
              </a:spcAft>
              <a:buSzPct val="100000"/>
              <a:buAutoNum type="arabicPeriod"/>
            </a:pPr>
            <a:r>
              <a:rPr b="1" lang="en"/>
              <a:t>FIR Response time: </a:t>
            </a:r>
            <a:r>
              <a:rPr lang="en"/>
              <a:t>Analyze the time between the accident </a:t>
            </a:r>
            <a:r>
              <a:rPr b="1" lang="en"/>
              <a:t>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Ideas for </a:t>
            </a:r>
            <a:r>
              <a:rPr lang="en"/>
              <a:t>Predictive</a:t>
            </a:r>
            <a:r>
              <a:rPr lang="en"/>
              <a:t> Models:</a:t>
            </a:r>
            <a:endParaRPr/>
          </a:p>
        </p:txBody>
      </p:sp>
      <p:sp>
        <p:nvSpPr>
          <p:cNvPr id="130" name="Google Shape;130;p21"/>
          <p:cNvSpPr txBox="1"/>
          <p:nvPr>
            <p:ph idx="1" type="body"/>
          </p:nvPr>
        </p:nvSpPr>
        <p:spPr>
          <a:xfrm>
            <a:off x="1360200" y="1221975"/>
            <a:ext cx="7371300" cy="36678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AutoNum type="arabicPeriod"/>
            </a:pPr>
            <a:r>
              <a:rPr b="1" lang="en"/>
              <a:t>Accident Severity Prediction:</a:t>
            </a:r>
            <a:r>
              <a:rPr lang="en"/>
              <a:t> A model to predict the severity of accidents based on factors such as the type of road, weather conditions, time of occurrence, vehicle characteristics, and violation details. This could help prioritize emergency response and allocate resources more effectively.</a:t>
            </a:r>
            <a:endParaRPr/>
          </a:p>
          <a:p>
            <a:pPr indent="-334327" lvl="0" marL="457200" rtl="0" algn="l">
              <a:spcBef>
                <a:spcPts val="0"/>
              </a:spcBef>
              <a:spcAft>
                <a:spcPts val="0"/>
              </a:spcAft>
              <a:buSzPct val="100000"/>
              <a:buAutoNum type="arabicPeriod"/>
            </a:pPr>
            <a:r>
              <a:rPr b="1" lang="en"/>
              <a:t>Violation Prediction:</a:t>
            </a:r>
            <a:r>
              <a:rPr lang="en"/>
              <a:t> A model to predict the likelihood of different types of violations occurring based on factors such as location, time of day, weather conditions, and road type. This could aid law enforcement in targeting high-risk areas and implementing preventive measures.</a:t>
            </a:r>
            <a:endParaRPr/>
          </a:p>
          <a:p>
            <a:pPr indent="-334327" lvl="0" marL="457200" rtl="0" algn="l">
              <a:spcBef>
                <a:spcPts val="0"/>
              </a:spcBef>
              <a:spcAft>
                <a:spcPts val="0"/>
              </a:spcAft>
              <a:buSzPct val="100000"/>
              <a:buAutoNum type="arabicPeriod"/>
            </a:pPr>
            <a:r>
              <a:rPr b="1" lang="en"/>
              <a:t>Accident Hotspot Prediction: </a:t>
            </a:r>
            <a:r>
              <a:rPr lang="en"/>
              <a:t>A model to predict areas with a high probability of accidents based on historical accident data, road characteristics, traffic patterns, and external factors such as weather conditions. This could assist in implementing targeted interventions to reduce accidents in high-risk areas.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