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Nunito"/>
      <p:regular r:id="rId20"/>
      <p:bold r:id="rId21"/>
      <p:italic r:id="rId22"/>
      <p:boldItalic r:id="rId23"/>
    </p:embeddedFont>
    <p:embeddedFont>
      <p:font typeface="Lato"/>
      <p:regular r:id="rId24"/>
      <p:bold r:id="rId25"/>
      <p:italic r:id="rId26"/>
      <p:boldItalic r:id="rId27"/>
    </p:embeddedFont>
    <p:embeddedFont>
      <p:font typeface="Maven Pro"/>
      <p:regular r:id="rId28"/>
      <p:bold r:id="rId29"/>
    </p:embeddedFont>
    <p:embeddedFont>
      <p:font typeface="Average"/>
      <p:regular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avenPro-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Average-regular.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24fbb42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24fbb42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228f334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228f334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228f334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228f334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228f334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228f334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228f334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228f334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228f3344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228f334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228f3344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228f3344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228f3344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228f3344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228f3344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228f3344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data.gov.uk/dataset/cb7ae6f0-4be6-4935-9277-47e5ce24a11f/road-safety-data" TargetMode="External"/><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Weekly Update 7</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Sarang Deb Saha</a:t>
            </a:r>
            <a:endParaRPr/>
          </a:p>
        </p:txBody>
      </p:sp>
      <p:pic>
        <p:nvPicPr>
          <p:cNvPr id="61" name="Google Shape;61;p13"/>
          <p:cNvPicPr preferRelativeResize="0"/>
          <p:nvPr/>
        </p:nvPicPr>
        <p:blipFill>
          <a:blip r:embed="rId3">
            <a:alphaModFix/>
          </a:blip>
          <a:stretch>
            <a:fillRect/>
          </a:stretch>
        </p:blipFill>
        <p:spPr>
          <a:xfrm>
            <a:off x="7795175" y="76200"/>
            <a:ext cx="1247200" cy="124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(potential):</a:t>
            </a:r>
            <a:endParaRPr/>
          </a:p>
        </p:txBody>
      </p:sp>
      <p:sp>
        <p:nvSpPr>
          <p:cNvPr id="127" name="Google Shape;127;p22"/>
          <p:cNvSpPr txBox="1"/>
          <p:nvPr>
            <p:ph idx="1" type="body"/>
          </p:nvPr>
        </p:nvSpPr>
        <p:spPr>
          <a:xfrm>
            <a:off x="311700" y="1017725"/>
            <a:ext cx="8520600" cy="37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Road safety remains a critical concern in urban areas, with junctions often serving as hotspots for various traffic violations. This study presents a comprehensive analysis of road violence and detection events occurring at different road junctions in Bengaluru. Leveraging a robust system, we collected data on instances of red light violations, stop line violations, and other traffic infractions. Through meticulous analysis, we identify key factors contributing to these violations, including time of day, weather conditions, junction characteristics, and cycle length. Our findings reveal distinct patterns and correlations between these factors and the prevalence of violations.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Furthermore, we develop a predictive model utilizing machine learning techniques to forecast the likelihood of road violations at specific junctions and also predict the type of violation </a:t>
            </a:r>
            <a:r>
              <a:rPr lang="en" sz="1100">
                <a:solidFill>
                  <a:srgbClr val="000000"/>
                </a:solidFill>
                <a:latin typeface="Arial"/>
                <a:ea typeface="Arial"/>
                <a:cs typeface="Arial"/>
                <a:sym typeface="Arial"/>
              </a:rPr>
              <a:t>likely</a:t>
            </a:r>
            <a:r>
              <a:rPr lang="en" sz="1100">
                <a:solidFill>
                  <a:srgbClr val="000000"/>
                </a:solidFill>
                <a:latin typeface="Arial"/>
                <a:ea typeface="Arial"/>
                <a:cs typeface="Arial"/>
                <a:sym typeface="Arial"/>
              </a:rPr>
              <a:t> to occur. By training our model on historical event data, we demonstrate its efficacy in anticipating potential infractions with high accuracy. This predictive capability not only enables proactive intervention by law enforcement agencies but also facilitates the implementation of targeted strategies for improving road safety and reducing traffic incidents.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Overall, this study contributes valuable insights into the dynamics of road violations at junctions in Bengaluru and offers a practical framework for enhancing traffic management and safety measures in urban environments. By harnessing data-driven approaches, we aim to mitigate the risks associated with reckless driving behaviors, ultimately fostering safer and more sustainable transportation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18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State-of-the-art Dataset:</a:t>
            </a:r>
            <a:endParaRPr/>
          </a:p>
        </p:txBody>
      </p:sp>
      <p:sp>
        <p:nvSpPr>
          <p:cNvPr id="67" name="Google Shape;67;p14"/>
          <p:cNvSpPr txBox="1"/>
          <p:nvPr>
            <p:ph idx="1" type="body"/>
          </p:nvPr>
        </p:nvSpPr>
        <p:spPr>
          <a:xfrm>
            <a:off x="311700" y="3073275"/>
            <a:ext cx="8520600" cy="14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68" name="Google Shape;68;p14"/>
          <p:cNvSpPr txBox="1"/>
          <p:nvPr/>
        </p:nvSpPr>
        <p:spPr>
          <a:xfrm>
            <a:off x="-42775" y="787438"/>
            <a:ext cx="7421100" cy="999300"/>
          </a:xfrm>
          <a:prstGeom prst="rect">
            <a:avLst/>
          </a:prstGeom>
          <a:noFill/>
          <a:ln>
            <a:noFill/>
          </a:ln>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b="1" lang="en" sz="2800">
                <a:solidFill>
                  <a:srgbClr val="424242"/>
                </a:solidFill>
                <a:latin typeface="Maven Pro"/>
                <a:ea typeface="Maven Pro"/>
                <a:cs typeface="Maven Pro"/>
                <a:sym typeface="Maven Pro"/>
              </a:rPr>
              <a:t>UK Car Accidents 2005-2015</a:t>
            </a:r>
            <a:endParaRPr b="1" sz="2800">
              <a:solidFill>
                <a:srgbClr val="424242"/>
              </a:solidFill>
              <a:latin typeface="Maven Pro"/>
              <a:ea typeface="Maven Pro"/>
              <a:cs typeface="Maven Pro"/>
              <a:sym typeface="Maven Pro"/>
            </a:endParaRPr>
          </a:p>
          <a:p>
            <a:pPr indent="0" lvl="0" marL="457200" rtl="0" algn="l">
              <a:spcBef>
                <a:spcPts val="0"/>
              </a:spcBef>
              <a:spcAft>
                <a:spcPts val="0"/>
              </a:spcAft>
              <a:buNone/>
            </a:pPr>
            <a:r>
              <a:rPr b="1" lang="en" sz="1244" u="sng">
                <a:solidFill>
                  <a:srgbClr val="27278B"/>
                </a:solidFill>
                <a:latin typeface="Maven Pro"/>
                <a:ea typeface="Maven Pro"/>
                <a:cs typeface="Maven Pro"/>
                <a:sym typeface="Maven Pro"/>
                <a:hlinkClick r:id="rId3">
                  <a:extLst>
                    <a:ext uri="{A12FA001-AC4F-418D-AE19-62706E023703}">
                      <ahyp:hlinkClr val="tx"/>
                    </a:ext>
                  </a:extLst>
                </a:hlinkClick>
              </a:rPr>
              <a:t>https://www.data.gov.uk/dataset/cb7ae6f0-4be6-4935-9277-47e5ce24a11f/road-safety-data</a:t>
            </a:r>
            <a:endParaRPr b="1" sz="1244">
              <a:solidFill>
                <a:srgbClr val="424242"/>
              </a:solidFill>
              <a:latin typeface="Maven Pro"/>
              <a:ea typeface="Maven Pro"/>
              <a:cs typeface="Maven Pro"/>
              <a:sym typeface="Maven Pro"/>
            </a:endParaRPr>
          </a:p>
          <a:p>
            <a:pPr indent="0" lvl="0" marL="0" rtl="0" algn="l">
              <a:spcBef>
                <a:spcPts val="0"/>
              </a:spcBef>
              <a:spcAft>
                <a:spcPts val="0"/>
              </a:spcAft>
              <a:buNone/>
            </a:pPr>
            <a:r>
              <a:t/>
            </a:r>
            <a:endParaRPr b="1" sz="2800">
              <a:solidFill>
                <a:srgbClr val="424242"/>
              </a:solidFill>
              <a:latin typeface="Maven Pro"/>
              <a:ea typeface="Maven Pro"/>
              <a:cs typeface="Maven Pro"/>
              <a:sym typeface="Maven Pro"/>
            </a:endParaRPr>
          </a:p>
        </p:txBody>
      </p:sp>
      <p:pic>
        <p:nvPicPr>
          <p:cNvPr id="69" name="Google Shape;69;p14"/>
          <p:cNvPicPr preferRelativeResize="0"/>
          <p:nvPr/>
        </p:nvPicPr>
        <p:blipFill>
          <a:blip r:embed="rId4">
            <a:alphaModFix/>
          </a:blip>
          <a:stretch>
            <a:fillRect/>
          </a:stretch>
        </p:blipFill>
        <p:spPr>
          <a:xfrm>
            <a:off x="1148775" y="1469563"/>
            <a:ext cx="4286250" cy="619125"/>
          </a:xfrm>
          <a:prstGeom prst="rect">
            <a:avLst/>
          </a:prstGeom>
          <a:noFill/>
          <a:ln>
            <a:noFill/>
          </a:ln>
        </p:spPr>
      </p:pic>
      <p:pic>
        <p:nvPicPr>
          <p:cNvPr id="70" name="Google Shape;70;p14"/>
          <p:cNvPicPr preferRelativeResize="0"/>
          <p:nvPr/>
        </p:nvPicPr>
        <p:blipFill>
          <a:blip r:embed="rId5">
            <a:alphaModFix/>
          </a:blip>
          <a:stretch>
            <a:fillRect/>
          </a:stretch>
        </p:blipFill>
        <p:spPr>
          <a:xfrm>
            <a:off x="1148775" y="2379275"/>
            <a:ext cx="4833101" cy="2336010"/>
          </a:xfrm>
          <a:prstGeom prst="rect">
            <a:avLst/>
          </a:prstGeom>
          <a:noFill/>
          <a:ln>
            <a:noFill/>
          </a:ln>
        </p:spPr>
      </p:pic>
      <p:sp>
        <p:nvSpPr>
          <p:cNvPr id="71" name="Google Shape;71;p14"/>
          <p:cNvSpPr txBox="1"/>
          <p:nvPr/>
        </p:nvSpPr>
        <p:spPr>
          <a:xfrm>
            <a:off x="5348825" y="1469575"/>
            <a:ext cx="3721200" cy="4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95D46"/>
                </a:solidFill>
                <a:latin typeface="Open Sans"/>
                <a:ea typeface="Open Sans"/>
                <a:cs typeface="Open Sans"/>
                <a:sym typeface="Open Sans"/>
              </a:rPr>
              <a:t>OSGR</a:t>
            </a:r>
            <a:r>
              <a:rPr lang="en">
                <a:solidFill>
                  <a:srgbClr val="695D46"/>
                </a:solidFill>
                <a:latin typeface="Open Sans"/>
                <a:ea typeface="Open Sans"/>
                <a:cs typeface="Open Sans"/>
                <a:sym typeface="Open Sans"/>
              </a:rPr>
              <a:t>: </a:t>
            </a:r>
            <a:r>
              <a:rPr b="1" lang="en">
                <a:solidFill>
                  <a:srgbClr val="695D46"/>
                </a:solidFill>
                <a:latin typeface="Open Sans"/>
                <a:ea typeface="Open Sans"/>
                <a:cs typeface="Open Sans"/>
                <a:sym typeface="Open Sans"/>
              </a:rPr>
              <a:t>O</a:t>
            </a:r>
            <a:r>
              <a:rPr lang="en">
                <a:solidFill>
                  <a:srgbClr val="695D46"/>
                </a:solidFill>
                <a:latin typeface="Open Sans"/>
                <a:ea typeface="Open Sans"/>
                <a:cs typeface="Open Sans"/>
                <a:sym typeface="Open Sans"/>
              </a:rPr>
              <a:t>rdnance </a:t>
            </a:r>
            <a:r>
              <a:rPr b="1" lang="en">
                <a:solidFill>
                  <a:srgbClr val="695D46"/>
                </a:solidFill>
                <a:latin typeface="Open Sans"/>
                <a:ea typeface="Open Sans"/>
                <a:cs typeface="Open Sans"/>
                <a:sym typeface="Open Sans"/>
              </a:rPr>
              <a:t>S</a:t>
            </a:r>
            <a:r>
              <a:rPr lang="en">
                <a:solidFill>
                  <a:srgbClr val="695D46"/>
                </a:solidFill>
                <a:latin typeface="Open Sans"/>
                <a:ea typeface="Open Sans"/>
                <a:cs typeface="Open Sans"/>
                <a:sym typeface="Open Sans"/>
              </a:rPr>
              <a:t>urvey </a:t>
            </a:r>
            <a:r>
              <a:rPr b="1" lang="en">
                <a:solidFill>
                  <a:srgbClr val="695D46"/>
                </a:solidFill>
                <a:latin typeface="Open Sans"/>
                <a:ea typeface="Open Sans"/>
                <a:cs typeface="Open Sans"/>
                <a:sym typeface="Open Sans"/>
              </a:rPr>
              <a:t>N</a:t>
            </a:r>
            <a:r>
              <a:rPr lang="en">
                <a:solidFill>
                  <a:srgbClr val="695D46"/>
                </a:solidFill>
                <a:latin typeface="Open Sans"/>
                <a:ea typeface="Open Sans"/>
                <a:cs typeface="Open Sans"/>
                <a:sym typeface="Open Sans"/>
              </a:rPr>
              <a:t>ational </a:t>
            </a:r>
            <a:r>
              <a:rPr b="1" lang="en">
                <a:solidFill>
                  <a:srgbClr val="695D46"/>
                </a:solidFill>
                <a:latin typeface="Open Sans"/>
                <a:ea typeface="Open Sans"/>
                <a:cs typeface="Open Sans"/>
                <a:sym typeface="Open Sans"/>
              </a:rPr>
              <a:t>G</a:t>
            </a:r>
            <a:r>
              <a:rPr lang="en">
                <a:solidFill>
                  <a:srgbClr val="695D46"/>
                </a:solidFill>
                <a:latin typeface="Open Sans"/>
                <a:ea typeface="Open Sans"/>
                <a:cs typeface="Open Sans"/>
                <a:sym typeface="Open Sans"/>
              </a:rPr>
              <a:t>rid</a:t>
            </a:r>
            <a:endParaRPr>
              <a:solidFill>
                <a:srgbClr val="695D46"/>
              </a:solidFill>
              <a:latin typeface="Open Sans"/>
              <a:ea typeface="Open Sans"/>
              <a:cs typeface="Open Sans"/>
              <a:sym typeface="Open Sans"/>
            </a:endParaRPr>
          </a:p>
        </p:txBody>
      </p:sp>
      <p:pic>
        <p:nvPicPr>
          <p:cNvPr id="72" name="Google Shape;72;p14"/>
          <p:cNvPicPr preferRelativeResize="0"/>
          <p:nvPr/>
        </p:nvPicPr>
        <p:blipFill>
          <a:blip r:embed="rId6">
            <a:alphaModFix/>
          </a:blip>
          <a:stretch>
            <a:fillRect/>
          </a:stretch>
        </p:blipFill>
        <p:spPr>
          <a:xfrm>
            <a:off x="6052563" y="1957667"/>
            <a:ext cx="2862074" cy="28666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Notable insights and expectations:</a:t>
            </a:r>
            <a:endParaRPr/>
          </a:p>
        </p:txBody>
      </p:sp>
      <p:sp>
        <p:nvSpPr>
          <p:cNvPr id="78" name="Google Shape;7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139800" y="1093925"/>
            <a:ext cx="4203599" cy="2578550"/>
          </a:xfrm>
          <a:prstGeom prst="rect">
            <a:avLst/>
          </a:prstGeom>
          <a:noFill/>
          <a:ln>
            <a:noFill/>
          </a:ln>
        </p:spPr>
      </p:pic>
      <p:pic>
        <p:nvPicPr>
          <p:cNvPr id="80" name="Google Shape;80;p15"/>
          <p:cNvPicPr preferRelativeResize="0"/>
          <p:nvPr/>
        </p:nvPicPr>
        <p:blipFill>
          <a:blip r:embed="rId4">
            <a:alphaModFix/>
          </a:blip>
          <a:stretch>
            <a:fillRect/>
          </a:stretch>
        </p:blipFill>
        <p:spPr>
          <a:xfrm>
            <a:off x="5346825" y="1126525"/>
            <a:ext cx="3828975" cy="2512556"/>
          </a:xfrm>
          <a:prstGeom prst="rect">
            <a:avLst/>
          </a:prstGeom>
          <a:noFill/>
          <a:ln>
            <a:noFill/>
          </a:ln>
        </p:spPr>
      </p:pic>
      <p:pic>
        <p:nvPicPr>
          <p:cNvPr id="81" name="Google Shape;81;p15"/>
          <p:cNvPicPr preferRelativeResize="0"/>
          <p:nvPr/>
        </p:nvPicPr>
        <p:blipFill>
          <a:blip r:embed="rId5">
            <a:alphaModFix/>
          </a:blip>
          <a:stretch>
            <a:fillRect/>
          </a:stretch>
        </p:blipFill>
        <p:spPr>
          <a:xfrm>
            <a:off x="3904428" y="1113225"/>
            <a:ext cx="1643350" cy="3890750"/>
          </a:xfrm>
          <a:prstGeom prst="rect">
            <a:avLst/>
          </a:prstGeom>
          <a:noFill/>
          <a:ln>
            <a:noFill/>
          </a:ln>
        </p:spPr>
      </p:pic>
      <p:sp>
        <p:nvSpPr>
          <p:cNvPr id="82" name="Google Shape;82;p15"/>
          <p:cNvSpPr txBox="1"/>
          <p:nvPr/>
        </p:nvSpPr>
        <p:spPr>
          <a:xfrm>
            <a:off x="839375" y="3747875"/>
            <a:ext cx="24849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24242"/>
                </a:solidFill>
                <a:latin typeface="Nunito"/>
                <a:ea typeface="Nunito"/>
                <a:cs typeface="Nunito"/>
                <a:sym typeface="Nunito"/>
              </a:rPr>
              <a:t>1: Serious/Fatal Accidents</a:t>
            </a:r>
            <a:endParaRPr sz="1300">
              <a:solidFill>
                <a:srgbClr val="424242"/>
              </a:solidFill>
              <a:latin typeface="Nunito"/>
              <a:ea typeface="Nunito"/>
              <a:cs typeface="Nunito"/>
              <a:sym typeface="Nunito"/>
            </a:endParaRPr>
          </a:p>
          <a:p>
            <a:pPr indent="0" lvl="0" marL="0" rtl="0" algn="l">
              <a:spcBef>
                <a:spcPts val="0"/>
              </a:spcBef>
              <a:spcAft>
                <a:spcPts val="0"/>
              </a:spcAft>
              <a:buNone/>
            </a:pPr>
            <a:r>
              <a:rPr lang="en" sz="1300">
                <a:solidFill>
                  <a:srgbClr val="424242"/>
                </a:solidFill>
                <a:latin typeface="Nunito"/>
                <a:ea typeface="Nunito"/>
                <a:cs typeface="Nunito"/>
                <a:sym typeface="Nunito"/>
              </a:rPr>
              <a:t>2: Mildly Serious Accidents</a:t>
            </a:r>
            <a:endParaRPr sz="1300">
              <a:solidFill>
                <a:srgbClr val="424242"/>
              </a:solidFill>
              <a:latin typeface="Nunito"/>
              <a:ea typeface="Nunito"/>
              <a:cs typeface="Nunito"/>
              <a:sym typeface="Nunito"/>
            </a:endParaRPr>
          </a:p>
          <a:p>
            <a:pPr indent="0" lvl="0" marL="0" rtl="0" algn="l">
              <a:spcBef>
                <a:spcPts val="0"/>
              </a:spcBef>
              <a:spcAft>
                <a:spcPts val="0"/>
              </a:spcAft>
              <a:buNone/>
            </a:pPr>
            <a:r>
              <a:rPr lang="en" sz="1300">
                <a:solidFill>
                  <a:srgbClr val="424242"/>
                </a:solidFill>
                <a:latin typeface="Nunito"/>
                <a:ea typeface="Nunito"/>
                <a:cs typeface="Nunito"/>
                <a:sym typeface="Nunito"/>
              </a:rPr>
              <a:t>3: Less Serious Accidents</a:t>
            </a:r>
            <a:endParaRPr sz="1300">
              <a:solidFill>
                <a:srgbClr val="424242"/>
              </a:solidFill>
              <a:latin typeface="Nunito"/>
              <a:ea typeface="Nunito"/>
              <a:cs typeface="Nunito"/>
              <a:sym typeface="Nunito"/>
            </a:endParaRPr>
          </a:p>
        </p:txBody>
      </p:sp>
      <p:sp>
        <p:nvSpPr>
          <p:cNvPr id="83" name="Google Shape;83;p15"/>
          <p:cNvSpPr txBox="1"/>
          <p:nvPr/>
        </p:nvSpPr>
        <p:spPr>
          <a:xfrm>
            <a:off x="1847250" y="1992575"/>
            <a:ext cx="9411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1:15:75</a:t>
            </a:r>
            <a:endParaRPr b="1" sz="1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search of reliable data in Indian context:</a:t>
            </a:r>
            <a:endParaRPr/>
          </a:p>
        </p:txBody>
      </p:sp>
      <p:sp>
        <p:nvSpPr>
          <p:cNvPr id="89" name="Google Shape;8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Lato"/>
              <a:buAutoNum type="arabicPeriod"/>
            </a:pPr>
            <a:r>
              <a:rPr lang="en">
                <a:solidFill>
                  <a:srgbClr val="000000"/>
                </a:solidFill>
                <a:latin typeface="Lato"/>
                <a:ea typeface="Lato"/>
                <a:cs typeface="Lato"/>
                <a:sym typeface="Lato"/>
              </a:rPr>
              <a:t>Scraping FIR portal</a:t>
            </a:r>
            <a:endParaRPr>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AutoNum type="arabicPeriod"/>
            </a:pPr>
            <a:r>
              <a:rPr lang="en">
                <a:solidFill>
                  <a:srgbClr val="000000"/>
                </a:solidFill>
                <a:latin typeface="Lato"/>
                <a:ea typeface="Lato"/>
                <a:cs typeface="Lato"/>
                <a:sym typeface="Lato"/>
              </a:rPr>
              <a:t>Extracting relevant data from the FIRs</a:t>
            </a:r>
            <a:endParaRPr>
              <a:solidFill>
                <a:srgbClr val="000000"/>
              </a:solidFill>
              <a:latin typeface="Lato"/>
              <a:ea typeface="Lato"/>
              <a:cs typeface="Lato"/>
              <a:sym typeface="Lato"/>
            </a:endParaRPr>
          </a:p>
          <a:p>
            <a:pPr indent="-342900" lvl="0" marL="457200" rtl="0" algn="l">
              <a:spcBef>
                <a:spcPts val="0"/>
              </a:spcBef>
              <a:spcAft>
                <a:spcPts val="0"/>
              </a:spcAft>
              <a:buClr>
                <a:srgbClr val="000000"/>
              </a:buClr>
              <a:buSzPts val="1800"/>
              <a:buFont typeface="Lato"/>
              <a:buAutoNum type="arabicPeriod"/>
            </a:pPr>
            <a:r>
              <a:rPr lang="en"/>
              <a:t>Creating a dataset (.csv) with all the relevant features</a:t>
            </a:r>
            <a:endParaRPr/>
          </a:p>
        </p:txBody>
      </p:sp>
      <p:sp>
        <p:nvSpPr>
          <p:cNvPr id="90" name="Google Shape;90;p16"/>
          <p:cNvSpPr txBox="1"/>
          <p:nvPr/>
        </p:nvSpPr>
        <p:spPr>
          <a:xfrm>
            <a:off x="374250" y="2716100"/>
            <a:ext cx="6022500" cy="934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Concerns regarding the website/portal security.</a:t>
            </a:r>
            <a:endParaRPr sz="1800">
              <a:latin typeface="Lato"/>
              <a:ea typeface="Lato"/>
              <a:cs typeface="Lato"/>
              <a:sym typeface="Lato"/>
            </a:endParaRPr>
          </a:p>
          <a:p>
            <a:pPr indent="0" lvl="0" marL="457200" rtl="0" algn="l">
              <a:lnSpc>
                <a:spcPct val="115000"/>
              </a:lnSpc>
              <a:spcBef>
                <a:spcPts val="1200"/>
              </a:spcBef>
              <a:spcAft>
                <a:spcPts val="1200"/>
              </a:spcAft>
              <a:buNone/>
            </a:pPr>
            <a:r>
              <a:rPr lang="en" sz="1800">
                <a:latin typeface="Lato"/>
                <a:ea typeface="Lato"/>
                <a:cs typeface="Lato"/>
                <a:sym typeface="Lato"/>
              </a:rPr>
              <a:t> </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elevant features from the FIR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 name="Google Shape;96;p17"/>
          <p:cNvSpPr txBox="1"/>
          <p:nvPr>
            <p:ph idx="1" type="body"/>
          </p:nvPr>
        </p:nvSpPr>
        <p:spPr>
          <a:xfrm>
            <a:off x="311700" y="925250"/>
            <a:ext cx="8520600" cy="41169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PS_id &amp;&amp; Crime No.</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Circle/Sub Division</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PS_name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FIR Date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Act &amp; Section</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Day of occurrence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Date of Occurrence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Time of Occurence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Place of Occurence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Distance from PS</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Victim_age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Victim_gender</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Vehicle_Make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Vehicle_Year</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Damage_value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Violation_details</a:t>
            </a:r>
            <a:endParaRPr sz="1100">
              <a:solidFill>
                <a:srgbClr val="000000"/>
              </a:solidFill>
              <a:latin typeface="Lato"/>
              <a:ea typeface="Lato"/>
              <a:cs typeface="Lato"/>
              <a:sym typeface="Lato"/>
            </a:endParaRPr>
          </a:p>
          <a:p>
            <a:pPr indent="-285750" lvl="1" marL="914400" rtl="0" algn="l">
              <a:spcBef>
                <a:spcPts val="0"/>
              </a:spcBef>
              <a:spcAft>
                <a:spcPts val="0"/>
              </a:spcAft>
              <a:buClr>
                <a:srgbClr val="000000"/>
              </a:buClr>
              <a:buSzPts val="900"/>
              <a:buFont typeface="Lato"/>
              <a:buAutoNum type="alphaLcPeriod"/>
            </a:pPr>
            <a:r>
              <a:rPr lang="en" sz="900">
                <a:solidFill>
                  <a:srgbClr val="000000"/>
                </a:solidFill>
                <a:latin typeface="Lato"/>
                <a:ea typeface="Lato"/>
                <a:cs typeface="Lato"/>
                <a:sym typeface="Lato"/>
              </a:rPr>
              <a:t>Violation_nature</a:t>
            </a:r>
            <a:endParaRPr sz="900">
              <a:solidFill>
                <a:srgbClr val="000000"/>
              </a:solidFill>
              <a:latin typeface="Lato"/>
              <a:ea typeface="Lato"/>
              <a:cs typeface="Lato"/>
              <a:sym typeface="Lato"/>
            </a:endParaRPr>
          </a:p>
          <a:p>
            <a:pPr indent="-285750" lvl="1" marL="914400" rtl="0" algn="l">
              <a:spcBef>
                <a:spcPts val="0"/>
              </a:spcBef>
              <a:spcAft>
                <a:spcPts val="0"/>
              </a:spcAft>
              <a:buClr>
                <a:srgbClr val="000000"/>
              </a:buClr>
              <a:buSzPts val="900"/>
              <a:buFont typeface="Lato"/>
              <a:buAutoNum type="alphaLcPeriod"/>
            </a:pPr>
            <a:r>
              <a:rPr lang="en" sz="900">
                <a:solidFill>
                  <a:srgbClr val="000000"/>
                </a:solidFill>
                <a:latin typeface="Lato"/>
                <a:ea typeface="Lato"/>
                <a:cs typeface="Lato"/>
                <a:sym typeface="Lato"/>
              </a:rPr>
              <a:t>Violation_cause</a:t>
            </a:r>
            <a:endParaRPr sz="900">
              <a:solidFill>
                <a:srgbClr val="000000"/>
              </a:solidFill>
              <a:latin typeface="Lato"/>
              <a:ea typeface="Lato"/>
              <a:cs typeface="Lato"/>
              <a:sym typeface="Lato"/>
            </a:endParaRPr>
          </a:p>
          <a:p>
            <a:pPr indent="-285750" lvl="1" marL="914400" rtl="0" algn="l">
              <a:spcBef>
                <a:spcPts val="0"/>
              </a:spcBef>
              <a:spcAft>
                <a:spcPts val="0"/>
              </a:spcAft>
              <a:buClr>
                <a:srgbClr val="000000"/>
              </a:buClr>
              <a:buSzPts val="900"/>
              <a:buFont typeface="Lato"/>
              <a:buAutoNum type="alphaLcPeriod"/>
            </a:pPr>
            <a:r>
              <a:rPr lang="en" sz="900">
                <a:solidFill>
                  <a:srgbClr val="000000"/>
                </a:solidFill>
                <a:latin typeface="Lato"/>
                <a:ea typeface="Lato"/>
                <a:cs typeface="Lato"/>
                <a:sym typeface="Lato"/>
              </a:rPr>
              <a:t>Severity (in case of accident)</a:t>
            </a:r>
            <a:endParaRPr sz="9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Number of Casualties</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AutoNum type="arabicPeriod"/>
            </a:pPr>
            <a:r>
              <a:rPr lang="en" sz="1100">
                <a:solidFill>
                  <a:srgbClr val="000000"/>
                </a:solidFill>
                <a:latin typeface="Lato"/>
                <a:ea typeface="Lato"/>
                <a:cs typeface="Lato"/>
                <a:sym typeface="Lato"/>
              </a:rPr>
              <a:t>Fatality</a:t>
            </a:r>
            <a:endParaRPr sz="1100">
              <a:solidFill>
                <a:srgbClr val="000000"/>
              </a:solidFill>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features needed:</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Latitude-Longitude by mapping the data</a:t>
            </a:r>
            <a:endParaRPr sz="1500">
              <a:solidFill>
                <a:srgbClr val="000000"/>
              </a:solidFill>
              <a:latin typeface="Lato"/>
              <a:ea typeface="Lato"/>
              <a:cs typeface="Lato"/>
              <a:sym typeface="Lato"/>
            </a:endParaRPr>
          </a:p>
          <a:p>
            <a:pPr indent="-323850" lvl="0" marL="457200" rtl="0" algn="l">
              <a:lnSpc>
                <a:spcPct val="95000"/>
              </a:lnSpc>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Weather at the time of incident</a:t>
            </a:r>
            <a:endParaRPr sz="1500">
              <a:solidFill>
                <a:srgbClr val="000000"/>
              </a:solidFill>
              <a:latin typeface="Lato"/>
              <a:ea typeface="Lato"/>
              <a:cs typeface="Lato"/>
              <a:sym typeface="Lato"/>
            </a:endParaRPr>
          </a:p>
          <a:p>
            <a:pPr indent="-323850" lvl="0" marL="457200" rtl="0" algn="l">
              <a:lnSpc>
                <a:spcPct val="95000"/>
              </a:lnSpc>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Type of road</a:t>
            </a:r>
            <a:endParaRPr sz="1500">
              <a:solidFill>
                <a:srgbClr val="000000"/>
              </a:solidFill>
              <a:latin typeface="Lato"/>
              <a:ea typeface="Lato"/>
              <a:cs typeface="Lato"/>
              <a:sym typeface="Lato"/>
            </a:endParaRPr>
          </a:p>
          <a:p>
            <a:pPr indent="-323850" lvl="0" marL="457200" rtl="0" algn="l">
              <a:lnSpc>
                <a:spcPct val="95000"/>
              </a:lnSpc>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Speed limit</a:t>
            </a:r>
            <a:endParaRPr sz="1500">
              <a:solidFill>
                <a:srgbClr val="000000"/>
              </a:solidFill>
              <a:latin typeface="Lato"/>
              <a:ea typeface="Lato"/>
              <a:cs typeface="Lato"/>
              <a:sym typeface="Lato"/>
            </a:endParaRPr>
          </a:p>
          <a:p>
            <a:pPr indent="-323850" lvl="0" marL="457200" rtl="0" algn="l">
              <a:lnSpc>
                <a:spcPct val="95000"/>
              </a:lnSpc>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Light Condition</a:t>
            </a:r>
            <a:endParaRPr sz="1500">
              <a:solidFill>
                <a:srgbClr val="000000"/>
              </a:solidFill>
              <a:latin typeface="Lato"/>
              <a:ea typeface="Lato"/>
              <a:cs typeface="Lato"/>
              <a:sym typeface="Lato"/>
            </a:endParaRPr>
          </a:p>
          <a:p>
            <a:pPr indent="0" lvl="0" marL="0" rtl="0" algn="l">
              <a:lnSpc>
                <a:spcPct val="95000"/>
              </a:lnSpc>
              <a:spcBef>
                <a:spcPts val="1200"/>
              </a:spcBef>
              <a:spcAft>
                <a:spcPts val="0"/>
              </a:spcAft>
              <a:buNone/>
            </a:pPr>
            <a:r>
              <a:rPr lang="en" sz="1500">
                <a:solidFill>
                  <a:srgbClr val="000000"/>
                </a:solidFill>
                <a:latin typeface="Lato"/>
                <a:ea typeface="Lato"/>
                <a:cs typeface="Lato"/>
                <a:sym typeface="Lato"/>
              </a:rPr>
              <a:t>Features that we might not get-</a:t>
            </a:r>
            <a:endParaRPr sz="1500">
              <a:solidFill>
                <a:srgbClr val="000000"/>
              </a:solidFill>
              <a:latin typeface="Lato"/>
              <a:ea typeface="Lato"/>
              <a:cs typeface="Lato"/>
              <a:sym typeface="Lato"/>
            </a:endParaRPr>
          </a:p>
          <a:p>
            <a:pPr indent="-323850" lvl="0" marL="457200" rtl="0" algn="l">
              <a:lnSpc>
                <a:spcPct val="95000"/>
              </a:lnSpc>
              <a:spcBef>
                <a:spcPts val="120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Road Surface Condition</a:t>
            </a:r>
            <a:endParaRPr sz="1500">
              <a:solidFill>
                <a:srgbClr val="000000"/>
              </a:solidFill>
              <a:latin typeface="Lato"/>
              <a:ea typeface="Lato"/>
              <a:cs typeface="Lato"/>
              <a:sym typeface="Lato"/>
            </a:endParaRPr>
          </a:p>
          <a:p>
            <a:pPr indent="-323850" lvl="0" marL="457200" rtl="0" algn="l">
              <a:lnSpc>
                <a:spcPct val="95000"/>
              </a:lnSpc>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LHS/RHS</a:t>
            </a:r>
            <a:endParaRPr sz="1500">
              <a:solidFill>
                <a:srgbClr val="000000"/>
              </a:solidFill>
              <a:latin typeface="Lato"/>
              <a:ea typeface="Lato"/>
              <a:cs typeface="Lato"/>
              <a:sym typeface="Lato"/>
            </a:endParaRPr>
          </a:p>
          <a:p>
            <a:pPr indent="-323850" lvl="0" marL="457200" rtl="0" algn="l">
              <a:lnSpc>
                <a:spcPct val="95000"/>
              </a:lnSpc>
              <a:spcBef>
                <a:spcPts val="0"/>
              </a:spcBef>
              <a:spcAft>
                <a:spcPts val="0"/>
              </a:spcAft>
              <a:buClr>
                <a:srgbClr val="000000"/>
              </a:buClr>
              <a:buSzPts val="1500"/>
              <a:buFont typeface="Lato"/>
              <a:buAutoNum type="arabicPeriod"/>
            </a:pPr>
            <a:r>
              <a:rPr lang="en" sz="1500">
                <a:solidFill>
                  <a:srgbClr val="000000"/>
                </a:solidFill>
                <a:latin typeface="Lato"/>
                <a:ea typeface="Lato"/>
                <a:cs typeface="Lato"/>
                <a:sym typeface="Lato"/>
              </a:rPr>
              <a:t>Pedestrian_details</a:t>
            </a:r>
            <a:endParaRPr sz="1500">
              <a:solidFill>
                <a:srgbClr val="000000"/>
              </a:solidFill>
              <a:latin typeface="Lato"/>
              <a:ea typeface="Lato"/>
              <a:cs typeface="Lato"/>
              <a:sym typeface="Lato"/>
            </a:endParaRPr>
          </a:p>
          <a:p>
            <a:pPr indent="0" lvl="0" marL="0" rtl="0" algn="l">
              <a:lnSpc>
                <a:spcPct val="95000"/>
              </a:lnSpc>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from Intersection violation data from IUDX:</a:t>
            </a:r>
            <a:endParaRPr/>
          </a:p>
        </p:txBody>
      </p:sp>
      <p:sp>
        <p:nvSpPr>
          <p:cNvPr id="108" name="Google Shape;108;p19"/>
          <p:cNvSpPr txBox="1"/>
          <p:nvPr>
            <p:ph idx="1" type="body"/>
          </p:nvPr>
        </p:nvSpPr>
        <p:spPr>
          <a:xfrm>
            <a:off x="311700" y="934600"/>
            <a:ext cx="8520600" cy="4063500"/>
          </a:xfrm>
          <a:prstGeom prst="rect">
            <a:avLst/>
          </a:prstGeom>
        </p:spPr>
        <p:txBody>
          <a:bodyPr anchorCtr="0" anchor="t" bIns="91425" lIns="91425" spcFirstLastPara="1" rIns="91425" wrap="square" tIns="91425">
            <a:normAutofit fontScale="25000" lnSpcReduction="20000"/>
          </a:bodyPr>
          <a:lstStyle/>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EventID</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AlertType</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AlertName</a:t>
            </a:r>
            <a:endParaRPr sz="41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Driver On Call</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Green Light</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License Plate Recognition</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No Helmet</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No Seat Belt</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Over Speed</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Red Light</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Red Light Violation Detection</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Stop Line Violation</a:t>
            </a:r>
            <a:endParaRPr sz="3707">
              <a:solidFill>
                <a:schemeClr val="dk1"/>
              </a:solidFill>
              <a:latin typeface="Average"/>
              <a:ea typeface="Average"/>
              <a:cs typeface="Average"/>
              <a:sym typeface="Average"/>
            </a:endParaRPr>
          </a:p>
          <a:p>
            <a:pPr indent="-287460" lvl="1" marL="914400" rtl="0" algn="l">
              <a:spcBef>
                <a:spcPts val="0"/>
              </a:spcBef>
              <a:spcAft>
                <a:spcPts val="0"/>
              </a:spcAft>
              <a:buClr>
                <a:schemeClr val="dk1"/>
              </a:buClr>
              <a:buSzPct val="100000"/>
              <a:buFont typeface="Average"/>
              <a:buAutoNum type="alphaLcPeriod"/>
            </a:pPr>
            <a:r>
              <a:rPr lang="en" sz="3707">
                <a:solidFill>
                  <a:schemeClr val="dk1"/>
                </a:solidFill>
                <a:latin typeface="Average"/>
                <a:ea typeface="Average"/>
                <a:cs typeface="Average"/>
                <a:sym typeface="Average"/>
              </a:rPr>
              <a:t>Women Surrounded by men</a:t>
            </a:r>
            <a:endParaRPr sz="37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channelid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channelname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Eventlocation</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eventtime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message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latitude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longitude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numberplate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speedlimit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speeddetected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vehicleColor	</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junctionName</a:t>
            </a:r>
            <a:endParaRPr sz="4107">
              <a:solidFill>
                <a:schemeClr val="dk1"/>
              </a:solidFill>
              <a:latin typeface="Average"/>
              <a:ea typeface="Average"/>
              <a:cs typeface="Average"/>
              <a:sym typeface="Average"/>
            </a:endParaRPr>
          </a:p>
          <a:p>
            <a:pPr indent="-293810" lvl="0" marL="457200" rtl="0" algn="l">
              <a:spcBef>
                <a:spcPts val="0"/>
              </a:spcBef>
              <a:spcAft>
                <a:spcPts val="0"/>
              </a:spcAft>
              <a:buClr>
                <a:schemeClr val="dk1"/>
              </a:buClr>
              <a:buSzPct val="100000"/>
              <a:buFont typeface="Average"/>
              <a:buAutoNum type="arabicPeriod"/>
            </a:pPr>
            <a:r>
              <a:rPr lang="en" sz="4107">
                <a:solidFill>
                  <a:schemeClr val="dk1"/>
                </a:solidFill>
                <a:latin typeface="Average"/>
                <a:ea typeface="Average"/>
                <a:cs typeface="Average"/>
                <a:sym typeface="Average"/>
              </a:rPr>
              <a:t>category</a:t>
            </a:r>
            <a:endParaRPr sz="4107">
              <a:solidFill>
                <a:schemeClr val="dk1"/>
              </a:solidFill>
              <a:latin typeface="Average"/>
              <a:ea typeface="Average"/>
              <a:cs typeface="Average"/>
              <a:sym typeface="Average"/>
            </a:endParaRPr>
          </a:p>
          <a:p>
            <a:pPr indent="0" lvl="0" marL="457200" rtl="0" algn="l">
              <a:spcBef>
                <a:spcPts val="1200"/>
              </a:spcBef>
              <a:spcAft>
                <a:spcPts val="0"/>
              </a:spcAft>
              <a:buNone/>
            </a:pPr>
            <a:r>
              <a:t/>
            </a:r>
            <a:endParaRPr>
              <a:solidFill>
                <a:schemeClr val="dk1"/>
              </a:solidFill>
              <a:latin typeface="Average"/>
              <a:ea typeface="Average"/>
              <a:cs typeface="Average"/>
              <a:sym typeface="Average"/>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76200" y="445025"/>
            <a:ext cx="9284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‘getallevents.py’ script for intersection violation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0"/>
          <p:cNvSpPr txBox="1"/>
          <p:nvPr>
            <p:ph idx="1" type="body"/>
          </p:nvPr>
        </p:nvSpPr>
        <p:spPr>
          <a:xfrm>
            <a:off x="2023175" y="1152475"/>
            <a:ext cx="6809400" cy="34164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Clr>
                <a:srgbClr val="000000"/>
              </a:buClr>
              <a:buSzPct val="100000"/>
              <a:buFont typeface="Lato"/>
              <a:buAutoNum type="arabicPeriod"/>
            </a:pPr>
            <a:r>
              <a:rPr b="1" lang="en">
                <a:solidFill>
                  <a:srgbClr val="000000"/>
                </a:solidFill>
                <a:latin typeface="Lato"/>
                <a:ea typeface="Lato"/>
                <a:cs typeface="Lato"/>
                <a:sym typeface="Lato"/>
              </a:rPr>
              <a:t>Trend Analysis: </a:t>
            </a:r>
            <a:r>
              <a:rPr lang="en">
                <a:solidFill>
                  <a:srgbClr val="000000"/>
                </a:solidFill>
                <a:latin typeface="Lato"/>
                <a:ea typeface="Lato"/>
                <a:cs typeface="Lato"/>
                <a:sym typeface="Lato"/>
              </a:rPr>
              <a:t>Analyze the frequency of road accidents and violations over time (e.g., monthly, quarterly, yearly) to identify any patterns or trends.</a:t>
            </a:r>
            <a:endParaRPr>
              <a:solidFill>
                <a:srgbClr val="000000"/>
              </a:solidFill>
              <a:latin typeface="Lato"/>
              <a:ea typeface="Lato"/>
              <a:cs typeface="Lato"/>
              <a:sym typeface="Lato"/>
            </a:endParaRPr>
          </a:p>
          <a:p>
            <a:pPr indent="-300037" lvl="0" marL="457200" rtl="0" algn="l">
              <a:spcBef>
                <a:spcPts val="0"/>
              </a:spcBef>
              <a:spcAft>
                <a:spcPts val="0"/>
              </a:spcAft>
              <a:buClr>
                <a:srgbClr val="000000"/>
              </a:buClr>
              <a:buSzPct val="100000"/>
              <a:buFont typeface="Lato"/>
              <a:buAutoNum type="arabicPeriod"/>
            </a:pPr>
            <a:r>
              <a:rPr b="1" lang="en">
                <a:solidFill>
                  <a:srgbClr val="000000"/>
                </a:solidFill>
                <a:latin typeface="Lato"/>
                <a:ea typeface="Lato"/>
                <a:cs typeface="Lato"/>
                <a:sym typeface="Lato"/>
              </a:rPr>
              <a:t>Spatial Analysis: </a:t>
            </a:r>
            <a:r>
              <a:rPr lang="en">
                <a:solidFill>
                  <a:srgbClr val="000000"/>
                </a:solidFill>
                <a:latin typeface="Lato"/>
                <a:ea typeface="Lato"/>
                <a:cs typeface="Lato"/>
                <a:sym typeface="Lato"/>
              </a:rPr>
              <a:t>Explore the geographical distribution of accidents and violations using latitude-longitude coordinates to identify high-risk areas or intersections.</a:t>
            </a:r>
            <a:endParaRPr>
              <a:solidFill>
                <a:srgbClr val="000000"/>
              </a:solidFill>
              <a:latin typeface="Lato"/>
              <a:ea typeface="Lato"/>
              <a:cs typeface="Lato"/>
              <a:sym typeface="Lato"/>
            </a:endParaRPr>
          </a:p>
          <a:p>
            <a:pPr indent="-300037" lvl="0" marL="457200" rtl="0" algn="l">
              <a:spcBef>
                <a:spcPts val="0"/>
              </a:spcBef>
              <a:spcAft>
                <a:spcPts val="0"/>
              </a:spcAft>
              <a:buClr>
                <a:srgbClr val="000000"/>
              </a:buClr>
              <a:buSzPct val="100000"/>
              <a:buFont typeface="Lato"/>
              <a:buAutoNum type="arabicPeriod"/>
            </a:pPr>
            <a:r>
              <a:rPr b="1" lang="en">
                <a:solidFill>
                  <a:srgbClr val="000000"/>
                </a:solidFill>
                <a:latin typeface="Lato"/>
                <a:ea typeface="Lato"/>
                <a:cs typeface="Lato"/>
                <a:sym typeface="Lato"/>
              </a:rPr>
              <a:t>Demographic Analysis: </a:t>
            </a:r>
            <a:r>
              <a:rPr lang="en">
                <a:solidFill>
                  <a:srgbClr val="000000"/>
                </a:solidFill>
                <a:latin typeface="Lato"/>
                <a:ea typeface="Lato"/>
                <a:cs typeface="Lato"/>
                <a:sym typeface="Lato"/>
              </a:rPr>
              <a:t>Examine the demographics of victims, such as age and gender, to understand who is most affected by accidents and violations.</a:t>
            </a:r>
            <a:endParaRPr>
              <a:solidFill>
                <a:srgbClr val="000000"/>
              </a:solidFill>
              <a:latin typeface="Lato"/>
              <a:ea typeface="Lato"/>
              <a:cs typeface="Lato"/>
              <a:sym typeface="Lato"/>
            </a:endParaRPr>
          </a:p>
          <a:p>
            <a:pPr indent="-300037" lvl="0" marL="457200" rtl="0" algn="l">
              <a:spcBef>
                <a:spcPts val="0"/>
              </a:spcBef>
              <a:spcAft>
                <a:spcPts val="0"/>
              </a:spcAft>
              <a:buClr>
                <a:srgbClr val="000000"/>
              </a:buClr>
              <a:buSzPct val="100000"/>
              <a:buFont typeface="Lato"/>
              <a:buAutoNum type="arabicPeriod"/>
            </a:pPr>
            <a:r>
              <a:rPr b="1" lang="en">
                <a:solidFill>
                  <a:srgbClr val="000000"/>
                </a:solidFill>
                <a:latin typeface="Lato"/>
                <a:ea typeface="Lato"/>
                <a:cs typeface="Lato"/>
                <a:sym typeface="Lato"/>
              </a:rPr>
              <a:t>Vehicle Analysis: </a:t>
            </a:r>
            <a:r>
              <a:rPr lang="en">
                <a:solidFill>
                  <a:srgbClr val="000000"/>
                </a:solidFill>
                <a:latin typeface="Lato"/>
                <a:ea typeface="Lato"/>
                <a:cs typeface="Lato"/>
                <a:sym typeface="Lato"/>
              </a:rPr>
              <a:t>Investigate the types of vehicles involved, vehicle make, and year to identify any trends or patterns related to specific vehicle models.</a:t>
            </a:r>
            <a:endParaRPr>
              <a:solidFill>
                <a:srgbClr val="000000"/>
              </a:solidFill>
              <a:latin typeface="Lato"/>
              <a:ea typeface="Lato"/>
              <a:cs typeface="Lato"/>
              <a:sym typeface="Lato"/>
            </a:endParaRPr>
          </a:p>
          <a:p>
            <a:pPr indent="-300037" lvl="0" marL="457200" rtl="0" algn="l">
              <a:spcBef>
                <a:spcPts val="0"/>
              </a:spcBef>
              <a:spcAft>
                <a:spcPts val="0"/>
              </a:spcAft>
              <a:buClr>
                <a:srgbClr val="000000"/>
              </a:buClr>
              <a:buSzPct val="100000"/>
              <a:buFont typeface="Lato"/>
              <a:buAutoNum type="arabicPeriod"/>
            </a:pPr>
            <a:r>
              <a:rPr b="1" lang="en">
                <a:solidFill>
                  <a:srgbClr val="000000"/>
                </a:solidFill>
                <a:latin typeface="Lato"/>
                <a:ea typeface="Lato"/>
                <a:cs typeface="Lato"/>
                <a:sym typeface="Lato"/>
              </a:rPr>
              <a:t>Severity Analysis: </a:t>
            </a:r>
            <a:r>
              <a:rPr lang="en">
                <a:solidFill>
                  <a:srgbClr val="000000"/>
                </a:solidFill>
                <a:latin typeface="Lato"/>
                <a:ea typeface="Lato"/>
                <a:cs typeface="Lato"/>
                <a:sym typeface="Lato"/>
              </a:rPr>
              <a:t>Assess the severity of accidents based on damage value, number of casualties, and fatalities to understand the impact of accidents on individuals and infrastructure.</a:t>
            </a:r>
            <a:endParaRPr>
              <a:solidFill>
                <a:srgbClr val="000000"/>
              </a:solidFill>
              <a:latin typeface="Lato"/>
              <a:ea typeface="Lato"/>
              <a:cs typeface="Lato"/>
              <a:sym typeface="Lato"/>
            </a:endParaRPr>
          </a:p>
          <a:p>
            <a:pPr indent="-300037" lvl="0" marL="457200" rtl="0" algn="l">
              <a:spcBef>
                <a:spcPts val="0"/>
              </a:spcBef>
              <a:spcAft>
                <a:spcPts val="0"/>
              </a:spcAft>
              <a:buClr>
                <a:srgbClr val="000000"/>
              </a:buClr>
              <a:buSzPct val="100000"/>
              <a:buFont typeface="Lato"/>
              <a:buAutoNum type="arabicPeriod"/>
            </a:pPr>
            <a:r>
              <a:rPr b="1" lang="en">
                <a:solidFill>
                  <a:srgbClr val="000000"/>
                </a:solidFill>
                <a:latin typeface="Lato"/>
                <a:ea typeface="Lato"/>
                <a:cs typeface="Lato"/>
                <a:sym typeface="Lato"/>
              </a:rPr>
              <a:t>Temporal Analysis: </a:t>
            </a:r>
            <a:r>
              <a:rPr lang="en">
                <a:solidFill>
                  <a:srgbClr val="000000"/>
                </a:solidFill>
                <a:latin typeface="Lato"/>
                <a:ea typeface="Lato"/>
                <a:cs typeface="Lato"/>
                <a:sym typeface="Lato"/>
              </a:rPr>
              <a:t>Analyze the day of the week, time of occurrence, and weather conditions to identify when and under what conditions accidents are most likely to occur.</a:t>
            </a:r>
            <a:endParaRPr>
              <a:solidFill>
                <a:srgbClr val="000000"/>
              </a:solidFill>
              <a:latin typeface="Lato"/>
              <a:ea typeface="Lato"/>
              <a:cs typeface="Lato"/>
              <a:sym typeface="Lato"/>
            </a:endParaRPr>
          </a:p>
          <a:p>
            <a:pPr indent="-300037" lvl="0" marL="457200" rtl="0" algn="l">
              <a:spcBef>
                <a:spcPts val="0"/>
              </a:spcBef>
              <a:spcAft>
                <a:spcPts val="0"/>
              </a:spcAft>
              <a:buClr>
                <a:srgbClr val="000000"/>
              </a:buClr>
              <a:buSzPct val="100000"/>
              <a:buFont typeface="Lato"/>
              <a:buAutoNum type="arabicPeriod"/>
            </a:pPr>
            <a:r>
              <a:rPr b="1" lang="en">
                <a:solidFill>
                  <a:srgbClr val="000000"/>
                </a:solidFill>
                <a:latin typeface="Lato"/>
                <a:ea typeface="Lato"/>
                <a:cs typeface="Lato"/>
                <a:sym typeface="Lato"/>
              </a:rPr>
              <a:t>Correlation Analysis: </a:t>
            </a:r>
            <a:r>
              <a:rPr lang="en">
                <a:solidFill>
                  <a:srgbClr val="000000"/>
                </a:solidFill>
                <a:latin typeface="Lato"/>
                <a:ea typeface="Lato"/>
                <a:cs typeface="Lato"/>
                <a:sym typeface="Lato"/>
              </a:rPr>
              <a:t>Explore correlations between different variables (e.g., weather conditions and accident severity) to identify potential causal relationships.</a:t>
            </a:r>
            <a:endParaRPr>
              <a:solidFill>
                <a:srgbClr val="000000"/>
              </a:solidFill>
              <a:latin typeface="Lato"/>
              <a:ea typeface="Lato"/>
              <a:cs typeface="Lato"/>
              <a:sym typeface="Lato"/>
            </a:endParaRPr>
          </a:p>
          <a:p>
            <a:pPr indent="-300037" lvl="0" marL="457200" rtl="0" algn="l">
              <a:spcBef>
                <a:spcPts val="0"/>
              </a:spcBef>
              <a:spcAft>
                <a:spcPts val="0"/>
              </a:spcAft>
              <a:buClr>
                <a:srgbClr val="000000"/>
              </a:buClr>
              <a:buSzPct val="100000"/>
              <a:buFont typeface="Lato"/>
              <a:buAutoNum type="arabicPeriod"/>
            </a:pPr>
            <a:r>
              <a:rPr b="1" lang="en">
                <a:solidFill>
                  <a:srgbClr val="000000"/>
                </a:solidFill>
                <a:latin typeface="Lato"/>
                <a:ea typeface="Lato"/>
                <a:cs typeface="Lato"/>
                <a:sym typeface="Lato"/>
              </a:rPr>
              <a:t>FIR Response time: </a:t>
            </a:r>
            <a:r>
              <a:rPr lang="en">
                <a:solidFill>
                  <a:srgbClr val="000000"/>
                </a:solidFill>
                <a:latin typeface="Lato"/>
                <a:ea typeface="Lato"/>
                <a:cs typeface="Lato"/>
                <a:sym typeface="Lato"/>
              </a:rPr>
              <a:t>Analyze the time between the accident </a:t>
            </a:r>
            <a:r>
              <a:rPr b="1" lang="en">
                <a:solidFill>
                  <a:srgbClr val="000000"/>
                </a:solidFill>
                <a:latin typeface="Lato"/>
                <a:ea typeface="Lato"/>
                <a:cs typeface="Lato"/>
                <a:sym typeface="Lato"/>
              </a:rPr>
              <a:t> </a:t>
            </a:r>
            <a:endParaRPr b="1">
              <a:solidFill>
                <a:srgbClr val="000000"/>
              </a:solidFill>
              <a:latin typeface="Lato"/>
              <a:ea typeface="Lato"/>
              <a:cs typeface="Lato"/>
              <a:sym typeface="Lato"/>
            </a:endParaRPr>
          </a:p>
          <a:p>
            <a:pPr indent="0" lvl="0" marL="0" rtl="0" algn="l">
              <a:spcBef>
                <a:spcPts val="120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540300" y="1168500"/>
            <a:ext cx="822225" cy="379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features for a limited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Average"/>
              <a:buAutoNum type="arabicPeriod"/>
            </a:pPr>
            <a:r>
              <a:rPr lang="en">
                <a:solidFill>
                  <a:schemeClr val="dk1"/>
                </a:solidFill>
                <a:latin typeface="Average"/>
                <a:ea typeface="Average"/>
                <a:cs typeface="Average"/>
                <a:sym typeface="Average"/>
              </a:rPr>
              <a:t>CycleTime from Red and Green light alerts or Video data</a:t>
            </a:r>
            <a:endParaRPr>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AutoNum type="arabicPeriod"/>
            </a:pPr>
            <a:r>
              <a:rPr lang="en">
                <a:solidFill>
                  <a:schemeClr val="dk1"/>
                </a:solidFill>
                <a:latin typeface="Average"/>
                <a:ea typeface="Average"/>
                <a:cs typeface="Average"/>
                <a:sym typeface="Average"/>
              </a:rPr>
              <a:t>Weather fa</a:t>
            </a:r>
            <a:r>
              <a:rPr lang="en">
                <a:solidFill>
                  <a:schemeClr val="dk1"/>
                </a:solidFill>
                <a:latin typeface="Average"/>
                <a:ea typeface="Average"/>
                <a:cs typeface="Average"/>
                <a:sym typeface="Average"/>
              </a:rPr>
              <a:t>c</a:t>
            </a:r>
            <a:r>
              <a:rPr lang="en">
                <a:solidFill>
                  <a:schemeClr val="dk1"/>
                </a:solidFill>
                <a:latin typeface="Average"/>
                <a:ea typeface="Average"/>
                <a:cs typeface="Average"/>
                <a:sym typeface="Average"/>
              </a:rPr>
              <a:t>tors</a:t>
            </a:r>
            <a:endParaRPr>
              <a:solidFill>
                <a:schemeClr val="dk1"/>
              </a:solidFill>
              <a:latin typeface="Average"/>
              <a:ea typeface="Average"/>
              <a:cs typeface="Average"/>
              <a:sym typeface="Average"/>
            </a:endParaRPr>
          </a:p>
          <a:p>
            <a:pPr indent="-317500" lvl="1" marL="914400" rtl="0" algn="l">
              <a:spcBef>
                <a:spcPts val="0"/>
              </a:spcBef>
              <a:spcAft>
                <a:spcPts val="0"/>
              </a:spcAft>
              <a:buClr>
                <a:schemeClr val="dk1"/>
              </a:buClr>
              <a:buSzPts val="1400"/>
              <a:buFont typeface="Average"/>
              <a:buAutoNum type="alphaLcPeriod"/>
            </a:pPr>
            <a:r>
              <a:rPr lang="en">
                <a:solidFill>
                  <a:schemeClr val="dk1"/>
                </a:solidFill>
                <a:latin typeface="Average"/>
                <a:ea typeface="Average"/>
                <a:cs typeface="Average"/>
                <a:sym typeface="Average"/>
              </a:rPr>
              <a:t>Temperature</a:t>
            </a:r>
            <a:endParaRPr>
              <a:solidFill>
                <a:schemeClr val="dk1"/>
              </a:solidFill>
              <a:latin typeface="Average"/>
              <a:ea typeface="Average"/>
              <a:cs typeface="Average"/>
              <a:sym typeface="Average"/>
            </a:endParaRPr>
          </a:p>
          <a:p>
            <a:pPr indent="-317500" lvl="1" marL="914400" rtl="0" algn="l">
              <a:spcBef>
                <a:spcPts val="0"/>
              </a:spcBef>
              <a:spcAft>
                <a:spcPts val="0"/>
              </a:spcAft>
              <a:buClr>
                <a:schemeClr val="dk1"/>
              </a:buClr>
              <a:buSzPts val="1400"/>
              <a:buFont typeface="Average"/>
              <a:buAutoNum type="alphaLcPeriod"/>
            </a:pPr>
            <a:r>
              <a:rPr lang="en">
                <a:solidFill>
                  <a:schemeClr val="dk1"/>
                </a:solidFill>
                <a:latin typeface="Average"/>
                <a:ea typeface="Average"/>
                <a:cs typeface="Average"/>
                <a:sym typeface="Average"/>
              </a:rPr>
              <a:t>Rainfall</a:t>
            </a:r>
            <a:endParaRPr>
              <a:solidFill>
                <a:schemeClr val="dk1"/>
              </a:solidFill>
              <a:latin typeface="Average"/>
              <a:ea typeface="Average"/>
              <a:cs typeface="Average"/>
              <a:sym typeface="Average"/>
            </a:endParaRPr>
          </a:p>
          <a:p>
            <a:pPr indent="-317500" lvl="1" marL="914400" rtl="0" algn="l">
              <a:spcBef>
                <a:spcPts val="0"/>
              </a:spcBef>
              <a:spcAft>
                <a:spcPts val="0"/>
              </a:spcAft>
              <a:buClr>
                <a:schemeClr val="dk1"/>
              </a:buClr>
              <a:buSzPts val="1400"/>
              <a:buFont typeface="Average"/>
              <a:buAutoNum type="alphaLcPeriod"/>
            </a:pPr>
            <a:r>
              <a:rPr lang="en">
                <a:solidFill>
                  <a:schemeClr val="dk1"/>
                </a:solidFill>
                <a:latin typeface="Average"/>
                <a:ea typeface="Average"/>
                <a:cs typeface="Average"/>
                <a:sym typeface="Average"/>
              </a:rPr>
              <a:t>Humidity</a:t>
            </a:r>
            <a:endParaRPr>
              <a:solidFill>
                <a:schemeClr val="dk1"/>
              </a:solidFill>
              <a:latin typeface="Average"/>
              <a:ea typeface="Average"/>
              <a:cs typeface="Average"/>
              <a:sym typeface="Average"/>
            </a:endParaRPr>
          </a:p>
          <a:p>
            <a:pPr indent="-317500" lvl="1" marL="914400" rtl="0" algn="l">
              <a:spcBef>
                <a:spcPts val="0"/>
              </a:spcBef>
              <a:spcAft>
                <a:spcPts val="0"/>
              </a:spcAft>
              <a:buClr>
                <a:schemeClr val="dk1"/>
              </a:buClr>
              <a:buSzPts val="1400"/>
              <a:buFont typeface="Average"/>
              <a:buAutoNum type="alphaLcPeriod"/>
            </a:pPr>
            <a:r>
              <a:rPr lang="en">
                <a:solidFill>
                  <a:schemeClr val="dk1"/>
                </a:solidFill>
                <a:latin typeface="Average"/>
                <a:ea typeface="Average"/>
                <a:cs typeface="Average"/>
                <a:sym typeface="Average"/>
              </a:rPr>
              <a:t>Wind Speed </a:t>
            </a:r>
            <a:endParaRPr>
              <a:solidFill>
                <a:schemeClr val="dk1"/>
              </a:solidFill>
              <a:latin typeface="Average"/>
              <a:ea typeface="Average"/>
              <a:cs typeface="Average"/>
              <a:sym typeface="Average"/>
            </a:endParaRPr>
          </a:p>
          <a:p>
            <a:pPr indent="0" lvl="0" marL="914400" rtl="0" algn="l">
              <a:spcBef>
                <a:spcPts val="1200"/>
              </a:spcBef>
              <a:spcAft>
                <a:spcPts val="0"/>
              </a:spcAft>
              <a:buNone/>
            </a:pPr>
            <a:r>
              <a:rPr lang="en">
                <a:solidFill>
                  <a:schemeClr val="dk1"/>
                </a:solidFill>
                <a:latin typeface="Average"/>
                <a:ea typeface="Average"/>
                <a:cs typeface="Average"/>
                <a:sym typeface="Average"/>
              </a:rPr>
              <a:t>OpenWeather API</a:t>
            </a:r>
            <a:endParaRPr>
              <a:solidFill>
                <a:schemeClr val="dk1"/>
              </a:solidFill>
              <a:latin typeface="Average"/>
              <a:ea typeface="Average"/>
              <a:cs typeface="Average"/>
              <a:sym typeface="Average"/>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