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regular.fntdata"/><Relationship Id="rId25" Type="http://schemas.openxmlformats.org/officeDocument/2006/relationships/font" Target="fonts/Nunito-boldItalic.fntdata"/><Relationship Id="rId27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af2fda5edb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af2fda5edb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af2fda5edb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af2fda5edb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af2fda5edb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af2fda5edb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af2fda5edb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af2fda5edb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af2fda5edb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af2fda5edb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af2fda5edb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af2fda5edb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af2fda5edb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af2fda5edb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af2fda5edb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af2fda5edb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af2fda5edb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af2fda5edb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af2fda5edb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af2fda5edb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af2fda5edb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af2fda5edb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af2fda5edb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af2fda5edb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af2fda5edb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af2fda5edb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af2fda5edb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af2fda5edb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af2fda5edb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af2fda5edb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datasets/silicon99/dft-accident-data" TargetMode="External"/><Relationship Id="rId4" Type="http://schemas.openxmlformats.org/officeDocument/2006/relationships/hyperlink" Target="https://www.kaggle.com/datasets/ahmedlahlou/accidents-in-france-from-2005-to-2016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data.gov.uk/dataset/cb7ae6f0-4be6-4935-9277-47e5ce24a11f/road-safety-data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Update 1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Sarang Deb Saha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8" name="Google Shape;3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363" y="0"/>
            <a:ext cx="7751284" cy="278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9650" y="2621725"/>
            <a:ext cx="7230801" cy="259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3"/>
          <p:cNvSpPr txBox="1"/>
          <p:nvPr>
            <p:ph type="title"/>
          </p:nvPr>
        </p:nvSpPr>
        <p:spPr>
          <a:xfrm>
            <a:off x="1490150" y="212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data sources:</a:t>
            </a:r>
            <a:endParaRPr/>
          </a:p>
        </p:txBody>
      </p:sp>
      <p:sp>
        <p:nvSpPr>
          <p:cNvPr id="355" name="Google Shape;355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6" name="Google Shape;3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2975" y="890500"/>
            <a:ext cx="5977500" cy="394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Papers referred this week:</a:t>
            </a:r>
            <a:endParaRPr/>
          </a:p>
        </p:txBody>
      </p:sp>
      <p:sp>
        <p:nvSpPr>
          <p:cNvPr id="362" name="Google Shape;362;p24"/>
          <p:cNvSpPr txBox="1"/>
          <p:nvPr>
            <p:ph idx="1" type="body"/>
          </p:nvPr>
        </p:nvSpPr>
        <p:spPr>
          <a:xfrm>
            <a:off x="674275" y="1597875"/>
            <a:ext cx="8349000" cy="3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Khanum, H., Garg, A. and Faheem, M.I., 2023. Accident severity prediction modeling for road safety using random forest algorithm: an analysis of Indian highways. F1000Research, 12, p.494.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Ahmed, S., Hossain, M.A., Ray, S.K., Bhuiyan, M.M.I. and Sabuj, S.R., 2023. A study on road accident prediction and contributing factors using explainable machine learning models: analysis and performance. Transportation research interdisciplinary perspectives, 19, p.100814.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Karamanlis, I., Nikiforiadis, A., Botzoris, G., Kokkalis, A. and Basbas, S., 2023. Towards Sustainable Transportation: The Role of Black Spot Analysis in Improving Road Safety. Sustainability, 15(19), p.14478.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Cui, H., Dong, J., Zhu, M., Li, X. and Wang, Q., 2022. Identifying accident black spots based on the accident spacing distribution. Journal of traffic and transportation engineering (English edition), 9(6), pp.1017-1026.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9" name="Google Shape;3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6875" y="1683875"/>
            <a:ext cx="5981700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25"/>
          <p:cNvSpPr txBox="1"/>
          <p:nvPr/>
        </p:nvSpPr>
        <p:spPr>
          <a:xfrm>
            <a:off x="475200" y="397575"/>
            <a:ext cx="86877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Towards Sustainable Transportation: The Role of Black Spot Analysis in Improving Road Safety. Sustainability</a:t>
            </a:r>
            <a:endParaRPr b="1" sz="1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Smeed’s Equation</a:t>
            </a:r>
            <a:endParaRPr/>
          </a:p>
        </p:txBody>
      </p:sp>
      <p:sp>
        <p:nvSpPr>
          <p:cNvPr id="376" name="Google Shape;376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6"/>
          <p:cNvSpPr txBox="1"/>
          <p:nvPr/>
        </p:nvSpPr>
        <p:spPr>
          <a:xfrm>
            <a:off x="298175" y="1597875"/>
            <a:ext cx="92343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D/P = 0.0003 (N/P)^0.33                     (1)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D/N = 0.0003 (N/P)^−0.67                   (2)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wherein: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 is the number of reported road deaths in a year;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 is the number of registered vehicles;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 is the population of the country to which the Smeed equation is applied;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 is the dependent variable </a:t>
            </a:r>
            <a:r>
              <a:rPr lang="en"/>
              <a:t>and both the number of vehicles and the population of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country are the independent ones. The two equations above, which indicate that the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fatality rate of road accidents in a country is directly related to the rate of increase in using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motor vehicles, are considered primitive nowadays.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7"/>
          <p:cNvSpPr txBox="1"/>
          <p:nvPr/>
        </p:nvSpPr>
        <p:spPr>
          <a:xfrm>
            <a:off x="311775" y="1192150"/>
            <a:ext cx="8712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most common and widely used methods of finding black spots are the following: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• The method of accident rate;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• The method of gravity rate (index);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• The method of random Poisson distribution;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• The Bayes method;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• The method of quality control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8"/>
          <p:cNvSpPr txBox="1"/>
          <p:nvPr>
            <p:ph type="title"/>
          </p:nvPr>
        </p:nvSpPr>
        <p:spPr>
          <a:xfrm>
            <a:off x="1800750" y="22758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390" name="Google Shape;390;p28"/>
          <p:cNvSpPr txBox="1"/>
          <p:nvPr>
            <p:ph idx="1" type="body"/>
          </p:nvPr>
        </p:nvSpPr>
        <p:spPr>
          <a:xfrm>
            <a:off x="1229250" y="12446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 Evaluated: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UK Car Accidents 2005-2015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 u="sng">
                <a:solidFill>
                  <a:schemeClr val="hlink"/>
                </a:solidFill>
                <a:hlinkClick r:id="rId4"/>
              </a:rPr>
              <a:t>Accidents in France from 2005 to 2016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4211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UK Car Accidents 2005-2015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4" u="sng">
                <a:solidFill>
                  <a:schemeClr val="hlink"/>
                </a:solidFill>
                <a:hlinkClick r:id="rId3"/>
              </a:rPr>
              <a:t>https://www.data.gov.uk/dataset/cb7ae6f0-4be6-4935-9277-47e5ce24a11f/road-safety-data</a:t>
            </a:r>
            <a:endParaRPr sz="12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3450" y="1597863"/>
            <a:ext cx="428625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67500" y="2411875"/>
            <a:ext cx="4385726" cy="211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488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303800" y="1990050"/>
            <a:ext cx="3268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fg</a:t>
            </a:r>
            <a:endParaRPr/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6300" y="246000"/>
            <a:ext cx="4450725" cy="2730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6"/>
          <p:cNvSpPr txBox="1"/>
          <p:nvPr/>
        </p:nvSpPr>
        <p:spPr>
          <a:xfrm>
            <a:off x="400950" y="3249425"/>
            <a:ext cx="2484900" cy="9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1: Serious/Fatal Accidents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2: Mildly Serious Accidents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3: Less Serious Accidents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1" name="Google Shape;30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7200" y="246000"/>
            <a:ext cx="3828975" cy="2512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04428" y="808425"/>
            <a:ext cx="1643350" cy="38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Google Shape;309;p17"/>
          <p:cNvPicPr preferRelativeResize="0"/>
          <p:nvPr/>
        </p:nvPicPr>
        <p:blipFill rotWithShape="1">
          <a:blip r:embed="rId3">
            <a:alphaModFix/>
          </a:blip>
          <a:srcRect b="0" l="-22680" r="22679" t="0"/>
          <a:stretch/>
        </p:blipFill>
        <p:spPr>
          <a:xfrm>
            <a:off x="2125100" y="215400"/>
            <a:ext cx="6035250" cy="492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6" name="Google Shape;3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643849" cy="2841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4750" y="1158050"/>
            <a:ext cx="3919249" cy="391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Accidents in France from 2005 to 2016</a:t>
            </a:r>
            <a:endParaRPr/>
          </a:p>
        </p:txBody>
      </p:sp>
      <p:sp>
        <p:nvSpPr>
          <p:cNvPr id="323" name="Google Shape;323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4" name="Google Shape;3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063" y="1597863"/>
            <a:ext cx="2428875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3063" y="2143125"/>
            <a:ext cx="5572125" cy="173355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19"/>
          <p:cNvSpPr txBox="1"/>
          <p:nvPr/>
        </p:nvSpPr>
        <p:spPr>
          <a:xfrm>
            <a:off x="1543975" y="4112325"/>
            <a:ext cx="7277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Number of accidents in France have steadily decreased from 2005 to 2013, but an increasing trend is observed from 2013 to 2016.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this dataset, 2005 had the largest number of accidents equal to 374561.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3" name="Google Shape;3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600" y="107875"/>
            <a:ext cx="6238875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0"/>
          <p:cNvSpPr txBox="1"/>
          <p:nvPr/>
        </p:nvSpPr>
        <p:spPr>
          <a:xfrm>
            <a:off x="744425" y="3452200"/>
            <a:ext cx="825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5275" lvl="0" marL="736600" marR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>
                <a:highlight>
                  <a:srgbClr val="FFFFFF"/>
                </a:highlight>
              </a:rPr>
              <a:t>June, July, September, October have the highest number of accidents, while February has the lowest.</a:t>
            </a:r>
            <a:endParaRPr sz="1050">
              <a:highlight>
                <a:srgbClr val="FFFFFF"/>
              </a:highlight>
            </a:endParaRPr>
          </a:p>
          <a:p>
            <a:pPr indent="-295275" lvl="0" marL="736600" marR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>
                <a:highlight>
                  <a:srgbClr val="FFFFFF"/>
                </a:highlight>
              </a:rPr>
              <a:t>On an average about 296,164 accidents occur every month in France.</a:t>
            </a:r>
            <a:endParaRPr sz="1050">
              <a:highlight>
                <a:srgbClr val="FFFFFF"/>
              </a:highlight>
            </a:endParaRPr>
          </a:p>
          <a:p>
            <a:pPr indent="-295275" lvl="0" marL="736600" marR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>
                <a:highlight>
                  <a:srgbClr val="FFFFFF"/>
                </a:highlight>
              </a:rPr>
              <a:t>October has the highest number of accidents (with about 334,884 incidents) than any other month</a:t>
            </a:r>
            <a:endParaRPr sz="1050">
              <a:highlight>
                <a:srgbClr val="FFFFFF"/>
              </a:highlight>
            </a:endParaRPr>
          </a:p>
          <a:p>
            <a:pPr indent="-295275" lvl="0" marL="736600" marR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>
                <a:highlight>
                  <a:srgbClr val="FFFFFF"/>
                </a:highlight>
              </a:rPr>
              <a:t>Weather in France during September and October is cold and wet whereas, June and July form the peak tourist season</a:t>
            </a:r>
            <a:endParaRPr sz="105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1" name="Google Shape;3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100" y="60423"/>
            <a:ext cx="9143999" cy="3283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