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b723ed3d0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b723ed3d0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b723ed3d0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b723ed3d0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b723ed3d0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b723ed3d0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b723ed3d0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b723ed3d0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b723ed3d0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b723ed3d0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b723ed3d0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b723ed3d0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b723ed3d0f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b723ed3d0f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b723ed3d0f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b723ed3d0f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b723ed3d0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b723ed3d0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Weekly Update 4</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Sarang Deb Saha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183375" y="1340325"/>
            <a:ext cx="39891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Influencing Factors</a:t>
            </a:r>
            <a:endParaRPr/>
          </a:p>
        </p:txBody>
      </p:sp>
      <p:sp>
        <p:nvSpPr>
          <p:cNvPr id="144" name="Google Shape;144;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45" name="Google Shape;145;p22"/>
          <p:cNvPicPr preferRelativeResize="0"/>
          <p:nvPr/>
        </p:nvPicPr>
        <p:blipFill>
          <a:blip r:embed="rId3">
            <a:alphaModFix/>
          </a:blip>
          <a:stretch>
            <a:fillRect/>
          </a:stretch>
        </p:blipFill>
        <p:spPr>
          <a:xfrm>
            <a:off x="4497119" y="-52125"/>
            <a:ext cx="4214812" cy="5143499"/>
          </a:xfrm>
          <a:prstGeom prst="rect">
            <a:avLst/>
          </a:prstGeom>
          <a:noFill/>
          <a:ln>
            <a:noFill/>
          </a:ln>
        </p:spPr>
      </p:pic>
      <p:sp>
        <p:nvSpPr>
          <p:cNvPr id="146" name="Google Shape;146;p22"/>
          <p:cNvSpPr txBox="1"/>
          <p:nvPr/>
        </p:nvSpPr>
        <p:spPr>
          <a:xfrm>
            <a:off x="311700" y="2630550"/>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road types include: 11 ramps, 70 arterials, 112 collector roads, and 19 local roads.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IUDX Insights</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Problems with the FIR data. Portal issues.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Pivot towards a new ‘Safety’ topic.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 data</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Unavailability of lat-long data, hence have to depend upon Police station coordinates and work with black spot coordinated for prediction of severity in and around black spot areas itself.</a:t>
            </a:r>
            <a:endParaRPr/>
          </a:p>
          <a:p>
            <a:pPr indent="0" lvl="0" marL="0" rtl="0" algn="l">
              <a:spcBef>
                <a:spcPts val="1200"/>
              </a:spcBef>
              <a:spcAft>
                <a:spcPts val="1200"/>
              </a:spcAft>
              <a:buNone/>
            </a:pPr>
            <a:r>
              <a:rPr lang="en"/>
              <a:t>BTP is yet to send in the digital FIR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New Problem statement aiding Road Safety</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Traffic junction data for violations along with the video data of such incidents then do a cause analysis and provide insightful solutions to the particular violations And implement this as a real-time solution for all of the cameras around the city.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a:t>
            </a:r>
            <a:r>
              <a:rPr lang="en"/>
              <a:t>scraping</a:t>
            </a:r>
            <a:r>
              <a:rPr lang="en"/>
              <a:t> data and creating datasets</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the BeautifulSoap library and parsing the HTML sites to select particular features.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196125"/>
            <a:ext cx="8520600" cy="6078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en"/>
              <a:t>Analysis and Prediction of Intersection Traffic Violations Using Automated Enforcement System Data</a:t>
            </a:r>
            <a:endParaRPr/>
          </a:p>
        </p:txBody>
      </p:sp>
      <p:sp>
        <p:nvSpPr>
          <p:cNvPr id="116" name="Google Shape;116;p18"/>
          <p:cNvSpPr txBox="1"/>
          <p:nvPr>
            <p:ph idx="1" type="body"/>
          </p:nvPr>
        </p:nvSpPr>
        <p:spPr>
          <a:xfrm>
            <a:off x="699600" y="156925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Yunxuan Lia , Meng Lia,*, Jinghui Yuanb , Jian Luc , Mohamed Abdel-Atyd</a:t>
            </a:r>
            <a:endParaRPr/>
          </a:p>
        </p:txBody>
      </p:sp>
      <p:pic>
        <p:nvPicPr>
          <p:cNvPr id="117" name="Google Shape;117;p18"/>
          <p:cNvPicPr preferRelativeResize="0"/>
          <p:nvPr/>
        </p:nvPicPr>
        <p:blipFill>
          <a:blip r:embed="rId3">
            <a:alphaModFix/>
          </a:blip>
          <a:stretch>
            <a:fillRect/>
          </a:stretch>
        </p:blipFill>
        <p:spPr>
          <a:xfrm>
            <a:off x="2636475" y="2063100"/>
            <a:ext cx="3220469" cy="2768950"/>
          </a:xfrm>
          <a:prstGeom prst="rect">
            <a:avLst/>
          </a:prstGeom>
          <a:noFill/>
          <a:ln>
            <a:noFill/>
          </a:ln>
        </p:spPr>
      </p:pic>
      <p:sp>
        <p:nvSpPr>
          <p:cNvPr id="118" name="Google Shape;118;p18"/>
          <p:cNvSpPr txBox="1"/>
          <p:nvPr/>
        </p:nvSpPr>
        <p:spPr>
          <a:xfrm>
            <a:off x="6234225" y="30386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53 AESs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4" name="Google Shape;124;p19"/>
          <p:cNvSpPr txBox="1"/>
          <p:nvPr>
            <p:ph idx="1" type="body"/>
          </p:nvPr>
        </p:nvSpPr>
        <p:spPr>
          <a:xfrm>
            <a:off x="236850" y="826050"/>
            <a:ext cx="8520600" cy="33390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AutoNum type="arabicPeriod"/>
            </a:pPr>
            <a:r>
              <a:rPr lang="en"/>
              <a:t> The automated enforcement system (AES) is an effective way of supplementing traditional traffic enforcement, and the traffic violation data from AES can also be effectively used for safety research.</a:t>
            </a:r>
            <a:endParaRPr/>
          </a:p>
          <a:p>
            <a:pPr indent="0" lvl="0" marL="457200" rtl="0" algn="l">
              <a:spcBef>
                <a:spcPts val="1200"/>
              </a:spcBef>
              <a:spcAft>
                <a:spcPts val="0"/>
              </a:spcAft>
              <a:buNone/>
            </a:pPr>
            <a:r>
              <a:t/>
            </a:r>
            <a:endParaRPr/>
          </a:p>
          <a:p>
            <a:pPr indent="-334327" lvl="0" marL="457200" rtl="0" algn="l">
              <a:spcBef>
                <a:spcPts val="1200"/>
              </a:spcBef>
              <a:spcAft>
                <a:spcPts val="0"/>
              </a:spcAft>
              <a:buSzPct val="100000"/>
              <a:buAutoNum type="arabicPeriod"/>
            </a:pPr>
            <a:r>
              <a:rPr lang="en"/>
              <a:t>The potential factors influencing violations include 24 independent factors related to time, space, traffic and weather.</a:t>
            </a:r>
            <a:endParaRPr/>
          </a:p>
          <a:p>
            <a:pPr indent="0" lvl="0" marL="457200" rtl="0" algn="l">
              <a:spcBef>
                <a:spcPts val="1200"/>
              </a:spcBef>
              <a:spcAft>
                <a:spcPts val="0"/>
              </a:spcAft>
              <a:buNone/>
            </a:pPr>
            <a:r>
              <a:t/>
            </a:r>
            <a:endParaRPr/>
          </a:p>
          <a:p>
            <a:pPr indent="-334327" lvl="0" marL="457200" rtl="0" algn="l">
              <a:spcBef>
                <a:spcPts val="1200"/>
              </a:spcBef>
              <a:spcAft>
                <a:spcPts val="0"/>
              </a:spcAft>
              <a:buSzPct val="100000"/>
              <a:buAutoNum type="arabicPeriod"/>
            </a:pPr>
            <a:r>
              <a:rPr lang="en"/>
              <a:t>Results from a logistic model showed that the midday period, weekends, residential districts, collector roads, congested traffic conditions, high traffic flow, lower wind speed and low temperature would increase the probability of traffic violations.</a:t>
            </a:r>
            <a:endParaRPr/>
          </a:p>
        </p:txBody>
      </p:sp>
      <p:sp>
        <p:nvSpPr>
          <p:cNvPr id="125" name="Google Shape;125;p19"/>
          <p:cNvSpPr txBox="1"/>
          <p:nvPr>
            <p:ph type="title"/>
          </p:nvPr>
        </p:nvSpPr>
        <p:spPr>
          <a:xfrm>
            <a:off x="387900" y="1422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Insights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1" name="Google Shape;131;p20"/>
          <p:cNvSpPr txBox="1"/>
          <p:nvPr>
            <p:ph idx="1" type="body"/>
          </p:nvPr>
        </p:nvSpPr>
        <p:spPr>
          <a:xfrm>
            <a:off x="311700" y="90225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4. The probability of violations was predicted by the random forest algorithm, which was proven to be the best traffic violation prediction model among logistic regression, Gaussian naive Bayes, and support vector machine.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5.  The proximity weighted synthetic oversampling technique (ProWSyn) method was applied to reduce the impact of the imbalance ratio (IR) and improve the model’s prediction performance.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Violation Types and Frequencies</a:t>
            </a:r>
            <a:endParaRPr/>
          </a:p>
        </p:txBody>
      </p:sp>
      <p:sp>
        <p:nvSpPr>
          <p:cNvPr id="137" name="Google Shape;137;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38" name="Google Shape;138;p21"/>
          <p:cNvPicPr preferRelativeResize="0"/>
          <p:nvPr/>
        </p:nvPicPr>
        <p:blipFill>
          <a:blip r:embed="rId3">
            <a:alphaModFix/>
          </a:blip>
          <a:stretch>
            <a:fillRect/>
          </a:stretch>
        </p:blipFill>
        <p:spPr>
          <a:xfrm>
            <a:off x="417275" y="1153663"/>
            <a:ext cx="5486400" cy="3686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