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6" r:id="rId5"/>
    <p:sldId id="265" r:id="rId6"/>
    <p:sldId id="269" r:id="rId7"/>
    <p:sldId id="268" r:id="rId8"/>
    <p:sldId id="261" r:id="rId9"/>
    <p:sldId id="263" r:id="rId10"/>
    <p:sldId id="262" r:id="rId11"/>
    <p:sldId id="259" r:id="rId12"/>
    <p:sldId id="264" r:id="rId13"/>
    <p:sldId id="267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3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5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hyperlink" Target="https://www.msamb.com/" TargetMode="External"/><Relationship Id="rId4" Type="http://schemas.openxmlformats.org/officeDocument/2006/relationships/hyperlink" Target="https://agmarknet.gov.i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-80369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-91439" y="1877632"/>
            <a:ext cx="9235439" cy="16663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Forecasting Onion Market Trends and Prices</a:t>
            </a:r>
          </a:p>
        </p:txBody>
      </p:sp>
      <p:sp>
        <p:nvSpPr>
          <p:cNvPr id="6" name="Text 3"/>
          <p:cNvSpPr/>
          <p:nvPr/>
        </p:nvSpPr>
        <p:spPr>
          <a:xfrm>
            <a:off x="80369" y="3561390"/>
            <a:ext cx="7477601" cy="710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project aims to revolutionize onion farming by implementing innovative and sustainable strategies.</a:t>
            </a:r>
            <a:endParaRPr lang="en-US" sz="1750" b="1" i="1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400556"/>
            <a:ext cx="20040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F284-4B61-7F9A-E7B2-9F5EAA72FA0A}"/>
              </a:ext>
            </a:extLst>
          </p:cNvPr>
          <p:cNvSpPr txBox="1"/>
          <p:nvPr/>
        </p:nvSpPr>
        <p:spPr>
          <a:xfrm>
            <a:off x="-91439" y="4616783"/>
            <a:ext cx="7362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Team Members :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   Akash Mali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   Sarang Kale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    Harshal Walke</a:t>
            </a:r>
          </a:p>
          <a:p>
            <a:pPr algn="ctr"/>
            <a:endParaRPr lang="en-IN" sz="2000" b="1" dirty="0">
              <a:solidFill>
                <a:srgbClr val="FF000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FBEDD-1577-4D6E-6B73-DCBAA1C8F035}"/>
              </a:ext>
            </a:extLst>
          </p:cNvPr>
          <p:cNvSpPr txBox="1"/>
          <p:nvPr/>
        </p:nvSpPr>
        <p:spPr>
          <a:xfrm>
            <a:off x="-47545" y="6162707"/>
            <a:ext cx="736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Shilpa H.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436166" y="-88702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768C1-EC9A-296D-231D-84EC5E3C09DD}"/>
              </a:ext>
            </a:extLst>
          </p:cNvPr>
          <p:cNvSpPr txBox="1"/>
          <p:nvPr/>
        </p:nvSpPr>
        <p:spPr>
          <a:xfrm>
            <a:off x="2451199" y="1866143"/>
            <a:ext cx="5081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Algorithm Used (ARIMA</a:t>
            </a:r>
            <a:r>
              <a:rPr lang="en-U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D8169BC8-6AA1-4F54-BC27-57D76639EB4C}"/>
              </a:ext>
            </a:extLst>
          </p:cNvPr>
          <p:cNvSpPr/>
          <p:nvPr/>
        </p:nvSpPr>
        <p:spPr>
          <a:xfrm>
            <a:off x="2424206" y="2843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B4E5EE58-5415-829A-530B-24FC01F76B9C}"/>
              </a:ext>
            </a:extLst>
          </p:cNvPr>
          <p:cNvSpPr/>
          <p:nvPr/>
        </p:nvSpPr>
        <p:spPr>
          <a:xfrm>
            <a:off x="5305301" y="29143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12021BB0-B087-DC46-43B3-66AA7C36B59E}"/>
              </a:ext>
            </a:extLst>
          </p:cNvPr>
          <p:cNvSpPr/>
          <p:nvPr/>
        </p:nvSpPr>
        <p:spPr>
          <a:xfrm>
            <a:off x="8879959" y="2950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AC6BE-A0CF-E721-CAF5-8CD5FDFA3898}"/>
              </a:ext>
            </a:extLst>
          </p:cNvPr>
          <p:cNvSpPr txBox="1"/>
          <p:nvPr/>
        </p:nvSpPr>
        <p:spPr>
          <a:xfrm>
            <a:off x="2648485" y="3537557"/>
            <a:ext cx="2093893" cy="310854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for time series forecasting.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Handles seasonality and trends in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5E11-C7CF-DFC4-0B56-365566DC7284}"/>
              </a:ext>
            </a:extLst>
          </p:cNvPr>
          <p:cNvSpPr txBox="1"/>
          <p:nvPr/>
        </p:nvSpPr>
        <p:spPr>
          <a:xfrm>
            <a:off x="2955073" y="2955073"/>
            <a:ext cx="22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A8B8E-6E91-99CE-131D-7F4957785EFC}"/>
              </a:ext>
            </a:extLst>
          </p:cNvPr>
          <p:cNvSpPr txBox="1"/>
          <p:nvPr/>
        </p:nvSpPr>
        <p:spPr>
          <a:xfrm>
            <a:off x="5931671" y="2941069"/>
            <a:ext cx="251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</a:t>
            </a: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dvantages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36B-5AC9-0072-8C58-F41E9201CC99}"/>
              </a:ext>
            </a:extLst>
          </p:cNvPr>
          <p:cNvSpPr txBox="1"/>
          <p:nvPr/>
        </p:nvSpPr>
        <p:spPr>
          <a:xfrm>
            <a:off x="5832088" y="3437990"/>
            <a:ext cx="209389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Assumes stationarity in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Sensitive to outliers.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F6D2B-F200-81E5-90A8-4E763BB8E90A}"/>
              </a:ext>
            </a:extLst>
          </p:cNvPr>
          <p:cNvSpPr txBox="1"/>
          <p:nvPr/>
        </p:nvSpPr>
        <p:spPr>
          <a:xfrm>
            <a:off x="9431487" y="3015344"/>
            <a:ext cx="377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of Improvement</a:t>
            </a: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431CA-C28D-172A-102B-202842306DFB}"/>
              </a:ext>
            </a:extLst>
          </p:cNvPr>
          <p:cNvSpPr txBox="1"/>
          <p:nvPr/>
        </p:nvSpPr>
        <p:spPr>
          <a:xfrm>
            <a:off x="7825621" y="3379760"/>
            <a:ext cx="637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 advanced time series models</a:t>
            </a:r>
            <a:r>
              <a:rPr lang="en-US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7415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00150" lvl="2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incorporating external factors influencing onion prices.</a:t>
            </a:r>
          </a:p>
        </p:txBody>
      </p:sp>
    </p:spTree>
    <p:extLst>
      <p:ext uri="{BB962C8B-B14F-4D97-AF65-F5344CB8AC3E}">
        <p14:creationId xmlns:p14="http://schemas.microsoft.com/office/powerpoint/2010/main" val="3684049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2" y="2291715"/>
            <a:ext cx="10329853" cy="861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accent2">
                    <a:lumMod val="75000"/>
                  </a:scheme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Current Challenges in Onion Farming</a:t>
            </a:r>
            <a:endParaRPr lang="en-US" sz="4374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04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23135" y="3645694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03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Soil Degradation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075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Poor soil conditions are hindering crop growth, impacting the overall yield and quality of onions.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630228" y="3604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0" name="Text 8"/>
          <p:cNvSpPr/>
          <p:nvPr/>
        </p:nvSpPr>
        <p:spPr>
          <a:xfrm>
            <a:off x="5792510" y="364569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03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Pest Infestation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160758"/>
            <a:ext cx="2647950" cy="22165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Constant battle against pests is threatening the durability of onion plants and causing significant losses.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9222462" y="3604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4" name="Text 12"/>
          <p:cNvSpPr/>
          <p:nvPr/>
        </p:nvSpPr>
        <p:spPr>
          <a:xfrm>
            <a:off x="9392364" y="3645694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0341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Market Competition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6075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market is highly competitive, and onion farmers face challenges in terms of pricing and distribution.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89209" y="19177"/>
            <a:ext cx="14630400" cy="8430322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8A75-6436-D9FD-06C8-DF38C024E77D}"/>
              </a:ext>
            </a:extLst>
          </p:cNvPr>
          <p:cNvSpPr txBox="1"/>
          <p:nvPr/>
        </p:nvSpPr>
        <p:spPr>
          <a:xfrm>
            <a:off x="1488830" y="2168366"/>
            <a:ext cx="12578861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Data Collection: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- Directorate of Marketing &amp; Inspection (DMI), Ministry of Agriculture and Farmers Welfare, Government of India.</a:t>
            </a:r>
          </a:p>
          <a:p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from Wikipedia https://en.wikipedia.org/wiki/Agriculture_in_India.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6B2E5-67E0-6058-7999-06C28B373176}"/>
              </a:ext>
            </a:extLst>
          </p:cNvPr>
          <p:cNvSpPr txBox="1"/>
          <p:nvPr/>
        </p:nvSpPr>
        <p:spPr>
          <a:xfrm>
            <a:off x="1488830" y="984738"/>
            <a:ext cx="12027877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Acknowledgement:</a:t>
            </a:r>
            <a:endParaRPr lang="en-IN" sz="3600" dirty="0">
              <a:solidFill>
                <a:srgbClr val="FF0000"/>
              </a:solidFill>
              <a:latin typeface="Playfair Display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144966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38FED-C939-3957-2DC3-76449E5C99C1}"/>
              </a:ext>
            </a:extLst>
          </p:cNvPr>
          <p:cNvSpPr txBox="1"/>
          <p:nvPr/>
        </p:nvSpPr>
        <p:spPr>
          <a:xfrm>
            <a:off x="1277815" y="2274277"/>
            <a:ext cx="11324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Engravers MT" panose="02090707080505020304" pitchFamily="18" charset="0"/>
              </a:rPr>
              <a:t>THANK YOU !</a:t>
            </a:r>
            <a:endParaRPr lang="en-IN" sz="8000" dirty="0">
              <a:solidFill>
                <a:srgbClr val="FF0000"/>
              </a:solidFill>
              <a:latin typeface="Engravers MT" panose="020907070805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CBB61-B5CF-0EA3-E037-1A3C2B381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3" y="222739"/>
            <a:ext cx="13786339" cy="786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3A580-65F7-C968-18D3-2A30B536C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159" y="721702"/>
            <a:ext cx="72961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3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2547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1953101"/>
            <a:ext cx="44410" cy="5351026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354401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9" name="Shape 6"/>
          <p:cNvSpPr/>
          <p:nvPr/>
        </p:nvSpPr>
        <p:spPr>
          <a:xfrm>
            <a:off x="2143541" y="225865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Ancient Origins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Onion farming dates back to ancient civilizations, playing a significant role in culinary and medicinal practices.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3710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time, traditional farming methods have evolved, allowing for greater efficiency and larger yields.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Current Landscape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Today, onion farming is a vital part of agricultural production, contributing to local and global economies.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13BC80-0F14-24AA-A6A8-0D7BD702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52" y="3476055"/>
            <a:ext cx="9208026" cy="33101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15720D2-DBE5-35C6-1D7A-364D9D697168}"/>
              </a:ext>
            </a:extLst>
          </p:cNvPr>
          <p:cNvSpPr txBox="1"/>
          <p:nvPr/>
        </p:nvSpPr>
        <p:spPr>
          <a:xfrm>
            <a:off x="2575932" y="2584847"/>
            <a:ext cx="5865541" cy="72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9" name="Shape 3">
            <a:extLst>
              <a:ext uri="{FF2B5EF4-FFF2-40B4-BE49-F238E27FC236}">
                <a16:creationId xmlns:a16="http://schemas.microsoft.com/office/drawing/2014/main" id="{B517FADC-28A2-5C47-5C4A-81C1B9F904FC}"/>
              </a:ext>
            </a:extLst>
          </p:cNvPr>
          <p:cNvSpPr/>
          <p:nvPr/>
        </p:nvSpPr>
        <p:spPr>
          <a:xfrm>
            <a:off x="2001111" y="1141438"/>
            <a:ext cx="8960537" cy="727065"/>
          </a:xfrm>
          <a:prstGeom prst="roundRect">
            <a:avLst>
              <a:gd name="adj" fmla="val 7159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: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Uncertainties in onion farming, leading to potential losses due to low prices.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A714DB-229A-8A1F-3B3A-3B994CDECC1D}"/>
              </a:ext>
            </a:extLst>
          </p:cNvPr>
          <p:cNvSpPr txBox="1"/>
          <p:nvPr/>
        </p:nvSpPr>
        <p:spPr>
          <a:xfrm>
            <a:off x="1940313" y="472583"/>
            <a:ext cx="4728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endParaRPr lang="en-IN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Shape 3">
            <a:extLst>
              <a:ext uri="{FF2B5EF4-FFF2-40B4-BE49-F238E27FC236}">
                <a16:creationId xmlns:a16="http://schemas.microsoft.com/office/drawing/2014/main" id="{6FE5D4A4-0291-F525-5551-64486D0DBE71}"/>
              </a:ext>
            </a:extLst>
          </p:cNvPr>
          <p:cNvSpPr/>
          <p:nvPr/>
        </p:nvSpPr>
        <p:spPr>
          <a:xfrm>
            <a:off x="2015229" y="2200577"/>
            <a:ext cx="8960537" cy="956776"/>
          </a:xfrm>
          <a:prstGeom prst="roundRect">
            <a:avLst>
              <a:gd name="adj" fmla="val 7159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 :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actionable insights to farmers for optimal timing of sowing and selling to maximize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76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144966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4F2AC-A5F8-9C2D-A1F3-AF97544F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8" y="1078523"/>
            <a:ext cx="10398369" cy="5107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CC0AB-F98D-DE5D-282E-5BC2520B2AC7}"/>
              </a:ext>
            </a:extLst>
          </p:cNvPr>
          <p:cNvSpPr txBox="1"/>
          <p:nvPr/>
        </p:nvSpPr>
        <p:spPr>
          <a:xfrm>
            <a:off x="789735" y="436876"/>
            <a:ext cx="690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Data Visualization :</a:t>
            </a:r>
            <a:endParaRPr lang="en-IN" sz="3600" b="1" dirty="0">
              <a:solidFill>
                <a:srgbClr val="C00000"/>
              </a:solidFill>
              <a:latin typeface="Comic Sans MS" panose="030F0702030302020204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995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766787" cy="8557379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DB7D-FE04-E2C5-4F38-E2F141CB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83" y="1623055"/>
            <a:ext cx="9272034" cy="4983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5B4999-2137-8FF1-102F-3892E3F91765}"/>
              </a:ext>
            </a:extLst>
          </p:cNvPr>
          <p:cNvSpPr txBox="1"/>
          <p:nvPr/>
        </p:nvSpPr>
        <p:spPr>
          <a:xfrm>
            <a:off x="2371189" y="764580"/>
            <a:ext cx="862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Rolling Mean :</a:t>
            </a:r>
            <a:endParaRPr lang="en-IN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14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56C6B-E67C-B399-AE1E-2C9BC4E8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4" y="2043679"/>
            <a:ext cx="9483968" cy="5716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826E1-4230-5E01-5C43-E1E43F0CB844}"/>
              </a:ext>
            </a:extLst>
          </p:cNvPr>
          <p:cNvSpPr txBox="1"/>
          <p:nvPr/>
        </p:nvSpPr>
        <p:spPr>
          <a:xfrm>
            <a:off x="949569" y="644769"/>
            <a:ext cx="614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Transformed Data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6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88702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1DEB6-3A2A-30D2-1949-81F928A5AE7B}"/>
              </a:ext>
            </a:extLst>
          </p:cNvPr>
          <p:cNvSpPr txBox="1"/>
          <p:nvPr/>
        </p:nvSpPr>
        <p:spPr>
          <a:xfrm>
            <a:off x="2283559" y="3100039"/>
            <a:ext cx="907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 Mono"/>
              </a:rPr>
              <a:t>Solution</a:t>
            </a:r>
          </a:p>
          <a:p>
            <a:r>
              <a:rPr lang="en-US" b="0" i="0" dirty="0">
                <a:effectLst/>
                <a:latin typeface="Söhne Mono"/>
              </a:rPr>
              <a:t> Utilize time series forecasting with the ARIMA model to predict future onion prices. </a:t>
            </a:r>
          </a:p>
          <a:p>
            <a:r>
              <a:rPr lang="en-US" b="0" i="0" dirty="0">
                <a:effectLst/>
                <a:latin typeface="Söhne Mono"/>
              </a:rPr>
              <a:t>Convert forecasted log-transformed values back to the original scale for practical use.</a:t>
            </a:r>
          </a:p>
          <a:p>
            <a:r>
              <a:rPr lang="en-US" b="0" i="0" dirty="0">
                <a:effectLst/>
                <a:latin typeface="Söhne Mono"/>
              </a:rPr>
              <a:t>Evaluate model performance using Mean Absolute Error (MAE).</a:t>
            </a:r>
            <a:endParaRPr lang="en-IN" dirty="0"/>
          </a:p>
        </p:txBody>
      </p:sp>
      <p:sp>
        <p:nvSpPr>
          <p:cNvPr id="6" name="Shape 0">
            <a:extLst>
              <a:ext uri="{FF2B5EF4-FFF2-40B4-BE49-F238E27FC236}">
                <a16:creationId xmlns:a16="http://schemas.microsoft.com/office/drawing/2014/main" id="{3615C33D-64BC-C31E-AF41-FEFC94ADE52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3B2DEA33-893C-C1B9-938E-2A9FB4B71038}"/>
              </a:ext>
            </a:extLst>
          </p:cNvPr>
          <p:cNvSpPr/>
          <p:nvPr/>
        </p:nvSpPr>
        <p:spPr>
          <a:xfrm>
            <a:off x="-223024" y="-46256"/>
            <a:ext cx="14630400" cy="8231505"/>
          </a:xfrm>
          <a:prstGeom prst="rect">
            <a:avLst/>
          </a:prstGeom>
          <a:solidFill>
            <a:srgbClr val="FFF8F0"/>
          </a:solidFill>
          <a:ln w="12502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0BBB1FEC-293E-40F0-B2FF-9F73CBD80CB7}"/>
              </a:ext>
            </a:extLst>
          </p:cNvPr>
          <p:cNvSpPr/>
          <p:nvPr/>
        </p:nvSpPr>
        <p:spPr>
          <a:xfrm>
            <a:off x="4514566" y="923226"/>
            <a:ext cx="40124" cy="4277558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7691BF84-87EE-8C33-6F9D-726C2D35B4BB}"/>
              </a:ext>
            </a:extLst>
          </p:cNvPr>
          <p:cNvSpPr/>
          <p:nvPr/>
        </p:nvSpPr>
        <p:spPr>
          <a:xfrm>
            <a:off x="4740680" y="1758847"/>
            <a:ext cx="954465" cy="45719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36E8EC42-1C61-203A-5780-3A464746CFDD}"/>
              </a:ext>
            </a:extLst>
          </p:cNvPr>
          <p:cNvSpPr/>
          <p:nvPr/>
        </p:nvSpPr>
        <p:spPr>
          <a:xfrm>
            <a:off x="4283035" y="1532323"/>
            <a:ext cx="452199" cy="452199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2502">
            <a:solidFill>
              <a:srgbClr val="F9C59F"/>
            </a:solidFill>
            <a:prstDash val="solid"/>
          </a:ln>
        </p:spPr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92DC7C3A-1306-92EB-185E-C2A1510044F9}"/>
              </a:ext>
            </a:extLst>
          </p:cNvPr>
          <p:cNvSpPr/>
          <p:nvPr/>
        </p:nvSpPr>
        <p:spPr>
          <a:xfrm>
            <a:off x="4363326" y="1517987"/>
            <a:ext cx="320725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kern="0" spc="-3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374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C6CC58B-7542-E05C-F2D4-2C17E7B1D9C8}"/>
              </a:ext>
            </a:extLst>
          </p:cNvPr>
          <p:cNvSpPr/>
          <p:nvPr/>
        </p:nvSpPr>
        <p:spPr>
          <a:xfrm>
            <a:off x="5524321" y="3386235"/>
            <a:ext cx="3523059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endParaRPr lang="en-US" sz="2000" b="0" i="0" dirty="0">
              <a:effectLst/>
              <a:latin typeface="Söhne Mono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F234542B-DE79-BA4E-3BDA-B4BDF0BA543E}"/>
              </a:ext>
            </a:extLst>
          </p:cNvPr>
          <p:cNvSpPr/>
          <p:nvPr/>
        </p:nvSpPr>
        <p:spPr>
          <a:xfrm>
            <a:off x="5651705" y="1545097"/>
            <a:ext cx="3667958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0" i="0" dirty="0">
                <a:effectLst/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time series forecasting with the ARIMA model to predict future onion prices. </a:t>
            </a:r>
          </a:p>
        </p:txBody>
      </p:sp>
      <p:sp>
        <p:nvSpPr>
          <p:cNvPr id="17" name="Shape 10">
            <a:extLst>
              <a:ext uri="{FF2B5EF4-FFF2-40B4-BE49-F238E27FC236}">
                <a16:creationId xmlns:a16="http://schemas.microsoft.com/office/drawing/2014/main" id="{C6A1C541-3E93-0502-D08D-08A339361A81}"/>
              </a:ext>
            </a:extLst>
          </p:cNvPr>
          <p:cNvSpPr/>
          <p:nvPr/>
        </p:nvSpPr>
        <p:spPr>
          <a:xfrm>
            <a:off x="3461251" y="3135039"/>
            <a:ext cx="703421" cy="45719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E574A101-A5C1-1C40-D524-FA678961838F}"/>
              </a:ext>
            </a:extLst>
          </p:cNvPr>
          <p:cNvSpPr/>
          <p:nvPr/>
        </p:nvSpPr>
        <p:spPr>
          <a:xfrm>
            <a:off x="4283036" y="2927988"/>
            <a:ext cx="452199" cy="452199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2502">
            <a:solidFill>
              <a:srgbClr val="F9C59F"/>
            </a:solidFill>
            <a:prstDash val="solid"/>
          </a:ln>
        </p:spPr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C25E971A-76FD-83FC-06B0-4269D00C876A}"/>
              </a:ext>
            </a:extLst>
          </p:cNvPr>
          <p:cNvSpPr/>
          <p:nvPr/>
        </p:nvSpPr>
        <p:spPr>
          <a:xfrm>
            <a:off x="4432935" y="2877110"/>
            <a:ext cx="163711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kern="0" spc="-3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374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4ACBAEBB-3F38-FFB3-142D-0C533E2E1051}"/>
              </a:ext>
            </a:extLst>
          </p:cNvPr>
          <p:cNvSpPr/>
          <p:nvPr/>
        </p:nvSpPr>
        <p:spPr>
          <a:xfrm>
            <a:off x="1523084" y="2738623"/>
            <a:ext cx="2192561" cy="7444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3600" b="0" i="0" dirty="0">
                <a:effectLst/>
                <a:highlight>
                  <a:srgbClr val="C0C0C0"/>
                </a:highlight>
                <a:latin typeface="Bahnschrift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22" name="Shape 15">
            <a:extLst>
              <a:ext uri="{FF2B5EF4-FFF2-40B4-BE49-F238E27FC236}">
                <a16:creationId xmlns:a16="http://schemas.microsoft.com/office/drawing/2014/main" id="{3C673EE4-E032-4FB6-1991-66CFA2E2BFC5}"/>
              </a:ext>
            </a:extLst>
          </p:cNvPr>
          <p:cNvSpPr/>
          <p:nvPr/>
        </p:nvSpPr>
        <p:spPr>
          <a:xfrm>
            <a:off x="4705622" y="4416164"/>
            <a:ext cx="946083" cy="45719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E41D3B81-C39D-9A02-DBC7-994DC5E62F63}"/>
              </a:ext>
            </a:extLst>
          </p:cNvPr>
          <p:cNvSpPr/>
          <p:nvPr/>
        </p:nvSpPr>
        <p:spPr>
          <a:xfrm>
            <a:off x="4283036" y="4190864"/>
            <a:ext cx="454371" cy="452199"/>
          </a:xfrm>
          <a:prstGeom prst="roundRect">
            <a:avLst>
              <a:gd name="adj" fmla="val 20001"/>
            </a:avLst>
          </a:prstGeom>
          <a:solidFill>
            <a:srgbClr val="FCE2CF"/>
          </a:solidFill>
          <a:ln w="12502">
            <a:solidFill>
              <a:srgbClr val="F9C59F"/>
            </a:solidFill>
            <a:prstDash val="solid"/>
          </a:ln>
        </p:spPr>
      </p:sp>
      <p:sp>
        <p:nvSpPr>
          <p:cNvPr id="24" name="Text 17">
            <a:extLst>
              <a:ext uri="{FF2B5EF4-FFF2-40B4-BE49-F238E27FC236}">
                <a16:creationId xmlns:a16="http://schemas.microsoft.com/office/drawing/2014/main" id="{5F7AA191-A9F6-461B-82B4-CFDA7C16C1DC}"/>
              </a:ext>
            </a:extLst>
          </p:cNvPr>
          <p:cNvSpPr/>
          <p:nvPr/>
        </p:nvSpPr>
        <p:spPr>
          <a:xfrm>
            <a:off x="4270435" y="4181429"/>
            <a:ext cx="412075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kern="0" spc="-3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</a:p>
          <a:p>
            <a:pPr marL="0" indent="0" algn="ctr">
              <a:lnSpc>
                <a:spcPts val="2967"/>
              </a:lnSpc>
              <a:buNone/>
            </a:pPr>
            <a:endParaRPr lang="en-US" sz="2374" dirty="0"/>
          </a:p>
        </p:txBody>
      </p:sp>
      <p:sp>
        <p:nvSpPr>
          <p:cNvPr id="25" name="Text 18">
            <a:extLst>
              <a:ext uri="{FF2B5EF4-FFF2-40B4-BE49-F238E27FC236}">
                <a16:creationId xmlns:a16="http://schemas.microsoft.com/office/drawing/2014/main" id="{A44E026F-43EA-457E-5E54-204F3CCC42EF}"/>
              </a:ext>
            </a:extLst>
          </p:cNvPr>
          <p:cNvSpPr/>
          <p:nvPr/>
        </p:nvSpPr>
        <p:spPr>
          <a:xfrm>
            <a:off x="5663648" y="2798250"/>
            <a:ext cx="4157994" cy="1083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Convert forecasted log-transformed values back to the original scale for practical use.</a:t>
            </a:r>
          </a:p>
        </p:txBody>
      </p:sp>
      <p:sp>
        <p:nvSpPr>
          <p:cNvPr id="26" name="Text 19">
            <a:extLst>
              <a:ext uri="{FF2B5EF4-FFF2-40B4-BE49-F238E27FC236}">
                <a16:creationId xmlns:a16="http://schemas.microsoft.com/office/drawing/2014/main" id="{BB8C090B-DD82-4517-1F40-CDEF6CC3392D}"/>
              </a:ext>
            </a:extLst>
          </p:cNvPr>
          <p:cNvSpPr/>
          <p:nvPr/>
        </p:nvSpPr>
        <p:spPr>
          <a:xfrm>
            <a:off x="5618252" y="4236378"/>
            <a:ext cx="3667958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b="0" i="0" dirty="0">
                <a:effectLst/>
                <a:latin typeface="Bahnschrift" panose="020B0502040204020203" pitchFamily="34" charset="0"/>
              </a:rPr>
              <a:t>Evaluate model performance using Mean Absolute Error (MAE).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27" name="Shape 5">
            <a:extLst>
              <a:ext uri="{FF2B5EF4-FFF2-40B4-BE49-F238E27FC236}">
                <a16:creationId xmlns:a16="http://schemas.microsoft.com/office/drawing/2014/main" id="{F3EFD4C4-667F-9A39-4AC0-55B63783C4F1}"/>
              </a:ext>
            </a:extLst>
          </p:cNvPr>
          <p:cNvSpPr/>
          <p:nvPr/>
        </p:nvSpPr>
        <p:spPr>
          <a:xfrm>
            <a:off x="4762191" y="3131227"/>
            <a:ext cx="889514" cy="45719"/>
          </a:xfrm>
          <a:prstGeom prst="rect">
            <a:avLst/>
          </a:prstGeom>
          <a:solidFill>
            <a:srgbClr val="F9C59F"/>
          </a:solidFill>
          <a:ln/>
        </p:spPr>
      </p:sp>
    </p:spTree>
    <p:extLst>
      <p:ext uri="{BB962C8B-B14F-4D97-AF65-F5344CB8AC3E}">
        <p14:creationId xmlns:p14="http://schemas.microsoft.com/office/powerpoint/2010/main" val="1172085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88702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1EE9-1C9B-B7C8-60E4-C800CABA61EB}"/>
              </a:ext>
            </a:extLst>
          </p:cNvPr>
          <p:cNvSpPr txBox="1"/>
          <p:nvPr/>
        </p:nvSpPr>
        <p:spPr>
          <a:xfrm>
            <a:off x="1841906" y="1659702"/>
            <a:ext cx="8988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Collect daily onion price data from reputable sources such as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  <a:hlinkClick r:id="rId4"/>
              </a:rPr>
              <a:t>Agmarknet</a:t>
            </a:r>
            <a:r>
              <a:rPr lang="en-US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 and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Comic Sans MS" panose="030F0702030302020204" pitchFamily="66" charset="0"/>
                <a:hlinkClick r:id="rId5"/>
              </a:rPr>
              <a:t>MSAMB</a:t>
            </a:r>
            <a:r>
              <a:rPr lang="en-US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CB8D0-7BE8-9953-71AF-B88A542E9628}"/>
              </a:ext>
            </a:extLst>
          </p:cNvPr>
          <p:cNvSpPr txBox="1"/>
          <p:nvPr/>
        </p:nvSpPr>
        <p:spPr>
          <a:xfrm>
            <a:off x="1841906" y="746656"/>
            <a:ext cx="8988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Data Source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46746-0D7D-ED75-D193-B877871D4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318" y="2796565"/>
            <a:ext cx="7830039" cy="513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5643870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334536" y="29917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306419" y="2168366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291179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D651B44B-BADB-F33F-2DEB-9E7FA845E791}"/>
              </a:ext>
            </a:extLst>
          </p:cNvPr>
          <p:cNvSpPr/>
          <p:nvPr/>
        </p:nvSpPr>
        <p:spPr>
          <a:xfrm>
            <a:off x="2283559" y="1782031"/>
            <a:ext cx="4855726" cy="875301"/>
          </a:xfrm>
          <a:prstGeom prst="roundRect">
            <a:avLst>
              <a:gd name="adj" fmla="val 4953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r>
              <a:rPr lang="en-US" sz="2000" dirty="0">
                <a:latin typeface="Comic Sans MS" panose="030F0702030302020204" pitchFamily="66" charset="0"/>
              </a:rPr>
              <a:t>Libraries : pandas, matplotlib, stats models, scikit-learn.</a:t>
            </a: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EEF6E708-7EDF-F66A-F823-56587DED22BD}"/>
              </a:ext>
            </a:extLst>
          </p:cNvPr>
          <p:cNvSpPr/>
          <p:nvPr/>
        </p:nvSpPr>
        <p:spPr>
          <a:xfrm>
            <a:off x="2291179" y="1223595"/>
            <a:ext cx="4855726" cy="416482"/>
          </a:xfrm>
          <a:prstGeom prst="roundRect">
            <a:avLst>
              <a:gd name="adj" fmla="val 4953"/>
            </a:avLst>
          </a:prstGeom>
          <a:solidFill>
            <a:srgbClr val="EBD0FB"/>
          </a:solidFill>
          <a:ln w="13811">
            <a:solidFill>
              <a:srgbClr val="D7A1F7"/>
            </a:solidFill>
            <a:prstDash val="solid"/>
          </a:ln>
        </p:spPr>
        <p:txBody>
          <a:bodyPr/>
          <a:lstStyle/>
          <a:p>
            <a:r>
              <a:rPr lang="en-US" sz="2000" dirty="0">
                <a:latin typeface="Comic Sans MS" panose="030F0702030302020204" pitchFamily="66" charset="0"/>
              </a:rPr>
              <a:t>Tools: Python programming.</a:t>
            </a: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9C79AD79-7F21-6CE5-045A-3DEE70FA9B51}"/>
              </a:ext>
            </a:extLst>
          </p:cNvPr>
          <p:cNvSpPr/>
          <p:nvPr/>
        </p:nvSpPr>
        <p:spPr>
          <a:xfrm>
            <a:off x="2192215" y="178427"/>
            <a:ext cx="7115908" cy="615003"/>
          </a:xfrm>
          <a:prstGeom prst="roundRect">
            <a:avLst>
              <a:gd name="adj" fmla="val 4953"/>
            </a:avLst>
          </a:prstGeom>
          <a:noFill/>
          <a:ln w="13811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z="4400" dirty="0">
                <a:latin typeface="Playfair Display" panose="00000500000000000000" pitchFamily="2" charset="0"/>
              </a:rPr>
              <a:t>Library and Tools:</a:t>
            </a:r>
          </a:p>
          <a:p>
            <a:r>
              <a:rPr lang="en-US" sz="4400" dirty="0">
                <a:latin typeface="Playfair Display" panose="00000500000000000000" pitchFamily="2" charset="0"/>
              </a:rPr>
              <a:t>   </a:t>
            </a:r>
          </a:p>
          <a:p>
            <a:endParaRPr lang="en-US" sz="4400" dirty="0">
              <a:latin typeface="Playfair Display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B31FD-80B1-2599-E34C-A15B98F2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590" y="2940307"/>
            <a:ext cx="10547220" cy="4429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8CCCC3-4E9B-FC5A-CF35-4FF0931FC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95" y="3775948"/>
            <a:ext cx="2634551" cy="2017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258EB2-11EC-7BD6-41C2-3F55E8D51ED5}"/>
              </a:ext>
            </a:extLst>
          </p:cNvPr>
          <p:cNvSpPr txBox="1"/>
          <p:nvPr/>
        </p:nvSpPr>
        <p:spPr>
          <a:xfrm>
            <a:off x="4188978" y="4603403"/>
            <a:ext cx="936702" cy="712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8E7EB-D3E5-829D-54D1-9FA7D046498F}"/>
              </a:ext>
            </a:extLst>
          </p:cNvPr>
          <p:cNvSpPr txBox="1"/>
          <p:nvPr/>
        </p:nvSpPr>
        <p:spPr>
          <a:xfrm>
            <a:off x="7888256" y="4790986"/>
            <a:ext cx="1542162" cy="537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62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448</Words>
  <Application>Microsoft Office PowerPoint</Application>
  <PresentationFormat>Custom</PresentationFormat>
  <Paragraphs>91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Bahnschrift</vt:lpstr>
      <vt:lpstr>Bitter</vt:lpstr>
      <vt:lpstr>Comic Sans MS</vt:lpstr>
      <vt:lpstr>Engravers MT</vt:lpstr>
      <vt:lpstr>Open Sans</vt:lpstr>
      <vt:lpstr>Playfair Display</vt:lpstr>
      <vt:lpstr>Söhne</vt:lpstr>
      <vt:lpstr>Söhne Mono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Sarang Kale</cp:lastModifiedBy>
  <cp:revision>7</cp:revision>
  <dcterms:created xsi:type="dcterms:W3CDTF">2024-01-29T19:10:12Z</dcterms:created>
  <dcterms:modified xsi:type="dcterms:W3CDTF">2024-01-30T05:15:17Z</dcterms:modified>
</cp:coreProperties>
</file>