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08254" y="165169"/>
            <a:ext cx="3760470" cy="86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03987" y="1578940"/>
            <a:ext cx="4636135" cy="1894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504944"/>
            <a:ext cx="9144000" cy="638810"/>
          </a:xfrm>
          <a:custGeom>
            <a:rect b="b" l="l" r="r" t="t"/>
            <a:pathLst>
              <a:path extrusionOk="0" h="638810" w="9144000">
                <a:moveTo>
                  <a:pt x="9144000" y="0"/>
                </a:moveTo>
                <a:lnTo>
                  <a:pt x="0" y="0"/>
                </a:lnTo>
                <a:lnTo>
                  <a:pt x="0" y="638554"/>
                </a:lnTo>
                <a:lnTo>
                  <a:pt x="9144000" y="638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57159" y="4747359"/>
            <a:ext cx="945605" cy="2731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03987" y="1578940"/>
            <a:ext cx="4636135" cy="1894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.jp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Directed_acyclic_graph" TargetMode="External"/><Relationship Id="rId4" Type="http://schemas.openxmlformats.org/officeDocument/2006/relationships/hyperlink" Target="https://data-flair.training/blogs/dag-in-apache-spar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wardsdatascience.com/strategies-of-spark-join-c0e7b4572bc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5.jpg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hyperlink" Target="https://databricks.com/session_eu19/spark-sql-bucketing-at-faceboo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hyperlink" Target="https://henning.kropponline.de/2016/12/11/broadcast-join-with-spa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86371" y="330884"/>
            <a:ext cx="1190957" cy="493272"/>
            <a:chOff x="886371" y="330884"/>
            <a:chExt cx="1190957" cy="493272"/>
          </a:xfrm>
        </p:grpSpPr>
        <p:pic>
          <p:nvPicPr>
            <p:cNvPr id="46" name="Google Shape;4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7117" y="571759"/>
              <a:ext cx="154473" cy="205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3262" y="623961"/>
              <a:ext cx="115763" cy="148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7"/>
            <p:cNvSpPr/>
            <p:nvPr/>
          </p:nvSpPr>
          <p:spPr>
            <a:xfrm>
              <a:off x="1231290" y="582917"/>
              <a:ext cx="292735" cy="193675"/>
            </a:xfrm>
            <a:custGeom>
              <a:rect b="b" l="l" r="r" t="t"/>
              <a:pathLst>
                <a:path extrusionOk="0" h="193675" w="292734">
                  <a:moveTo>
                    <a:pt x="13081" y="44373"/>
                  </a:moveTo>
                  <a:lnTo>
                    <a:pt x="0" y="44373"/>
                  </a:lnTo>
                  <a:lnTo>
                    <a:pt x="0" y="190030"/>
                  </a:lnTo>
                  <a:lnTo>
                    <a:pt x="13081" y="190030"/>
                  </a:lnTo>
                  <a:lnTo>
                    <a:pt x="13081" y="44373"/>
                  </a:lnTo>
                  <a:close/>
                </a:path>
                <a:path extrusionOk="0" h="193675" w="292734">
                  <a:moveTo>
                    <a:pt x="13081" y="0"/>
                  </a:moveTo>
                  <a:lnTo>
                    <a:pt x="0" y="0"/>
                  </a:lnTo>
                  <a:lnTo>
                    <a:pt x="0" y="19545"/>
                  </a:lnTo>
                  <a:lnTo>
                    <a:pt x="13081" y="19545"/>
                  </a:lnTo>
                  <a:lnTo>
                    <a:pt x="13081" y="0"/>
                  </a:lnTo>
                  <a:close/>
                </a:path>
                <a:path extrusionOk="0" h="193675" w="292734">
                  <a:moveTo>
                    <a:pt x="156997" y="44373"/>
                  </a:moveTo>
                  <a:lnTo>
                    <a:pt x="142722" y="44373"/>
                  </a:lnTo>
                  <a:lnTo>
                    <a:pt x="102971" y="151676"/>
                  </a:lnTo>
                  <a:lnTo>
                    <a:pt x="94830" y="173799"/>
                  </a:lnTo>
                  <a:lnTo>
                    <a:pt x="43586" y="44373"/>
                  </a:lnTo>
                  <a:lnTo>
                    <a:pt x="28727" y="44373"/>
                  </a:lnTo>
                  <a:lnTo>
                    <a:pt x="87376" y="190030"/>
                  </a:lnTo>
                  <a:lnTo>
                    <a:pt x="102057" y="190030"/>
                  </a:lnTo>
                  <a:lnTo>
                    <a:pt x="156997" y="44373"/>
                  </a:lnTo>
                  <a:close/>
                </a:path>
                <a:path extrusionOk="0" h="193675" w="292734">
                  <a:moveTo>
                    <a:pt x="292493" y="113195"/>
                  </a:moveTo>
                  <a:lnTo>
                    <a:pt x="281686" y="69723"/>
                  </a:lnTo>
                  <a:lnTo>
                    <a:pt x="278993" y="66205"/>
                  </a:lnTo>
                  <a:lnTo>
                    <a:pt x="278993" y="108102"/>
                  </a:lnTo>
                  <a:lnTo>
                    <a:pt x="176949" y="108102"/>
                  </a:lnTo>
                  <a:lnTo>
                    <a:pt x="181838" y="87744"/>
                  </a:lnTo>
                  <a:lnTo>
                    <a:pt x="192227" y="70027"/>
                  </a:lnTo>
                  <a:lnTo>
                    <a:pt x="207772" y="57518"/>
                  </a:lnTo>
                  <a:lnTo>
                    <a:pt x="228168" y="52781"/>
                  </a:lnTo>
                  <a:lnTo>
                    <a:pt x="249580" y="57518"/>
                  </a:lnTo>
                  <a:lnTo>
                    <a:pt x="265315" y="70027"/>
                  </a:lnTo>
                  <a:lnTo>
                    <a:pt x="275183" y="87744"/>
                  </a:lnTo>
                  <a:lnTo>
                    <a:pt x="278993" y="108102"/>
                  </a:lnTo>
                  <a:lnTo>
                    <a:pt x="278993" y="66205"/>
                  </a:lnTo>
                  <a:lnTo>
                    <a:pt x="273519" y="59042"/>
                  </a:lnTo>
                  <a:lnTo>
                    <a:pt x="266153" y="52781"/>
                  </a:lnTo>
                  <a:lnTo>
                    <a:pt x="264287" y="51193"/>
                  </a:lnTo>
                  <a:lnTo>
                    <a:pt x="253631" y="45567"/>
                  </a:lnTo>
                  <a:lnTo>
                    <a:pt x="241579" y="42189"/>
                  </a:lnTo>
                  <a:lnTo>
                    <a:pt x="228168" y="41046"/>
                  </a:lnTo>
                  <a:lnTo>
                    <a:pt x="215836" y="42189"/>
                  </a:lnTo>
                  <a:lnTo>
                    <a:pt x="175983" y="70396"/>
                  </a:lnTo>
                  <a:lnTo>
                    <a:pt x="163652" y="119646"/>
                  </a:lnTo>
                  <a:lnTo>
                    <a:pt x="164833" y="136194"/>
                  </a:lnTo>
                  <a:lnTo>
                    <a:pt x="183591" y="175755"/>
                  </a:lnTo>
                  <a:lnTo>
                    <a:pt x="228168" y="193344"/>
                  </a:lnTo>
                  <a:lnTo>
                    <a:pt x="251980" y="189877"/>
                  </a:lnTo>
                  <a:lnTo>
                    <a:pt x="267144" y="181622"/>
                  </a:lnTo>
                  <a:lnTo>
                    <a:pt x="270649" y="179717"/>
                  </a:lnTo>
                  <a:lnTo>
                    <a:pt x="283832" y="163156"/>
                  </a:lnTo>
                  <a:lnTo>
                    <a:pt x="291147" y="140563"/>
                  </a:lnTo>
                  <a:lnTo>
                    <a:pt x="291325" y="139001"/>
                  </a:lnTo>
                  <a:lnTo>
                    <a:pt x="278422" y="139001"/>
                  </a:lnTo>
                  <a:lnTo>
                    <a:pt x="278218" y="139979"/>
                  </a:lnTo>
                  <a:lnTo>
                    <a:pt x="271957" y="157530"/>
                  </a:lnTo>
                  <a:lnTo>
                    <a:pt x="261188" y="170624"/>
                  </a:lnTo>
                  <a:lnTo>
                    <a:pt x="246405" y="178790"/>
                  </a:lnTo>
                  <a:lnTo>
                    <a:pt x="228168" y="181622"/>
                  </a:lnTo>
                  <a:lnTo>
                    <a:pt x="218211" y="180746"/>
                  </a:lnTo>
                  <a:lnTo>
                    <a:pt x="186639" y="158470"/>
                  </a:lnTo>
                  <a:lnTo>
                    <a:pt x="176733" y="120027"/>
                  </a:lnTo>
                  <a:lnTo>
                    <a:pt x="176733" y="119837"/>
                  </a:lnTo>
                  <a:lnTo>
                    <a:pt x="292315" y="119837"/>
                  </a:lnTo>
                  <a:lnTo>
                    <a:pt x="292315" y="116713"/>
                  </a:lnTo>
                  <a:lnTo>
                    <a:pt x="292493" y="114947"/>
                  </a:lnTo>
                  <a:lnTo>
                    <a:pt x="292493" y="113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" name="Google Shape;4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47073" y="623961"/>
              <a:ext cx="189064" cy="152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62934" y="582904"/>
              <a:ext cx="231110" cy="2412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7"/>
            <p:cNvSpPr/>
            <p:nvPr/>
          </p:nvSpPr>
          <p:spPr>
            <a:xfrm>
              <a:off x="1122362" y="330884"/>
              <a:ext cx="213995" cy="208279"/>
            </a:xfrm>
            <a:custGeom>
              <a:rect b="b" l="l" r="r" t="t"/>
              <a:pathLst>
                <a:path extrusionOk="0" h="208279" w="213994">
                  <a:moveTo>
                    <a:pt x="111071" y="0"/>
                  </a:moveTo>
                  <a:lnTo>
                    <a:pt x="64079" y="8267"/>
                  </a:lnTo>
                  <a:lnTo>
                    <a:pt x="29582" y="31779"/>
                  </a:lnTo>
                  <a:lnTo>
                    <a:pt x="8062" y="64672"/>
                  </a:lnTo>
                  <a:lnTo>
                    <a:pt x="0" y="101083"/>
                  </a:lnTo>
                  <a:lnTo>
                    <a:pt x="7696" y="143530"/>
                  </a:lnTo>
                  <a:lnTo>
                    <a:pt x="30289" y="177140"/>
                  </a:lnTo>
                  <a:lnTo>
                    <a:pt x="63988" y="199458"/>
                  </a:lnTo>
                  <a:lnTo>
                    <a:pt x="104998" y="208030"/>
                  </a:lnTo>
                  <a:lnTo>
                    <a:pt x="142836" y="202283"/>
                  </a:lnTo>
                  <a:lnTo>
                    <a:pt x="157153" y="194348"/>
                  </a:lnTo>
                  <a:lnTo>
                    <a:pt x="107761" y="194348"/>
                  </a:lnTo>
                  <a:lnTo>
                    <a:pt x="80449" y="188718"/>
                  </a:lnTo>
                  <a:lnTo>
                    <a:pt x="56223" y="171449"/>
                  </a:lnTo>
                  <a:lnTo>
                    <a:pt x="38894" y="141975"/>
                  </a:lnTo>
                  <a:lnTo>
                    <a:pt x="32271" y="99728"/>
                  </a:lnTo>
                  <a:lnTo>
                    <a:pt x="37759" y="63122"/>
                  </a:lnTo>
                  <a:lnTo>
                    <a:pt x="53147" y="35769"/>
                  </a:lnTo>
                  <a:lnTo>
                    <a:pt x="76820" y="18642"/>
                  </a:lnTo>
                  <a:lnTo>
                    <a:pt x="107161" y="12716"/>
                  </a:lnTo>
                  <a:lnTo>
                    <a:pt x="156708" y="12716"/>
                  </a:lnTo>
                  <a:lnTo>
                    <a:pt x="148041" y="7409"/>
                  </a:lnTo>
                  <a:lnTo>
                    <a:pt x="111071" y="0"/>
                  </a:lnTo>
                  <a:close/>
                </a:path>
                <a:path extrusionOk="0" h="208279" w="213994">
                  <a:moveTo>
                    <a:pt x="156708" y="12716"/>
                  </a:moveTo>
                  <a:lnTo>
                    <a:pt x="107161" y="12716"/>
                  </a:lnTo>
                  <a:lnTo>
                    <a:pt x="137685" y="19327"/>
                  </a:lnTo>
                  <a:lnTo>
                    <a:pt x="161130" y="38183"/>
                  </a:lnTo>
                  <a:lnTo>
                    <a:pt x="176065" y="67817"/>
                  </a:lnTo>
                  <a:lnTo>
                    <a:pt x="181061" y="106764"/>
                  </a:lnTo>
                  <a:lnTo>
                    <a:pt x="175821" y="143129"/>
                  </a:lnTo>
                  <a:lnTo>
                    <a:pt x="160980" y="170716"/>
                  </a:lnTo>
                  <a:lnTo>
                    <a:pt x="137854" y="188223"/>
                  </a:lnTo>
                  <a:lnTo>
                    <a:pt x="107761" y="194348"/>
                  </a:lnTo>
                  <a:lnTo>
                    <a:pt x="157153" y="194348"/>
                  </a:lnTo>
                  <a:lnTo>
                    <a:pt x="177578" y="183029"/>
                  </a:lnTo>
                  <a:lnTo>
                    <a:pt x="203264" y="150763"/>
                  </a:lnTo>
                  <a:lnTo>
                    <a:pt x="213932" y="105982"/>
                  </a:lnTo>
                  <a:lnTo>
                    <a:pt x="205334" y="60857"/>
                  </a:lnTo>
                  <a:lnTo>
                    <a:pt x="181416" y="27847"/>
                  </a:lnTo>
                  <a:lnTo>
                    <a:pt x="156708" y="1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" name="Google Shape;5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87274" y="333646"/>
              <a:ext cx="190054" cy="2025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p7"/>
            <p:cNvSpPr/>
            <p:nvPr/>
          </p:nvSpPr>
          <p:spPr>
            <a:xfrm>
              <a:off x="886371" y="331304"/>
              <a:ext cx="974090" cy="208279"/>
            </a:xfrm>
            <a:custGeom>
              <a:rect b="b" l="l" r="r" t="t"/>
              <a:pathLst>
                <a:path extrusionOk="0" h="208279" w="974089">
                  <a:moveTo>
                    <a:pt x="221132" y="202145"/>
                  </a:moveTo>
                  <a:lnTo>
                    <a:pt x="209600" y="201358"/>
                  </a:lnTo>
                  <a:lnTo>
                    <a:pt x="206476" y="199199"/>
                  </a:lnTo>
                  <a:lnTo>
                    <a:pt x="206476" y="30670"/>
                  </a:lnTo>
                  <a:lnTo>
                    <a:pt x="206476" y="7035"/>
                  </a:lnTo>
                  <a:lnTo>
                    <a:pt x="209600" y="5867"/>
                  </a:lnTo>
                  <a:lnTo>
                    <a:pt x="220738" y="5270"/>
                  </a:lnTo>
                  <a:lnTo>
                    <a:pt x="220738" y="2349"/>
                  </a:lnTo>
                  <a:lnTo>
                    <a:pt x="175768" y="2349"/>
                  </a:lnTo>
                  <a:lnTo>
                    <a:pt x="111048" y="155206"/>
                  </a:lnTo>
                  <a:lnTo>
                    <a:pt x="59347" y="34582"/>
                  </a:lnTo>
                  <a:lnTo>
                    <a:pt x="45542" y="2349"/>
                  </a:lnTo>
                  <a:lnTo>
                    <a:pt x="177" y="2349"/>
                  </a:lnTo>
                  <a:lnTo>
                    <a:pt x="177" y="5270"/>
                  </a:lnTo>
                  <a:lnTo>
                    <a:pt x="6438" y="5473"/>
                  </a:lnTo>
                  <a:lnTo>
                    <a:pt x="10172" y="6045"/>
                  </a:lnTo>
                  <a:lnTo>
                    <a:pt x="12115" y="8597"/>
                  </a:lnTo>
                  <a:lnTo>
                    <a:pt x="12903" y="9563"/>
                  </a:lnTo>
                  <a:lnTo>
                    <a:pt x="13474" y="10553"/>
                  </a:lnTo>
                  <a:lnTo>
                    <a:pt x="13868" y="11518"/>
                  </a:lnTo>
                  <a:lnTo>
                    <a:pt x="14262" y="13677"/>
                  </a:lnTo>
                  <a:lnTo>
                    <a:pt x="14262" y="14859"/>
                  </a:lnTo>
                  <a:lnTo>
                    <a:pt x="14465" y="16027"/>
                  </a:lnTo>
                  <a:lnTo>
                    <a:pt x="14465" y="199199"/>
                  </a:lnTo>
                  <a:lnTo>
                    <a:pt x="11341" y="201358"/>
                  </a:lnTo>
                  <a:lnTo>
                    <a:pt x="0" y="202145"/>
                  </a:lnTo>
                  <a:lnTo>
                    <a:pt x="0" y="204876"/>
                  </a:lnTo>
                  <a:lnTo>
                    <a:pt x="43192" y="204876"/>
                  </a:lnTo>
                  <a:lnTo>
                    <a:pt x="43192" y="202145"/>
                  </a:lnTo>
                  <a:lnTo>
                    <a:pt x="31673" y="201358"/>
                  </a:lnTo>
                  <a:lnTo>
                    <a:pt x="28549" y="199199"/>
                  </a:lnTo>
                  <a:lnTo>
                    <a:pt x="28549" y="39662"/>
                  </a:lnTo>
                  <a:lnTo>
                    <a:pt x="27940" y="34582"/>
                  </a:lnTo>
                  <a:lnTo>
                    <a:pt x="30683" y="42214"/>
                  </a:lnTo>
                  <a:lnTo>
                    <a:pt x="100698" y="204279"/>
                  </a:lnTo>
                  <a:lnTo>
                    <a:pt x="104787" y="204279"/>
                  </a:lnTo>
                  <a:lnTo>
                    <a:pt x="125857" y="155206"/>
                  </a:lnTo>
                  <a:lnTo>
                    <a:pt x="176364" y="37528"/>
                  </a:lnTo>
                  <a:lnTo>
                    <a:pt x="178511" y="30670"/>
                  </a:lnTo>
                  <a:lnTo>
                    <a:pt x="177939" y="34010"/>
                  </a:lnTo>
                  <a:lnTo>
                    <a:pt x="177939" y="199199"/>
                  </a:lnTo>
                  <a:lnTo>
                    <a:pt x="174599" y="201358"/>
                  </a:lnTo>
                  <a:lnTo>
                    <a:pt x="163258" y="202145"/>
                  </a:lnTo>
                  <a:lnTo>
                    <a:pt x="163258" y="204876"/>
                  </a:lnTo>
                  <a:lnTo>
                    <a:pt x="221132" y="204876"/>
                  </a:lnTo>
                  <a:lnTo>
                    <a:pt x="221132" y="202145"/>
                  </a:lnTo>
                  <a:close/>
                </a:path>
                <a:path extrusionOk="0" h="208279" w="974089">
                  <a:moveTo>
                    <a:pt x="650138" y="2349"/>
                  </a:moveTo>
                  <a:lnTo>
                    <a:pt x="607098" y="2349"/>
                  </a:lnTo>
                  <a:lnTo>
                    <a:pt x="607098" y="5270"/>
                  </a:lnTo>
                  <a:lnTo>
                    <a:pt x="618261" y="5867"/>
                  </a:lnTo>
                  <a:lnTo>
                    <a:pt x="621563" y="7035"/>
                  </a:lnTo>
                  <a:lnTo>
                    <a:pt x="621563" y="147396"/>
                  </a:lnTo>
                  <a:lnTo>
                    <a:pt x="503669" y="2349"/>
                  </a:lnTo>
                  <a:lnTo>
                    <a:pt x="465162" y="2349"/>
                  </a:lnTo>
                  <a:lnTo>
                    <a:pt x="465162" y="5270"/>
                  </a:lnTo>
                  <a:lnTo>
                    <a:pt x="476300" y="5867"/>
                  </a:lnTo>
                  <a:lnTo>
                    <a:pt x="479425" y="7035"/>
                  </a:lnTo>
                  <a:lnTo>
                    <a:pt x="479425" y="199199"/>
                  </a:lnTo>
                  <a:lnTo>
                    <a:pt x="476300" y="201358"/>
                  </a:lnTo>
                  <a:lnTo>
                    <a:pt x="464959" y="202145"/>
                  </a:lnTo>
                  <a:lnTo>
                    <a:pt x="464959" y="204876"/>
                  </a:lnTo>
                  <a:lnTo>
                    <a:pt x="508571" y="204876"/>
                  </a:lnTo>
                  <a:lnTo>
                    <a:pt x="508571" y="202145"/>
                  </a:lnTo>
                  <a:lnTo>
                    <a:pt x="497027" y="201358"/>
                  </a:lnTo>
                  <a:lnTo>
                    <a:pt x="493890" y="199199"/>
                  </a:lnTo>
                  <a:lnTo>
                    <a:pt x="493890" y="35369"/>
                  </a:lnTo>
                  <a:lnTo>
                    <a:pt x="511898" y="58851"/>
                  </a:lnTo>
                  <a:lnTo>
                    <a:pt x="553364" y="110070"/>
                  </a:lnTo>
                  <a:lnTo>
                    <a:pt x="599401" y="166319"/>
                  </a:lnTo>
                  <a:lnTo>
                    <a:pt x="631164" y="204876"/>
                  </a:lnTo>
                  <a:lnTo>
                    <a:pt x="635850" y="204876"/>
                  </a:lnTo>
                  <a:lnTo>
                    <a:pt x="635850" y="7035"/>
                  </a:lnTo>
                  <a:lnTo>
                    <a:pt x="638987" y="5867"/>
                  </a:lnTo>
                  <a:lnTo>
                    <a:pt x="650138" y="5270"/>
                  </a:lnTo>
                  <a:lnTo>
                    <a:pt x="650138" y="2349"/>
                  </a:lnTo>
                  <a:close/>
                </a:path>
                <a:path extrusionOk="0" h="208279" w="974089">
                  <a:moveTo>
                    <a:pt x="842149" y="202145"/>
                  </a:moveTo>
                  <a:lnTo>
                    <a:pt x="809955" y="144868"/>
                  </a:lnTo>
                  <a:lnTo>
                    <a:pt x="804506" y="131965"/>
                  </a:lnTo>
                  <a:lnTo>
                    <a:pt x="773125" y="57810"/>
                  </a:lnTo>
                  <a:lnTo>
                    <a:pt x="773125" y="131965"/>
                  </a:lnTo>
                  <a:lnTo>
                    <a:pt x="706056" y="131965"/>
                  </a:lnTo>
                  <a:lnTo>
                    <a:pt x="716800" y="105308"/>
                  </a:lnTo>
                  <a:lnTo>
                    <a:pt x="727684" y="78117"/>
                  </a:lnTo>
                  <a:lnTo>
                    <a:pt x="739495" y="48475"/>
                  </a:lnTo>
                  <a:lnTo>
                    <a:pt x="750519" y="76136"/>
                  </a:lnTo>
                  <a:lnTo>
                    <a:pt x="761352" y="103073"/>
                  </a:lnTo>
                  <a:lnTo>
                    <a:pt x="773125" y="131965"/>
                  </a:lnTo>
                  <a:lnTo>
                    <a:pt x="773125" y="57810"/>
                  </a:lnTo>
                  <a:lnTo>
                    <a:pt x="769175" y="48475"/>
                  </a:lnTo>
                  <a:lnTo>
                    <a:pt x="749668" y="2349"/>
                  </a:lnTo>
                  <a:lnTo>
                    <a:pt x="745540" y="2349"/>
                  </a:lnTo>
                  <a:lnTo>
                    <a:pt x="688416" y="137414"/>
                  </a:lnTo>
                  <a:lnTo>
                    <a:pt x="671258" y="177698"/>
                  </a:lnTo>
                  <a:lnTo>
                    <a:pt x="652665" y="202145"/>
                  </a:lnTo>
                  <a:lnTo>
                    <a:pt x="652665" y="204876"/>
                  </a:lnTo>
                  <a:lnTo>
                    <a:pt x="691375" y="204876"/>
                  </a:lnTo>
                  <a:lnTo>
                    <a:pt x="691375" y="202145"/>
                  </a:lnTo>
                  <a:lnTo>
                    <a:pt x="681596" y="202145"/>
                  </a:lnTo>
                  <a:lnTo>
                    <a:pt x="681215" y="196469"/>
                  </a:lnTo>
                  <a:lnTo>
                    <a:pt x="681088" y="195110"/>
                  </a:lnTo>
                  <a:lnTo>
                    <a:pt x="681139" y="193929"/>
                  </a:lnTo>
                  <a:lnTo>
                    <a:pt x="681418" y="192557"/>
                  </a:lnTo>
                  <a:lnTo>
                    <a:pt x="684250" y="184861"/>
                  </a:lnTo>
                  <a:lnTo>
                    <a:pt x="688365" y="174599"/>
                  </a:lnTo>
                  <a:lnTo>
                    <a:pt x="694080" y="160858"/>
                  </a:lnTo>
                  <a:lnTo>
                    <a:pt x="700963" y="144868"/>
                  </a:lnTo>
                  <a:lnTo>
                    <a:pt x="778205" y="144868"/>
                  </a:lnTo>
                  <a:lnTo>
                    <a:pt x="783755" y="158356"/>
                  </a:lnTo>
                  <a:lnTo>
                    <a:pt x="788771" y="170281"/>
                  </a:lnTo>
                  <a:lnTo>
                    <a:pt x="792962" y="179997"/>
                  </a:lnTo>
                  <a:lnTo>
                    <a:pt x="795985" y="186893"/>
                  </a:lnTo>
                  <a:lnTo>
                    <a:pt x="796975" y="189039"/>
                  </a:lnTo>
                  <a:lnTo>
                    <a:pt x="798931" y="193929"/>
                  </a:lnTo>
                  <a:lnTo>
                    <a:pt x="798931" y="201930"/>
                  </a:lnTo>
                  <a:lnTo>
                    <a:pt x="793851" y="202145"/>
                  </a:lnTo>
                  <a:lnTo>
                    <a:pt x="788377" y="202145"/>
                  </a:lnTo>
                  <a:lnTo>
                    <a:pt x="788377" y="204876"/>
                  </a:lnTo>
                  <a:lnTo>
                    <a:pt x="842149" y="204876"/>
                  </a:lnTo>
                  <a:lnTo>
                    <a:pt x="842149" y="202145"/>
                  </a:lnTo>
                  <a:close/>
                </a:path>
                <a:path extrusionOk="0" h="208279" w="974089">
                  <a:moveTo>
                    <a:pt x="973734" y="147205"/>
                  </a:moveTo>
                  <a:lnTo>
                    <a:pt x="968895" y="122478"/>
                  </a:lnTo>
                  <a:lnTo>
                    <a:pt x="956119" y="105879"/>
                  </a:lnTo>
                  <a:lnTo>
                    <a:pt x="938022" y="94005"/>
                  </a:lnTo>
                  <a:lnTo>
                    <a:pt x="917219" y="83464"/>
                  </a:lnTo>
                  <a:lnTo>
                    <a:pt x="898855" y="73939"/>
                  </a:lnTo>
                  <a:lnTo>
                    <a:pt x="886282" y="65290"/>
                  </a:lnTo>
                  <a:lnTo>
                    <a:pt x="879055" y="55765"/>
                  </a:lnTo>
                  <a:lnTo>
                    <a:pt x="876744" y="43599"/>
                  </a:lnTo>
                  <a:lnTo>
                    <a:pt x="878357" y="33197"/>
                  </a:lnTo>
                  <a:lnTo>
                    <a:pt x="883805" y="22910"/>
                  </a:lnTo>
                  <a:lnTo>
                    <a:pt x="893978" y="15049"/>
                  </a:lnTo>
                  <a:lnTo>
                    <a:pt x="909789" y="11912"/>
                  </a:lnTo>
                  <a:lnTo>
                    <a:pt x="918006" y="11912"/>
                  </a:lnTo>
                  <a:lnTo>
                    <a:pt x="949909" y="36512"/>
                  </a:lnTo>
                  <a:lnTo>
                    <a:pt x="955357" y="54940"/>
                  </a:lnTo>
                  <a:lnTo>
                    <a:pt x="958278" y="54940"/>
                  </a:lnTo>
                  <a:lnTo>
                    <a:pt x="956525" y="9779"/>
                  </a:lnTo>
                  <a:lnTo>
                    <a:pt x="917435" y="0"/>
                  </a:lnTo>
                  <a:lnTo>
                    <a:pt x="914095" y="0"/>
                  </a:lnTo>
                  <a:lnTo>
                    <a:pt x="892479" y="3213"/>
                  </a:lnTo>
                  <a:lnTo>
                    <a:pt x="872566" y="12966"/>
                  </a:lnTo>
                  <a:lnTo>
                    <a:pt x="857973" y="29438"/>
                  </a:lnTo>
                  <a:lnTo>
                    <a:pt x="852309" y="52768"/>
                  </a:lnTo>
                  <a:lnTo>
                    <a:pt x="855052" y="69507"/>
                  </a:lnTo>
                  <a:lnTo>
                    <a:pt x="863257" y="83566"/>
                  </a:lnTo>
                  <a:lnTo>
                    <a:pt x="876884" y="95719"/>
                  </a:lnTo>
                  <a:lnTo>
                    <a:pt x="895896" y="106743"/>
                  </a:lnTo>
                  <a:lnTo>
                    <a:pt x="915809" y="116535"/>
                  </a:lnTo>
                  <a:lnTo>
                    <a:pt x="931735" y="125958"/>
                  </a:lnTo>
                  <a:lnTo>
                    <a:pt x="942327" y="137985"/>
                  </a:lnTo>
                  <a:lnTo>
                    <a:pt x="946162" y="155600"/>
                  </a:lnTo>
                  <a:lnTo>
                    <a:pt x="944372" y="168021"/>
                  </a:lnTo>
                  <a:lnTo>
                    <a:pt x="938022" y="181051"/>
                  </a:lnTo>
                  <a:lnTo>
                    <a:pt x="925614" y="191325"/>
                  </a:lnTo>
                  <a:lnTo>
                    <a:pt x="905675" y="195503"/>
                  </a:lnTo>
                  <a:lnTo>
                    <a:pt x="896505" y="194691"/>
                  </a:lnTo>
                  <a:lnTo>
                    <a:pt x="863561" y="171627"/>
                  </a:lnTo>
                  <a:lnTo>
                    <a:pt x="854456" y="146608"/>
                  </a:lnTo>
                  <a:lnTo>
                    <a:pt x="851535" y="146608"/>
                  </a:lnTo>
                  <a:lnTo>
                    <a:pt x="852309" y="191376"/>
                  </a:lnTo>
                  <a:lnTo>
                    <a:pt x="891755" y="206565"/>
                  </a:lnTo>
                  <a:lnTo>
                    <a:pt x="907453" y="208000"/>
                  </a:lnTo>
                  <a:lnTo>
                    <a:pt x="908621" y="208000"/>
                  </a:lnTo>
                  <a:lnTo>
                    <a:pt x="932154" y="203542"/>
                  </a:lnTo>
                  <a:lnTo>
                    <a:pt x="953058" y="191325"/>
                  </a:lnTo>
                  <a:lnTo>
                    <a:pt x="968019" y="172250"/>
                  </a:lnTo>
                  <a:lnTo>
                    <a:pt x="973734" y="147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" name="Google Shape;5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6427" y="332656"/>
            <a:ext cx="413736" cy="448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7188" y="0"/>
            <a:ext cx="226161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363127" y="2069975"/>
            <a:ext cx="3819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FIT5202 Big Data Processing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362835" y="1444000"/>
            <a:ext cx="2261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006CAB"/>
                </a:solidFill>
              </a:rPr>
              <a:t>Lab 0</a:t>
            </a:r>
            <a:r>
              <a:rPr b="1" lang="en-US" sz="3350">
                <a:solidFill>
                  <a:srgbClr val="006CA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6"/>
          <p:cNvGrpSpPr/>
          <p:nvPr/>
        </p:nvGrpSpPr>
        <p:grpSpPr>
          <a:xfrm>
            <a:off x="0" y="4504944"/>
            <a:ext cx="9144000" cy="638810"/>
            <a:chOff x="0" y="4504944"/>
            <a:chExt cx="9144000" cy="638810"/>
          </a:xfrm>
        </p:grpSpPr>
        <p:sp>
          <p:nvSpPr>
            <p:cNvPr id="140" name="Google Shape;140;p16"/>
            <p:cNvSpPr/>
            <p:nvPr/>
          </p:nvSpPr>
          <p:spPr>
            <a:xfrm>
              <a:off x="0" y="4504944"/>
              <a:ext cx="9144000" cy="638810"/>
            </a:xfrm>
            <a:custGeom>
              <a:rect b="b" l="l" r="r" t="t"/>
              <a:pathLst>
                <a:path extrusionOk="0" h="638810" w="9144000">
                  <a:moveTo>
                    <a:pt x="9144000" y="0"/>
                  </a:moveTo>
                  <a:lnTo>
                    <a:pt x="0" y="0"/>
                  </a:lnTo>
                  <a:lnTo>
                    <a:pt x="0" y="638554"/>
                  </a:lnTo>
                  <a:lnTo>
                    <a:pt x="9144000" y="63855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1" name="Google Shape;14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57159" y="4747359"/>
              <a:ext cx="945605" cy="2731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6"/>
          <p:cNvSpPr txBox="1"/>
          <p:nvPr>
            <p:ph type="ctrTitle"/>
          </p:nvPr>
        </p:nvSpPr>
        <p:spPr>
          <a:xfrm>
            <a:off x="308249" y="165175"/>
            <a:ext cx="48648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Strategies in Spark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Shuffle Hash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03987" y="1578940"/>
            <a:ext cx="3681729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550">
            <a:spAutoFit/>
          </a:bodyPr>
          <a:lstStyle/>
          <a:p>
            <a:pPr indent="-342900" lvl="0" marL="355600" marR="5080" rtl="0" algn="l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1.	When both data frames are partitioned using same partitioner. So join keys will fall into the same partition.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7011" y="1371600"/>
            <a:ext cx="4381499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4366386" y="3756761"/>
            <a:ext cx="364236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https://databricks.com/session/optimizing-apache-spark-sql-joins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Strategies in Spark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When to use which?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03987" y="1500771"/>
            <a:ext cx="6003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When both datasets are too big : Sort-merge join/Shuffle-hash join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When one table is big and another is small : Broadcast Hash Join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Core Joins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03987" y="1500771"/>
            <a:ext cx="1290320" cy="1869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287019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INNER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OUTER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LEFT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RIGHT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LEFT SEMI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LEFT ANTI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904" y="114025"/>
            <a:ext cx="3622397" cy="438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530847" y="1909875"/>
            <a:ext cx="8285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500">
            <a:spAutoFit/>
          </a:bodyPr>
          <a:lstStyle/>
          <a:p>
            <a:pPr indent="0" lvl="0" marL="12700" marR="5080" rtl="0" algn="l">
              <a:lnSpc>
                <a:spcPct val="1096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Execution Plan and DAG Demo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530850" y="3119325"/>
            <a:ext cx="629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DAG? -&gt;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Directed acyclic graph - Wikipedia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Directed Acyclic Graph DAG in Apache Spark - DataFlair (data-flair.training)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308254" y="165169"/>
            <a:ext cx="4908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/>
              <a:t>Session </a:t>
            </a:r>
            <a:r>
              <a:rPr lang="en-US" sz="3350"/>
              <a:t>03</a:t>
            </a:r>
            <a:r>
              <a:rPr lang="en-US"/>
              <a:t> Agenda</a:t>
            </a:r>
            <a:endParaRPr/>
          </a:p>
        </p:txBody>
      </p:sp>
      <p:sp>
        <p:nvSpPr>
          <p:cNvPr id="63" name="Google Shape;63;p8"/>
          <p:cNvSpPr txBox="1"/>
          <p:nvPr/>
        </p:nvSpPr>
        <p:spPr>
          <a:xfrm>
            <a:off x="303987" y="1500771"/>
            <a:ext cx="59685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287019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/>
              <a:t>Session 02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Review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Join Strategies in Spark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Joins used in Spark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Understanding Query Execution Plan and DAG in Spark UI (Demo)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08254" y="165169"/>
            <a:ext cx="4908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/>
              <a:t>Session </a:t>
            </a:r>
            <a:r>
              <a:rPr lang="en-US"/>
              <a:t>02 Review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303987" y="1500771"/>
            <a:ext cx="4555490" cy="21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287019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Understanding SparkSession and SparkContext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Data Partitioning in RDDs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Parallel Search and RDDs with multiple conditions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RDDs vs DataFrames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Partitioning in DataFrames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Searching and Filtering in DataFrames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Using SparkSQL With DataFrames.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50" y="740826"/>
            <a:ext cx="7405026" cy="37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type="title"/>
          </p:nvPr>
        </p:nvSpPr>
        <p:spPr>
          <a:xfrm>
            <a:off x="308254" y="165169"/>
            <a:ext cx="4908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– </a:t>
            </a:r>
            <a:r>
              <a:rPr lang="en-US" sz="3350"/>
              <a:t>Session </a:t>
            </a:r>
            <a:r>
              <a:rPr lang="en-US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308248" y="221750"/>
            <a:ext cx="62973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Joining Strategies By Spark</a:t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303987" y="921512"/>
            <a:ext cx="4484370" cy="1526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Why do we need different join strategy?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Shuffle Sort Merge Join (default)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Broadcast Hash Join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Shuffle Hash Join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373786" y="4075887"/>
            <a:ext cx="553593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https://towardsdatascience.com/strategies-of-spark-join-c0e7b4572bcf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308247" y="221750"/>
            <a:ext cx="1936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1934082" y="1421384"/>
            <a:ext cx="114109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0960" lvl="0" marL="736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Stage 1: Data Partitioning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252475" y="2074544"/>
            <a:ext cx="1036319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Parallel Join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565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937385" y="3390138"/>
            <a:ext cx="15525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2384" lvl="0" marL="44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Stage 2: Local Join (Serial algorithm)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479804" y="1652015"/>
            <a:ext cx="316865" cy="2043430"/>
          </a:xfrm>
          <a:custGeom>
            <a:rect b="b" l="l" r="r" t="t"/>
            <a:pathLst>
              <a:path extrusionOk="0" h="2043429" w="316864">
                <a:moveTo>
                  <a:pt x="316611" y="38100"/>
                </a:moveTo>
                <a:lnTo>
                  <a:pt x="303911" y="31750"/>
                </a:lnTo>
                <a:lnTo>
                  <a:pt x="240411" y="0"/>
                </a:lnTo>
                <a:lnTo>
                  <a:pt x="240411" y="31750"/>
                </a:lnTo>
                <a:lnTo>
                  <a:pt x="152019" y="31750"/>
                </a:lnTo>
                <a:lnTo>
                  <a:pt x="152019" y="684022"/>
                </a:lnTo>
                <a:lnTo>
                  <a:pt x="0" y="684022"/>
                </a:lnTo>
                <a:lnTo>
                  <a:pt x="0" y="684911"/>
                </a:lnTo>
                <a:lnTo>
                  <a:pt x="0" y="696722"/>
                </a:lnTo>
                <a:lnTo>
                  <a:pt x="0" y="697611"/>
                </a:lnTo>
                <a:lnTo>
                  <a:pt x="152019" y="697611"/>
                </a:lnTo>
                <a:lnTo>
                  <a:pt x="152019" y="2011680"/>
                </a:lnTo>
                <a:lnTo>
                  <a:pt x="240411" y="2011680"/>
                </a:lnTo>
                <a:lnTo>
                  <a:pt x="240411" y="2043430"/>
                </a:lnTo>
                <a:lnTo>
                  <a:pt x="303911" y="2011680"/>
                </a:lnTo>
                <a:lnTo>
                  <a:pt x="316611" y="2005330"/>
                </a:lnTo>
                <a:lnTo>
                  <a:pt x="303911" y="1998992"/>
                </a:lnTo>
                <a:lnTo>
                  <a:pt x="240411" y="1967230"/>
                </a:lnTo>
                <a:lnTo>
                  <a:pt x="240411" y="1998992"/>
                </a:lnTo>
                <a:lnTo>
                  <a:pt x="164719" y="1998992"/>
                </a:lnTo>
                <a:lnTo>
                  <a:pt x="164719" y="44450"/>
                </a:lnTo>
                <a:lnTo>
                  <a:pt x="240411" y="44450"/>
                </a:lnTo>
                <a:lnTo>
                  <a:pt x="240411" y="76200"/>
                </a:lnTo>
                <a:lnTo>
                  <a:pt x="303911" y="44450"/>
                </a:lnTo>
                <a:lnTo>
                  <a:pt x="316611" y="3810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3757929" y="912367"/>
            <a:ext cx="86741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5905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Divide &amp; Broadcast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3642105" y="1881631"/>
            <a:ext cx="1099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Disjoint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520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partitioning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3214116" y="1142999"/>
            <a:ext cx="270510" cy="1045844"/>
          </a:xfrm>
          <a:custGeom>
            <a:rect b="b" l="l" r="r" t="t"/>
            <a:pathLst>
              <a:path extrusionOk="0" h="1045844" w="270510">
                <a:moveTo>
                  <a:pt x="270002" y="38100"/>
                </a:moveTo>
                <a:lnTo>
                  <a:pt x="257302" y="31750"/>
                </a:lnTo>
                <a:lnTo>
                  <a:pt x="193802" y="0"/>
                </a:lnTo>
                <a:lnTo>
                  <a:pt x="193802" y="31750"/>
                </a:lnTo>
                <a:lnTo>
                  <a:pt x="128651" y="31750"/>
                </a:lnTo>
                <a:lnTo>
                  <a:pt x="128651" y="540639"/>
                </a:lnTo>
                <a:lnTo>
                  <a:pt x="0" y="540639"/>
                </a:lnTo>
                <a:lnTo>
                  <a:pt x="0" y="540766"/>
                </a:lnTo>
                <a:lnTo>
                  <a:pt x="0" y="553339"/>
                </a:lnTo>
                <a:lnTo>
                  <a:pt x="0" y="553466"/>
                </a:lnTo>
                <a:lnTo>
                  <a:pt x="128651" y="553466"/>
                </a:lnTo>
                <a:lnTo>
                  <a:pt x="128651" y="1013714"/>
                </a:lnTo>
                <a:lnTo>
                  <a:pt x="193802" y="1013714"/>
                </a:lnTo>
                <a:lnTo>
                  <a:pt x="193802" y="1045464"/>
                </a:lnTo>
                <a:lnTo>
                  <a:pt x="257302" y="1013714"/>
                </a:lnTo>
                <a:lnTo>
                  <a:pt x="270002" y="1007364"/>
                </a:lnTo>
                <a:lnTo>
                  <a:pt x="257302" y="1001014"/>
                </a:lnTo>
                <a:lnTo>
                  <a:pt x="193802" y="969264"/>
                </a:lnTo>
                <a:lnTo>
                  <a:pt x="193802" y="1001014"/>
                </a:lnTo>
                <a:lnTo>
                  <a:pt x="141351" y="1001014"/>
                </a:lnTo>
                <a:lnTo>
                  <a:pt x="141351" y="44450"/>
                </a:lnTo>
                <a:lnTo>
                  <a:pt x="193802" y="44450"/>
                </a:lnTo>
                <a:lnTo>
                  <a:pt x="193802" y="76200"/>
                </a:lnTo>
                <a:lnTo>
                  <a:pt x="257302" y="44450"/>
                </a:lnTo>
                <a:lnTo>
                  <a:pt x="270002" y="3810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5086858" y="455803"/>
            <a:ext cx="1222375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Divide – equal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partitioning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5086858" y="1187958"/>
            <a:ext cx="86741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Broadcast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4765294" y="685799"/>
            <a:ext cx="241935" cy="686435"/>
          </a:xfrm>
          <a:custGeom>
            <a:rect b="b" l="l" r="r" t="t"/>
            <a:pathLst>
              <a:path extrusionOk="0" h="686435" w="241935">
                <a:moveTo>
                  <a:pt x="241427" y="38100"/>
                </a:moveTo>
                <a:lnTo>
                  <a:pt x="228727" y="31750"/>
                </a:lnTo>
                <a:lnTo>
                  <a:pt x="165227" y="0"/>
                </a:lnTo>
                <a:lnTo>
                  <a:pt x="165227" y="31750"/>
                </a:lnTo>
                <a:lnTo>
                  <a:pt x="0" y="31750"/>
                </a:lnTo>
                <a:lnTo>
                  <a:pt x="0" y="402336"/>
                </a:lnTo>
                <a:lnTo>
                  <a:pt x="0" y="470408"/>
                </a:lnTo>
                <a:lnTo>
                  <a:pt x="0" y="654431"/>
                </a:lnTo>
                <a:lnTo>
                  <a:pt x="165227" y="654431"/>
                </a:lnTo>
                <a:lnTo>
                  <a:pt x="165227" y="686181"/>
                </a:lnTo>
                <a:lnTo>
                  <a:pt x="228727" y="654431"/>
                </a:lnTo>
                <a:lnTo>
                  <a:pt x="241427" y="648081"/>
                </a:lnTo>
                <a:lnTo>
                  <a:pt x="228727" y="641731"/>
                </a:lnTo>
                <a:lnTo>
                  <a:pt x="165227" y="609981"/>
                </a:lnTo>
                <a:lnTo>
                  <a:pt x="165227" y="641731"/>
                </a:lnTo>
                <a:lnTo>
                  <a:pt x="12700" y="641731"/>
                </a:lnTo>
                <a:lnTo>
                  <a:pt x="12700" y="470408"/>
                </a:lnTo>
                <a:lnTo>
                  <a:pt x="12700" y="402336"/>
                </a:lnTo>
                <a:lnTo>
                  <a:pt x="12700" y="44450"/>
                </a:lnTo>
                <a:lnTo>
                  <a:pt x="165227" y="44450"/>
                </a:lnTo>
                <a:lnTo>
                  <a:pt x="165227" y="76200"/>
                </a:lnTo>
                <a:lnTo>
                  <a:pt x="228727" y="44450"/>
                </a:lnTo>
                <a:lnTo>
                  <a:pt x="241427" y="38100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 txBox="1"/>
          <p:nvPr/>
        </p:nvSpPr>
        <p:spPr>
          <a:xfrm>
            <a:off x="5352669" y="1757552"/>
            <a:ext cx="14846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Hash partitioning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360670" y="2423922"/>
            <a:ext cx="215265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Range-based partitioning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4899660" y="1865375"/>
            <a:ext cx="374015" cy="743585"/>
          </a:xfrm>
          <a:custGeom>
            <a:rect b="b" l="l" r="r" t="t"/>
            <a:pathLst>
              <a:path extrusionOk="0" h="743585" w="374014">
                <a:moveTo>
                  <a:pt x="374015" y="705231"/>
                </a:moveTo>
                <a:lnTo>
                  <a:pt x="361315" y="698881"/>
                </a:lnTo>
                <a:lnTo>
                  <a:pt x="297815" y="667131"/>
                </a:lnTo>
                <a:lnTo>
                  <a:pt x="297815" y="698881"/>
                </a:lnTo>
                <a:lnTo>
                  <a:pt x="193802" y="698881"/>
                </a:lnTo>
                <a:lnTo>
                  <a:pt x="193802" y="284988"/>
                </a:lnTo>
                <a:lnTo>
                  <a:pt x="192913" y="284988"/>
                </a:lnTo>
                <a:lnTo>
                  <a:pt x="192913" y="284099"/>
                </a:lnTo>
                <a:lnTo>
                  <a:pt x="192913" y="277749"/>
                </a:lnTo>
                <a:lnTo>
                  <a:pt x="192913" y="44450"/>
                </a:lnTo>
                <a:lnTo>
                  <a:pt x="297053" y="44450"/>
                </a:lnTo>
                <a:lnTo>
                  <a:pt x="297053" y="76200"/>
                </a:lnTo>
                <a:lnTo>
                  <a:pt x="360553" y="44450"/>
                </a:lnTo>
                <a:lnTo>
                  <a:pt x="373253" y="38100"/>
                </a:lnTo>
                <a:lnTo>
                  <a:pt x="360553" y="31750"/>
                </a:lnTo>
                <a:lnTo>
                  <a:pt x="297053" y="0"/>
                </a:lnTo>
                <a:lnTo>
                  <a:pt x="297053" y="31750"/>
                </a:lnTo>
                <a:lnTo>
                  <a:pt x="180213" y="31750"/>
                </a:lnTo>
                <a:lnTo>
                  <a:pt x="180213" y="277749"/>
                </a:lnTo>
                <a:lnTo>
                  <a:pt x="0" y="277749"/>
                </a:lnTo>
                <a:lnTo>
                  <a:pt x="0" y="290449"/>
                </a:lnTo>
                <a:lnTo>
                  <a:pt x="181102" y="290449"/>
                </a:lnTo>
                <a:lnTo>
                  <a:pt x="181102" y="711581"/>
                </a:lnTo>
                <a:lnTo>
                  <a:pt x="297815" y="711581"/>
                </a:lnTo>
                <a:lnTo>
                  <a:pt x="297815" y="743331"/>
                </a:lnTo>
                <a:lnTo>
                  <a:pt x="361315" y="711581"/>
                </a:lnTo>
                <a:lnTo>
                  <a:pt x="374015" y="705231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6749795" y="521208"/>
            <a:ext cx="260985" cy="890269"/>
          </a:xfrm>
          <a:custGeom>
            <a:rect b="b" l="l" r="r" t="t"/>
            <a:pathLst>
              <a:path extrusionOk="0" h="890269" w="260984">
                <a:moveTo>
                  <a:pt x="0" y="0"/>
                </a:moveTo>
                <a:lnTo>
                  <a:pt x="50738" y="1714"/>
                </a:lnTo>
                <a:lnTo>
                  <a:pt x="92154" y="6381"/>
                </a:lnTo>
                <a:lnTo>
                  <a:pt x="120068" y="13287"/>
                </a:lnTo>
                <a:lnTo>
                  <a:pt x="130301" y="21716"/>
                </a:lnTo>
                <a:lnTo>
                  <a:pt x="130301" y="423290"/>
                </a:lnTo>
                <a:lnTo>
                  <a:pt x="140535" y="431720"/>
                </a:lnTo>
                <a:lnTo>
                  <a:pt x="168449" y="438626"/>
                </a:lnTo>
                <a:lnTo>
                  <a:pt x="209865" y="443293"/>
                </a:lnTo>
                <a:lnTo>
                  <a:pt x="260603" y="445007"/>
                </a:lnTo>
                <a:lnTo>
                  <a:pt x="209865" y="446722"/>
                </a:lnTo>
                <a:lnTo>
                  <a:pt x="168449" y="451389"/>
                </a:lnTo>
                <a:lnTo>
                  <a:pt x="140535" y="458295"/>
                </a:lnTo>
                <a:lnTo>
                  <a:pt x="130301" y="466725"/>
                </a:lnTo>
                <a:lnTo>
                  <a:pt x="130301" y="868299"/>
                </a:lnTo>
                <a:lnTo>
                  <a:pt x="120068" y="876728"/>
                </a:lnTo>
                <a:lnTo>
                  <a:pt x="92154" y="883634"/>
                </a:lnTo>
                <a:lnTo>
                  <a:pt x="50738" y="888301"/>
                </a:lnTo>
                <a:lnTo>
                  <a:pt x="0" y="890015"/>
                </a:lnTo>
              </a:path>
            </a:pathLst>
          </a:custGeom>
          <a:noFill/>
          <a:ln cap="flat" cmpd="sng" w="9525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7338441" y="824611"/>
            <a:ext cx="10947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No ‘ shuffling’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7598664" y="1903476"/>
            <a:ext cx="204470" cy="806450"/>
          </a:xfrm>
          <a:custGeom>
            <a:rect b="b" l="l" r="r" t="t"/>
            <a:pathLst>
              <a:path extrusionOk="0" h="806450" w="204470">
                <a:moveTo>
                  <a:pt x="0" y="0"/>
                </a:moveTo>
                <a:lnTo>
                  <a:pt x="39743" y="1337"/>
                </a:lnTo>
                <a:lnTo>
                  <a:pt x="72199" y="4984"/>
                </a:lnTo>
                <a:lnTo>
                  <a:pt x="94083" y="10394"/>
                </a:lnTo>
                <a:lnTo>
                  <a:pt x="102107" y="17018"/>
                </a:lnTo>
                <a:lnTo>
                  <a:pt x="102107" y="386080"/>
                </a:lnTo>
                <a:lnTo>
                  <a:pt x="110132" y="392703"/>
                </a:lnTo>
                <a:lnTo>
                  <a:pt x="132016" y="398113"/>
                </a:lnTo>
                <a:lnTo>
                  <a:pt x="164472" y="401760"/>
                </a:lnTo>
                <a:lnTo>
                  <a:pt x="204215" y="403098"/>
                </a:lnTo>
                <a:lnTo>
                  <a:pt x="164472" y="404435"/>
                </a:lnTo>
                <a:lnTo>
                  <a:pt x="132016" y="408082"/>
                </a:lnTo>
                <a:lnTo>
                  <a:pt x="110132" y="413492"/>
                </a:lnTo>
                <a:lnTo>
                  <a:pt x="102107" y="420116"/>
                </a:lnTo>
                <a:lnTo>
                  <a:pt x="102107" y="789178"/>
                </a:lnTo>
                <a:lnTo>
                  <a:pt x="94083" y="795801"/>
                </a:lnTo>
                <a:lnTo>
                  <a:pt x="72199" y="801211"/>
                </a:lnTo>
                <a:lnTo>
                  <a:pt x="39743" y="804858"/>
                </a:lnTo>
                <a:lnTo>
                  <a:pt x="0" y="806196"/>
                </a:lnTo>
              </a:path>
            </a:pathLst>
          </a:custGeom>
          <a:noFill/>
          <a:ln cap="flat" cmpd="sng" w="9525">
            <a:solidFill>
              <a:srgbClr val="4471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7921879" y="2091690"/>
            <a:ext cx="1115060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Redistribution of data or ‘shuffling’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4292600" y="3031362"/>
            <a:ext cx="104648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Nested loop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4280661" y="3499484"/>
            <a:ext cx="9848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Sort-Merge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4313935" y="4028643"/>
            <a:ext cx="100584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Hash-based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2"/>
          <p:cNvGrpSpPr/>
          <p:nvPr/>
        </p:nvGrpSpPr>
        <p:grpSpPr>
          <a:xfrm>
            <a:off x="3631692" y="3139439"/>
            <a:ext cx="476884" cy="1073150"/>
            <a:chOff x="3631692" y="3139439"/>
            <a:chExt cx="476884" cy="1073150"/>
          </a:xfrm>
        </p:grpSpPr>
        <p:sp>
          <p:nvSpPr>
            <p:cNvPr id="109" name="Google Shape;109;p12"/>
            <p:cNvSpPr/>
            <p:nvPr/>
          </p:nvSpPr>
          <p:spPr>
            <a:xfrm>
              <a:off x="3631692" y="3139439"/>
              <a:ext cx="476884" cy="1073150"/>
            </a:xfrm>
            <a:custGeom>
              <a:rect b="b" l="l" r="r" t="t"/>
              <a:pathLst>
                <a:path extrusionOk="0" h="1073150" w="476885">
                  <a:moveTo>
                    <a:pt x="476504" y="38100"/>
                  </a:moveTo>
                  <a:lnTo>
                    <a:pt x="463804" y="31750"/>
                  </a:lnTo>
                  <a:lnTo>
                    <a:pt x="400304" y="0"/>
                  </a:lnTo>
                  <a:lnTo>
                    <a:pt x="400304" y="31750"/>
                  </a:lnTo>
                  <a:lnTo>
                    <a:pt x="231902" y="31750"/>
                  </a:lnTo>
                  <a:lnTo>
                    <a:pt x="231902" y="511810"/>
                  </a:lnTo>
                  <a:lnTo>
                    <a:pt x="0" y="511810"/>
                  </a:lnTo>
                  <a:lnTo>
                    <a:pt x="0" y="512191"/>
                  </a:lnTo>
                  <a:lnTo>
                    <a:pt x="0" y="524510"/>
                  </a:lnTo>
                  <a:lnTo>
                    <a:pt x="0" y="524891"/>
                  </a:lnTo>
                  <a:lnTo>
                    <a:pt x="231902" y="524891"/>
                  </a:lnTo>
                  <a:lnTo>
                    <a:pt x="231902" y="1040904"/>
                  </a:lnTo>
                  <a:lnTo>
                    <a:pt x="400304" y="1040904"/>
                  </a:lnTo>
                  <a:lnTo>
                    <a:pt x="400304" y="1072654"/>
                  </a:lnTo>
                  <a:lnTo>
                    <a:pt x="463804" y="1040904"/>
                  </a:lnTo>
                  <a:lnTo>
                    <a:pt x="476504" y="1034554"/>
                  </a:lnTo>
                  <a:lnTo>
                    <a:pt x="463804" y="1028204"/>
                  </a:lnTo>
                  <a:lnTo>
                    <a:pt x="400304" y="996454"/>
                  </a:lnTo>
                  <a:lnTo>
                    <a:pt x="400304" y="1028204"/>
                  </a:lnTo>
                  <a:lnTo>
                    <a:pt x="244602" y="1028204"/>
                  </a:lnTo>
                  <a:lnTo>
                    <a:pt x="244602" y="44450"/>
                  </a:lnTo>
                  <a:lnTo>
                    <a:pt x="400304" y="44450"/>
                  </a:lnTo>
                  <a:lnTo>
                    <a:pt x="400304" y="76200"/>
                  </a:lnTo>
                  <a:lnTo>
                    <a:pt x="463804" y="44450"/>
                  </a:lnTo>
                  <a:lnTo>
                    <a:pt x="476504" y="3810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0" name="Google Shape;11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69054" y="3612260"/>
              <a:ext cx="194818" cy="760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419100" y="2621279"/>
            <a:ext cx="8311199" cy="2418841"/>
            <a:chOff x="419100" y="2621279"/>
            <a:chExt cx="8311199" cy="2418841"/>
          </a:xfrm>
        </p:grpSpPr>
        <p:pic>
          <p:nvPicPr>
            <p:cNvPr id="116" name="Google Shape;11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9100" y="2621279"/>
              <a:ext cx="3738372" cy="2345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88991" y="2706643"/>
              <a:ext cx="3841308" cy="23334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01854" y="189717"/>
            <a:ext cx="3828632" cy="229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Strategies in Spark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Sort-Merge Join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03987" y="1578940"/>
            <a:ext cx="38061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Data from both tables are shuffled (when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no bucketing was done)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marR="202565" rtl="0" algn="l">
              <a:lnSpc>
                <a:spcPct val="108000"/>
              </a:lnSpc>
              <a:spcBef>
                <a:spcPts val="815"/>
              </a:spcBef>
              <a:spcAft>
                <a:spcPts val="0"/>
              </a:spcAft>
              <a:buSzPts val="1500"/>
              <a:buFont typeface="Arial"/>
              <a:buAutoNum type="arabicPeriod" startAt="2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Data are then sorted based on the key and perform sort-merge join on each </a:t>
            </a:r>
            <a:r>
              <a:rPr lang="en-US" sz="1500"/>
              <a:t>executor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Most Scalable joining strategy in Spark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791" y="797051"/>
            <a:ext cx="4482084" cy="299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/>
        </p:nvSpPr>
        <p:spPr>
          <a:xfrm>
            <a:off x="4471542" y="3802176"/>
            <a:ext cx="3905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https://databricks.com/session_eu19/spark-sql-bucketing-at-facebook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308254" y="165169"/>
            <a:ext cx="4908550" cy="994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Strategies in Spark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59"/>
              </a:spcBef>
              <a:spcAft>
                <a:spcPts val="0"/>
              </a:spcAft>
              <a:buNone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Broadcast Hash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303987" y="1578940"/>
            <a:ext cx="4636135" cy="1894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265" lvl="0" marL="354965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lang="en-US"/>
              <a:t>Smallest table is broadcasted to each node (using</a:t>
            </a:r>
            <a:endParaRPr/>
          </a:p>
          <a:p>
            <a:pPr indent="0" lvl="0" marL="355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broadcast variable)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 startAt="2"/>
            </a:pPr>
            <a:r>
              <a:rPr lang="en-US"/>
              <a:t>Joining then takes place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 startAt="2"/>
            </a:pPr>
            <a:r>
              <a:rPr lang="en-US"/>
              <a:t>Eliminates the shuffling process for bigger dataset.</a:t>
            </a:r>
            <a:endParaRPr/>
          </a:p>
          <a:p>
            <a:pPr indent="-342265" lvl="0" marL="354965" marR="893444" rtl="0" algn="l">
              <a:lnSpc>
                <a:spcPct val="108000"/>
              </a:lnSpc>
              <a:spcBef>
                <a:spcPts val="8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 startAt="2"/>
            </a:pPr>
            <a:r>
              <a:rPr lang="en-US"/>
              <a:t>Threshold can be Configured using “spark.sql.autoBroadcastJoinThreshold”</a:t>
            </a:r>
            <a:endParaRPr/>
          </a:p>
          <a:p>
            <a:pPr indent="-342265" lvl="0" marL="354965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 startAt="2"/>
            </a:pPr>
            <a:r>
              <a:rPr lang="en-US"/>
              <a:t>Default is 10 MB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0615" y="1598675"/>
            <a:ext cx="2097024" cy="2164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5535929" y="3885691"/>
            <a:ext cx="313118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rgbClr val="0462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https://henning.kropponline.de/2016/12/11/broadcast-join-with-spark/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