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63" r:id="rId3"/>
    <p:sldId id="274" r:id="rId4"/>
    <p:sldId id="275" r:id="rId5"/>
    <p:sldId id="265" r:id="rId6"/>
    <p:sldId id="277" r:id="rId7"/>
    <p:sldId id="278" r:id="rId8"/>
    <p:sldId id="273" r:id="rId9"/>
    <p:sldId id="279" r:id="rId10"/>
    <p:sldId id="280" r:id="rId11"/>
    <p:sldId id="272"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0"/>
    <p:restoredTop sz="96208"/>
  </p:normalViewPr>
  <p:slideViewPr>
    <p:cSldViewPr snapToGrid="0" snapToObjects="1" showGuides="1">
      <p:cViewPr varScale="1">
        <p:scale>
          <a:sx n="66" d="100"/>
          <a:sy n="66" d="100"/>
        </p:scale>
        <p:origin x="78" y="126"/>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867637-D355-4169-97A5-312DEC9863A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A3F0E57-D1F5-4807-824E-9C1B745CD16A}">
      <dgm:prSet/>
      <dgm:spPr/>
      <dgm:t>
        <a:bodyPr/>
        <a:lstStyle/>
        <a:p>
          <a:r>
            <a:rPr lang="en-US" b="1"/>
            <a:t>OBJECTIVES</a:t>
          </a:r>
          <a:endParaRPr lang="en-US"/>
        </a:p>
      </dgm:t>
    </dgm:pt>
    <dgm:pt modelId="{74E85B4D-B0B1-4EA4-BA53-110750FEFB87}" type="parTrans" cxnId="{49B48C81-8C2B-4BDE-A1FA-3E8BBC730E17}">
      <dgm:prSet/>
      <dgm:spPr/>
      <dgm:t>
        <a:bodyPr/>
        <a:lstStyle/>
        <a:p>
          <a:endParaRPr lang="en-US"/>
        </a:p>
      </dgm:t>
    </dgm:pt>
    <dgm:pt modelId="{451DE2E4-342A-4F49-B57C-1D0467216CCA}" type="sibTrans" cxnId="{49B48C81-8C2B-4BDE-A1FA-3E8BBC730E17}">
      <dgm:prSet/>
      <dgm:spPr/>
      <dgm:t>
        <a:bodyPr/>
        <a:lstStyle/>
        <a:p>
          <a:endParaRPr lang="en-US"/>
        </a:p>
      </dgm:t>
    </dgm:pt>
    <dgm:pt modelId="{704EF86B-7811-43DA-85BC-35E15E996E08}">
      <dgm:prSet/>
      <dgm:spPr/>
      <dgm:t>
        <a:bodyPr/>
        <a:lstStyle/>
        <a:p>
          <a:r>
            <a:rPr lang="en-US" b="1"/>
            <a:t>Accurate Valuation</a:t>
          </a:r>
          <a:r>
            <a:rPr lang="en-US"/>
            <a:t>: Determine a realistic and accurate market value for the house that reflects its true worth.</a:t>
          </a:r>
        </a:p>
      </dgm:t>
    </dgm:pt>
    <dgm:pt modelId="{644395B4-C2CD-4B97-ABEB-4360962CA01F}" type="parTrans" cxnId="{CC69445F-650F-4FCC-8511-06F48DA9F800}">
      <dgm:prSet/>
      <dgm:spPr/>
      <dgm:t>
        <a:bodyPr/>
        <a:lstStyle/>
        <a:p>
          <a:endParaRPr lang="en-US"/>
        </a:p>
      </dgm:t>
    </dgm:pt>
    <dgm:pt modelId="{FE89AC36-BDFA-42A8-AED6-F11B1640FC23}" type="sibTrans" cxnId="{CC69445F-650F-4FCC-8511-06F48DA9F800}">
      <dgm:prSet/>
      <dgm:spPr/>
      <dgm:t>
        <a:bodyPr/>
        <a:lstStyle/>
        <a:p>
          <a:endParaRPr lang="en-US"/>
        </a:p>
      </dgm:t>
    </dgm:pt>
    <dgm:pt modelId="{EDF3EA23-5F38-4B7D-8B2D-04E1352C1413}">
      <dgm:prSet/>
      <dgm:spPr/>
      <dgm:t>
        <a:bodyPr/>
        <a:lstStyle/>
        <a:p>
          <a:r>
            <a:rPr lang="en-US" b="1"/>
            <a:t>Informed Decision-Making</a:t>
          </a:r>
          <a:r>
            <a:rPr lang="en-US"/>
            <a:t>: Provide the homeowner with enough information to make an informed decision about pricing the house for sale.</a:t>
          </a:r>
        </a:p>
      </dgm:t>
    </dgm:pt>
    <dgm:pt modelId="{1ACF9127-8071-447D-88A3-215713DE45EB}" type="parTrans" cxnId="{C0E93A5F-216B-4F87-95D6-6A1AFC3F0E62}">
      <dgm:prSet/>
      <dgm:spPr/>
      <dgm:t>
        <a:bodyPr/>
        <a:lstStyle/>
        <a:p>
          <a:endParaRPr lang="en-US"/>
        </a:p>
      </dgm:t>
    </dgm:pt>
    <dgm:pt modelId="{0F2A613B-58D6-4D1E-A1CC-61630CF56208}" type="sibTrans" cxnId="{C0E93A5F-216B-4F87-95D6-6A1AFC3F0E62}">
      <dgm:prSet/>
      <dgm:spPr/>
      <dgm:t>
        <a:bodyPr/>
        <a:lstStyle/>
        <a:p>
          <a:endParaRPr lang="en-US"/>
        </a:p>
      </dgm:t>
    </dgm:pt>
    <dgm:pt modelId="{DA869514-4525-4C3E-A5E4-AFA853F6F7D1}">
      <dgm:prSet/>
      <dgm:spPr/>
      <dgm:t>
        <a:bodyPr/>
        <a:lstStyle/>
        <a:p>
          <a:r>
            <a:rPr lang="en-US" b="1" dirty="0"/>
            <a:t>Market Competitiveness</a:t>
          </a:r>
          <a:r>
            <a:rPr lang="en-US" dirty="0"/>
            <a:t>: Ensure the house is priced competitively within the current real estate market to attract potential buyers.</a:t>
          </a:r>
        </a:p>
      </dgm:t>
    </dgm:pt>
    <dgm:pt modelId="{45AFE463-163F-46C8-8A7F-09AB7350A899}" type="parTrans" cxnId="{A2DC747C-BA17-472E-88C0-B2C70476AB97}">
      <dgm:prSet/>
      <dgm:spPr/>
      <dgm:t>
        <a:bodyPr/>
        <a:lstStyle/>
        <a:p>
          <a:endParaRPr lang="en-US"/>
        </a:p>
      </dgm:t>
    </dgm:pt>
    <dgm:pt modelId="{B4973715-093A-49F7-8E59-2C5FED8E0850}" type="sibTrans" cxnId="{A2DC747C-BA17-472E-88C0-B2C70476AB97}">
      <dgm:prSet/>
      <dgm:spPr/>
      <dgm:t>
        <a:bodyPr/>
        <a:lstStyle/>
        <a:p>
          <a:endParaRPr lang="en-US"/>
        </a:p>
      </dgm:t>
    </dgm:pt>
    <dgm:pt modelId="{9F6DA43E-31D6-4F60-88CA-99156F27EC5F}">
      <dgm:prSet/>
      <dgm:spPr/>
      <dgm:t>
        <a:bodyPr/>
        <a:lstStyle/>
        <a:p>
          <a:r>
            <a:rPr lang="en-US" b="1"/>
            <a:t>User-Friendly Report</a:t>
          </a:r>
          <a:r>
            <a:rPr lang="en-US"/>
            <a:t>: Deliver a clear and concise report summarizing the findings and recommendations for the homeowner.</a:t>
          </a:r>
        </a:p>
      </dgm:t>
    </dgm:pt>
    <dgm:pt modelId="{A886430E-3692-480F-8E3E-DE881196DB6B}" type="parTrans" cxnId="{9768B924-793F-45FD-BCC6-2A07363C8CAF}">
      <dgm:prSet/>
      <dgm:spPr/>
      <dgm:t>
        <a:bodyPr/>
        <a:lstStyle/>
        <a:p>
          <a:endParaRPr lang="en-US"/>
        </a:p>
      </dgm:t>
    </dgm:pt>
    <dgm:pt modelId="{C6ED79AB-D98F-4D93-9621-9D0300762DA5}" type="sibTrans" cxnId="{9768B924-793F-45FD-BCC6-2A07363C8CAF}">
      <dgm:prSet/>
      <dgm:spPr/>
      <dgm:t>
        <a:bodyPr/>
        <a:lstStyle/>
        <a:p>
          <a:endParaRPr lang="en-US"/>
        </a:p>
      </dgm:t>
    </dgm:pt>
    <dgm:pt modelId="{DB61719E-8DED-4AD9-BF7B-4C1BCE476DF1}" type="pres">
      <dgm:prSet presAssocID="{7C867637-D355-4169-97A5-312DEC9863A1}" presName="linear" presStyleCnt="0">
        <dgm:presLayoutVars>
          <dgm:animLvl val="lvl"/>
          <dgm:resizeHandles val="exact"/>
        </dgm:presLayoutVars>
      </dgm:prSet>
      <dgm:spPr/>
    </dgm:pt>
    <dgm:pt modelId="{82DF59F9-4524-4C26-A781-D4E4758ED754}" type="pres">
      <dgm:prSet presAssocID="{FA3F0E57-D1F5-4807-824E-9C1B745CD16A}" presName="parentText" presStyleLbl="node1" presStyleIdx="0" presStyleCnt="1">
        <dgm:presLayoutVars>
          <dgm:chMax val="0"/>
          <dgm:bulletEnabled val="1"/>
        </dgm:presLayoutVars>
      </dgm:prSet>
      <dgm:spPr/>
    </dgm:pt>
    <dgm:pt modelId="{65900F1B-8B9F-413D-92DB-346E940BF15B}" type="pres">
      <dgm:prSet presAssocID="{FA3F0E57-D1F5-4807-824E-9C1B745CD16A}" presName="childText" presStyleLbl="revTx" presStyleIdx="0" presStyleCnt="1">
        <dgm:presLayoutVars>
          <dgm:bulletEnabled val="1"/>
        </dgm:presLayoutVars>
      </dgm:prSet>
      <dgm:spPr/>
    </dgm:pt>
  </dgm:ptLst>
  <dgm:cxnLst>
    <dgm:cxn modelId="{47034F05-238D-46E3-AE49-32ADCBF0A34A}" type="presOf" srcId="{9F6DA43E-31D6-4F60-88CA-99156F27EC5F}" destId="{65900F1B-8B9F-413D-92DB-346E940BF15B}" srcOrd="0" destOrd="3" presId="urn:microsoft.com/office/officeart/2005/8/layout/vList2"/>
    <dgm:cxn modelId="{D5ACB714-5E3A-45A6-9A69-83CD1B403D91}" type="presOf" srcId="{FA3F0E57-D1F5-4807-824E-9C1B745CD16A}" destId="{82DF59F9-4524-4C26-A781-D4E4758ED754}" srcOrd="0" destOrd="0" presId="urn:microsoft.com/office/officeart/2005/8/layout/vList2"/>
    <dgm:cxn modelId="{9768B924-793F-45FD-BCC6-2A07363C8CAF}" srcId="{FA3F0E57-D1F5-4807-824E-9C1B745CD16A}" destId="{9F6DA43E-31D6-4F60-88CA-99156F27EC5F}" srcOrd="3" destOrd="0" parTransId="{A886430E-3692-480F-8E3E-DE881196DB6B}" sibTransId="{C6ED79AB-D98F-4D93-9621-9D0300762DA5}"/>
    <dgm:cxn modelId="{C0E93A5F-216B-4F87-95D6-6A1AFC3F0E62}" srcId="{FA3F0E57-D1F5-4807-824E-9C1B745CD16A}" destId="{EDF3EA23-5F38-4B7D-8B2D-04E1352C1413}" srcOrd="1" destOrd="0" parTransId="{1ACF9127-8071-447D-88A3-215713DE45EB}" sibTransId="{0F2A613B-58D6-4D1E-A1CC-61630CF56208}"/>
    <dgm:cxn modelId="{CC69445F-650F-4FCC-8511-06F48DA9F800}" srcId="{FA3F0E57-D1F5-4807-824E-9C1B745CD16A}" destId="{704EF86B-7811-43DA-85BC-35E15E996E08}" srcOrd="0" destOrd="0" parTransId="{644395B4-C2CD-4B97-ABEB-4360962CA01F}" sibTransId="{FE89AC36-BDFA-42A8-AED6-F11B1640FC23}"/>
    <dgm:cxn modelId="{CAF01743-5A9C-44D4-9DB5-D66189808C39}" type="presOf" srcId="{DA869514-4525-4C3E-A5E4-AFA853F6F7D1}" destId="{65900F1B-8B9F-413D-92DB-346E940BF15B}" srcOrd="0" destOrd="2" presId="urn:microsoft.com/office/officeart/2005/8/layout/vList2"/>
    <dgm:cxn modelId="{A2DC747C-BA17-472E-88C0-B2C70476AB97}" srcId="{FA3F0E57-D1F5-4807-824E-9C1B745CD16A}" destId="{DA869514-4525-4C3E-A5E4-AFA853F6F7D1}" srcOrd="2" destOrd="0" parTransId="{45AFE463-163F-46C8-8A7F-09AB7350A899}" sibTransId="{B4973715-093A-49F7-8E59-2C5FED8E0850}"/>
    <dgm:cxn modelId="{4047637F-2CC6-48A7-A691-C558ACE4C3D7}" type="presOf" srcId="{704EF86B-7811-43DA-85BC-35E15E996E08}" destId="{65900F1B-8B9F-413D-92DB-346E940BF15B}" srcOrd="0" destOrd="0" presId="urn:microsoft.com/office/officeart/2005/8/layout/vList2"/>
    <dgm:cxn modelId="{49B48C81-8C2B-4BDE-A1FA-3E8BBC730E17}" srcId="{7C867637-D355-4169-97A5-312DEC9863A1}" destId="{FA3F0E57-D1F5-4807-824E-9C1B745CD16A}" srcOrd="0" destOrd="0" parTransId="{74E85B4D-B0B1-4EA4-BA53-110750FEFB87}" sibTransId="{451DE2E4-342A-4F49-B57C-1D0467216CCA}"/>
    <dgm:cxn modelId="{307B1DBA-0056-4438-885A-A2421E5931BD}" type="presOf" srcId="{7C867637-D355-4169-97A5-312DEC9863A1}" destId="{DB61719E-8DED-4AD9-BF7B-4C1BCE476DF1}" srcOrd="0" destOrd="0" presId="urn:microsoft.com/office/officeart/2005/8/layout/vList2"/>
    <dgm:cxn modelId="{D359CBC1-7579-45A4-9E2F-067FE2A59415}" type="presOf" srcId="{EDF3EA23-5F38-4B7D-8B2D-04E1352C1413}" destId="{65900F1B-8B9F-413D-92DB-346E940BF15B}" srcOrd="0" destOrd="1" presId="urn:microsoft.com/office/officeart/2005/8/layout/vList2"/>
    <dgm:cxn modelId="{20DAAB54-D396-49BC-81B2-C0D0196C7481}" type="presParOf" srcId="{DB61719E-8DED-4AD9-BF7B-4C1BCE476DF1}" destId="{82DF59F9-4524-4C26-A781-D4E4758ED754}" srcOrd="0" destOrd="0" presId="urn:microsoft.com/office/officeart/2005/8/layout/vList2"/>
    <dgm:cxn modelId="{B2622EA1-FAA3-4A2F-ACE7-C59D7F2D189E}" type="presParOf" srcId="{DB61719E-8DED-4AD9-BF7B-4C1BCE476DF1}" destId="{65900F1B-8B9F-413D-92DB-346E940BF15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8C2AE7-3647-4D35-AD23-321D54AAA3E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AA4FCD9-D00C-488E-873C-5A0EF1775123}">
      <dgm:prSet/>
      <dgm:spPr/>
      <dgm:t>
        <a:bodyPr/>
        <a:lstStyle/>
        <a:p>
          <a:r>
            <a:rPr lang="en-US" b="1"/>
            <a:t>SCOPE</a:t>
          </a:r>
          <a:endParaRPr lang="en-US"/>
        </a:p>
      </dgm:t>
    </dgm:pt>
    <dgm:pt modelId="{52F4C342-7C4F-45E1-8A39-DED5DB5DEA77}" type="parTrans" cxnId="{7FABAE2F-EF6B-4A14-8CF8-E43AB3D512FE}">
      <dgm:prSet/>
      <dgm:spPr/>
      <dgm:t>
        <a:bodyPr/>
        <a:lstStyle/>
        <a:p>
          <a:endParaRPr lang="en-US"/>
        </a:p>
      </dgm:t>
    </dgm:pt>
    <dgm:pt modelId="{0138FFA4-9981-44FE-B585-121643A91F8C}" type="sibTrans" cxnId="{7FABAE2F-EF6B-4A14-8CF8-E43AB3D512FE}">
      <dgm:prSet/>
      <dgm:spPr/>
      <dgm:t>
        <a:bodyPr/>
        <a:lstStyle/>
        <a:p>
          <a:endParaRPr lang="en-US"/>
        </a:p>
      </dgm:t>
    </dgm:pt>
    <dgm:pt modelId="{067850F5-A54B-4235-BFD3-C9378CCFEF95}">
      <dgm:prSet/>
      <dgm:spPr/>
      <dgm:t>
        <a:bodyPr/>
        <a:lstStyle/>
        <a:p>
          <a:r>
            <a:rPr lang="en-US" b="1" dirty="0"/>
            <a:t>Comparable Market Analysis</a:t>
          </a:r>
          <a:r>
            <a:rPr lang="en-US" dirty="0"/>
            <a:t>: Identify and analyze similar properties (comps) in the neighborhood that have been sold recently to establish a price range.</a:t>
          </a:r>
        </a:p>
      </dgm:t>
    </dgm:pt>
    <dgm:pt modelId="{647EB3B6-7943-4706-8B8C-FDC21C97BF22}" type="parTrans" cxnId="{7FD97A61-0BD6-42A5-ADD5-DF6039A399C7}">
      <dgm:prSet/>
      <dgm:spPr/>
      <dgm:t>
        <a:bodyPr/>
        <a:lstStyle/>
        <a:p>
          <a:endParaRPr lang="en-US"/>
        </a:p>
      </dgm:t>
    </dgm:pt>
    <dgm:pt modelId="{414E02AF-0133-4CF9-9F88-B74356BC5501}" type="sibTrans" cxnId="{7FD97A61-0BD6-42A5-ADD5-DF6039A399C7}">
      <dgm:prSet/>
      <dgm:spPr/>
      <dgm:t>
        <a:bodyPr/>
        <a:lstStyle/>
        <a:p>
          <a:endParaRPr lang="en-US"/>
        </a:p>
      </dgm:t>
    </dgm:pt>
    <dgm:pt modelId="{2BF1CE29-983B-422B-AFB3-D863298EAEA0}">
      <dgm:prSet/>
      <dgm:spPr/>
      <dgm:t>
        <a:bodyPr/>
        <a:lstStyle/>
        <a:p>
          <a:r>
            <a:rPr lang="en-US" b="1"/>
            <a:t>Feature Analysis</a:t>
          </a:r>
          <a:r>
            <a:rPr lang="en-US"/>
            <a:t>: Evaluate how specific features and characteristics of the house contribute to its overall value.</a:t>
          </a:r>
        </a:p>
      </dgm:t>
    </dgm:pt>
    <dgm:pt modelId="{405801CE-C36A-4C69-A755-CC79DF065960}" type="parTrans" cxnId="{3408ABE2-129C-4222-9EA0-33D19B268461}">
      <dgm:prSet/>
      <dgm:spPr/>
      <dgm:t>
        <a:bodyPr/>
        <a:lstStyle/>
        <a:p>
          <a:endParaRPr lang="en-US"/>
        </a:p>
      </dgm:t>
    </dgm:pt>
    <dgm:pt modelId="{F271785F-6995-4F41-92AB-6947FFC2B8AB}" type="sibTrans" cxnId="{3408ABE2-129C-4222-9EA0-33D19B268461}">
      <dgm:prSet/>
      <dgm:spPr/>
      <dgm:t>
        <a:bodyPr/>
        <a:lstStyle/>
        <a:p>
          <a:endParaRPr lang="en-US"/>
        </a:p>
      </dgm:t>
    </dgm:pt>
    <dgm:pt modelId="{F544A7EA-E671-4538-BC20-3ADF079877CB}" type="pres">
      <dgm:prSet presAssocID="{D98C2AE7-3647-4D35-AD23-321D54AAA3E3}" presName="linear" presStyleCnt="0">
        <dgm:presLayoutVars>
          <dgm:animLvl val="lvl"/>
          <dgm:resizeHandles val="exact"/>
        </dgm:presLayoutVars>
      </dgm:prSet>
      <dgm:spPr/>
    </dgm:pt>
    <dgm:pt modelId="{645C289E-0F46-4322-B0E0-97243FB27D4F}" type="pres">
      <dgm:prSet presAssocID="{CAA4FCD9-D00C-488E-873C-5A0EF1775123}" presName="parentText" presStyleLbl="node1" presStyleIdx="0" presStyleCnt="1">
        <dgm:presLayoutVars>
          <dgm:chMax val="0"/>
          <dgm:bulletEnabled val="1"/>
        </dgm:presLayoutVars>
      </dgm:prSet>
      <dgm:spPr/>
    </dgm:pt>
    <dgm:pt modelId="{77F890AA-C4B0-49F6-9340-078B71669FB2}" type="pres">
      <dgm:prSet presAssocID="{CAA4FCD9-D00C-488E-873C-5A0EF1775123}" presName="childText" presStyleLbl="revTx" presStyleIdx="0" presStyleCnt="1">
        <dgm:presLayoutVars>
          <dgm:bulletEnabled val="1"/>
        </dgm:presLayoutVars>
      </dgm:prSet>
      <dgm:spPr/>
    </dgm:pt>
  </dgm:ptLst>
  <dgm:cxnLst>
    <dgm:cxn modelId="{7FABAE2F-EF6B-4A14-8CF8-E43AB3D512FE}" srcId="{D98C2AE7-3647-4D35-AD23-321D54AAA3E3}" destId="{CAA4FCD9-D00C-488E-873C-5A0EF1775123}" srcOrd="0" destOrd="0" parTransId="{52F4C342-7C4F-45E1-8A39-DED5DB5DEA77}" sibTransId="{0138FFA4-9981-44FE-B585-121643A91F8C}"/>
    <dgm:cxn modelId="{7FD97A61-0BD6-42A5-ADD5-DF6039A399C7}" srcId="{CAA4FCD9-D00C-488E-873C-5A0EF1775123}" destId="{067850F5-A54B-4235-BFD3-C9378CCFEF95}" srcOrd="0" destOrd="0" parTransId="{647EB3B6-7943-4706-8B8C-FDC21C97BF22}" sibTransId="{414E02AF-0133-4CF9-9F88-B74356BC5501}"/>
    <dgm:cxn modelId="{9C374CA1-AF4B-4D74-9C0B-7413627792AC}" type="presOf" srcId="{067850F5-A54B-4235-BFD3-C9378CCFEF95}" destId="{77F890AA-C4B0-49F6-9340-078B71669FB2}" srcOrd="0" destOrd="0" presId="urn:microsoft.com/office/officeart/2005/8/layout/vList2"/>
    <dgm:cxn modelId="{AA732FC9-A249-43F1-AF6B-792373A145F6}" type="presOf" srcId="{2BF1CE29-983B-422B-AFB3-D863298EAEA0}" destId="{77F890AA-C4B0-49F6-9340-078B71669FB2}" srcOrd="0" destOrd="1" presId="urn:microsoft.com/office/officeart/2005/8/layout/vList2"/>
    <dgm:cxn modelId="{C8F8C7CA-7B0E-4022-8B5D-5FECCDE41835}" type="presOf" srcId="{CAA4FCD9-D00C-488E-873C-5A0EF1775123}" destId="{645C289E-0F46-4322-B0E0-97243FB27D4F}" srcOrd="0" destOrd="0" presId="urn:microsoft.com/office/officeart/2005/8/layout/vList2"/>
    <dgm:cxn modelId="{3408ABE2-129C-4222-9EA0-33D19B268461}" srcId="{CAA4FCD9-D00C-488E-873C-5A0EF1775123}" destId="{2BF1CE29-983B-422B-AFB3-D863298EAEA0}" srcOrd="1" destOrd="0" parTransId="{405801CE-C36A-4C69-A755-CC79DF065960}" sibTransId="{F271785F-6995-4F41-92AB-6947FFC2B8AB}"/>
    <dgm:cxn modelId="{64418CF6-41DF-488E-88E7-CF5D3EEA55D2}" type="presOf" srcId="{D98C2AE7-3647-4D35-AD23-321D54AAA3E3}" destId="{F544A7EA-E671-4538-BC20-3ADF079877CB}" srcOrd="0" destOrd="0" presId="urn:microsoft.com/office/officeart/2005/8/layout/vList2"/>
    <dgm:cxn modelId="{9DC3E432-2CDE-4D6C-8D73-ECDA42386371}" type="presParOf" srcId="{F544A7EA-E671-4538-BC20-3ADF079877CB}" destId="{645C289E-0F46-4322-B0E0-97243FB27D4F}" srcOrd="0" destOrd="0" presId="urn:microsoft.com/office/officeart/2005/8/layout/vList2"/>
    <dgm:cxn modelId="{4DA2F45F-D982-4782-9B70-B819E76DC213}" type="presParOf" srcId="{F544A7EA-E671-4538-BC20-3ADF079877CB}" destId="{77F890AA-C4B0-49F6-9340-078B71669FB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4FD72B-D82B-4F75-A64D-C9634D5F1A1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91BED27-694C-44FC-9D07-53EFA847F9CA}">
      <dgm:prSet custT="1"/>
      <dgm:spPr/>
      <dgm:t>
        <a:bodyPr/>
        <a:lstStyle/>
        <a:p>
          <a:r>
            <a:rPr lang="en-US" sz="3200" dirty="0">
              <a:latin typeface="Bookerly" panose="02020602040305020204" pitchFamily="18" charset="0"/>
              <a:ea typeface="Bookerly" panose="02020602040305020204" pitchFamily="18" charset="0"/>
              <a:cs typeface="Bookerly" panose="02020602040305020204" pitchFamily="18" charset="0"/>
            </a:rPr>
            <a:t>7 different classification models were tried out:</a:t>
          </a:r>
        </a:p>
      </dgm:t>
    </dgm:pt>
    <dgm:pt modelId="{52271559-646A-47BB-8AE5-4DCA0EB14A8C}" type="parTrans" cxnId="{6A9A8190-CAD1-4F7A-9846-1D397CAD90B5}">
      <dgm:prSet/>
      <dgm:spPr/>
      <dgm:t>
        <a:bodyPr/>
        <a:lstStyle/>
        <a:p>
          <a:endParaRPr lang="en-US"/>
        </a:p>
      </dgm:t>
    </dgm:pt>
    <dgm:pt modelId="{F787D469-8BD0-43B1-932A-8C90AED25164}" type="sibTrans" cxnId="{6A9A8190-CAD1-4F7A-9846-1D397CAD90B5}">
      <dgm:prSet/>
      <dgm:spPr/>
      <dgm:t>
        <a:bodyPr/>
        <a:lstStyle/>
        <a:p>
          <a:endParaRPr lang="en-US"/>
        </a:p>
      </dgm:t>
    </dgm:pt>
    <dgm:pt modelId="{4036E88A-7606-43F7-8D20-B407908C797E}">
      <dgm:prSet custT="1"/>
      <dgm:spPr/>
      <dgm:t>
        <a:bodyPr/>
        <a:lstStyle/>
        <a:p>
          <a:r>
            <a:rPr lang="en-US" sz="2400">
              <a:latin typeface="Bookerly" panose="02020602040305020204" pitchFamily="18" charset="0"/>
              <a:ea typeface="Bookerly" panose="02020602040305020204" pitchFamily="18" charset="0"/>
              <a:cs typeface="Bookerly" panose="02020602040305020204" pitchFamily="18" charset="0"/>
            </a:rPr>
            <a:t>• 1. Linear Regression</a:t>
          </a:r>
        </a:p>
      </dgm:t>
    </dgm:pt>
    <dgm:pt modelId="{D211E53A-11F3-477B-9310-E7713DF85267}" type="parTrans" cxnId="{04D0E751-B65D-48F4-9E25-095C84CCECF2}">
      <dgm:prSet/>
      <dgm:spPr/>
      <dgm:t>
        <a:bodyPr/>
        <a:lstStyle/>
        <a:p>
          <a:endParaRPr lang="en-US"/>
        </a:p>
      </dgm:t>
    </dgm:pt>
    <dgm:pt modelId="{FD40032E-2043-4592-BE87-96AB46DBB428}" type="sibTrans" cxnId="{04D0E751-B65D-48F4-9E25-095C84CCECF2}">
      <dgm:prSet/>
      <dgm:spPr/>
      <dgm:t>
        <a:bodyPr/>
        <a:lstStyle/>
        <a:p>
          <a:endParaRPr lang="en-US"/>
        </a:p>
      </dgm:t>
    </dgm:pt>
    <dgm:pt modelId="{DC24BCF0-36B6-464B-989C-9262E6300183}">
      <dgm:prSet custT="1"/>
      <dgm:spPr/>
      <dgm:t>
        <a:bodyPr/>
        <a:lstStyle/>
        <a:p>
          <a:r>
            <a:rPr lang="en-US" sz="2400" dirty="0">
              <a:latin typeface="Bookerly" panose="02020602040305020204" pitchFamily="18" charset="0"/>
              <a:ea typeface="Bookerly" panose="02020602040305020204" pitchFamily="18" charset="0"/>
              <a:cs typeface="Bookerly" panose="02020602040305020204" pitchFamily="18" charset="0"/>
            </a:rPr>
            <a:t>• 2. Decision tree</a:t>
          </a:r>
        </a:p>
      </dgm:t>
    </dgm:pt>
    <dgm:pt modelId="{97E697BE-05B2-4620-B701-C0C595AE25AB}" type="parTrans" cxnId="{42F22C91-2EA6-4C2C-8347-E0813EE313FC}">
      <dgm:prSet/>
      <dgm:spPr/>
      <dgm:t>
        <a:bodyPr/>
        <a:lstStyle/>
        <a:p>
          <a:endParaRPr lang="en-US"/>
        </a:p>
      </dgm:t>
    </dgm:pt>
    <dgm:pt modelId="{3B1151E9-CDCB-40C4-BED5-516285FE3B4B}" type="sibTrans" cxnId="{42F22C91-2EA6-4C2C-8347-E0813EE313FC}">
      <dgm:prSet/>
      <dgm:spPr/>
      <dgm:t>
        <a:bodyPr/>
        <a:lstStyle/>
        <a:p>
          <a:endParaRPr lang="en-US"/>
        </a:p>
      </dgm:t>
    </dgm:pt>
    <dgm:pt modelId="{76E108C1-745E-433C-A811-0CA6AC67BD89}">
      <dgm:prSet custT="1"/>
      <dgm:spPr/>
      <dgm:t>
        <a:bodyPr/>
        <a:lstStyle/>
        <a:p>
          <a:r>
            <a:rPr lang="en-US" sz="2400">
              <a:latin typeface="Bookerly" panose="02020602040305020204" pitchFamily="18" charset="0"/>
              <a:ea typeface="Bookerly" panose="02020602040305020204" pitchFamily="18" charset="0"/>
              <a:cs typeface="Bookerly" panose="02020602040305020204" pitchFamily="18" charset="0"/>
            </a:rPr>
            <a:t>• 3. Random forest</a:t>
          </a:r>
        </a:p>
      </dgm:t>
    </dgm:pt>
    <dgm:pt modelId="{382B2C12-B1D1-427A-AA05-3F82126C8130}" type="parTrans" cxnId="{0CA70B88-29AB-4B0C-9DF2-CF3A8F5CC127}">
      <dgm:prSet/>
      <dgm:spPr/>
      <dgm:t>
        <a:bodyPr/>
        <a:lstStyle/>
        <a:p>
          <a:endParaRPr lang="en-US"/>
        </a:p>
      </dgm:t>
    </dgm:pt>
    <dgm:pt modelId="{CE389267-67A0-4925-8C65-179F19E648AD}" type="sibTrans" cxnId="{0CA70B88-29AB-4B0C-9DF2-CF3A8F5CC127}">
      <dgm:prSet/>
      <dgm:spPr/>
      <dgm:t>
        <a:bodyPr/>
        <a:lstStyle/>
        <a:p>
          <a:endParaRPr lang="en-US"/>
        </a:p>
      </dgm:t>
    </dgm:pt>
    <dgm:pt modelId="{D1866A46-5170-44D1-A4E0-775E5146B6AB}">
      <dgm:prSet custT="1"/>
      <dgm:spPr/>
      <dgm:t>
        <a:bodyPr/>
        <a:lstStyle/>
        <a:p>
          <a:r>
            <a:rPr lang="en-US" sz="2400">
              <a:latin typeface="Bookerly" panose="02020602040305020204" pitchFamily="18" charset="0"/>
              <a:ea typeface="Bookerly" panose="02020602040305020204" pitchFamily="18" charset="0"/>
              <a:cs typeface="Bookerly" panose="02020602040305020204" pitchFamily="18" charset="0"/>
            </a:rPr>
            <a:t>• 4. KNN (K nearest neighbour)</a:t>
          </a:r>
        </a:p>
      </dgm:t>
    </dgm:pt>
    <dgm:pt modelId="{1178E108-3339-4A70-873A-4A65264BD4CC}" type="parTrans" cxnId="{686DA0C0-C2E1-4D45-802A-06DC67635BB2}">
      <dgm:prSet/>
      <dgm:spPr/>
      <dgm:t>
        <a:bodyPr/>
        <a:lstStyle/>
        <a:p>
          <a:endParaRPr lang="en-US"/>
        </a:p>
      </dgm:t>
    </dgm:pt>
    <dgm:pt modelId="{30469C88-BDEE-40E1-8831-4B80961EA89E}" type="sibTrans" cxnId="{686DA0C0-C2E1-4D45-802A-06DC67635BB2}">
      <dgm:prSet/>
      <dgm:spPr/>
      <dgm:t>
        <a:bodyPr/>
        <a:lstStyle/>
        <a:p>
          <a:endParaRPr lang="en-US"/>
        </a:p>
      </dgm:t>
    </dgm:pt>
    <dgm:pt modelId="{57F2D2DD-0096-44EE-8FED-0A13F6662E01}">
      <dgm:prSet custT="1"/>
      <dgm:spPr/>
      <dgm:t>
        <a:bodyPr/>
        <a:lstStyle/>
        <a:p>
          <a:r>
            <a:rPr lang="en-US" sz="2400">
              <a:latin typeface="Bookerly" panose="02020602040305020204" pitchFamily="18" charset="0"/>
              <a:ea typeface="Bookerly" panose="02020602040305020204" pitchFamily="18" charset="0"/>
              <a:cs typeface="Bookerly" panose="02020602040305020204" pitchFamily="18" charset="0"/>
            </a:rPr>
            <a:t>• 5. Bagging</a:t>
          </a:r>
        </a:p>
      </dgm:t>
    </dgm:pt>
    <dgm:pt modelId="{4CF1A2F5-E9E0-4AFF-BF44-3E7B81AB88AB}" type="parTrans" cxnId="{FB88D44F-0FA7-403A-9546-34905B72A3D3}">
      <dgm:prSet/>
      <dgm:spPr/>
      <dgm:t>
        <a:bodyPr/>
        <a:lstStyle/>
        <a:p>
          <a:endParaRPr lang="en-US"/>
        </a:p>
      </dgm:t>
    </dgm:pt>
    <dgm:pt modelId="{8671E799-A7C6-41E2-A79F-4425A5EF15AA}" type="sibTrans" cxnId="{FB88D44F-0FA7-403A-9546-34905B72A3D3}">
      <dgm:prSet/>
      <dgm:spPr/>
      <dgm:t>
        <a:bodyPr/>
        <a:lstStyle/>
        <a:p>
          <a:endParaRPr lang="en-US"/>
        </a:p>
      </dgm:t>
    </dgm:pt>
    <dgm:pt modelId="{BCBCB86B-37B7-4EE2-A289-004B64D5D6F4}">
      <dgm:prSet custT="1"/>
      <dgm:spPr/>
      <dgm:t>
        <a:bodyPr/>
        <a:lstStyle/>
        <a:p>
          <a:r>
            <a:rPr lang="en-US" sz="2400">
              <a:latin typeface="Bookerly" panose="02020602040305020204" pitchFamily="18" charset="0"/>
              <a:ea typeface="Bookerly" panose="02020602040305020204" pitchFamily="18" charset="0"/>
              <a:cs typeface="Bookerly" panose="02020602040305020204" pitchFamily="18" charset="0"/>
            </a:rPr>
            <a:t>• 6. XG Boost</a:t>
          </a:r>
        </a:p>
      </dgm:t>
    </dgm:pt>
    <dgm:pt modelId="{D51945E3-6600-4DCB-8F18-A6027760685D}" type="parTrans" cxnId="{FD290A24-4783-4623-B99C-D3BA3CAC3D4F}">
      <dgm:prSet/>
      <dgm:spPr/>
      <dgm:t>
        <a:bodyPr/>
        <a:lstStyle/>
        <a:p>
          <a:endParaRPr lang="en-US"/>
        </a:p>
      </dgm:t>
    </dgm:pt>
    <dgm:pt modelId="{355592CF-9CC1-4CA2-86C6-1C661D51CC0A}" type="sibTrans" cxnId="{FD290A24-4783-4623-B99C-D3BA3CAC3D4F}">
      <dgm:prSet/>
      <dgm:spPr/>
      <dgm:t>
        <a:bodyPr/>
        <a:lstStyle/>
        <a:p>
          <a:endParaRPr lang="en-US"/>
        </a:p>
      </dgm:t>
    </dgm:pt>
    <dgm:pt modelId="{FB28CE9C-6BDD-4B08-AB1B-8FB1C25C3A2A}">
      <dgm:prSet custT="1"/>
      <dgm:spPr/>
      <dgm:t>
        <a:bodyPr/>
        <a:lstStyle/>
        <a:p>
          <a:r>
            <a:rPr lang="en-US" sz="2400" dirty="0">
              <a:latin typeface="Bookerly" panose="02020602040305020204" pitchFamily="18" charset="0"/>
              <a:ea typeface="Bookerly" panose="02020602040305020204" pitchFamily="18" charset="0"/>
              <a:cs typeface="Bookerly" panose="02020602040305020204" pitchFamily="18" charset="0"/>
            </a:rPr>
            <a:t>• 7. OLS </a:t>
          </a:r>
          <a:r>
            <a:rPr lang="en-US" sz="2400" dirty="0" err="1">
              <a:latin typeface="Bookerly" panose="02020602040305020204" pitchFamily="18" charset="0"/>
              <a:ea typeface="Bookerly" panose="02020602040305020204" pitchFamily="18" charset="0"/>
              <a:cs typeface="Bookerly" panose="02020602040305020204" pitchFamily="18" charset="0"/>
            </a:rPr>
            <a:t>Statsmodel</a:t>
          </a:r>
          <a:endParaRPr lang="en-US" sz="2400" dirty="0">
            <a:latin typeface="Bookerly" panose="02020602040305020204" pitchFamily="18" charset="0"/>
            <a:ea typeface="Bookerly" panose="02020602040305020204" pitchFamily="18" charset="0"/>
            <a:cs typeface="Bookerly" panose="02020602040305020204" pitchFamily="18" charset="0"/>
          </a:endParaRPr>
        </a:p>
      </dgm:t>
    </dgm:pt>
    <dgm:pt modelId="{1B1708FE-D106-4E37-BCEB-2C82D417022A}" type="parTrans" cxnId="{0E073EA3-F19D-48C8-AF60-ABBEBB08F526}">
      <dgm:prSet/>
      <dgm:spPr/>
      <dgm:t>
        <a:bodyPr/>
        <a:lstStyle/>
        <a:p>
          <a:endParaRPr lang="en-US"/>
        </a:p>
      </dgm:t>
    </dgm:pt>
    <dgm:pt modelId="{147CB109-9745-4F72-94D1-97609830BB9F}" type="sibTrans" cxnId="{0E073EA3-F19D-48C8-AF60-ABBEBB08F526}">
      <dgm:prSet/>
      <dgm:spPr/>
      <dgm:t>
        <a:bodyPr/>
        <a:lstStyle/>
        <a:p>
          <a:endParaRPr lang="en-US"/>
        </a:p>
      </dgm:t>
    </dgm:pt>
    <dgm:pt modelId="{DF5B4FA7-F8BE-445E-9B13-82833EED19A3}" type="pres">
      <dgm:prSet presAssocID="{704FD72B-D82B-4F75-A64D-C9634D5F1A12}" presName="vert0" presStyleCnt="0">
        <dgm:presLayoutVars>
          <dgm:dir/>
          <dgm:animOne val="branch"/>
          <dgm:animLvl val="lvl"/>
        </dgm:presLayoutVars>
      </dgm:prSet>
      <dgm:spPr/>
    </dgm:pt>
    <dgm:pt modelId="{99A1EF72-FD62-4DD7-8CD3-E4ADFB0119FD}" type="pres">
      <dgm:prSet presAssocID="{F91BED27-694C-44FC-9D07-53EFA847F9CA}" presName="thickLine" presStyleLbl="alignNode1" presStyleIdx="0" presStyleCnt="8"/>
      <dgm:spPr/>
    </dgm:pt>
    <dgm:pt modelId="{C5BCCA8B-5E0A-4C47-8D16-8230B6F2139A}" type="pres">
      <dgm:prSet presAssocID="{F91BED27-694C-44FC-9D07-53EFA847F9CA}" presName="horz1" presStyleCnt="0"/>
      <dgm:spPr/>
    </dgm:pt>
    <dgm:pt modelId="{59F9E15C-BB4C-4DD1-9684-23EE71538BD6}" type="pres">
      <dgm:prSet presAssocID="{F91BED27-694C-44FC-9D07-53EFA847F9CA}" presName="tx1" presStyleLbl="revTx" presStyleIdx="0" presStyleCnt="8"/>
      <dgm:spPr/>
    </dgm:pt>
    <dgm:pt modelId="{6B3B117E-4CD3-4F1E-B11E-3A3B4604B436}" type="pres">
      <dgm:prSet presAssocID="{F91BED27-694C-44FC-9D07-53EFA847F9CA}" presName="vert1" presStyleCnt="0"/>
      <dgm:spPr/>
    </dgm:pt>
    <dgm:pt modelId="{437BC3E7-7E98-4550-B9C7-E8CB9D74A674}" type="pres">
      <dgm:prSet presAssocID="{4036E88A-7606-43F7-8D20-B407908C797E}" presName="thickLine" presStyleLbl="alignNode1" presStyleIdx="1" presStyleCnt="8"/>
      <dgm:spPr/>
    </dgm:pt>
    <dgm:pt modelId="{7AB6ECA3-B82B-4CCC-BE97-0BC74808DCE3}" type="pres">
      <dgm:prSet presAssocID="{4036E88A-7606-43F7-8D20-B407908C797E}" presName="horz1" presStyleCnt="0"/>
      <dgm:spPr/>
    </dgm:pt>
    <dgm:pt modelId="{E8BFAD2B-1644-4D1D-833C-92537C38B03C}" type="pres">
      <dgm:prSet presAssocID="{4036E88A-7606-43F7-8D20-B407908C797E}" presName="tx1" presStyleLbl="revTx" presStyleIdx="1" presStyleCnt="8"/>
      <dgm:spPr/>
    </dgm:pt>
    <dgm:pt modelId="{104FB56D-8AA6-42B8-A742-3B87A3E85709}" type="pres">
      <dgm:prSet presAssocID="{4036E88A-7606-43F7-8D20-B407908C797E}" presName="vert1" presStyleCnt="0"/>
      <dgm:spPr/>
    </dgm:pt>
    <dgm:pt modelId="{30E436DC-DAE9-4227-9A85-CA146AB3278B}" type="pres">
      <dgm:prSet presAssocID="{DC24BCF0-36B6-464B-989C-9262E6300183}" presName="thickLine" presStyleLbl="alignNode1" presStyleIdx="2" presStyleCnt="8"/>
      <dgm:spPr/>
    </dgm:pt>
    <dgm:pt modelId="{4E82556F-86F5-4F34-90DD-20C9D8B7B98A}" type="pres">
      <dgm:prSet presAssocID="{DC24BCF0-36B6-464B-989C-9262E6300183}" presName="horz1" presStyleCnt="0"/>
      <dgm:spPr/>
    </dgm:pt>
    <dgm:pt modelId="{50C2F2B6-C76D-429D-AD46-FBE0A2D0207D}" type="pres">
      <dgm:prSet presAssocID="{DC24BCF0-36B6-464B-989C-9262E6300183}" presName="tx1" presStyleLbl="revTx" presStyleIdx="2" presStyleCnt="8"/>
      <dgm:spPr/>
    </dgm:pt>
    <dgm:pt modelId="{CAD0C198-2CEC-4F0C-81DC-230BBFFC4DB4}" type="pres">
      <dgm:prSet presAssocID="{DC24BCF0-36B6-464B-989C-9262E6300183}" presName="vert1" presStyleCnt="0"/>
      <dgm:spPr/>
    </dgm:pt>
    <dgm:pt modelId="{37EE968E-373B-48F8-B69E-CC0BC25EA782}" type="pres">
      <dgm:prSet presAssocID="{76E108C1-745E-433C-A811-0CA6AC67BD89}" presName="thickLine" presStyleLbl="alignNode1" presStyleIdx="3" presStyleCnt="8"/>
      <dgm:spPr/>
    </dgm:pt>
    <dgm:pt modelId="{BFBBF21F-35E4-47E2-9E95-4B4E5B7EA157}" type="pres">
      <dgm:prSet presAssocID="{76E108C1-745E-433C-A811-0CA6AC67BD89}" presName="horz1" presStyleCnt="0"/>
      <dgm:spPr/>
    </dgm:pt>
    <dgm:pt modelId="{40DE90A4-E4AF-4829-BF0C-EA46071589BD}" type="pres">
      <dgm:prSet presAssocID="{76E108C1-745E-433C-A811-0CA6AC67BD89}" presName="tx1" presStyleLbl="revTx" presStyleIdx="3" presStyleCnt="8"/>
      <dgm:spPr/>
    </dgm:pt>
    <dgm:pt modelId="{FE92BEAE-07A5-4F9F-9DF6-5D22FECD2485}" type="pres">
      <dgm:prSet presAssocID="{76E108C1-745E-433C-A811-0CA6AC67BD89}" presName="vert1" presStyleCnt="0"/>
      <dgm:spPr/>
    </dgm:pt>
    <dgm:pt modelId="{3FDD7A75-BF44-423B-B9B5-B0009F8CA762}" type="pres">
      <dgm:prSet presAssocID="{D1866A46-5170-44D1-A4E0-775E5146B6AB}" presName="thickLine" presStyleLbl="alignNode1" presStyleIdx="4" presStyleCnt="8"/>
      <dgm:spPr/>
    </dgm:pt>
    <dgm:pt modelId="{30F14E58-0432-4EA3-A90D-D0A735992C9B}" type="pres">
      <dgm:prSet presAssocID="{D1866A46-5170-44D1-A4E0-775E5146B6AB}" presName="horz1" presStyleCnt="0"/>
      <dgm:spPr/>
    </dgm:pt>
    <dgm:pt modelId="{59E35A00-3CDB-4546-ABDF-3B3300FE5C47}" type="pres">
      <dgm:prSet presAssocID="{D1866A46-5170-44D1-A4E0-775E5146B6AB}" presName="tx1" presStyleLbl="revTx" presStyleIdx="4" presStyleCnt="8"/>
      <dgm:spPr/>
    </dgm:pt>
    <dgm:pt modelId="{30B50C58-3867-4F69-B01F-F9DDBDEDC4A4}" type="pres">
      <dgm:prSet presAssocID="{D1866A46-5170-44D1-A4E0-775E5146B6AB}" presName="vert1" presStyleCnt="0"/>
      <dgm:spPr/>
    </dgm:pt>
    <dgm:pt modelId="{E982FD15-4D9F-40DA-9092-F8D8D5381B34}" type="pres">
      <dgm:prSet presAssocID="{57F2D2DD-0096-44EE-8FED-0A13F6662E01}" presName="thickLine" presStyleLbl="alignNode1" presStyleIdx="5" presStyleCnt="8"/>
      <dgm:spPr/>
    </dgm:pt>
    <dgm:pt modelId="{4439D157-7A77-4A5C-BACF-9E38DE7168F0}" type="pres">
      <dgm:prSet presAssocID="{57F2D2DD-0096-44EE-8FED-0A13F6662E01}" presName="horz1" presStyleCnt="0"/>
      <dgm:spPr/>
    </dgm:pt>
    <dgm:pt modelId="{B62DCA79-91FB-4C3D-AE8B-14DF0A1040BC}" type="pres">
      <dgm:prSet presAssocID="{57F2D2DD-0096-44EE-8FED-0A13F6662E01}" presName="tx1" presStyleLbl="revTx" presStyleIdx="5" presStyleCnt="8"/>
      <dgm:spPr/>
    </dgm:pt>
    <dgm:pt modelId="{668E1FBD-6A79-4BDB-8569-AB68B8AFEDFF}" type="pres">
      <dgm:prSet presAssocID="{57F2D2DD-0096-44EE-8FED-0A13F6662E01}" presName="vert1" presStyleCnt="0"/>
      <dgm:spPr/>
    </dgm:pt>
    <dgm:pt modelId="{B10DF26F-2A0F-4294-A5DF-4C705A73F90F}" type="pres">
      <dgm:prSet presAssocID="{BCBCB86B-37B7-4EE2-A289-004B64D5D6F4}" presName="thickLine" presStyleLbl="alignNode1" presStyleIdx="6" presStyleCnt="8"/>
      <dgm:spPr/>
    </dgm:pt>
    <dgm:pt modelId="{B8891D71-73DB-4E5F-A512-5BB0203B6FBB}" type="pres">
      <dgm:prSet presAssocID="{BCBCB86B-37B7-4EE2-A289-004B64D5D6F4}" presName="horz1" presStyleCnt="0"/>
      <dgm:spPr/>
    </dgm:pt>
    <dgm:pt modelId="{FEEFD781-7061-482D-9604-537E6B85A808}" type="pres">
      <dgm:prSet presAssocID="{BCBCB86B-37B7-4EE2-A289-004B64D5D6F4}" presName="tx1" presStyleLbl="revTx" presStyleIdx="6" presStyleCnt="8"/>
      <dgm:spPr/>
    </dgm:pt>
    <dgm:pt modelId="{4A9BA8AA-3581-4AF9-854A-B3BDDF6A4A24}" type="pres">
      <dgm:prSet presAssocID="{BCBCB86B-37B7-4EE2-A289-004B64D5D6F4}" presName="vert1" presStyleCnt="0"/>
      <dgm:spPr/>
    </dgm:pt>
    <dgm:pt modelId="{391CC21B-4FF1-4305-A7C4-D261BC4D8157}" type="pres">
      <dgm:prSet presAssocID="{FB28CE9C-6BDD-4B08-AB1B-8FB1C25C3A2A}" presName="thickLine" presStyleLbl="alignNode1" presStyleIdx="7" presStyleCnt="8"/>
      <dgm:spPr/>
    </dgm:pt>
    <dgm:pt modelId="{14531083-39BA-4038-BE77-A18130BCE120}" type="pres">
      <dgm:prSet presAssocID="{FB28CE9C-6BDD-4B08-AB1B-8FB1C25C3A2A}" presName="horz1" presStyleCnt="0"/>
      <dgm:spPr/>
    </dgm:pt>
    <dgm:pt modelId="{5AEA1889-15D1-4C50-81FC-D78ED8A9A5EA}" type="pres">
      <dgm:prSet presAssocID="{FB28CE9C-6BDD-4B08-AB1B-8FB1C25C3A2A}" presName="tx1" presStyleLbl="revTx" presStyleIdx="7" presStyleCnt="8"/>
      <dgm:spPr/>
    </dgm:pt>
    <dgm:pt modelId="{3D152333-6061-49B4-AB08-515A546DF520}" type="pres">
      <dgm:prSet presAssocID="{FB28CE9C-6BDD-4B08-AB1B-8FB1C25C3A2A}" presName="vert1" presStyleCnt="0"/>
      <dgm:spPr/>
    </dgm:pt>
  </dgm:ptLst>
  <dgm:cxnLst>
    <dgm:cxn modelId="{4E59D404-A7A4-4675-B4C3-0DAF42155511}" type="presOf" srcId="{4036E88A-7606-43F7-8D20-B407908C797E}" destId="{E8BFAD2B-1644-4D1D-833C-92537C38B03C}" srcOrd="0" destOrd="0" presId="urn:microsoft.com/office/officeart/2008/layout/LinedList"/>
    <dgm:cxn modelId="{8B14C01D-D48D-4427-BEB9-CB61F3110DA7}" type="presOf" srcId="{DC24BCF0-36B6-464B-989C-9262E6300183}" destId="{50C2F2B6-C76D-429D-AD46-FBE0A2D0207D}" srcOrd="0" destOrd="0" presId="urn:microsoft.com/office/officeart/2008/layout/LinedList"/>
    <dgm:cxn modelId="{FD290A24-4783-4623-B99C-D3BA3CAC3D4F}" srcId="{704FD72B-D82B-4F75-A64D-C9634D5F1A12}" destId="{BCBCB86B-37B7-4EE2-A289-004B64D5D6F4}" srcOrd="6" destOrd="0" parTransId="{D51945E3-6600-4DCB-8F18-A6027760685D}" sibTransId="{355592CF-9CC1-4CA2-86C6-1C661D51CC0A}"/>
    <dgm:cxn modelId="{E478AA41-A444-4779-A9A1-9816535840A6}" type="presOf" srcId="{F91BED27-694C-44FC-9D07-53EFA847F9CA}" destId="{59F9E15C-BB4C-4DD1-9684-23EE71538BD6}" srcOrd="0" destOrd="0" presId="urn:microsoft.com/office/officeart/2008/layout/LinedList"/>
    <dgm:cxn modelId="{FB88D44F-0FA7-403A-9546-34905B72A3D3}" srcId="{704FD72B-D82B-4F75-A64D-C9634D5F1A12}" destId="{57F2D2DD-0096-44EE-8FED-0A13F6662E01}" srcOrd="5" destOrd="0" parTransId="{4CF1A2F5-E9E0-4AFF-BF44-3E7B81AB88AB}" sibTransId="{8671E799-A7C6-41E2-A79F-4425A5EF15AA}"/>
    <dgm:cxn modelId="{04D0E751-B65D-48F4-9E25-095C84CCECF2}" srcId="{704FD72B-D82B-4F75-A64D-C9634D5F1A12}" destId="{4036E88A-7606-43F7-8D20-B407908C797E}" srcOrd="1" destOrd="0" parTransId="{D211E53A-11F3-477B-9310-E7713DF85267}" sibTransId="{FD40032E-2043-4592-BE87-96AB46DBB428}"/>
    <dgm:cxn modelId="{787A1673-7B61-4299-88A5-CD4165B451F9}" type="presOf" srcId="{BCBCB86B-37B7-4EE2-A289-004B64D5D6F4}" destId="{FEEFD781-7061-482D-9604-537E6B85A808}" srcOrd="0" destOrd="0" presId="urn:microsoft.com/office/officeart/2008/layout/LinedList"/>
    <dgm:cxn modelId="{C85E3976-D7BB-4B39-AA30-91F786F67130}" type="presOf" srcId="{76E108C1-745E-433C-A811-0CA6AC67BD89}" destId="{40DE90A4-E4AF-4829-BF0C-EA46071589BD}" srcOrd="0" destOrd="0" presId="urn:microsoft.com/office/officeart/2008/layout/LinedList"/>
    <dgm:cxn modelId="{0CA70B88-29AB-4B0C-9DF2-CF3A8F5CC127}" srcId="{704FD72B-D82B-4F75-A64D-C9634D5F1A12}" destId="{76E108C1-745E-433C-A811-0CA6AC67BD89}" srcOrd="3" destOrd="0" parTransId="{382B2C12-B1D1-427A-AA05-3F82126C8130}" sibTransId="{CE389267-67A0-4925-8C65-179F19E648AD}"/>
    <dgm:cxn modelId="{6A9A8190-CAD1-4F7A-9846-1D397CAD90B5}" srcId="{704FD72B-D82B-4F75-A64D-C9634D5F1A12}" destId="{F91BED27-694C-44FC-9D07-53EFA847F9CA}" srcOrd="0" destOrd="0" parTransId="{52271559-646A-47BB-8AE5-4DCA0EB14A8C}" sibTransId="{F787D469-8BD0-43B1-932A-8C90AED25164}"/>
    <dgm:cxn modelId="{42F22C91-2EA6-4C2C-8347-E0813EE313FC}" srcId="{704FD72B-D82B-4F75-A64D-C9634D5F1A12}" destId="{DC24BCF0-36B6-464B-989C-9262E6300183}" srcOrd="2" destOrd="0" parTransId="{97E697BE-05B2-4620-B701-C0C595AE25AB}" sibTransId="{3B1151E9-CDCB-40C4-BED5-516285FE3B4B}"/>
    <dgm:cxn modelId="{0E073EA3-F19D-48C8-AF60-ABBEBB08F526}" srcId="{704FD72B-D82B-4F75-A64D-C9634D5F1A12}" destId="{FB28CE9C-6BDD-4B08-AB1B-8FB1C25C3A2A}" srcOrd="7" destOrd="0" parTransId="{1B1708FE-D106-4E37-BCEB-2C82D417022A}" sibTransId="{147CB109-9745-4F72-94D1-97609830BB9F}"/>
    <dgm:cxn modelId="{4EDD1BA5-4CE6-46AB-A033-579E96D57619}" type="presOf" srcId="{57F2D2DD-0096-44EE-8FED-0A13F6662E01}" destId="{B62DCA79-91FB-4C3D-AE8B-14DF0A1040BC}" srcOrd="0" destOrd="0" presId="urn:microsoft.com/office/officeart/2008/layout/LinedList"/>
    <dgm:cxn modelId="{C3E7BFA9-7110-4F93-96A9-E6B7963E9DF3}" type="presOf" srcId="{FB28CE9C-6BDD-4B08-AB1B-8FB1C25C3A2A}" destId="{5AEA1889-15D1-4C50-81FC-D78ED8A9A5EA}" srcOrd="0" destOrd="0" presId="urn:microsoft.com/office/officeart/2008/layout/LinedList"/>
    <dgm:cxn modelId="{A10832B0-2306-48F8-8486-62F0A94503ED}" type="presOf" srcId="{D1866A46-5170-44D1-A4E0-775E5146B6AB}" destId="{59E35A00-3CDB-4546-ABDF-3B3300FE5C47}" srcOrd="0" destOrd="0" presId="urn:microsoft.com/office/officeart/2008/layout/LinedList"/>
    <dgm:cxn modelId="{686DA0C0-C2E1-4D45-802A-06DC67635BB2}" srcId="{704FD72B-D82B-4F75-A64D-C9634D5F1A12}" destId="{D1866A46-5170-44D1-A4E0-775E5146B6AB}" srcOrd="4" destOrd="0" parTransId="{1178E108-3339-4A70-873A-4A65264BD4CC}" sibTransId="{30469C88-BDEE-40E1-8831-4B80961EA89E}"/>
    <dgm:cxn modelId="{3E6E43CF-3AAB-4C89-A710-2000079978C0}" type="presOf" srcId="{704FD72B-D82B-4F75-A64D-C9634D5F1A12}" destId="{DF5B4FA7-F8BE-445E-9B13-82833EED19A3}" srcOrd="0" destOrd="0" presId="urn:microsoft.com/office/officeart/2008/layout/LinedList"/>
    <dgm:cxn modelId="{23535B34-F289-4299-9775-D710F498EBD5}" type="presParOf" srcId="{DF5B4FA7-F8BE-445E-9B13-82833EED19A3}" destId="{99A1EF72-FD62-4DD7-8CD3-E4ADFB0119FD}" srcOrd="0" destOrd="0" presId="urn:microsoft.com/office/officeart/2008/layout/LinedList"/>
    <dgm:cxn modelId="{06CA08E1-E1DA-45C6-8242-D46ED3932229}" type="presParOf" srcId="{DF5B4FA7-F8BE-445E-9B13-82833EED19A3}" destId="{C5BCCA8B-5E0A-4C47-8D16-8230B6F2139A}" srcOrd="1" destOrd="0" presId="urn:microsoft.com/office/officeart/2008/layout/LinedList"/>
    <dgm:cxn modelId="{7F5893F5-26B6-4C71-8A14-005DBD137E58}" type="presParOf" srcId="{C5BCCA8B-5E0A-4C47-8D16-8230B6F2139A}" destId="{59F9E15C-BB4C-4DD1-9684-23EE71538BD6}" srcOrd="0" destOrd="0" presId="urn:microsoft.com/office/officeart/2008/layout/LinedList"/>
    <dgm:cxn modelId="{CD24B00F-0E9D-4865-B3A2-7D8E572A14F0}" type="presParOf" srcId="{C5BCCA8B-5E0A-4C47-8D16-8230B6F2139A}" destId="{6B3B117E-4CD3-4F1E-B11E-3A3B4604B436}" srcOrd="1" destOrd="0" presId="urn:microsoft.com/office/officeart/2008/layout/LinedList"/>
    <dgm:cxn modelId="{FDE59D14-3ED6-49BF-AB51-9E46D4D2B09E}" type="presParOf" srcId="{DF5B4FA7-F8BE-445E-9B13-82833EED19A3}" destId="{437BC3E7-7E98-4550-B9C7-E8CB9D74A674}" srcOrd="2" destOrd="0" presId="urn:microsoft.com/office/officeart/2008/layout/LinedList"/>
    <dgm:cxn modelId="{7DB22CEB-62A1-4F51-8C25-B40A559AF18C}" type="presParOf" srcId="{DF5B4FA7-F8BE-445E-9B13-82833EED19A3}" destId="{7AB6ECA3-B82B-4CCC-BE97-0BC74808DCE3}" srcOrd="3" destOrd="0" presId="urn:microsoft.com/office/officeart/2008/layout/LinedList"/>
    <dgm:cxn modelId="{FCAEF465-8E6E-4FF1-9B91-4F28CC1FAD2E}" type="presParOf" srcId="{7AB6ECA3-B82B-4CCC-BE97-0BC74808DCE3}" destId="{E8BFAD2B-1644-4D1D-833C-92537C38B03C}" srcOrd="0" destOrd="0" presId="urn:microsoft.com/office/officeart/2008/layout/LinedList"/>
    <dgm:cxn modelId="{0A01FE42-CFE6-4274-A8E7-431CC45467F9}" type="presParOf" srcId="{7AB6ECA3-B82B-4CCC-BE97-0BC74808DCE3}" destId="{104FB56D-8AA6-42B8-A742-3B87A3E85709}" srcOrd="1" destOrd="0" presId="urn:microsoft.com/office/officeart/2008/layout/LinedList"/>
    <dgm:cxn modelId="{C50CAB5B-9E71-4E1D-AFBF-285508CDC23D}" type="presParOf" srcId="{DF5B4FA7-F8BE-445E-9B13-82833EED19A3}" destId="{30E436DC-DAE9-4227-9A85-CA146AB3278B}" srcOrd="4" destOrd="0" presId="urn:microsoft.com/office/officeart/2008/layout/LinedList"/>
    <dgm:cxn modelId="{E466B274-8D89-4914-913C-3C6C80630E04}" type="presParOf" srcId="{DF5B4FA7-F8BE-445E-9B13-82833EED19A3}" destId="{4E82556F-86F5-4F34-90DD-20C9D8B7B98A}" srcOrd="5" destOrd="0" presId="urn:microsoft.com/office/officeart/2008/layout/LinedList"/>
    <dgm:cxn modelId="{42236EEE-7E2F-42C8-8B51-EC988CB7BE7D}" type="presParOf" srcId="{4E82556F-86F5-4F34-90DD-20C9D8B7B98A}" destId="{50C2F2B6-C76D-429D-AD46-FBE0A2D0207D}" srcOrd="0" destOrd="0" presId="urn:microsoft.com/office/officeart/2008/layout/LinedList"/>
    <dgm:cxn modelId="{331DFE8D-43F5-4179-B261-FA9BB338607D}" type="presParOf" srcId="{4E82556F-86F5-4F34-90DD-20C9D8B7B98A}" destId="{CAD0C198-2CEC-4F0C-81DC-230BBFFC4DB4}" srcOrd="1" destOrd="0" presId="urn:microsoft.com/office/officeart/2008/layout/LinedList"/>
    <dgm:cxn modelId="{54E38E48-088F-443A-9819-4EE5956D9901}" type="presParOf" srcId="{DF5B4FA7-F8BE-445E-9B13-82833EED19A3}" destId="{37EE968E-373B-48F8-B69E-CC0BC25EA782}" srcOrd="6" destOrd="0" presId="urn:microsoft.com/office/officeart/2008/layout/LinedList"/>
    <dgm:cxn modelId="{3A1E6662-7F90-46BF-8553-E563A524DB47}" type="presParOf" srcId="{DF5B4FA7-F8BE-445E-9B13-82833EED19A3}" destId="{BFBBF21F-35E4-47E2-9E95-4B4E5B7EA157}" srcOrd="7" destOrd="0" presId="urn:microsoft.com/office/officeart/2008/layout/LinedList"/>
    <dgm:cxn modelId="{76BAF8FD-C1F8-45FB-9F1C-9165EBDAA29F}" type="presParOf" srcId="{BFBBF21F-35E4-47E2-9E95-4B4E5B7EA157}" destId="{40DE90A4-E4AF-4829-BF0C-EA46071589BD}" srcOrd="0" destOrd="0" presId="urn:microsoft.com/office/officeart/2008/layout/LinedList"/>
    <dgm:cxn modelId="{6C61A2D6-589A-4038-9D89-C32F01E81E7E}" type="presParOf" srcId="{BFBBF21F-35E4-47E2-9E95-4B4E5B7EA157}" destId="{FE92BEAE-07A5-4F9F-9DF6-5D22FECD2485}" srcOrd="1" destOrd="0" presId="urn:microsoft.com/office/officeart/2008/layout/LinedList"/>
    <dgm:cxn modelId="{909ACF4F-30BA-4C76-82A3-7F8B50B04B2D}" type="presParOf" srcId="{DF5B4FA7-F8BE-445E-9B13-82833EED19A3}" destId="{3FDD7A75-BF44-423B-B9B5-B0009F8CA762}" srcOrd="8" destOrd="0" presId="urn:microsoft.com/office/officeart/2008/layout/LinedList"/>
    <dgm:cxn modelId="{BB4E8650-0A94-43E9-80A2-2015BC386EBC}" type="presParOf" srcId="{DF5B4FA7-F8BE-445E-9B13-82833EED19A3}" destId="{30F14E58-0432-4EA3-A90D-D0A735992C9B}" srcOrd="9" destOrd="0" presId="urn:microsoft.com/office/officeart/2008/layout/LinedList"/>
    <dgm:cxn modelId="{B7C913B2-B6D6-4213-9E85-B6BA48ADB48C}" type="presParOf" srcId="{30F14E58-0432-4EA3-A90D-D0A735992C9B}" destId="{59E35A00-3CDB-4546-ABDF-3B3300FE5C47}" srcOrd="0" destOrd="0" presId="urn:microsoft.com/office/officeart/2008/layout/LinedList"/>
    <dgm:cxn modelId="{8256A9BC-42B0-46BD-A7AC-C23F1F1AD27E}" type="presParOf" srcId="{30F14E58-0432-4EA3-A90D-D0A735992C9B}" destId="{30B50C58-3867-4F69-B01F-F9DDBDEDC4A4}" srcOrd="1" destOrd="0" presId="urn:microsoft.com/office/officeart/2008/layout/LinedList"/>
    <dgm:cxn modelId="{DBB6EE42-0A1C-41FE-B394-2D734993365F}" type="presParOf" srcId="{DF5B4FA7-F8BE-445E-9B13-82833EED19A3}" destId="{E982FD15-4D9F-40DA-9092-F8D8D5381B34}" srcOrd="10" destOrd="0" presId="urn:microsoft.com/office/officeart/2008/layout/LinedList"/>
    <dgm:cxn modelId="{CD440635-C0D9-418A-AFB8-898A7D632A56}" type="presParOf" srcId="{DF5B4FA7-F8BE-445E-9B13-82833EED19A3}" destId="{4439D157-7A77-4A5C-BACF-9E38DE7168F0}" srcOrd="11" destOrd="0" presId="urn:microsoft.com/office/officeart/2008/layout/LinedList"/>
    <dgm:cxn modelId="{5DA8E5C7-8E99-457C-88EE-D32A211AAF82}" type="presParOf" srcId="{4439D157-7A77-4A5C-BACF-9E38DE7168F0}" destId="{B62DCA79-91FB-4C3D-AE8B-14DF0A1040BC}" srcOrd="0" destOrd="0" presId="urn:microsoft.com/office/officeart/2008/layout/LinedList"/>
    <dgm:cxn modelId="{55B27F35-3112-4661-BA88-375E6A05AB33}" type="presParOf" srcId="{4439D157-7A77-4A5C-BACF-9E38DE7168F0}" destId="{668E1FBD-6A79-4BDB-8569-AB68B8AFEDFF}" srcOrd="1" destOrd="0" presId="urn:microsoft.com/office/officeart/2008/layout/LinedList"/>
    <dgm:cxn modelId="{8EA60848-1BEE-455B-94E8-361A9B01AD8C}" type="presParOf" srcId="{DF5B4FA7-F8BE-445E-9B13-82833EED19A3}" destId="{B10DF26F-2A0F-4294-A5DF-4C705A73F90F}" srcOrd="12" destOrd="0" presId="urn:microsoft.com/office/officeart/2008/layout/LinedList"/>
    <dgm:cxn modelId="{85AB7864-74B0-4620-B9AD-05C3FC0A004E}" type="presParOf" srcId="{DF5B4FA7-F8BE-445E-9B13-82833EED19A3}" destId="{B8891D71-73DB-4E5F-A512-5BB0203B6FBB}" srcOrd="13" destOrd="0" presId="urn:microsoft.com/office/officeart/2008/layout/LinedList"/>
    <dgm:cxn modelId="{0F2F6835-FAA0-45D8-A33C-C93C3FA09114}" type="presParOf" srcId="{B8891D71-73DB-4E5F-A512-5BB0203B6FBB}" destId="{FEEFD781-7061-482D-9604-537E6B85A808}" srcOrd="0" destOrd="0" presId="urn:microsoft.com/office/officeart/2008/layout/LinedList"/>
    <dgm:cxn modelId="{7BD08613-193F-423D-8D7C-F4062BF08D1C}" type="presParOf" srcId="{B8891D71-73DB-4E5F-A512-5BB0203B6FBB}" destId="{4A9BA8AA-3581-4AF9-854A-B3BDDF6A4A24}" srcOrd="1" destOrd="0" presId="urn:microsoft.com/office/officeart/2008/layout/LinedList"/>
    <dgm:cxn modelId="{EC55441E-9C7E-4F80-A73B-02244335BFED}" type="presParOf" srcId="{DF5B4FA7-F8BE-445E-9B13-82833EED19A3}" destId="{391CC21B-4FF1-4305-A7C4-D261BC4D8157}" srcOrd="14" destOrd="0" presId="urn:microsoft.com/office/officeart/2008/layout/LinedList"/>
    <dgm:cxn modelId="{68429ED9-DE19-4646-98E3-CC0CD7A50675}" type="presParOf" srcId="{DF5B4FA7-F8BE-445E-9B13-82833EED19A3}" destId="{14531083-39BA-4038-BE77-A18130BCE120}" srcOrd="15" destOrd="0" presId="urn:microsoft.com/office/officeart/2008/layout/LinedList"/>
    <dgm:cxn modelId="{30F686D5-40E3-4E0B-BFFC-916BA137D895}" type="presParOf" srcId="{14531083-39BA-4038-BE77-A18130BCE120}" destId="{5AEA1889-15D1-4C50-81FC-D78ED8A9A5EA}" srcOrd="0" destOrd="0" presId="urn:microsoft.com/office/officeart/2008/layout/LinedList"/>
    <dgm:cxn modelId="{5AA01974-8A98-4B4D-B4BB-0983636E64F9}" type="presParOf" srcId="{14531083-39BA-4038-BE77-A18130BCE120}" destId="{3D152333-6061-49B4-AB08-515A546DF52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D1A0FA-9B25-4A18-B610-A8DBD2EDD7F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064D699-8F41-41F7-9E65-5D9EE44070F6}">
      <dgm:prSet custT="1"/>
      <dgm:spPr/>
      <dgm:t>
        <a:bodyPr/>
        <a:lstStyle/>
        <a:p>
          <a:r>
            <a:rPr lang="en-AE" sz="3200" dirty="0">
              <a:latin typeface="Bookerly" panose="02020602040305020204" pitchFamily="18" charset="0"/>
              <a:ea typeface="Bookerly" panose="02020602040305020204" pitchFamily="18" charset="0"/>
              <a:cs typeface="Bookerly" panose="02020602040305020204" pitchFamily="18" charset="0"/>
            </a:rPr>
            <a:t>		Insights from EDA</a:t>
          </a:r>
          <a:endParaRPr lang="en-US" sz="3200" dirty="0">
            <a:latin typeface="Bookerly" panose="02020602040305020204" pitchFamily="18" charset="0"/>
            <a:ea typeface="Bookerly" panose="02020602040305020204" pitchFamily="18" charset="0"/>
            <a:cs typeface="Bookerly" panose="02020602040305020204" pitchFamily="18" charset="0"/>
          </a:endParaRPr>
        </a:p>
      </dgm:t>
    </dgm:pt>
    <dgm:pt modelId="{732C2328-915D-4C62-AFF2-460319E0102C}" type="parTrans" cxnId="{A06C8344-0C46-463E-8B84-C37554561BA8}">
      <dgm:prSet/>
      <dgm:spPr/>
      <dgm:t>
        <a:bodyPr/>
        <a:lstStyle/>
        <a:p>
          <a:endParaRPr lang="en-US"/>
        </a:p>
      </dgm:t>
    </dgm:pt>
    <dgm:pt modelId="{1958E4C7-389E-41F5-8DE9-5B2C634CE1EF}" type="sibTrans" cxnId="{A06C8344-0C46-463E-8B84-C37554561BA8}">
      <dgm:prSet/>
      <dgm:spPr/>
      <dgm:t>
        <a:bodyPr/>
        <a:lstStyle/>
        <a:p>
          <a:endParaRPr lang="en-US"/>
        </a:p>
      </dgm:t>
    </dgm:pt>
    <dgm:pt modelId="{8B628401-B61E-4AC5-8AD3-D7FBEEF0A43F}">
      <dgm:prSet custT="1"/>
      <dgm:spPr/>
      <dgm:t>
        <a:bodyPr/>
        <a:lstStyle/>
        <a:p>
          <a:r>
            <a:rPr lang="en-AE" sz="2400" dirty="0">
              <a:latin typeface="Bookerly" panose="02020602040305020204" pitchFamily="18" charset="0"/>
              <a:ea typeface="Bookerly" panose="02020602040305020204" pitchFamily="18" charset="0"/>
              <a:cs typeface="Bookerly" panose="02020602040305020204" pitchFamily="18" charset="0"/>
            </a:rPr>
            <a:t>Accurate pricing strategies can be used by developing this model further.</a:t>
          </a:r>
          <a:endParaRPr lang="en-US" sz="2400" dirty="0">
            <a:latin typeface="Bookerly" panose="02020602040305020204" pitchFamily="18" charset="0"/>
            <a:ea typeface="Bookerly" panose="02020602040305020204" pitchFamily="18" charset="0"/>
            <a:cs typeface="Bookerly" panose="02020602040305020204" pitchFamily="18" charset="0"/>
          </a:endParaRPr>
        </a:p>
      </dgm:t>
    </dgm:pt>
    <dgm:pt modelId="{0904A4B7-DA84-4A0C-B2FD-E42FE2072FCA}" type="parTrans" cxnId="{C14E641D-8006-4E52-B6D9-841066BB1F72}">
      <dgm:prSet/>
      <dgm:spPr/>
      <dgm:t>
        <a:bodyPr/>
        <a:lstStyle/>
        <a:p>
          <a:endParaRPr lang="en-US"/>
        </a:p>
      </dgm:t>
    </dgm:pt>
    <dgm:pt modelId="{18608E6F-3486-46CB-BB0E-1097C8162B63}" type="sibTrans" cxnId="{C14E641D-8006-4E52-B6D9-841066BB1F72}">
      <dgm:prSet/>
      <dgm:spPr/>
      <dgm:t>
        <a:bodyPr/>
        <a:lstStyle/>
        <a:p>
          <a:endParaRPr lang="en-US"/>
        </a:p>
      </dgm:t>
    </dgm:pt>
    <dgm:pt modelId="{C13E9A1F-A979-4099-A0E5-D2B19FA31F8F}">
      <dgm:prSet custT="1"/>
      <dgm:spPr/>
      <dgm:t>
        <a:bodyPr/>
        <a:lstStyle/>
        <a:p>
          <a:r>
            <a:rPr lang="en-AE" sz="2400" dirty="0">
              <a:latin typeface="Bookerly" panose="02020602040305020204" pitchFamily="18" charset="0"/>
              <a:ea typeface="Bookerly" panose="02020602040305020204" pitchFamily="18" charset="0"/>
              <a:cs typeface="Bookerly" panose="02020602040305020204" pitchFamily="18" charset="0"/>
            </a:rPr>
            <a:t>This will help all three parties involved </a:t>
          </a:r>
          <a:r>
            <a:rPr lang="en-AE" sz="2400" dirty="0" err="1">
              <a:latin typeface="Bookerly" panose="02020602040305020204" pitchFamily="18" charset="0"/>
              <a:ea typeface="Bookerly" panose="02020602040305020204" pitchFamily="18" charset="0"/>
              <a:cs typeface="Bookerly" panose="02020602040305020204" pitchFamily="18" charset="0"/>
            </a:rPr>
            <a:t>humongously</a:t>
          </a:r>
          <a:r>
            <a:rPr lang="en-AE" sz="2400" dirty="0">
              <a:latin typeface="Bookerly" panose="02020602040305020204" pitchFamily="18" charset="0"/>
              <a:ea typeface="Bookerly" panose="02020602040305020204" pitchFamily="18" charset="0"/>
              <a:cs typeface="Bookerly" panose="02020602040305020204" pitchFamily="18" charset="0"/>
            </a:rPr>
            <a:t>. </a:t>
          </a:r>
          <a:endParaRPr lang="en-US" sz="2400" dirty="0">
            <a:latin typeface="Bookerly" panose="02020602040305020204" pitchFamily="18" charset="0"/>
            <a:ea typeface="Bookerly" panose="02020602040305020204" pitchFamily="18" charset="0"/>
            <a:cs typeface="Bookerly" panose="02020602040305020204" pitchFamily="18" charset="0"/>
          </a:endParaRPr>
        </a:p>
      </dgm:t>
    </dgm:pt>
    <dgm:pt modelId="{76508FFB-EFAF-4736-A3D6-0832A03B7B71}" type="parTrans" cxnId="{13FA05BD-95D6-4E3C-8332-D6BA1CF1639E}">
      <dgm:prSet/>
      <dgm:spPr/>
      <dgm:t>
        <a:bodyPr/>
        <a:lstStyle/>
        <a:p>
          <a:endParaRPr lang="en-US"/>
        </a:p>
      </dgm:t>
    </dgm:pt>
    <dgm:pt modelId="{860886C2-3D63-4BE9-B9EF-C71BB71E79EF}" type="sibTrans" cxnId="{13FA05BD-95D6-4E3C-8332-D6BA1CF1639E}">
      <dgm:prSet/>
      <dgm:spPr/>
      <dgm:t>
        <a:bodyPr/>
        <a:lstStyle/>
        <a:p>
          <a:endParaRPr lang="en-US"/>
        </a:p>
      </dgm:t>
    </dgm:pt>
    <dgm:pt modelId="{2A25E42B-0932-4F35-84FA-FBEF9714B8AC}">
      <dgm:prSet custT="1"/>
      <dgm:spPr/>
      <dgm:t>
        <a:bodyPr/>
        <a:lstStyle/>
        <a:p>
          <a:r>
            <a:rPr lang="en-AE" sz="2400" dirty="0">
              <a:latin typeface="Bookerly" panose="02020602040305020204" pitchFamily="18" charset="0"/>
              <a:ea typeface="Bookerly" panose="02020602040305020204" pitchFamily="18" charset="0"/>
              <a:cs typeface="Bookerly" panose="02020602040305020204" pitchFamily="18" charset="0"/>
            </a:rPr>
            <a:t>This will help the builders in creating houses according to their demand in the market.</a:t>
          </a:r>
          <a:endParaRPr lang="en-US" sz="2400" dirty="0">
            <a:latin typeface="Bookerly" panose="02020602040305020204" pitchFamily="18" charset="0"/>
            <a:ea typeface="Bookerly" panose="02020602040305020204" pitchFamily="18" charset="0"/>
            <a:cs typeface="Bookerly" panose="02020602040305020204" pitchFamily="18" charset="0"/>
          </a:endParaRPr>
        </a:p>
      </dgm:t>
    </dgm:pt>
    <dgm:pt modelId="{736F3AA6-728C-4C5B-896D-62CE5FF2E2C1}" type="parTrans" cxnId="{CBC684DE-4001-4B3B-814A-E53A24A7C991}">
      <dgm:prSet/>
      <dgm:spPr/>
      <dgm:t>
        <a:bodyPr/>
        <a:lstStyle/>
        <a:p>
          <a:endParaRPr lang="en-US"/>
        </a:p>
      </dgm:t>
    </dgm:pt>
    <dgm:pt modelId="{6489321B-B88C-4DC9-99BB-B6A503698CBF}" type="sibTrans" cxnId="{CBC684DE-4001-4B3B-814A-E53A24A7C991}">
      <dgm:prSet/>
      <dgm:spPr/>
      <dgm:t>
        <a:bodyPr/>
        <a:lstStyle/>
        <a:p>
          <a:endParaRPr lang="en-US"/>
        </a:p>
      </dgm:t>
    </dgm:pt>
    <dgm:pt modelId="{E5077EA5-E709-47C5-844C-8ADA98A23B7E}">
      <dgm:prSet custT="1"/>
      <dgm:spPr/>
      <dgm:t>
        <a:bodyPr/>
        <a:lstStyle/>
        <a:p>
          <a:r>
            <a:rPr lang="en-AE" sz="2400" dirty="0">
              <a:latin typeface="Bookerly" panose="02020602040305020204" pitchFamily="18" charset="0"/>
              <a:ea typeface="Bookerly" panose="02020602040305020204" pitchFamily="18" charset="0"/>
              <a:cs typeface="Bookerly" panose="02020602040305020204" pitchFamily="18" charset="0"/>
            </a:rPr>
            <a:t>Resource allocation will have a revamp. For </a:t>
          </a:r>
          <a:r>
            <a:rPr lang="en-AE" sz="2400" dirty="0" err="1">
              <a:latin typeface="Bookerly" panose="02020602040305020204" pitchFamily="18" charset="0"/>
              <a:ea typeface="Bookerly" panose="02020602040305020204" pitchFamily="18" charset="0"/>
              <a:cs typeface="Bookerly" panose="02020602040305020204" pitchFamily="18" charset="0"/>
            </a:rPr>
            <a:t>eg</a:t>
          </a:r>
          <a:r>
            <a:rPr lang="en-AE" sz="2400" dirty="0">
              <a:latin typeface="Bookerly" panose="02020602040305020204" pitchFamily="18" charset="0"/>
              <a:ea typeface="Bookerly" panose="02020602040305020204" pitchFamily="18" charset="0"/>
              <a:cs typeface="Bookerly" panose="02020602040305020204" pitchFamily="18" charset="0"/>
            </a:rPr>
            <a:t>, builders will be purchasing only necessary wood from the lumberjacks. </a:t>
          </a:r>
          <a:endParaRPr lang="en-US" sz="2400" dirty="0">
            <a:latin typeface="Bookerly" panose="02020602040305020204" pitchFamily="18" charset="0"/>
            <a:ea typeface="Bookerly" panose="02020602040305020204" pitchFamily="18" charset="0"/>
            <a:cs typeface="Bookerly" panose="02020602040305020204" pitchFamily="18" charset="0"/>
          </a:endParaRPr>
        </a:p>
      </dgm:t>
    </dgm:pt>
    <dgm:pt modelId="{529FFE00-8032-40F6-8508-19EE05ABE598}" type="parTrans" cxnId="{D1C7AD4C-86F1-462B-AB6E-130801C70CAF}">
      <dgm:prSet/>
      <dgm:spPr/>
      <dgm:t>
        <a:bodyPr/>
        <a:lstStyle/>
        <a:p>
          <a:endParaRPr lang="en-US"/>
        </a:p>
      </dgm:t>
    </dgm:pt>
    <dgm:pt modelId="{F7E35F20-884A-4C9A-BFC3-C605D0016AD9}" type="sibTrans" cxnId="{D1C7AD4C-86F1-462B-AB6E-130801C70CAF}">
      <dgm:prSet/>
      <dgm:spPr/>
      <dgm:t>
        <a:bodyPr/>
        <a:lstStyle/>
        <a:p>
          <a:endParaRPr lang="en-US"/>
        </a:p>
      </dgm:t>
    </dgm:pt>
    <dgm:pt modelId="{0C6EB9D1-C558-4F28-8A74-9BF95F8C0C7B}">
      <dgm:prSet custT="1"/>
      <dgm:spPr/>
      <dgm:t>
        <a:bodyPr/>
        <a:lstStyle/>
        <a:p>
          <a:r>
            <a:rPr lang="en-AE" sz="2400" dirty="0">
              <a:latin typeface="Bookerly" panose="02020602040305020204" pitchFamily="18" charset="0"/>
              <a:ea typeface="Bookerly" panose="02020602040305020204" pitchFamily="18" charset="0"/>
              <a:cs typeface="Bookerly" panose="02020602040305020204" pitchFamily="18" charset="0"/>
            </a:rPr>
            <a:t>This will have an environmental impact. </a:t>
          </a:r>
          <a:endParaRPr lang="en-US" sz="2400" dirty="0">
            <a:latin typeface="Bookerly" panose="02020602040305020204" pitchFamily="18" charset="0"/>
            <a:ea typeface="Bookerly" panose="02020602040305020204" pitchFamily="18" charset="0"/>
            <a:cs typeface="Bookerly" panose="02020602040305020204" pitchFamily="18" charset="0"/>
          </a:endParaRPr>
        </a:p>
      </dgm:t>
    </dgm:pt>
    <dgm:pt modelId="{26A69752-ED12-4170-B16B-82FA93D2BF99}" type="parTrans" cxnId="{96A5AF3D-818F-4D34-BB41-19E76554C839}">
      <dgm:prSet/>
      <dgm:spPr/>
      <dgm:t>
        <a:bodyPr/>
        <a:lstStyle/>
        <a:p>
          <a:endParaRPr lang="en-US"/>
        </a:p>
      </dgm:t>
    </dgm:pt>
    <dgm:pt modelId="{B3EF9612-6CB6-48E8-9A7C-6E3FD68706AF}" type="sibTrans" cxnId="{96A5AF3D-818F-4D34-BB41-19E76554C839}">
      <dgm:prSet/>
      <dgm:spPr/>
      <dgm:t>
        <a:bodyPr/>
        <a:lstStyle/>
        <a:p>
          <a:endParaRPr lang="en-US"/>
        </a:p>
      </dgm:t>
    </dgm:pt>
    <dgm:pt modelId="{9E8FC6EA-1FDC-4628-AD43-38B21B919143}" type="pres">
      <dgm:prSet presAssocID="{9BD1A0FA-9B25-4A18-B610-A8DBD2EDD7FE}" presName="linear" presStyleCnt="0">
        <dgm:presLayoutVars>
          <dgm:animLvl val="lvl"/>
          <dgm:resizeHandles val="exact"/>
        </dgm:presLayoutVars>
      </dgm:prSet>
      <dgm:spPr/>
    </dgm:pt>
    <dgm:pt modelId="{1430FCAC-50BA-4EFA-A4C0-74DD2F165566}" type="pres">
      <dgm:prSet presAssocID="{B064D699-8F41-41F7-9E65-5D9EE44070F6}" presName="parentText" presStyleLbl="node1" presStyleIdx="0" presStyleCnt="1" custLinFactNeighborY="-361">
        <dgm:presLayoutVars>
          <dgm:chMax val="0"/>
          <dgm:bulletEnabled val="1"/>
        </dgm:presLayoutVars>
      </dgm:prSet>
      <dgm:spPr/>
    </dgm:pt>
    <dgm:pt modelId="{A87D061D-215A-48A4-AE48-E6E312E02DCE}" type="pres">
      <dgm:prSet presAssocID="{B064D699-8F41-41F7-9E65-5D9EE44070F6}" presName="childText" presStyleLbl="revTx" presStyleIdx="0" presStyleCnt="1">
        <dgm:presLayoutVars>
          <dgm:bulletEnabled val="1"/>
        </dgm:presLayoutVars>
      </dgm:prSet>
      <dgm:spPr/>
    </dgm:pt>
  </dgm:ptLst>
  <dgm:cxnLst>
    <dgm:cxn modelId="{A4199A05-46D9-45A3-865D-3839635C393C}" type="presOf" srcId="{0C6EB9D1-C558-4F28-8A74-9BF95F8C0C7B}" destId="{A87D061D-215A-48A4-AE48-E6E312E02DCE}" srcOrd="0" destOrd="4" presId="urn:microsoft.com/office/officeart/2005/8/layout/vList2"/>
    <dgm:cxn modelId="{AA2A4E0A-BC6B-4895-B3ED-A60ED604618B}" type="presOf" srcId="{C13E9A1F-A979-4099-A0E5-D2B19FA31F8F}" destId="{A87D061D-215A-48A4-AE48-E6E312E02DCE}" srcOrd="0" destOrd="1" presId="urn:microsoft.com/office/officeart/2005/8/layout/vList2"/>
    <dgm:cxn modelId="{C794240F-1CE0-4153-83C0-79F113F61CC2}" type="presOf" srcId="{2A25E42B-0932-4F35-84FA-FBEF9714B8AC}" destId="{A87D061D-215A-48A4-AE48-E6E312E02DCE}" srcOrd="0" destOrd="2" presId="urn:microsoft.com/office/officeart/2005/8/layout/vList2"/>
    <dgm:cxn modelId="{5166AB1A-62F2-489D-90AD-0F59FB414C7E}" type="presOf" srcId="{B064D699-8F41-41F7-9E65-5D9EE44070F6}" destId="{1430FCAC-50BA-4EFA-A4C0-74DD2F165566}" srcOrd="0" destOrd="0" presId="urn:microsoft.com/office/officeart/2005/8/layout/vList2"/>
    <dgm:cxn modelId="{A18AC91B-3383-4985-AF30-79C5178CD624}" type="presOf" srcId="{E5077EA5-E709-47C5-844C-8ADA98A23B7E}" destId="{A87D061D-215A-48A4-AE48-E6E312E02DCE}" srcOrd="0" destOrd="3" presId="urn:microsoft.com/office/officeart/2005/8/layout/vList2"/>
    <dgm:cxn modelId="{C14E641D-8006-4E52-B6D9-841066BB1F72}" srcId="{B064D699-8F41-41F7-9E65-5D9EE44070F6}" destId="{8B628401-B61E-4AC5-8AD3-D7FBEEF0A43F}" srcOrd="0" destOrd="0" parTransId="{0904A4B7-DA84-4A0C-B2FD-E42FE2072FCA}" sibTransId="{18608E6F-3486-46CB-BB0E-1097C8162B63}"/>
    <dgm:cxn modelId="{96A5AF3D-818F-4D34-BB41-19E76554C839}" srcId="{B064D699-8F41-41F7-9E65-5D9EE44070F6}" destId="{0C6EB9D1-C558-4F28-8A74-9BF95F8C0C7B}" srcOrd="4" destOrd="0" parTransId="{26A69752-ED12-4170-B16B-82FA93D2BF99}" sibTransId="{B3EF9612-6CB6-48E8-9A7C-6E3FD68706AF}"/>
    <dgm:cxn modelId="{A06C8344-0C46-463E-8B84-C37554561BA8}" srcId="{9BD1A0FA-9B25-4A18-B610-A8DBD2EDD7FE}" destId="{B064D699-8F41-41F7-9E65-5D9EE44070F6}" srcOrd="0" destOrd="0" parTransId="{732C2328-915D-4C62-AFF2-460319E0102C}" sibTransId="{1958E4C7-389E-41F5-8DE9-5B2C634CE1EF}"/>
    <dgm:cxn modelId="{F4F16B4A-5411-4431-A668-62B786AFB24C}" type="presOf" srcId="{9BD1A0FA-9B25-4A18-B610-A8DBD2EDD7FE}" destId="{9E8FC6EA-1FDC-4628-AD43-38B21B919143}" srcOrd="0" destOrd="0" presId="urn:microsoft.com/office/officeart/2005/8/layout/vList2"/>
    <dgm:cxn modelId="{D1C7AD4C-86F1-462B-AB6E-130801C70CAF}" srcId="{B064D699-8F41-41F7-9E65-5D9EE44070F6}" destId="{E5077EA5-E709-47C5-844C-8ADA98A23B7E}" srcOrd="3" destOrd="0" parTransId="{529FFE00-8032-40F6-8508-19EE05ABE598}" sibTransId="{F7E35F20-884A-4C9A-BFC3-C605D0016AD9}"/>
    <dgm:cxn modelId="{1A07D5AA-F2AC-432F-BA1B-127105002DC1}" type="presOf" srcId="{8B628401-B61E-4AC5-8AD3-D7FBEEF0A43F}" destId="{A87D061D-215A-48A4-AE48-E6E312E02DCE}" srcOrd="0" destOrd="0" presId="urn:microsoft.com/office/officeart/2005/8/layout/vList2"/>
    <dgm:cxn modelId="{13FA05BD-95D6-4E3C-8332-D6BA1CF1639E}" srcId="{B064D699-8F41-41F7-9E65-5D9EE44070F6}" destId="{C13E9A1F-A979-4099-A0E5-D2B19FA31F8F}" srcOrd="1" destOrd="0" parTransId="{76508FFB-EFAF-4736-A3D6-0832A03B7B71}" sibTransId="{860886C2-3D63-4BE9-B9EF-C71BB71E79EF}"/>
    <dgm:cxn modelId="{CBC684DE-4001-4B3B-814A-E53A24A7C991}" srcId="{B064D699-8F41-41F7-9E65-5D9EE44070F6}" destId="{2A25E42B-0932-4F35-84FA-FBEF9714B8AC}" srcOrd="2" destOrd="0" parTransId="{736F3AA6-728C-4C5B-896D-62CE5FF2E2C1}" sibTransId="{6489321B-B88C-4DC9-99BB-B6A503698CBF}"/>
    <dgm:cxn modelId="{B3D2E189-6CCA-45BA-AF87-0BCDF85AF9AD}" type="presParOf" srcId="{9E8FC6EA-1FDC-4628-AD43-38B21B919143}" destId="{1430FCAC-50BA-4EFA-A4C0-74DD2F165566}" srcOrd="0" destOrd="0" presId="urn:microsoft.com/office/officeart/2005/8/layout/vList2"/>
    <dgm:cxn modelId="{3C93812E-2484-4E74-983B-E9C0965ADAA1}" type="presParOf" srcId="{9E8FC6EA-1FDC-4628-AD43-38B21B919143}" destId="{A87D061D-215A-48A4-AE48-E6E312E02DC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792628-D44D-4A79-A9F5-9B28E59047B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D648D9D-C06C-4A8A-ACDA-3B8B791ACA34}">
      <dgm:prSet/>
      <dgm:spPr/>
      <dgm:t>
        <a:bodyPr/>
        <a:lstStyle/>
        <a:p>
          <a:pPr>
            <a:lnSpc>
              <a:spcPct val="100000"/>
            </a:lnSpc>
          </a:pPr>
          <a:r>
            <a:rPr lang="en-AE" b="1" dirty="0"/>
            <a:t>Focus on quality - </a:t>
          </a:r>
          <a:r>
            <a:rPr lang="en-AE" dirty="0"/>
            <a:t>Interestingly, the number of bedrooms, bathrooms, and floors has minimal impact on house prices. This suggests that the overall size of the home is more important than its internal layout.</a:t>
          </a:r>
          <a:endParaRPr lang="en-US" dirty="0"/>
        </a:p>
      </dgm:t>
    </dgm:pt>
    <dgm:pt modelId="{70600361-E70C-451B-A98A-EABB4897F060}" type="parTrans" cxnId="{A0687514-FF53-436C-B2FD-6CA96CFA190B}">
      <dgm:prSet/>
      <dgm:spPr/>
      <dgm:t>
        <a:bodyPr/>
        <a:lstStyle/>
        <a:p>
          <a:endParaRPr lang="en-US"/>
        </a:p>
      </dgm:t>
    </dgm:pt>
    <dgm:pt modelId="{E8053202-38E5-499C-8F62-3A12EFDB8C40}" type="sibTrans" cxnId="{A0687514-FF53-436C-B2FD-6CA96CFA190B}">
      <dgm:prSet/>
      <dgm:spPr/>
      <dgm:t>
        <a:bodyPr/>
        <a:lstStyle/>
        <a:p>
          <a:endParaRPr lang="en-US"/>
        </a:p>
      </dgm:t>
    </dgm:pt>
    <dgm:pt modelId="{0260ECA0-AAD6-4AA9-8EC3-1E2DA65B34AD}">
      <dgm:prSet/>
      <dgm:spPr/>
      <dgm:t>
        <a:bodyPr/>
        <a:lstStyle/>
        <a:p>
          <a:pPr>
            <a:lnSpc>
              <a:spcPct val="100000"/>
            </a:lnSpc>
          </a:pPr>
          <a:r>
            <a:rPr lang="en-AE" b="1" dirty="0"/>
            <a:t>Prediction model - </a:t>
          </a:r>
          <a:r>
            <a:rPr lang="en-AE" dirty="0"/>
            <a:t>With an accurate and well-fitting prediction model, we can expect price predictions to deviate minimally from actual prices. This can help stakeholders get a reliable approximation of a house's expected price based on different features.</a:t>
          </a:r>
          <a:endParaRPr lang="en-US" dirty="0"/>
        </a:p>
      </dgm:t>
    </dgm:pt>
    <dgm:pt modelId="{10A99B3C-C96C-4413-A0DC-70A1F9C0E202}" type="parTrans" cxnId="{E30E7E0C-6F67-4308-B476-822D6044D9E5}">
      <dgm:prSet/>
      <dgm:spPr/>
      <dgm:t>
        <a:bodyPr/>
        <a:lstStyle/>
        <a:p>
          <a:endParaRPr lang="en-US"/>
        </a:p>
      </dgm:t>
    </dgm:pt>
    <dgm:pt modelId="{0B2A950F-EA91-44E4-9C88-E918124CB790}" type="sibTrans" cxnId="{E30E7E0C-6F67-4308-B476-822D6044D9E5}">
      <dgm:prSet/>
      <dgm:spPr/>
      <dgm:t>
        <a:bodyPr/>
        <a:lstStyle/>
        <a:p>
          <a:endParaRPr lang="en-US"/>
        </a:p>
      </dgm:t>
    </dgm:pt>
    <dgm:pt modelId="{331ED9E2-0D72-4E15-B0EF-E1F810D8B825}">
      <dgm:prSet/>
      <dgm:spPr/>
      <dgm:t>
        <a:bodyPr/>
        <a:lstStyle/>
        <a:p>
          <a:pPr>
            <a:lnSpc>
              <a:spcPct val="100000"/>
            </a:lnSpc>
          </a:pPr>
          <a:r>
            <a:rPr lang="en-AE" b="1" dirty="0"/>
            <a:t>Decision-making - </a:t>
          </a:r>
          <a:r>
            <a:rPr lang="en-AE" dirty="0"/>
            <a:t>The feature importance derived from the model can guide buyers and sellers to focus on key factors that significantly impact property prices, while also identifying features that have little effect on value. This knowledge can lead to better decision-making in real estate.</a:t>
          </a:r>
          <a:endParaRPr lang="en-US" dirty="0"/>
        </a:p>
      </dgm:t>
    </dgm:pt>
    <dgm:pt modelId="{726AE4A3-A3EC-41ED-B789-9D9E3F963536}" type="parTrans" cxnId="{8399A0BB-8526-4E69-A575-A49FEA734BC2}">
      <dgm:prSet/>
      <dgm:spPr/>
      <dgm:t>
        <a:bodyPr/>
        <a:lstStyle/>
        <a:p>
          <a:endParaRPr lang="en-US"/>
        </a:p>
      </dgm:t>
    </dgm:pt>
    <dgm:pt modelId="{1BD00DFD-CDCA-4012-9F3D-1B647B805D29}" type="sibTrans" cxnId="{8399A0BB-8526-4E69-A575-A49FEA734BC2}">
      <dgm:prSet/>
      <dgm:spPr/>
      <dgm:t>
        <a:bodyPr/>
        <a:lstStyle/>
        <a:p>
          <a:endParaRPr lang="en-US"/>
        </a:p>
      </dgm:t>
    </dgm:pt>
    <dgm:pt modelId="{76AC4DDE-EA29-495E-8CF0-8F7D8D66EA09}">
      <dgm:prSet/>
      <dgm:spPr/>
      <dgm:t>
        <a:bodyPr/>
        <a:lstStyle/>
        <a:p>
          <a:pPr>
            <a:lnSpc>
              <a:spcPct val="100000"/>
            </a:lnSpc>
          </a:pPr>
          <a:r>
            <a:rPr lang="en-AE" b="1" dirty="0"/>
            <a:t>Accessibility - </a:t>
          </a:r>
          <a:r>
            <a:rPr lang="en-AE" dirty="0"/>
            <a:t>This understanding will enable more informed business decisions and enhance the experience for buyers seeking homes in their desired price range with the most valued features. </a:t>
          </a:r>
          <a:endParaRPr lang="en-US" dirty="0"/>
        </a:p>
      </dgm:t>
    </dgm:pt>
    <dgm:pt modelId="{AB60C986-DD03-4A3E-83EF-3FD7A0199C2B}" type="parTrans" cxnId="{372FAF65-250F-4975-B49D-1747E532E20B}">
      <dgm:prSet/>
      <dgm:spPr/>
      <dgm:t>
        <a:bodyPr/>
        <a:lstStyle/>
        <a:p>
          <a:endParaRPr lang="en-US"/>
        </a:p>
      </dgm:t>
    </dgm:pt>
    <dgm:pt modelId="{5FB4C71A-7852-4CF0-A7EC-31A9420DA952}" type="sibTrans" cxnId="{372FAF65-250F-4975-B49D-1747E532E20B}">
      <dgm:prSet/>
      <dgm:spPr/>
      <dgm:t>
        <a:bodyPr/>
        <a:lstStyle/>
        <a:p>
          <a:endParaRPr lang="en-US"/>
        </a:p>
      </dgm:t>
    </dgm:pt>
    <dgm:pt modelId="{F01808D6-86E5-4F4E-8A5C-87A01F82AEAE}" type="pres">
      <dgm:prSet presAssocID="{B6792628-D44D-4A79-A9F5-9B28E59047B9}" presName="root" presStyleCnt="0">
        <dgm:presLayoutVars>
          <dgm:dir/>
          <dgm:resizeHandles val="exact"/>
        </dgm:presLayoutVars>
      </dgm:prSet>
      <dgm:spPr/>
    </dgm:pt>
    <dgm:pt modelId="{DBE47A58-ADF4-4291-B2AC-F0B48047897A}" type="pres">
      <dgm:prSet presAssocID="{0D648D9D-C06C-4A8A-ACDA-3B8B791ACA34}" presName="compNode" presStyleCnt="0"/>
      <dgm:spPr/>
    </dgm:pt>
    <dgm:pt modelId="{897C5CB7-DD94-46D7-B57E-58E1598FFDBC}" type="pres">
      <dgm:prSet presAssocID="{0D648D9D-C06C-4A8A-ACDA-3B8B791ACA34}" presName="bgRect" presStyleLbl="bgShp" presStyleIdx="0" presStyleCnt="4"/>
      <dgm:spPr/>
    </dgm:pt>
    <dgm:pt modelId="{B0B1E97E-2FFD-4194-80C5-E277A99ACF66}" type="pres">
      <dgm:prSet presAssocID="{0D648D9D-C06C-4A8A-ACDA-3B8B791ACA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burban scene"/>
        </a:ext>
      </dgm:extLst>
    </dgm:pt>
    <dgm:pt modelId="{250833DA-77D1-4EC4-8508-DEBFE320492C}" type="pres">
      <dgm:prSet presAssocID="{0D648D9D-C06C-4A8A-ACDA-3B8B791ACA34}" presName="spaceRect" presStyleCnt="0"/>
      <dgm:spPr/>
    </dgm:pt>
    <dgm:pt modelId="{43D3079D-F9D3-4742-804A-AFC96150BC4E}" type="pres">
      <dgm:prSet presAssocID="{0D648D9D-C06C-4A8A-ACDA-3B8B791ACA34}" presName="parTx" presStyleLbl="revTx" presStyleIdx="0" presStyleCnt="4">
        <dgm:presLayoutVars>
          <dgm:chMax val="0"/>
          <dgm:chPref val="0"/>
        </dgm:presLayoutVars>
      </dgm:prSet>
      <dgm:spPr/>
    </dgm:pt>
    <dgm:pt modelId="{2929B7E7-580E-45F8-AF7C-275F4AB42D74}" type="pres">
      <dgm:prSet presAssocID="{E8053202-38E5-499C-8F62-3A12EFDB8C40}" presName="sibTrans" presStyleCnt="0"/>
      <dgm:spPr/>
    </dgm:pt>
    <dgm:pt modelId="{BD08E5B6-58C2-4629-977D-D17FE7C9D4B7}" type="pres">
      <dgm:prSet presAssocID="{0260ECA0-AAD6-4AA9-8EC3-1E2DA65B34AD}" presName="compNode" presStyleCnt="0"/>
      <dgm:spPr/>
    </dgm:pt>
    <dgm:pt modelId="{2AFD25C6-542D-4C16-88A0-006EE9D33561}" type="pres">
      <dgm:prSet presAssocID="{0260ECA0-AAD6-4AA9-8EC3-1E2DA65B34AD}" presName="bgRect" presStyleLbl="bgShp" presStyleIdx="1" presStyleCnt="4"/>
      <dgm:spPr/>
    </dgm:pt>
    <dgm:pt modelId="{37162003-B3E6-462B-AD3A-4925999FC6B5}" type="pres">
      <dgm:prSet presAssocID="{0260ECA0-AAD6-4AA9-8EC3-1E2DA65B34A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ce"/>
        </a:ext>
      </dgm:extLst>
    </dgm:pt>
    <dgm:pt modelId="{6459CCDB-2994-4831-B0AA-4BEAFCA2E0BF}" type="pres">
      <dgm:prSet presAssocID="{0260ECA0-AAD6-4AA9-8EC3-1E2DA65B34AD}" presName="spaceRect" presStyleCnt="0"/>
      <dgm:spPr/>
    </dgm:pt>
    <dgm:pt modelId="{DD19F691-DCDA-4D21-A765-3E719D2B7668}" type="pres">
      <dgm:prSet presAssocID="{0260ECA0-AAD6-4AA9-8EC3-1E2DA65B34AD}" presName="parTx" presStyleLbl="revTx" presStyleIdx="1" presStyleCnt="4">
        <dgm:presLayoutVars>
          <dgm:chMax val="0"/>
          <dgm:chPref val="0"/>
        </dgm:presLayoutVars>
      </dgm:prSet>
      <dgm:spPr/>
    </dgm:pt>
    <dgm:pt modelId="{694B0E33-FDF3-4787-B1B7-6BB0C7A35DA1}" type="pres">
      <dgm:prSet presAssocID="{0B2A950F-EA91-44E4-9C88-E918124CB790}" presName="sibTrans" presStyleCnt="0"/>
      <dgm:spPr/>
    </dgm:pt>
    <dgm:pt modelId="{6D6AF468-E680-4DA4-8297-B9D9156006F0}" type="pres">
      <dgm:prSet presAssocID="{331ED9E2-0D72-4E15-B0EF-E1F810D8B825}" presName="compNode" presStyleCnt="0"/>
      <dgm:spPr/>
    </dgm:pt>
    <dgm:pt modelId="{E43330F1-A43A-4813-8B32-720344D9333F}" type="pres">
      <dgm:prSet presAssocID="{331ED9E2-0D72-4E15-B0EF-E1F810D8B825}" presName="bgRect" presStyleLbl="bgShp" presStyleIdx="2" presStyleCnt="4"/>
      <dgm:spPr/>
    </dgm:pt>
    <dgm:pt modelId="{7D76DD4B-CACC-4A1B-A487-F12E0CE3446E}" type="pres">
      <dgm:prSet presAssocID="{331ED9E2-0D72-4E15-B0EF-E1F810D8B8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AD4BAC03-F48E-418B-ADFA-89DCF119E071}" type="pres">
      <dgm:prSet presAssocID="{331ED9E2-0D72-4E15-B0EF-E1F810D8B825}" presName="spaceRect" presStyleCnt="0"/>
      <dgm:spPr/>
    </dgm:pt>
    <dgm:pt modelId="{0FA19DF4-01CE-4CFC-B242-E7744DF8B410}" type="pres">
      <dgm:prSet presAssocID="{331ED9E2-0D72-4E15-B0EF-E1F810D8B825}" presName="parTx" presStyleLbl="revTx" presStyleIdx="2" presStyleCnt="4">
        <dgm:presLayoutVars>
          <dgm:chMax val="0"/>
          <dgm:chPref val="0"/>
        </dgm:presLayoutVars>
      </dgm:prSet>
      <dgm:spPr/>
    </dgm:pt>
    <dgm:pt modelId="{834A6383-E4EC-4D88-B0DB-2247EF781808}" type="pres">
      <dgm:prSet presAssocID="{1BD00DFD-CDCA-4012-9F3D-1B647B805D29}" presName="sibTrans" presStyleCnt="0"/>
      <dgm:spPr/>
    </dgm:pt>
    <dgm:pt modelId="{C51E7F58-3356-4B0E-BEB0-6DFD9B179DB7}" type="pres">
      <dgm:prSet presAssocID="{76AC4DDE-EA29-495E-8CF0-8F7D8D66EA09}" presName="compNode" presStyleCnt="0"/>
      <dgm:spPr/>
    </dgm:pt>
    <dgm:pt modelId="{9C4C6550-6662-4ED1-8694-9BC0F165A803}" type="pres">
      <dgm:prSet presAssocID="{76AC4DDE-EA29-495E-8CF0-8F7D8D66EA09}" presName="bgRect" presStyleLbl="bgShp" presStyleIdx="3" presStyleCnt="4"/>
      <dgm:spPr/>
    </dgm:pt>
    <dgm:pt modelId="{F8B832BB-358D-4902-9515-495740164FFA}" type="pres">
      <dgm:prSet presAssocID="{76AC4DDE-EA29-495E-8CF0-8F7D8D66EA0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ouse"/>
        </a:ext>
      </dgm:extLst>
    </dgm:pt>
    <dgm:pt modelId="{DEAFB601-20E6-456C-A13A-733E96BCEE0D}" type="pres">
      <dgm:prSet presAssocID="{76AC4DDE-EA29-495E-8CF0-8F7D8D66EA09}" presName="spaceRect" presStyleCnt="0"/>
      <dgm:spPr/>
    </dgm:pt>
    <dgm:pt modelId="{2711C987-DE99-4812-87BA-2B48B26A2C60}" type="pres">
      <dgm:prSet presAssocID="{76AC4DDE-EA29-495E-8CF0-8F7D8D66EA09}" presName="parTx" presStyleLbl="revTx" presStyleIdx="3" presStyleCnt="4">
        <dgm:presLayoutVars>
          <dgm:chMax val="0"/>
          <dgm:chPref val="0"/>
        </dgm:presLayoutVars>
      </dgm:prSet>
      <dgm:spPr/>
    </dgm:pt>
  </dgm:ptLst>
  <dgm:cxnLst>
    <dgm:cxn modelId="{E30E7E0C-6F67-4308-B476-822D6044D9E5}" srcId="{B6792628-D44D-4A79-A9F5-9B28E59047B9}" destId="{0260ECA0-AAD6-4AA9-8EC3-1E2DA65B34AD}" srcOrd="1" destOrd="0" parTransId="{10A99B3C-C96C-4413-A0DC-70A1F9C0E202}" sibTransId="{0B2A950F-EA91-44E4-9C88-E918124CB790}"/>
    <dgm:cxn modelId="{A0687514-FF53-436C-B2FD-6CA96CFA190B}" srcId="{B6792628-D44D-4A79-A9F5-9B28E59047B9}" destId="{0D648D9D-C06C-4A8A-ACDA-3B8B791ACA34}" srcOrd="0" destOrd="0" parTransId="{70600361-E70C-451B-A98A-EABB4897F060}" sibTransId="{E8053202-38E5-499C-8F62-3A12EFDB8C40}"/>
    <dgm:cxn modelId="{673A4B2F-C4A7-414E-9980-1321E5A03689}" type="presOf" srcId="{331ED9E2-0D72-4E15-B0EF-E1F810D8B825}" destId="{0FA19DF4-01CE-4CFC-B242-E7744DF8B410}" srcOrd="0" destOrd="0" presId="urn:microsoft.com/office/officeart/2018/2/layout/IconVerticalSolidList"/>
    <dgm:cxn modelId="{372FAF65-250F-4975-B49D-1747E532E20B}" srcId="{B6792628-D44D-4A79-A9F5-9B28E59047B9}" destId="{76AC4DDE-EA29-495E-8CF0-8F7D8D66EA09}" srcOrd="3" destOrd="0" parTransId="{AB60C986-DD03-4A3E-83EF-3FD7A0199C2B}" sibTransId="{5FB4C71A-7852-4CF0-A7EC-31A9420DA952}"/>
    <dgm:cxn modelId="{6318614F-9A91-44D0-8B9A-929A53A22E36}" type="presOf" srcId="{0D648D9D-C06C-4A8A-ACDA-3B8B791ACA34}" destId="{43D3079D-F9D3-4742-804A-AFC96150BC4E}" srcOrd="0" destOrd="0" presId="urn:microsoft.com/office/officeart/2018/2/layout/IconVerticalSolidList"/>
    <dgm:cxn modelId="{1E453385-E676-497E-A5E8-5DE28FA70CE5}" type="presOf" srcId="{76AC4DDE-EA29-495E-8CF0-8F7D8D66EA09}" destId="{2711C987-DE99-4812-87BA-2B48B26A2C60}" srcOrd="0" destOrd="0" presId="urn:microsoft.com/office/officeart/2018/2/layout/IconVerticalSolidList"/>
    <dgm:cxn modelId="{627E458B-4F10-4D24-B70D-412B9CE3802A}" type="presOf" srcId="{B6792628-D44D-4A79-A9F5-9B28E59047B9}" destId="{F01808D6-86E5-4F4E-8A5C-87A01F82AEAE}" srcOrd="0" destOrd="0" presId="urn:microsoft.com/office/officeart/2018/2/layout/IconVerticalSolidList"/>
    <dgm:cxn modelId="{8399A0BB-8526-4E69-A575-A49FEA734BC2}" srcId="{B6792628-D44D-4A79-A9F5-9B28E59047B9}" destId="{331ED9E2-0D72-4E15-B0EF-E1F810D8B825}" srcOrd="2" destOrd="0" parTransId="{726AE4A3-A3EC-41ED-B789-9D9E3F963536}" sibTransId="{1BD00DFD-CDCA-4012-9F3D-1B647B805D29}"/>
    <dgm:cxn modelId="{92C523DC-7B67-4D9F-8C43-699E0F9EFE42}" type="presOf" srcId="{0260ECA0-AAD6-4AA9-8EC3-1E2DA65B34AD}" destId="{DD19F691-DCDA-4D21-A765-3E719D2B7668}" srcOrd="0" destOrd="0" presId="urn:microsoft.com/office/officeart/2018/2/layout/IconVerticalSolidList"/>
    <dgm:cxn modelId="{9B7F1B8D-65A6-4431-9ABB-BEC7C2668AE5}" type="presParOf" srcId="{F01808D6-86E5-4F4E-8A5C-87A01F82AEAE}" destId="{DBE47A58-ADF4-4291-B2AC-F0B48047897A}" srcOrd="0" destOrd="0" presId="urn:microsoft.com/office/officeart/2018/2/layout/IconVerticalSolidList"/>
    <dgm:cxn modelId="{CA87104A-9458-4DF9-9A3B-6715EDE55E58}" type="presParOf" srcId="{DBE47A58-ADF4-4291-B2AC-F0B48047897A}" destId="{897C5CB7-DD94-46D7-B57E-58E1598FFDBC}" srcOrd="0" destOrd="0" presId="urn:microsoft.com/office/officeart/2018/2/layout/IconVerticalSolidList"/>
    <dgm:cxn modelId="{9ABFB546-531F-4E00-8C76-D02BEE4FA63F}" type="presParOf" srcId="{DBE47A58-ADF4-4291-B2AC-F0B48047897A}" destId="{B0B1E97E-2FFD-4194-80C5-E277A99ACF66}" srcOrd="1" destOrd="0" presId="urn:microsoft.com/office/officeart/2018/2/layout/IconVerticalSolidList"/>
    <dgm:cxn modelId="{29E74111-7276-4C2C-83CB-BEC6CED65D05}" type="presParOf" srcId="{DBE47A58-ADF4-4291-B2AC-F0B48047897A}" destId="{250833DA-77D1-4EC4-8508-DEBFE320492C}" srcOrd="2" destOrd="0" presId="urn:microsoft.com/office/officeart/2018/2/layout/IconVerticalSolidList"/>
    <dgm:cxn modelId="{093FEDC5-E8EC-40A7-82D4-4100BA603ABB}" type="presParOf" srcId="{DBE47A58-ADF4-4291-B2AC-F0B48047897A}" destId="{43D3079D-F9D3-4742-804A-AFC96150BC4E}" srcOrd="3" destOrd="0" presId="urn:microsoft.com/office/officeart/2018/2/layout/IconVerticalSolidList"/>
    <dgm:cxn modelId="{E7F292A6-68B9-48F1-8692-A03A93A5D6D3}" type="presParOf" srcId="{F01808D6-86E5-4F4E-8A5C-87A01F82AEAE}" destId="{2929B7E7-580E-45F8-AF7C-275F4AB42D74}" srcOrd="1" destOrd="0" presId="urn:microsoft.com/office/officeart/2018/2/layout/IconVerticalSolidList"/>
    <dgm:cxn modelId="{E19D0E80-AAD3-4F2B-B9EA-D44196BB7348}" type="presParOf" srcId="{F01808D6-86E5-4F4E-8A5C-87A01F82AEAE}" destId="{BD08E5B6-58C2-4629-977D-D17FE7C9D4B7}" srcOrd="2" destOrd="0" presId="urn:microsoft.com/office/officeart/2018/2/layout/IconVerticalSolidList"/>
    <dgm:cxn modelId="{AE076DBD-4C44-42F1-86AA-C8C2531EE194}" type="presParOf" srcId="{BD08E5B6-58C2-4629-977D-D17FE7C9D4B7}" destId="{2AFD25C6-542D-4C16-88A0-006EE9D33561}" srcOrd="0" destOrd="0" presId="urn:microsoft.com/office/officeart/2018/2/layout/IconVerticalSolidList"/>
    <dgm:cxn modelId="{4017F448-EDD8-4655-93C2-CA0938AD37B0}" type="presParOf" srcId="{BD08E5B6-58C2-4629-977D-D17FE7C9D4B7}" destId="{37162003-B3E6-462B-AD3A-4925999FC6B5}" srcOrd="1" destOrd="0" presId="urn:microsoft.com/office/officeart/2018/2/layout/IconVerticalSolidList"/>
    <dgm:cxn modelId="{D3B0597B-39C0-495F-B9F4-F445879F0217}" type="presParOf" srcId="{BD08E5B6-58C2-4629-977D-D17FE7C9D4B7}" destId="{6459CCDB-2994-4831-B0AA-4BEAFCA2E0BF}" srcOrd="2" destOrd="0" presId="urn:microsoft.com/office/officeart/2018/2/layout/IconVerticalSolidList"/>
    <dgm:cxn modelId="{81EF0C00-EA05-432E-963F-B20F74D05F73}" type="presParOf" srcId="{BD08E5B6-58C2-4629-977D-D17FE7C9D4B7}" destId="{DD19F691-DCDA-4D21-A765-3E719D2B7668}" srcOrd="3" destOrd="0" presId="urn:microsoft.com/office/officeart/2018/2/layout/IconVerticalSolidList"/>
    <dgm:cxn modelId="{AF947EC7-1492-4606-9298-865237D280E9}" type="presParOf" srcId="{F01808D6-86E5-4F4E-8A5C-87A01F82AEAE}" destId="{694B0E33-FDF3-4787-B1B7-6BB0C7A35DA1}" srcOrd="3" destOrd="0" presId="urn:microsoft.com/office/officeart/2018/2/layout/IconVerticalSolidList"/>
    <dgm:cxn modelId="{963ABAFA-5E2D-46B1-84B9-79DB21FD89CE}" type="presParOf" srcId="{F01808D6-86E5-4F4E-8A5C-87A01F82AEAE}" destId="{6D6AF468-E680-4DA4-8297-B9D9156006F0}" srcOrd="4" destOrd="0" presId="urn:microsoft.com/office/officeart/2018/2/layout/IconVerticalSolidList"/>
    <dgm:cxn modelId="{8C8431FF-9F24-40AB-BAA8-DDE1EAD1CD19}" type="presParOf" srcId="{6D6AF468-E680-4DA4-8297-B9D9156006F0}" destId="{E43330F1-A43A-4813-8B32-720344D9333F}" srcOrd="0" destOrd="0" presId="urn:microsoft.com/office/officeart/2018/2/layout/IconVerticalSolidList"/>
    <dgm:cxn modelId="{6EDF2ED3-3532-4336-B1E7-42DCDD9741E3}" type="presParOf" srcId="{6D6AF468-E680-4DA4-8297-B9D9156006F0}" destId="{7D76DD4B-CACC-4A1B-A487-F12E0CE3446E}" srcOrd="1" destOrd="0" presId="urn:microsoft.com/office/officeart/2018/2/layout/IconVerticalSolidList"/>
    <dgm:cxn modelId="{774F5FE7-6391-4B8E-A31C-0C12803BA414}" type="presParOf" srcId="{6D6AF468-E680-4DA4-8297-B9D9156006F0}" destId="{AD4BAC03-F48E-418B-ADFA-89DCF119E071}" srcOrd="2" destOrd="0" presId="urn:microsoft.com/office/officeart/2018/2/layout/IconVerticalSolidList"/>
    <dgm:cxn modelId="{EF0336A7-AA3A-4575-8BD9-D9EA4F5E0924}" type="presParOf" srcId="{6D6AF468-E680-4DA4-8297-B9D9156006F0}" destId="{0FA19DF4-01CE-4CFC-B242-E7744DF8B410}" srcOrd="3" destOrd="0" presId="urn:microsoft.com/office/officeart/2018/2/layout/IconVerticalSolidList"/>
    <dgm:cxn modelId="{6AB88096-DDC1-4359-A19D-CAB0CACD5F69}" type="presParOf" srcId="{F01808D6-86E5-4F4E-8A5C-87A01F82AEAE}" destId="{834A6383-E4EC-4D88-B0DB-2247EF781808}" srcOrd="5" destOrd="0" presId="urn:microsoft.com/office/officeart/2018/2/layout/IconVerticalSolidList"/>
    <dgm:cxn modelId="{7FBAFFE0-5F95-4E51-B5C0-9AC35CBE61D1}" type="presParOf" srcId="{F01808D6-86E5-4F4E-8A5C-87A01F82AEAE}" destId="{C51E7F58-3356-4B0E-BEB0-6DFD9B179DB7}" srcOrd="6" destOrd="0" presId="urn:microsoft.com/office/officeart/2018/2/layout/IconVerticalSolidList"/>
    <dgm:cxn modelId="{2FEDDC9F-17E0-4075-8E8B-7C541189C64F}" type="presParOf" srcId="{C51E7F58-3356-4B0E-BEB0-6DFD9B179DB7}" destId="{9C4C6550-6662-4ED1-8694-9BC0F165A803}" srcOrd="0" destOrd="0" presId="urn:microsoft.com/office/officeart/2018/2/layout/IconVerticalSolidList"/>
    <dgm:cxn modelId="{C4349A22-E4BA-455D-849D-03F3A49D28CF}" type="presParOf" srcId="{C51E7F58-3356-4B0E-BEB0-6DFD9B179DB7}" destId="{F8B832BB-358D-4902-9515-495740164FFA}" srcOrd="1" destOrd="0" presId="urn:microsoft.com/office/officeart/2018/2/layout/IconVerticalSolidList"/>
    <dgm:cxn modelId="{F7362A3A-DF0F-4D0F-9D22-DABD830306DC}" type="presParOf" srcId="{C51E7F58-3356-4B0E-BEB0-6DFD9B179DB7}" destId="{DEAFB601-20E6-456C-A13A-733E96BCEE0D}" srcOrd="2" destOrd="0" presId="urn:microsoft.com/office/officeart/2018/2/layout/IconVerticalSolidList"/>
    <dgm:cxn modelId="{E4A5220B-E6CD-4501-BDE5-62AF43F7888A}" type="presParOf" srcId="{C51E7F58-3356-4B0E-BEB0-6DFD9B179DB7}" destId="{2711C987-DE99-4812-87BA-2B48B26A2C6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DF59F9-4524-4C26-A781-D4E4758ED754}">
      <dsp:nvSpPr>
        <dsp:cNvPr id="0" name=""/>
        <dsp:cNvSpPr/>
      </dsp:nvSpPr>
      <dsp:spPr>
        <a:xfrm>
          <a:off x="0" y="97334"/>
          <a:ext cx="10016837"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1" kern="1200"/>
            <a:t>OBJECTIVES</a:t>
          </a:r>
          <a:endParaRPr lang="en-US" sz="4100" kern="1200"/>
        </a:p>
      </dsp:txBody>
      <dsp:txXfrm>
        <a:off x="48005" y="145339"/>
        <a:ext cx="9920827" cy="887374"/>
      </dsp:txXfrm>
    </dsp:sp>
    <dsp:sp modelId="{65900F1B-8B9F-413D-92DB-346E940BF15B}">
      <dsp:nvSpPr>
        <dsp:cNvPr id="0" name=""/>
        <dsp:cNvSpPr/>
      </dsp:nvSpPr>
      <dsp:spPr>
        <a:xfrm>
          <a:off x="0" y="1080719"/>
          <a:ext cx="10016837" cy="534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35"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US" sz="3200" b="1" kern="1200"/>
            <a:t>Accurate Valuation</a:t>
          </a:r>
          <a:r>
            <a:rPr lang="en-US" sz="3200" kern="1200"/>
            <a:t>: Determine a realistic and accurate market value for the house that reflects its true worth.</a:t>
          </a:r>
        </a:p>
        <a:p>
          <a:pPr marL="285750" lvl="1" indent="-285750" algn="l" defTabSz="1422400">
            <a:lnSpc>
              <a:spcPct val="90000"/>
            </a:lnSpc>
            <a:spcBef>
              <a:spcPct val="0"/>
            </a:spcBef>
            <a:spcAft>
              <a:spcPct val="20000"/>
            </a:spcAft>
            <a:buChar char="•"/>
          </a:pPr>
          <a:r>
            <a:rPr lang="en-US" sz="3200" b="1" kern="1200"/>
            <a:t>Informed Decision-Making</a:t>
          </a:r>
          <a:r>
            <a:rPr lang="en-US" sz="3200" kern="1200"/>
            <a:t>: Provide the homeowner with enough information to make an informed decision about pricing the house for sale.</a:t>
          </a:r>
        </a:p>
        <a:p>
          <a:pPr marL="285750" lvl="1" indent="-285750" algn="l" defTabSz="1422400">
            <a:lnSpc>
              <a:spcPct val="90000"/>
            </a:lnSpc>
            <a:spcBef>
              <a:spcPct val="0"/>
            </a:spcBef>
            <a:spcAft>
              <a:spcPct val="20000"/>
            </a:spcAft>
            <a:buChar char="•"/>
          </a:pPr>
          <a:r>
            <a:rPr lang="en-US" sz="3200" b="1" kern="1200" dirty="0"/>
            <a:t>Market Competitiveness</a:t>
          </a:r>
          <a:r>
            <a:rPr lang="en-US" sz="3200" kern="1200" dirty="0"/>
            <a:t>: Ensure the house is priced competitively within the current real estate market to attract potential buyers.</a:t>
          </a:r>
        </a:p>
        <a:p>
          <a:pPr marL="285750" lvl="1" indent="-285750" algn="l" defTabSz="1422400">
            <a:lnSpc>
              <a:spcPct val="90000"/>
            </a:lnSpc>
            <a:spcBef>
              <a:spcPct val="0"/>
            </a:spcBef>
            <a:spcAft>
              <a:spcPct val="20000"/>
            </a:spcAft>
            <a:buChar char="•"/>
          </a:pPr>
          <a:r>
            <a:rPr lang="en-US" sz="3200" b="1" kern="1200"/>
            <a:t>User-Friendly Report</a:t>
          </a:r>
          <a:r>
            <a:rPr lang="en-US" sz="3200" kern="1200"/>
            <a:t>: Deliver a clear and concise report summarizing the findings and recommendations for the homeowner.</a:t>
          </a:r>
        </a:p>
      </dsp:txBody>
      <dsp:txXfrm>
        <a:off x="0" y="1080719"/>
        <a:ext cx="10016837" cy="53468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5C289E-0F46-4322-B0E0-97243FB27D4F}">
      <dsp:nvSpPr>
        <dsp:cNvPr id="0" name=""/>
        <dsp:cNvSpPr/>
      </dsp:nvSpPr>
      <dsp:spPr>
        <a:xfrm>
          <a:off x="0" y="26612"/>
          <a:ext cx="9989127" cy="8634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a:t>SCOPE</a:t>
          </a:r>
          <a:endParaRPr lang="en-US" sz="3600" kern="1200"/>
        </a:p>
      </dsp:txBody>
      <dsp:txXfrm>
        <a:off x="42151" y="68763"/>
        <a:ext cx="9904825" cy="779158"/>
      </dsp:txXfrm>
    </dsp:sp>
    <dsp:sp modelId="{77F890AA-C4B0-49F6-9340-078B71669FB2}">
      <dsp:nvSpPr>
        <dsp:cNvPr id="0" name=""/>
        <dsp:cNvSpPr/>
      </dsp:nvSpPr>
      <dsp:spPr>
        <a:xfrm>
          <a:off x="0" y="890072"/>
          <a:ext cx="9989127" cy="2161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55"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b="1" kern="1200" dirty="0"/>
            <a:t>Comparable Market Analysis</a:t>
          </a:r>
          <a:r>
            <a:rPr lang="en-US" sz="2800" kern="1200" dirty="0"/>
            <a:t>: Identify and analyze similar properties (comps) in the neighborhood that have been sold recently to establish a price range.</a:t>
          </a:r>
        </a:p>
        <a:p>
          <a:pPr marL="285750" lvl="1" indent="-285750" algn="l" defTabSz="1244600">
            <a:lnSpc>
              <a:spcPct val="90000"/>
            </a:lnSpc>
            <a:spcBef>
              <a:spcPct val="0"/>
            </a:spcBef>
            <a:spcAft>
              <a:spcPct val="20000"/>
            </a:spcAft>
            <a:buChar char="•"/>
          </a:pPr>
          <a:r>
            <a:rPr lang="en-US" sz="2800" b="1" kern="1200"/>
            <a:t>Feature Analysis</a:t>
          </a:r>
          <a:r>
            <a:rPr lang="en-US" sz="2800" kern="1200"/>
            <a:t>: Evaluate how specific features and characteristics of the house contribute to its overall value.</a:t>
          </a:r>
        </a:p>
      </dsp:txBody>
      <dsp:txXfrm>
        <a:off x="0" y="890072"/>
        <a:ext cx="9989127" cy="21610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A1EF72-FD62-4DD7-8CD3-E4ADFB0119FD}">
      <dsp:nvSpPr>
        <dsp:cNvPr id="0" name=""/>
        <dsp:cNvSpPr/>
      </dsp:nvSpPr>
      <dsp:spPr>
        <a:xfrm>
          <a:off x="0" y="0"/>
          <a:ext cx="106963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F9E15C-BB4C-4DD1-9684-23EE71538BD6}">
      <dsp:nvSpPr>
        <dsp:cNvPr id="0" name=""/>
        <dsp:cNvSpPr/>
      </dsp:nvSpPr>
      <dsp:spPr>
        <a:xfrm>
          <a:off x="0" y="0"/>
          <a:ext cx="10696338" cy="549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Bookerly" panose="02020602040305020204" pitchFamily="18" charset="0"/>
              <a:ea typeface="Bookerly" panose="02020602040305020204" pitchFamily="18" charset="0"/>
              <a:cs typeface="Bookerly" panose="02020602040305020204" pitchFamily="18" charset="0"/>
            </a:rPr>
            <a:t>7 different classification models were tried out:</a:t>
          </a:r>
        </a:p>
      </dsp:txBody>
      <dsp:txXfrm>
        <a:off x="0" y="0"/>
        <a:ext cx="10696338" cy="549257"/>
      </dsp:txXfrm>
    </dsp:sp>
    <dsp:sp modelId="{437BC3E7-7E98-4550-B9C7-E8CB9D74A674}">
      <dsp:nvSpPr>
        <dsp:cNvPr id="0" name=""/>
        <dsp:cNvSpPr/>
      </dsp:nvSpPr>
      <dsp:spPr>
        <a:xfrm>
          <a:off x="0" y="549257"/>
          <a:ext cx="106963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BFAD2B-1644-4D1D-833C-92537C38B03C}">
      <dsp:nvSpPr>
        <dsp:cNvPr id="0" name=""/>
        <dsp:cNvSpPr/>
      </dsp:nvSpPr>
      <dsp:spPr>
        <a:xfrm>
          <a:off x="0" y="549257"/>
          <a:ext cx="10696338" cy="549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latin typeface="Bookerly" panose="02020602040305020204" pitchFamily="18" charset="0"/>
              <a:ea typeface="Bookerly" panose="02020602040305020204" pitchFamily="18" charset="0"/>
              <a:cs typeface="Bookerly" panose="02020602040305020204" pitchFamily="18" charset="0"/>
            </a:rPr>
            <a:t>• 1. Linear Regression</a:t>
          </a:r>
        </a:p>
      </dsp:txBody>
      <dsp:txXfrm>
        <a:off x="0" y="549257"/>
        <a:ext cx="10696338" cy="549257"/>
      </dsp:txXfrm>
    </dsp:sp>
    <dsp:sp modelId="{30E436DC-DAE9-4227-9A85-CA146AB3278B}">
      <dsp:nvSpPr>
        <dsp:cNvPr id="0" name=""/>
        <dsp:cNvSpPr/>
      </dsp:nvSpPr>
      <dsp:spPr>
        <a:xfrm>
          <a:off x="0" y="1098515"/>
          <a:ext cx="106963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C2F2B6-C76D-429D-AD46-FBE0A2D0207D}">
      <dsp:nvSpPr>
        <dsp:cNvPr id="0" name=""/>
        <dsp:cNvSpPr/>
      </dsp:nvSpPr>
      <dsp:spPr>
        <a:xfrm>
          <a:off x="0" y="1098515"/>
          <a:ext cx="10696338" cy="549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Bookerly" panose="02020602040305020204" pitchFamily="18" charset="0"/>
              <a:ea typeface="Bookerly" panose="02020602040305020204" pitchFamily="18" charset="0"/>
              <a:cs typeface="Bookerly" panose="02020602040305020204" pitchFamily="18" charset="0"/>
            </a:rPr>
            <a:t>• 2. Decision tree</a:t>
          </a:r>
        </a:p>
      </dsp:txBody>
      <dsp:txXfrm>
        <a:off x="0" y="1098515"/>
        <a:ext cx="10696338" cy="549257"/>
      </dsp:txXfrm>
    </dsp:sp>
    <dsp:sp modelId="{37EE968E-373B-48F8-B69E-CC0BC25EA782}">
      <dsp:nvSpPr>
        <dsp:cNvPr id="0" name=""/>
        <dsp:cNvSpPr/>
      </dsp:nvSpPr>
      <dsp:spPr>
        <a:xfrm>
          <a:off x="0" y="1647773"/>
          <a:ext cx="106963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DE90A4-E4AF-4829-BF0C-EA46071589BD}">
      <dsp:nvSpPr>
        <dsp:cNvPr id="0" name=""/>
        <dsp:cNvSpPr/>
      </dsp:nvSpPr>
      <dsp:spPr>
        <a:xfrm>
          <a:off x="0" y="1647773"/>
          <a:ext cx="10696338" cy="549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latin typeface="Bookerly" panose="02020602040305020204" pitchFamily="18" charset="0"/>
              <a:ea typeface="Bookerly" panose="02020602040305020204" pitchFamily="18" charset="0"/>
              <a:cs typeface="Bookerly" panose="02020602040305020204" pitchFamily="18" charset="0"/>
            </a:rPr>
            <a:t>• 3. Random forest</a:t>
          </a:r>
        </a:p>
      </dsp:txBody>
      <dsp:txXfrm>
        <a:off x="0" y="1647773"/>
        <a:ext cx="10696338" cy="549257"/>
      </dsp:txXfrm>
    </dsp:sp>
    <dsp:sp modelId="{3FDD7A75-BF44-423B-B9B5-B0009F8CA762}">
      <dsp:nvSpPr>
        <dsp:cNvPr id="0" name=""/>
        <dsp:cNvSpPr/>
      </dsp:nvSpPr>
      <dsp:spPr>
        <a:xfrm>
          <a:off x="0" y="2197031"/>
          <a:ext cx="106963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E35A00-3CDB-4546-ABDF-3B3300FE5C47}">
      <dsp:nvSpPr>
        <dsp:cNvPr id="0" name=""/>
        <dsp:cNvSpPr/>
      </dsp:nvSpPr>
      <dsp:spPr>
        <a:xfrm>
          <a:off x="0" y="2197031"/>
          <a:ext cx="10696338" cy="549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latin typeface="Bookerly" panose="02020602040305020204" pitchFamily="18" charset="0"/>
              <a:ea typeface="Bookerly" panose="02020602040305020204" pitchFamily="18" charset="0"/>
              <a:cs typeface="Bookerly" panose="02020602040305020204" pitchFamily="18" charset="0"/>
            </a:rPr>
            <a:t>• 4. KNN (K nearest neighbour)</a:t>
          </a:r>
        </a:p>
      </dsp:txBody>
      <dsp:txXfrm>
        <a:off x="0" y="2197031"/>
        <a:ext cx="10696338" cy="549257"/>
      </dsp:txXfrm>
    </dsp:sp>
    <dsp:sp modelId="{E982FD15-4D9F-40DA-9092-F8D8D5381B34}">
      <dsp:nvSpPr>
        <dsp:cNvPr id="0" name=""/>
        <dsp:cNvSpPr/>
      </dsp:nvSpPr>
      <dsp:spPr>
        <a:xfrm>
          <a:off x="0" y="2746288"/>
          <a:ext cx="106963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2DCA79-91FB-4C3D-AE8B-14DF0A1040BC}">
      <dsp:nvSpPr>
        <dsp:cNvPr id="0" name=""/>
        <dsp:cNvSpPr/>
      </dsp:nvSpPr>
      <dsp:spPr>
        <a:xfrm>
          <a:off x="0" y="2746288"/>
          <a:ext cx="10696338" cy="549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latin typeface="Bookerly" panose="02020602040305020204" pitchFamily="18" charset="0"/>
              <a:ea typeface="Bookerly" panose="02020602040305020204" pitchFamily="18" charset="0"/>
              <a:cs typeface="Bookerly" panose="02020602040305020204" pitchFamily="18" charset="0"/>
            </a:rPr>
            <a:t>• 5. Bagging</a:t>
          </a:r>
        </a:p>
      </dsp:txBody>
      <dsp:txXfrm>
        <a:off x="0" y="2746288"/>
        <a:ext cx="10696338" cy="549257"/>
      </dsp:txXfrm>
    </dsp:sp>
    <dsp:sp modelId="{B10DF26F-2A0F-4294-A5DF-4C705A73F90F}">
      <dsp:nvSpPr>
        <dsp:cNvPr id="0" name=""/>
        <dsp:cNvSpPr/>
      </dsp:nvSpPr>
      <dsp:spPr>
        <a:xfrm>
          <a:off x="0" y="3295546"/>
          <a:ext cx="106963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EFD781-7061-482D-9604-537E6B85A808}">
      <dsp:nvSpPr>
        <dsp:cNvPr id="0" name=""/>
        <dsp:cNvSpPr/>
      </dsp:nvSpPr>
      <dsp:spPr>
        <a:xfrm>
          <a:off x="0" y="3295546"/>
          <a:ext cx="10696338" cy="549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latin typeface="Bookerly" panose="02020602040305020204" pitchFamily="18" charset="0"/>
              <a:ea typeface="Bookerly" panose="02020602040305020204" pitchFamily="18" charset="0"/>
              <a:cs typeface="Bookerly" panose="02020602040305020204" pitchFamily="18" charset="0"/>
            </a:rPr>
            <a:t>• 6. XG Boost</a:t>
          </a:r>
        </a:p>
      </dsp:txBody>
      <dsp:txXfrm>
        <a:off x="0" y="3295546"/>
        <a:ext cx="10696338" cy="549257"/>
      </dsp:txXfrm>
    </dsp:sp>
    <dsp:sp modelId="{391CC21B-4FF1-4305-A7C4-D261BC4D8157}">
      <dsp:nvSpPr>
        <dsp:cNvPr id="0" name=""/>
        <dsp:cNvSpPr/>
      </dsp:nvSpPr>
      <dsp:spPr>
        <a:xfrm>
          <a:off x="0" y="3844804"/>
          <a:ext cx="106963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EA1889-15D1-4C50-81FC-D78ED8A9A5EA}">
      <dsp:nvSpPr>
        <dsp:cNvPr id="0" name=""/>
        <dsp:cNvSpPr/>
      </dsp:nvSpPr>
      <dsp:spPr>
        <a:xfrm>
          <a:off x="0" y="3844804"/>
          <a:ext cx="10696338" cy="549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Bookerly" panose="02020602040305020204" pitchFamily="18" charset="0"/>
              <a:ea typeface="Bookerly" panose="02020602040305020204" pitchFamily="18" charset="0"/>
              <a:cs typeface="Bookerly" panose="02020602040305020204" pitchFamily="18" charset="0"/>
            </a:rPr>
            <a:t>• 7. OLS </a:t>
          </a:r>
          <a:r>
            <a:rPr lang="en-US" sz="2400" kern="1200" dirty="0" err="1">
              <a:latin typeface="Bookerly" panose="02020602040305020204" pitchFamily="18" charset="0"/>
              <a:ea typeface="Bookerly" panose="02020602040305020204" pitchFamily="18" charset="0"/>
              <a:cs typeface="Bookerly" panose="02020602040305020204" pitchFamily="18" charset="0"/>
            </a:rPr>
            <a:t>Statsmodel</a:t>
          </a:r>
          <a:endParaRPr lang="en-US" sz="2400" kern="1200" dirty="0">
            <a:latin typeface="Bookerly" panose="02020602040305020204" pitchFamily="18" charset="0"/>
            <a:ea typeface="Bookerly" panose="02020602040305020204" pitchFamily="18" charset="0"/>
            <a:cs typeface="Bookerly" panose="02020602040305020204" pitchFamily="18" charset="0"/>
          </a:endParaRPr>
        </a:p>
      </dsp:txBody>
      <dsp:txXfrm>
        <a:off x="0" y="3844804"/>
        <a:ext cx="10696338" cy="5492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0FCAC-50BA-4EFA-A4C0-74DD2F165566}">
      <dsp:nvSpPr>
        <dsp:cNvPr id="0" name=""/>
        <dsp:cNvSpPr/>
      </dsp:nvSpPr>
      <dsp:spPr>
        <a:xfrm>
          <a:off x="0" y="171104"/>
          <a:ext cx="10303920"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E" sz="3200" kern="1200" dirty="0">
              <a:latin typeface="Bookerly" panose="02020602040305020204" pitchFamily="18" charset="0"/>
              <a:ea typeface="Bookerly" panose="02020602040305020204" pitchFamily="18" charset="0"/>
              <a:cs typeface="Bookerly" panose="02020602040305020204" pitchFamily="18" charset="0"/>
            </a:rPr>
            <a:t>		Insights from EDA</a:t>
          </a:r>
          <a:endParaRPr lang="en-US" sz="3200" kern="1200" dirty="0">
            <a:latin typeface="Bookerly" panose="02020602040305020204" pitchFamily="18" charset="0"/>
            <a:ea typeface="Bookerly" panose="02020602040305020204" pitchFamily="18" charset="0"/>
            <a:cs typeface="Bookerly" panose="02020602040305020204" pitchFamily="18" charset="0"/>
          </a:endParaRPr>
        </a:p>
      </dsp:txBody>
      <dsp:txXfrm>
        <a:off x="59399" y="230503"/>
        <a:ext cx="10185122" cy="1098002"/>
      </dsp:txXfrm>
    </dsp:sp>
    <dsp:sp modelId="{A87D061D-215A-48A4-AE48-E6E312E02DCE}">
      <dsp:nvSpPr>
        <dsp:cNvPr id="0" name=""/>
        <dsp:cNvSpPr/>
      </dsp:nvSpPr>
      <dsp:spPr>
        <a:xfrm>
          <a:off x="0" y="1399804"/>
          <a:ext cx="10303920" cy="3296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149"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AE" sz="2400" kern="1200" dirty="0">
              <a:latin typeface="Bookerly" panose="02020602040305020204" pitchFamily="18" charset="0"/>
              <a:ea typeface="Bookerly" panose="02020602040305020204" pitchFamily="18" charset="0"/>
              <a:cs typeface="Bookerly" panose="02020602040305020204" pitchFamily="18" charset="0"/>
            </a:rPr>
            <a:t>Accurate pricing strategies can be used by developing this model further.</a:t>
          </a:r>
          <a:endParaRPr lang="en-US" sz="2400" kern="1200" dirty="0">
            <a:latin typeface="Bookerly" panose="02020602040305020204" pitchFamily="18" charset="0"/>
            <a:ea typeface="Bookerly" panose="02020602040305020204" pitchFamily="18" charset="0"/>
            <a:cs typeface="Bookerly" panose="02020602040305020204" pitchFamily="18" charset="0"/>
          </a:endParaRPr>
        </a:p>
        <a:p>
          <a:pPr marL="228600" lvl="1" indent="-228600" algn="l" defTabSz="1066800">
            <a:lnSpc>
              <a:spcPct val="90000"/>
            </a:lnSpc>
            <a:spcBef>
              <a:spcPct val="0"/>
            </a:spcBef>
            <a:spcAft>
              <a:spcPct val="20000"/>
            </a:spcAft>
            <a:buChar char="•"/>
          </a:pPr>
          <a:r>
            <a:rPr lang="en-AE" sz="2400" kern="1200" dirty="0">
              <a:latin typeface="Bookerly" panose="02020602040305020204" pitchFamily="18" charset="0"/>
              <a:ea typeface="Bookerly" panose="02020602040305020204" pitchFamily="18" charset="0"/>
              <a:cs typeface="Bookerly" panose="02020602040305020204" pitchFamily="18" charset="0"/>
            </a:rPr>
            <a:t>This will help all three parties involved </a:t>
          </a:r>
          <a:r>
            <a:rPr lang="en-AE" sz="2400" kern="1200" dirty="0" err="1">
              <a:latin typeface="Bookerly" panose="02020602040305020204" pitchFamily="18" charset="0"/>
              <a:ea typeface="Bookerly" panose="02020602040305020204" pitchFamily="18" charset="0"/>
              <a:cs typeface="Bookerly" panose="02020602040305020204" pitchFamily="18" charset="0"/>
            </a:rPr>
            <a:t>humongously</a:t>
          </a:r>
          <a:r>
            <a:rPr lang="en-AE" sz="2400" kern="1200" dirty="0">
              <a:latin typeface="Bookerly" panose="02020602040305020204" pitchFamily="18" charset="0"/>
              <a:ea typeface="Bookerly" panose="02020602040305020204" pitchFamily="18" charset="0"/>
              <a:cs typeface="Bookerly" panose="02020602040305020204" pitchFamily="18" charset="0"/>
            </a:rPr>
            <a:t>. </a:t>
          </a:r>
          <a:endParaRPr lang="en-US" sz="2400" kern="1200" dirty="0">
            <a:latin typeface="Bookerly" panose="02020602040305020204" pitchFamily="18" charset="0"/>
            <a:ea typeface="Bookerly" panose="02020602040305020204" pitchFamily="18" charset="0"/>
            <a:cs typeface="Bookerly" panose="02020602040305020204" pitchFamily="18" charset="0"/>
          </a:endParaRPr>
        </a:p>
        <a:p>
          <a:pPr marL="228600" lvl="1" indent="-228600" algn="l" defTabSz="1066800">
            <a:lnSpc>
              <a:spcPct val="90000"/>
            </a:lnSpc>
            <a:spcBef>
              <a:spcPct val="0"/>
            </a:spcBef>
            <a:spcAft>
              <a:spcPct val="20000"/>
            </a:spcAft>
            <a:buChar char="•"/>
          </a:pPr>
          <a:r>
            <a:rPr lang="en-AE" sz="2400" kern="1200" dirty="0">
              <a:latin typeface="Bookerly" panose="02020602040305020204" pitchFamily="18" charset="0"/>
              <a:ea typeface="Bookerly" panose="02020602040305020204" pitchFamily="18" charset="0"/>
              <a:cs typeface="Bookerly" panose="02020602040305020204" pitchFamily="18" charset="0"/>
            </a:rPr>
            <a:t>This will help the builders in creating houses according to their demand in the market.</a:t>
          </a:r>
          <a:endParaRPr lang="en-US" sz="2400" kern="1200" dirty="0">
            <a:latin typeface="Bookerly" panose="02020602040305020204" pitchFamily="18" charset="0"/>
            <a:ea typeface="Bookerly" panose="02020602040305020204" pitchFamily="18" charset="0"/>
            <a:cs typeface="Bookerly" panose="02020602040305020204" pitchFamily="18" charset="0"/>
          </a:endParaRPr>
        </a:p>
        <a:p>
          <a:pPr marL="228600" lvl="1" indent="-228600" algn="l" defTabSz="1066800">
            <a:lnSpc>
              <a:spcPct val="90000"/>
            </a:lnSpc>
            <a:spcBef>
              <a:spcPct val="0"/>
            </a:spcBef>
            <a:spcAft>
              <a:spcPct val="20000"/>
            </a:spcAft>
            <a:buChar char="•"/>
          </a:pPr>
          <a:r>
            <a:rPr lang="en-AE" sz="2400" kern="1200" dirty="0">
              <a:latin typeface="Bookerly" panose="02020602040305020204" pitchFamily="18" charset="0"/>
              <a:ea typeface="Bookerly" panose="02020602040305020204" pitchFamily="18" charset="0"/>
              <a:cs typeface="Bookerly" panose="02020602040305020204" pitchFamily="18" charset="0"/>
            </a:rPr>
            <a:t>Resource allocation will have a revamp. For </a:t>
          </a:r>
          <a:r>
            <a:rPr lang="en-AE" sz="2400" kern="1200" dirty="0" err="1">
              <a:latin typeface="Bookerly" panose="02020602040305020204" pitchFamily="18" charset="0"/>
              <a:ea typeface="Bookerly" panose="02020602040305020204" pitchFamily="18" charset="0"/>
              <a:cs typeface="Bookerly" panose="02020602040305020204" pitchFamily="18" charset="0"/>
            </a:rPr>
            <a:t>eg</a:t>
          </a:r>
          <a:r>
            <a:rPr lang="en-AE" sz="2400" kern="1200" dirty="0">
              <a:latin typeface="Bookerly" panose="02020602040305020204" pitchFamily="18" charset="0"/>
              <a:ea typeface="Bookerly" panose="02020602040305020204" pitchFamily="18" charset="0"/>
              <a:cs typeface="Bookerly" panose="02020602040305020204" pitchFamily="18" charset="0"/>
            </a:rPr>
            <a:t>, builders will be purchasing only necessary wood from the lumberjacks. </a:t>
          </a:r>
          <a:endParaRPr lang="en-US" sz="2400" kern="1200" dirty="0">
            <a:latin typeface="Bookerly" panose="02020602040305020204" pitchFamily="18" charset="0"/>
            <a:ea typeface="Bookerly" panose="02020602040305020204" pitchFamily="18" charset="0"/>
            <a:cs typeface="Bookerly" panose="02020602040305020204" pitchFamily="18" charset="0"/>
          </a:endParaRPr>
        </a:p>
        <a:p>
          <a:pPr marL="228600" lvl="1" indent="-228600" algn="l" defTabSz="1066800">
            <a:lnSpc>
              <a:spcPct val="90000"/>
            </a:lnSpc>
            <a:spcBef>
              <a:spcPct val="0"/>
            </a:spcBef>
            <a:spcAft>
              <a:spcPct val="20000"/>
            </a:spcAft>
            <a:buChar char="•"/>
          </a:pPr>
          <a:r>
            <a:rPr lang="en-AE" sz="2400" kern="1200" dirty="0">
              <a:latin typeface="Bookerly" panose="02020602040305020204" pitchFamily="18" charset="0"/>
              <a:ea typeface="Bookerly" panose="02020602040305020204" pitchFamily="18" charset="0"/>
              <a:cs typeface="Bookerly" panose="02020602040305020204" pitchFamily="18" charset="0"/>
            </a:rPr>
            <a:t>This will have an environmental impact. </a:t>
          </a:r>
          <a:endParaRPr lang="en-US" sz="2400" kern="1200" dirty="0">
            <a:latin typeface="Bookerly" panose="02020602040305020204" pitchFamily="18" charset="0"/>
            <a:ea typeface="Bookerly" panose="02020602040305020204" pitchFamily="18" charset="0"/>
            <a:cs typeface="Bookerly" panose="02020602040305020204" pitchFamily="18" charset="0"/>
          </a:endParaRPr>
        </a:p>
      </dsp:txBody>
      <dsp:txXfrm>
        <a:off x="0" y="1399804"/>
        <a:ext cx="10303920" cy="32964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7C5CB7-DD94-46D7-B57E-58E1598FFDBC}">
      <dsp:nvSpPr>
        <dsp:cNvPr id="0" name=""/>
        <dsp:cNvSpPr/>
      </dsp:nvSpPr>
      <dsp:spPr>
        <a:xfrm>
          <a:off x="0" y="1826"/>
          <a:ext cx="10696338" cy="925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B1E97E-2FFD-4194-80C5-E277A99ACF66}">
      <dsp:nvSpPr>
        <dsp:cNvPr id="0" name=""/>
        <dsp:cNvSpPr/>
      </dsp:nvSpPr>
      <dsp:spPr>
        <a:xfrm>
          <a:off x="280054" y="210131"/>
          <a:ext cx="509190" cy="5091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D3079D-F9D3-4742-804A-AFC96150BC4E}">
      <dsp:nvSpPr>
        <dsp:cNvPr id="0" name=""/>
        <dsp:cNvSpPr/>
      </dsp:nvSpPr>
      <dsp:spPr>
        <a:xfrm>
          <a:off x="1069299" y="1826"/>
          <a:ext cx="9627038" cy="92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981" tIns="97981" rIns="97981" bIns="97981" numCol="1" spcCol="1270" anchor="ctr" anchorCtr="0">
          <a:noAutofit/>
        </a:bodyPr>
        <a:lstStyle/>
        <a:p>
          <a:pPr marL="0" lvl="0" indent="0" algn="l" defTabSz="666750">
            <a:lnSpc>
              <a:spcPct val="100000"/>
            </a:lnSpc>
            <a:spcBef>
              <a:spcPct val="0"/>
            </a:spcBef>
            <a:spcAft>
              <a:spcPct val="35000"/>
            </a:spcAft>
            <a:buNone/>
          </a:pPr>
          <a:r>
            <a:rPr lang="en-AE" sz="1500" b="1" kern="1200" dirty="0"/>
            <a:t>Focus on quality - </a:t>
          </a:r>
          <a:r>
            <a:rPr lang="en-AE" sz="1500" kern="1200" dirty="0"/>
            <a:t>Interestingly, the number of bedrooms, bathrooms, and floors has minimal impact on house prices. This suggests that the overall size of the home is more important than its internal layout.</a:t>
          </a:r>
          <a:endParaRPr lang="en-US" sz="1500" kern="1200" dirty="0"/>
        </a:p>
      </dsp:txBody>
      <dsp:txXfrm>
        <a:off x="1069299" y="1826"/>
        <a:ext cx="9627038" cy="925800"/>
      </dsp:txXfrm>
    </dsp:sp>
    <dsp:sp modelId="{2AFD25C6-542D-4C16-88A0-006EE9D33561}">
      <dsp:nvSpPr>
        <dsp:cNvPr id="0" name=""/>
        <dsp:cNvSpPr/>
      </dsp:nvSpPr>
      <dsp:spPr>
        <a:xfrm>
          <a:off x="0" y="1159077"/>
          <a:ext cx="10696338" cy="925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162003-B3E6-462B-AD3A-4925999FC6B5}">
      <dsp:nvSpPr>
        <dsp:cNvPr id="0" name=""/>
        <dsp:cNvSpPr/>
      </dsp:nvSpPr>
      <dsp:spPr>
        <a:xfrm>
          <a:off x="280054" y="1367382"/>
          <a:ext cx="509190" cy="5091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19F691-DCDA-4D21-A765-3E719D2B7668}">
      <dsp:nvSpPr>
        <dsp:cNvPr id="0" name=""/>
        <dsp:cNvSpPr/>
      </dsp:nvSpPr>
      <dsp:spPr>
        <a:xfrm>
          <a:off x="1069299" y="1159077"/>
          <a:ext cx="9627038" cy="92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981" tIns="97981" rIns="97981" bIns="97981" numCol="1" spcCol="1270" anchor="ctr" anchorCtr="0">
          <a:noAutofit/>
        </a:bodyPr>
        <a:lstStyle/>
        <a:p>
          <a:pPr marL="0" lvl="0" indent="0" algn="l" defTabSz="666750">
            <a:lnSpc>
              <a:spcPct val="100000"/>
            </a:lnSpc>
            <a:spcBef>
              <a:spcPct val="0"/>
            </a:spcBef>
            <a:spcAft>
              <a:spcPct val="35000"/>
            </a:spcAft>
            <a:buNone/>
          </a:pPr>
          <a:r>
            <a:rPr lang="en-AE" sz="1500" b="1" kern="1200" dirty="0"/>
            <a:t>Prediction model - </a:t>
          </a:r>
          <a:r>
            <a:rPr lang="en-AE" sz="1500" kern="1200" dirty="0"/>
            <a:t>With an accurate and well-fitting prediction model, we can expect price predictions to deviate minimally from actual prices. This can help stakeholders get a reliable approximation of a house's expected price based on different features.</a:t>
          </a:r>
          <a:endParaRPr lang="en-US" sz="1500" kern="1200" dirty="0"/>
        </a:p>
      </dsp:txBody>
      <dsp:txXfrm>
        <a:off x="1069299" y="1159077"/>
        <a:ext cx="9627038" cy="925800"/>
      </dsp:txXfrm>
    </dsp:sp>
    <dsp:sp modelId="{E43330F1-A43A-4813-8B32-720344D9333F}">
      <dsp:nvSpPr>
        <dsp:cNvPr id="0" name=""/>
        <dsp:cNvSpPr/>
      </dsp:nvSpPr>
      <dsp:spPr>
        <a:xfrm>
          <a:off x="0" y="2316327"/>
          <a:ext cx="10696338" cy="925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76DD4B-CACC-4A1B-A487-F12E0CE3446E}">
      <dsp:nvSpPr>
        <dsp:cNvPr id="0" name=""/>
        <dsp:cNvSpPr/>
      </dsp:nvSpPr>
      <dsp:spPr>
        <a:xfrm>
          <a:off x="280054" y="2524632"/>
          <a:ext cx="509190" cy="5091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A19DF4-01CE-4CFC-B242-E7744DF8B410}">
      <dsp:nvSpPr>
        <dsp:cNvPr id="0" name=""/>
        <dsp:cNvSpPr/>
      </dsp:nvSpPr>
      <dsp:spPr>
        <a:xfrm>
          <a:off x="1069299" y="2316327"/>
          <a:ext cx="9627038" cy="92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981" tIns="97981" rIns="97981" bIns="97981" numCol="1" spcCol="1270" anchor="ctr" anchorCtr="0">
          <a:noAutofit/>
        </a:bodyPr>
        <a:lstStyle/>
        <a:p>
          <a:pPr marL="0" lvl="0" indent="0" algn="l" defTabSz="666750">
            <a:lnSpc>
              <a:spcPct val="100000"/>
            </a:lnSpc>
            <a:spcBef>
              <a:spcPct val="0"/>
            </a:spcBef>
            <a:spcAft>
              <a:spcPct val="35000"/>
            </a:spcAft>
            <a:buNone/>
          </a:pPr>
          <a:r>
            <a:rPr lang="en-AE" sz="1500" b="1" kern="1200" dirty="0"/>
            <a:t>Decision-making - </a:t>
          </a:r>
          <a:r>
            <a:rPr lang="en-AE" sz="1500" kern="1200" dirty="0"/>
            <a:t>The feature importance derived from the model can guide buyers and sellers to focus on key factors that significantly impact property prices, while also identifying features that have little effect on value. This knowledge can lead to better decision-making in real estate.</a:t>
          </a:r>
          <a:endParaRPr lang="en-US" sz="1500" kern="1200" dirty="0"/>
        </a:p>
      </dsp:txBody>
      <dsp:txXfrm>
        <a:off x="1069299" y="2316327"/>
        <a:ext cx="9627038" cy="925800"/>
      </dsp:txXfrm>
    </dsp:sp>
    <dsp:sp modelId="{9C4C6550-6662-4ED1-8694-9BC0F165A803}">
      <dsp:nvSpPr>
        <dsp:cNvPr id="0" name=""/>
        <dsp:cNvSpPr/>
      </dsp:nvSpPr>
      <dsp:spPr>
        <a:xfrm>
          <a:off x="0" y="3473577"/>
          <a:ext cx="10696338" cy="925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B832BB-358D-4902-9515-495740164FFA}">
      <dsp:nvSpPr>
        <dsp:cNvPr id="0" name=""/>
        <dsp:cNvSpPr/>
      </dsp:nvSpPr>
      <dsp:spPr>
        <a:xfrm>
          <a:off x="280054" y="3681883"/>
          <a:ext cx="509190" cy="5091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11C987-DE99-4812-87BA-2B48B26A2C60}">
      <dsp:nvSpPr>
        <dsp:cNvPr id="0" name=""/>
        <dsp:cNvSpPr/>
      </dsp:nvSpPr>
      <dsp:spPr>
        <a:xfrm>
          <a:off x="1069299" y="3473577"/>
          <a:ext cx="9627038" cy="92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981" tIns="97981" rIns="97981" bIns="97981" numCol="1" spcCol="1270" anchor="ctr" anchorCtr="0">
          <a:noAutofit/>
        </a:bodyPr>
        <a:lstStyle/>
        <a:p>
          <a:pPr marL="0" lvl="0" indent="0" algn="l" defTabSz="666750">
            <a:lnSpc>
              <a:spcPct val="100000"/>
            </a:lnSpc>
            <a:spcBef>
              <a:spcPct val="0"/>
            </a:spcBef>
            <a:spcAft>
              <a:spcPct val="35000"/>
            </a:spcAft>
            <a:buNone/>
          </a:pPr>
          <a:r>
            <a:rPr lang="en-AE" sz="1500" b="1" kern="1200" dirty="0"/>
            <a:t>Accessibility - </a:t>
          </a:r>
          <a:r>
            <a:rPr lang="en-AE" sz="1500" kern="1200" dirty="0"/>
            <a:t>This understanding will enable more informed business decisions and enhance the experience for buyers seeking homes in their desired price range with the most valued features. </a:t>
          </a:r>
          <a:endParaRPr lang="en-US" sz="1500" kern="1200" dirty="0"/>
        </a:p>
      </dsp:txBody>
      <dsp:txXfrm>
        <a:off x="1069299" y="3473577"/>
        <a:ext cx="9627038" cy="925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7/4/2024</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7/4/2024</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7/4/2024</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7/4/2024</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7/4/2024</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7/4/2024</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7/4/2024</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7/4/2024</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7/4/2024</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7/4/2024</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7/4/2024</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179119" y="595020"/>
            <a:ext cx="3021463" cy="590312"/>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282105" y="2367874"/>
            <a:ext cx="7778162" cy="907941"/>
          </a:xfrm>
          <a:prstGeom prst="rect">
            <a:avLst/>
          </a:prstGeom>
          <a:noFill/>
        </p:spPr>
        <p:txBody>
          <a:bodyPr wrap="square" rtlCol="0">
            <a:spAutoFit/>
          </a:bodyPr>
          <a:lstStyle/>
          <a:p>
            <a:r>
              <a:rPr lang="en-US" sz="5300" b="1" dirty="0">
                <a:solidFill>
                  <a:srgbClr val="0070C0"/>
                </a:solidFill>
                <a:latin typeface="Arial" panose="020B0604020202020204" pitchFamily="34" charset="0"/>
                <a:cs typeface="Arial" panose="020B0604020202020204" pitchFamily="34" charset="0"/>
              </a:rPr>
              <a:t>Capstone Presentation</a:t>
            </a:r>
          </a:p>
        </p:txBody>
      </p:sp>
      <p:sp>
        <p:nvSpPr>
          <p:cNvPr id="3" name="TextBox 2">
            <a:extLst>
              <a:ext uri="{FF2B5EF4-FFF2-40B4-BE49-F238E27FC236}">
                <a16:creationId xmlns:a16="http://schemas.microsoft.com/office/drawing/2014/main" id="{5A740E41-0F8D-4151-979A-4270FBA95E57}"/>
              </a:ext>
            </a:extLst>
          </p:cNvPr>
          <p:cNvSpPr txBox="1"/>
          <p:nvPr/>
        </p:nvSpPr>
        <p:spPr>
          <a:xfrm>
            <a:off x="689316" y="3429000"/>
            <a:ext cx="4881489" cy="646331"/>
          </a:xfrm>
          <a:prstGeom prst="rect">
            <a:avLst/>
          </a:prstGeom>
          <a:noFill/>
        </p:spPr>
        <p:txBody>
          <a:bodyPr wrap="square" rtlCol="0">
            <a:spAutoFit/>
          </a:bodyPr>
          <a:lstStyle/>
          <a:p>
            <a:r>
              <a:rPr lang="en-IN" dirty="0">
                <a:latin typeface="Bookerly" panose="02020602040305020204" pitchFamily="18" charset="0"/>
                <a:ea typeface="Bookerly" panose="02020602040305020204" pitchFamily="18" charset="0"/>
                <a:cs typeface="Bookerly" panose="02020602040305020204" pitchFamily="18" charset="0"/>
              </a:rPr>
              <a:t>Sarang S </a:t>
            </a:r>
            <a:r>
              <a:rPr lang="en-IN" dirty="0" err="1">
                <a:latin typeface="Bookerly" panose="02020602040305020204" pitchFamily="18" charset="0"/>
                <a:ea typeface="Bookerly" panose="02020602040305020204" pitchFamily="18" charset="0"/>
                <a:cs typeface="Bookerly" panose="02020602040305020204" pitchFamily="18" charset="0"/>
              </a:rPr>
              <a:t>Panicker</a:t>
            </a:r>
            <a:endParaRPr lang="en-IN" dirty="0">
              <a:latin typeface="Bookerly" panose="02020602040305020204" pitchFamily="18" charset="0"/>
              <a:ea typeface="Bookerly" panose="02020602040305020204" pitchFamily="18" charset="0"/>
              <a:cs typeface="Bookerly" panose="02020602040305020204" pitchFamily="18" charset="0"/>
            </a:endParaRPr>
          </a:p>
          <a:p>
            <a:r>
              <a:rPr lang="en-IN" dirty="0">
                <a:latin typeface="Bookerly" panose="02020602040305020204" pitchFamily="18" charset="0"/>
                <a:ea typeface="Bookerly" panose="02020602040305020204" pitchFamily="18" charset="0"/>
                <a:cs typeface="Bookerly" panose="02020602040305020204" pitchFamily="18" charset="0"/>
              </a:rPr>
              <a:t>July A batch</a:t>
            </a:r>
          </a:p>
        </p:txBody>
      </p:sp>
    </p:spTree>
    <p:extLst>
      <p:ext uri="{BB962C8B-B14F-4D97-AF65-F5344CB8AC3E}">
        <p14:creationId xmlns:p14="http://schemas.microsoft.com/office/powerpoint/2010/main" val="32522742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05CCC6-B3BB-D6B1-7B16-B56E61B7552B}"/>
              </a:ext>
            </a:extLst>
          </p:cNvPr>
          <p:cNvSpPr txBox="1"/>
          <p:nvPr/>
        </p:nvSpPr>
        <p:spPr>
          <a:xfrm>
            <a:off x="554181" y="1056374"/>
            <a:ext cx="9753600" cy="4524315"/>
          </a:xfrm>
          <a:prstGeom prst="rect">
            <a:avLst/>
          </a:prstGeom>
          <a:noFill/>
        </p:spPr>
        <p:txBody>
          <a:bodyPr wrap="square">
            <a:spAutoFit/>
          </a:bodyPr>
          <a:lstStyle/>
          <a:p>
            <a:pPr marL="342900" lvl="0" indent="-342900" algn="just">
              <a:buSzPts val="1000"/>
              <a:buFont typeface="Symbol" panose="05050102010706020507" pitchFamily="18" charset="2"/>
              <a:buChar char=""/>
              <a:tabLst>
                <a:tab pos="457200" algn="l"/>
              </a:tabLst>
            </a:pPr>
            <a:r>
              <a:rPr lang="en-AE" sz="1800" dirty="0">
                <a:effectLst/>
                <a:latin typeface="Bookerly" panose="02020602040305020204" pitchFamily="18" charset="0"/>
                <a:ea typeface="Times New Roman" panose="02020603050405020304" pitchFamily="18" charset="0"/>
              </a:rPr>
              <a:t>The primary factor influencing housing prices is the quality rating of the property. This suggests that buyers place the highest value on the current quality of the house when determining its worth.</a:t>
            </a:r>
            <a:endParaRPr lang="en-AE"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AE" sz="1800" dirty="0">
                <a:effectLst/>
                <a:latin typeface="Bookerly" panose="02020602040305020204" pitchFamily="18" charset="0"/>
                <a:ea typeface="Times New Roman" panose="02020603050405020304" pitchFamily="18" charset="0"/>
              </a:rPr>
              <a:t>The living measure, or square footage, is a critical determinant of property value. Larger homes typically command higher prices, underscoring the importance of space in property valuation.</a:t>
            </a:r>
            <a:endParaRPr lang="en-AE"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AE" sz="1800" dirty="0">
                <a:effectLst/>
                <a:latin typeface="Bookerly" panose="02020602040305020204" pitchFamily="18" charset="0"/>
                <a:ea typeface="Times New Roman" panose="02020603050405020304" pitchFamily="18" charset="0"/>
              </a:rPr>
              <a:t>The year a house was built significantly affects its price. Newer constructions are perceived as higher quality, resulting in a higher valuation. Thus, '</a:t>
            </a:r>
            <a:r>
              <a:rPr lang="en-AE" sz="1800" dirty="0" err="1">
                <a:effectLst/>
                <a:latin typeface="Bookerly" panose="02020602040305020204" pitchFamily="18" charset="0"/>
                <a:ea typeface="Times New Roman" panose="02020603050405020304" pitchFamily="18" charset="0"/>
              </a:rPr>
              <a:t>yr_built</a:t>
            </a:r>
            <a:r>
              <a:rPr lang="en-AE" sz="1800" dirty="0">
                <a:effectLst/>
                <a:latin typeface="Bookerly" panose="02020602040305020204" pitchFamily="18" charset="0"/>
                <a:ea typeface="Times New Roman" panose="02020603050405020304" pitchFamily="18" charset="0"/>
              </a:rPr>
              <a:t>' is one of the top five most important features.</a:t>
            </a:r>
            <a:endParaRPr lang="en-AE"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AE" sz="1800" dirty="0">
                <a:effectLst/>
                <a:latin typeface="Bookerly" panose="02020602040305020204" pitchFamily="18" charset="0"/>
                <a:ea typeface="Times New Roman" panose="02020603050405020304" pitchFamily="18" charset="0"/>
              </a:rPr>
              <a:t>Whether a house is furnished also impacts its price. A well-furnished home is valued higher, reflecting the added appeal and convenience of ready-to-live-in properties.</a:t>
            </a:r>
            <a:endParaRPr lang="en-AE"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AE" sz="1800" dirty="0">
                <a:effectLst/>
                <a:latin typeface="Bookerly" panose="02020602040305020204" pitchFamily="18" charset="0"/>
                <a:ea typeface="Times New Roman" panose="02020603050405020304" pitchFamily="18" charset="0"/>
              </a:rPr>
              <a:t>The living room area as of 2015, implying some renovations were made around that time, also plays a significant role in determining house prices.</a:t>
            </a:r>
            <a:endParaRPr lang="en-AE"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AE" sz="1800" dirty="0">
                <a:effectLst/>
                <a:latin typeface="Bookerly" panose="02020602040305020204" pitchFamily="18" charset="0"/>
                <a:ea typeface="Times New Roman" panose="02020603050405020304" pitchFamily="18" charset="0"/>
              </a:rPr>
              <a:t>Homes located in coastal areas with waterfront views are generally priced higher, as indicated by the 'coast' feature.</a:t>
            </a:r>
            <a:endParaRPr lang="en-AE"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779842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408571" y="917294"/>
            <a:ext cx="5374857"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graphicFrame>
        <p:nvGraphicFramePr>
          <p:cNvPr id="9" name="TextBox 6">
            <a:extLst>
              <a:ext uri="{FF2B5EF4-FFF2-40B4-BE49-F238E27FC236}">
                <a16:creationId xmlns:a16="http://schemas.microsoft.com/office/drawing/2014/main" id="{753D0BFE-B2EF-E9E0-6D79-E1FEB337FDCE}"/>
              </a:ext>
            </a:extLst>
          </p:cNvPr>
          <p:cNvGraphicFramePr/>
          <p:nvPr>
            <p:extLst>
              <p:ext uri="{D42A27DB-BD31-4B8C-83A1-F6EECF244321}">
                <p14:modId xmlns:p14="http://schemas.microsoft.com/office/powerpoint/2010/main" val="704329744"/>
              </p:ext>
            </p:extLst>
          </p:nvPr>
        </p:nvGraphicFramePr>
        <p:xfrm>
          <a:off x="276462" y="1773986"/>
          <a:ext cx="10696338" cy="440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37341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blue and white thank you sign">
            <a:extLst>
              <a:ext uri="{FF2B5EF4-FFF2-40B4-BE49-F238E27FC236}">
                <a16:creationId xmlns:a16="http://schemas.microsoft.com/office/drawing/2014/main" id="{D2D864D1-B75B-30FB-317E-DF2E9B75D1EA}"/>
              </a:ext>
            </a:extLst>
          </p:cNvPr>
          <p:cNvPicPr>
            <a:picLocks noChangeAspect="1"/>
          </p:cNvPicPr>
          <p:nvPr/>
        </p:nvPicPr>
        <p:blipFill>
          <a:blip r:embed="rId2"/>
          <a:stretch>
            <a:fillRect/>
          </a:stretch>
        </p:blipFill>
        <p:spPr>
          <a:xfrm>
            <a:off x="806617" y="643466"/>
            <a:ext cx="10001292" cy="5571067"/>
          </a:xfrm>
          <a:prstGeom prst="rect">
            <a:avLst/>
          </a:prstGeom>
        </p:spPr>
      </p:pic>
    </p:spTree>
    <p:extLst>
      <p:ext uri="{BB962C8B-B14F-4D97-AF65-F5344CB8AC3E}">
        <p14:creationId xmlns:p14="http://schemas.microsoft.com/office/powerpoint/2010/main" val="26191138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432060" y="917294"/>
            <a:ext cx="9327879" cy="707886"/>
          </a:xfrm>
          <a:prstGeom prst="rect">
            <a:avLst/>
          </a:prstGeom>
        </p:spPr>
        <p:txBody>
          <a:bodyPr wrap="square" anchor="t">
            <a:spAutoFit/>
          </a:bodyPr>
          <a:lstStyle/>
          <a:p>
            <a:pPr algn="ctr"/>
            <a:r>
              <a:rPr lang="en-US" sz="4000" b="1" dirty="0">
                <a:solidFill>
                  <a:srgbClr val="0070C0"/>
                </a:solidFill>
                <a:latin typeface="Bookerly" panose="02020602040305020204" pitchFamily="18" charset="0"/>
                <a:ea typeface="Bookerly" panose="02020602040305020204" pitchFamily="18" charset="0"/>
                <a:cs typeface="Bookerly" panose="02020602040305020204" pitchFamily="18" charset="0"/>
              </a:rPr>
              <a:t>Business Problem Understanding</a:t>
            </a:r>
          </a:p>
        </p:txBody>
      </p:sp>
      <p:sp>
        <p:nvSpPr>
          <p:cNvPr id="7" name="TextBox 6">
            <a:extLst>
              <a:ext uri="{FF2B5EF4-FFF2-40B4-BE49-F238E27FC236}">
                <a16:creationId xmlns:a16="http://schemas.microsoft.com/office/drawing/2014/main" id="{A84B8933-F44C-374A-B677-D79AD8184284}"/>
              </a:ext>
            </a:extLst>
          </p:cNvPr>
          <p:cNvSpPr txBox="1"/>
          <p:nvPr/>
        </p:nvSpPr>
        <p:spPr>
          <a:xfrm>
            <a:off x="686473" y="2369731"/>
            <a:ext cx="10073466" cy="3662541"/>
          </a:xfrm>
          <a:prstGeom prst="rect">
            <a:avLst/>
          </a:prstGeom>
          <a:noFill/>
        </p:spPr>
        <p:txBody>
          <a:bodyPr wrap="square" rtlCol="0">
            <a:spAutoFit/>
          </a:bodyPr>
          <a:lstStyle/>
          <a:p>
            <a:pPr marL="25400" indent="0" algn="just">
              <a:buNone/>
            </a:pPr>
            <a:endParaRPr lang="en-US" sz="3200" b="1" dirty="0">
              <a:latin typeface="Bookerly" panose="02020602040305020204" pitchFamily="18" charset="0"/>
              <a:ea typeface="Bookerly" panose="02020602040305020204" pitchFamily="18" charset="0"/>
              <a:cs typeface="Bookerly" panose="02020602040305020204" pitchFamily="18" charset="0"/>
            </a:endParaRPr>
          </a:p>
          <a:p>
            <a:pPr marL="25400" indent="0" algn="just">
              <a:buNone/>
            </a:pPr>
            <a:endParaRPr lang="en-US" sz="3200" b="1" dirty="0">
              <a:latin typeface="Bookerly" panose="02020602040305020204" pitchFamily="18" charset="0"/>
              <a:ea typeface="Bookerly" panose="02020602040305020204" pitchFamily="18" charset="0"/>
              <a:cs typeface="Bookerly" panose="02020602040305020204" pitchFamily="18" charset="0"/>
            </a:endParaRPr>
          </a:p>
          <a:p>
            <a:pPr marL="25400" indent="0" algn="just">
              <a:buNone/>
            </a:pPr>
            <a:r>
              <a:rPr lang="en-US" sz="2400" dirty="0">
                <a:latin typeface="Bookerly" panose="02020602040305020204" pitchFamily="18" charset="0"/>
                <a:ea typeface="Bookerly" panose="02020602040305020204" pitchFamily="18" charset="0"/>
                <a:cs typeface="Bookerly" panose="02020602040305020204" pitchFamily="18" charset="0"/>
              </a:rPr>
              <a:t>A house value is simply more than location and square footage. Like the features that make up a person, an educated party would want to know all aspects that give a house its value. For example, you want to sell a house and you don’t know the price which you may expect — it can’t be too low or too high. To find house price you usually try to find similar properties in your neighborhood and based on gathered data you will try to assess your house price.</a:t>
            </a:r>
          </a:p>
        </p:txBody>
      </p:sp>
      <p:sp>
        <p:nvSpPr>
          <p:cNvPr id="3" name="Rectangle: Rounded Corners 2">
            <a:extLst>
              <a:ext uri="{FF2B5EF4-FFF2-40B4-BE49-F238E27FC236}">
                <a16:creationId xmlns:a16="http://schemas.microsoft.com/office/drawing/2014/main" id="{2A44F460-705A-D093-971A-A1DAC2FD6F55}"/>
              </a:ext>
            </a:extLst>
          </p:cNvPr>
          <p:cNvSpPr/>
          <p:nvPr/>
        </p:nvSpPr>
        <p:spPr>
          <a:xfrm>
            <a:off x="770812" y="2165695"/>
            <a:ext cx="9989127" cy="711664"/>
          </a:xfrm>
          <a:prstGeom prst="roundRect">
            <a:avLst>
              <a:gd name="adj" fmla="val 16305"/>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25400" indent="0" algn="just">
              <a:buNone/>
            </a:pPr>
            <a:r>
              <a:rPr lang="en-US" sz="3200" b="1" dirty="0">
                <a:latin typeface="Bookerly" panose="02020602040305020204" pitchFamily="18" charset="0"/>
                <a:ea typeface="Bookerly" panose="02020602040305020204" pitchFamily="18" charset="0"/>
                <a:cs typeface="Bookerly" panose="02020602040305020204" pitchFamily="18" charset="0"/>
              </a:rPr>
              <a:t>PROBLEM STATEMENT</a:t>
            </a:r>
          </a:p>
        </p:txBody>
      </p:sp>
    </p:spTree>
    <p:extLst>
      <p:ext uri="{BB962C8B-B14F-4D97-AF65-F5344CB8AC3E}">
        <p14:creationId xmlns:p14="http://schemas.microsoft.com/office/powerpoint/2010/main" val="9540367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Box 2">
            <a:extLst>
              <a:ext uri="{FF2B5EF4-FFF2-40B4-BE49-F238E27FC236}">
                <a16:creationId xmlns:a16="http://schemas.microsoft.com/office/drawing/2014/main" id="{8379F009-A99F-A7F7-8333-BC295B2258AB}"/>
              </a:ext>
            </a:extLst>
          </p:cNvPr>
          <p:cNvGraphicFramePr/>
          <p:nvPr/>
        </p:nvGraphicFramePr>
        <p:xfrm>
          <a:off x="720435" y="351234"/>
          <a:ext cx="10016837" cy="6524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6385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Box 2">
            <a:extLst>
              <a:ext uri="{FF2B5EF4-FFF2-40B4-BE49-F238E27FC236}">
                <a16:creationId xmlns:a16="http://schemas.microsoft.com/office/drawing/2014/main" id="{9C95E12B-350B-3807-31E2-33B16C36BA2E}"/>
              </a:ext>
            </a:extLst>
          </p:cNvPr>
          <p:cNvGraphicFramePr/>
          <p:nvPr/>
        </p:nvGraphicFramePr>
        <p:xfrm>
          <a:off x="942108" y="1071539"/>
          <a:ext cx="9989127" cy="30777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72510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537568" y="917294"/>
            <a:ext cx="9116863" cy="707886"/>
          </a:xfrm>
          <a:prstGeom prst="rect">
            <a:avLst/>
          </a:prstGeom>
        </p:spPr>
        <p:txBody>
          <a:bodyPr wrap="square" anchor="t">
            <a:spAutoFit/>
          </a:bodyPr>
          <a:lstStyle/>
          <a:p>
            <a:r>
              <a:rPr lang="en-US" sz="4000" b="1" dirty="0">
                <a:solidFill>
                  <a:srgbClr val="0070C0"/>
                </a:solidFill>
                <a:latin typeface="Bookerly" panose="02020602040305020204" pitchFamily="18" charset="0"/>
                <a:ea typeface="Bookerly" panose="02020602040305020204" pitchFamily="18" charset="0"/>
                <a:cs typeface="Bookerly" panose="02020602040305020204" pitchFamily="18" charset="0"/>
              </a:rPr>
              <a:t>Modelling Approach Used &amp; Why</a:t>
            </a: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graphicFrame>
        <p:nvGraphicFramePr>
          <p:cNvPr id="22" name="TextBox 6">
            <a:extLst>
              <a:ext uri="{FF2B5EF4-FFF2-40B4-BE49-F238E27FC236}">
                <a16:creationId xmlns:a16="http://schemas.microsoft.com/office/drawing/2014/main" id="{3F0FC046-CEEF-686F-7F30-CC02C34CF59B}"/>
              </a:ext>
            </a:extLst>
          </p:cNvPr>
          <p:cNvGraphicFramePr/>
          <p:nvPr>
            <p:extLst>
              <p:ext uri="{D42A27DB-BD31-4B8C-83A1-F6EECF244321}">
                <p14:modId xmlns:p14="http://schemas.microsoft.com/office/powerpoint/2010/main" val="4271338819"/>
              </p:ext>
            </p:extLst>
          </p:nvPr>
        </p:nvGraphicFramePr>
        <p:xfrm>
          <a:off x="276462" y="1773986"/>
          <a:ext cx="10696338" cy="4394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26951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1E3F8E-8C71-6456-0A26-A7253194C374}"/>
              </a:ext>
            </a:extLst>
          </p:cNvPr>
          <p:cNvSpPr txBox="1"/>
          <p:nvPr/>
        </p:nvSpPr>
        <p:spPr>
          <a:xfrm>
            <a:off x="634347" y="2205524"/>
            <a:ext cx="6871855" cy="1223476"/>
          </a:xfrm>
          <a:prstGeom prst="rect">
            <a:avLst/>
          </a:prstGeom>
          <a:noFill/>
        </p:spPr>
        <p:txBody>
          <a:bodyPr wrap="square">
            <a:spAutoFit/>
          </a:bodyPr>
          <a:lstStyle/>
          <a:p>
            <a:pPr algn="just">
              <a:lnSpc>
                <a:spcPts val="1425"/>
              </a:lnSpc>
              <a:spcAft>
                <a:spcPts val="1000"/>
              </a:spcAft>
            </a:pPr>
            <a:r>
              <a:rPr lang="en-US" sz="3200" kern="100" dirty="0">
                <a:effectLst/>
                <a:highlight>
                  <a:srgbClr val="FFFFFF"/>
                </a:highlight>
                <a:latin typeface="Bookerly" panose="02020602040305020204" pitchFamily="18" charset="0"/>
                <a:ea typeface="Bookerly" panose="02020602040305020204" pitchFamily="18" charset="0"/>
                <a:cs typeface="Bookerly" panose="02020602040305020204" pitchFamily="18" charset="0"/>
              </a:rPr>
              <a:t>Performance metrics</a:t>
            </a:r>
          </a:p>
          <a:p>
            <a:pPr marL="457200" indent="-457200" algn="just">
              <a:lnSpc>
                <a:spcPts val="1425"/>
              </a:lnSpc>
              <a:spcAft>
                <a:spcPts val="1000"/>
              </a:spcAft>
              <a:buAutoNum type="arabicPeriod"/>
            </a:pPr>
            <a:r>
              <a:rPr lang="en-US" sz="2400" kern="100" dirty="0">
                <a:effectLst/>
                <a:highlight>
                  <a:srgbClr val="FFFFFF"/>
                </a:highlight>
                <a:latin typeface="Bookerly" panose="02020602040305020204" pitchFamily="18" charset="0"/>
                <a:ea typeface="Bookerly" panose="02020602040305020204" pitchFamily="18" charset="0"/>
                <a:cs typeface="Bookerly" panose="02020602040305020204" pitchFamily="18" charset="0"/>
              </a:rPr>
              <a:t>RMSE (Root Mean Squared Error)</a:t>
            </a:r>
          </a:p>
          <a:p>
            <a:pPr marL="457200" indent="-457200" algn="just">
              <a:lnSpc>
                <a:spcPts val="1425"/>
              </a:lnSpc>
              <a:spcAft>
                <a:spcPts val="1000"/>
              </a:spcAft>
              <a:buAutoNum type="arabicPeriod"/>
            </a:pPr>
            <a:r>
              <a:rPr lang="en-US" sz="2400" kern="100" dirty="0">
                <a:highlight>
                  <a:srgbClr val="FFFFFF"/>
                </a:highlight>
                <a:latin typeface="Bookerly" panose="02020602040305020204" pitchFamily="18" charset="0"/>
                <a:ea typeface="Bookerly" panose="02020602040305020204" pitchFamily="18" charset="0"/>
                <a:cs typeface="Bookerly" panose="02020602040305020204" pitchFamily="18" charset="0"/>
              </a:rPr>
              <a:t>R Square</a:t>
            </a:r>
          </a:p>
          <a:p>
            <a:pPr marL="457200" indent="-457200" algn="just">
              <a:lnSpc>
                <a:spcPts val="1425"/>
              </a:lnSpc>
              <a:spcAft>
                <a:spcPts val="1000"/>
              </a:spcAft>
              <a:buAutoNum type="arabicPeriod"/>
            </a:pPr>
            <a:r>
              <a:rPr lang="en-US" sz="2400" kern="100" dirty="0">
                <a:effectLst/>
                <a:highlight>
                  <a:srgbClr val="FFFFFF"/>
                </a:highlight>
                <a:latin typeface="Bookerly" panose="02020602040305020204" pitchFamily="18" charset="0"/>
                <a:ea typeface="Bookerly" panose="02020602040305020204" pitchFamily="18" charset="0"/>
                <a:cs typeface="Bookerly" panose="02020602040305020204" pitchFamily="18" charset="0"/>
              </a:rPr>
              <a:t>Adjusted R Square</a:t>
            </a:r>
            <a:endParaRPr lang="en-AE" sz="2400" kern="100" dirty="0">
              <a:effectLst/>
              <a:highlight>
                <a:srgbClr val="FFFFFF"/>
              </a:highlight>
              <a:latin typeface="Bookerly" panose="02020602040305020204" pitchFamily="18" charset="0"/>
              <a:ea typeface="Bookerly" panose="02020602040305020204" pitchFamily="18" charset="0"/>
              <a:cs typeface="Bookerly" panose="02020602040305020204" pitchFamily="18" charset="0"/>
            </a:endParaRPr>
          </a:p>
        </p:txBody>
      </p:sp>
      <p:pic>
        <p:nvPicPr>
          <p:cNvPr id="4" name="Graphic 3" descr="Statistics">
            <a:extLst>
              <a:ext uri="{FF2B5EF4-FFF2-40B4-BE49-F238E27FC236}">
                <a16:creationId xmlns:a16="http://schemas.microsoft.com/office/drawing/2014/main" id="{F71D6AD0-20F9-CA08-5693-E5EF41E315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52690" y="1022725"/>
            <a:ext cx="3620021" cy="3620021"/>
          </a:xfrm>
          <a:prstGeom prst="rect">
            <a:avLst/>
          </a:prstGeom>
        </p:spPr>
      </p:pic>
    </p:spTree>
    <p:extLst>
      <p:ext uri="{BB962C8B-B14F-4D97-AF65-F5344CB8AC3E}">
        <p14:creationId xmlns:p14="http://schemas.microsoft.com/office/powerpoint/2010/main" val="40907271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F3E09AF-C4C5-A53B-8645-9BBE58E486D4}"/>
              </a:ext>
            </a:extLst>
          </p:cNvPr>
          <p:cNvGraphicFramePr>
            <a:graphicFrameLocks noGrp="1"/>
          </p:cNvGraphicFramePr>
          <p:nvPr>
            <p:extLst>
              <p:ext uri="{D42A27DB-BD31-4B8C-83A1-F6EECF244321}">
                <p14:modId xmlns:p14="http://schemas.microsoft.com/office/powerpoint/2010/main" val="2877690924"/>
              </p:ext>
            </p:extLst>
          </p:nvPr>
        </p:nvGraphicFramePr>
        <p:xfrm>
          <a:off x="172413" y="965835"/>
          <a:ext cx="10905071" cy="4289027"/>
        </p:xfrm>
        <a:graphic>
          <a:graphicData uri="http://schemas.openxmlformats.org/drawingml/2006/table">
            <a:tbl>
              <a:tblPr firstRow="1" firstCol="1" bandRow="1"/>
              <a:tblGrid>
                <a:gridCol w="1430785">
                  <a:extLst>
                    <a:ext uri="{9D8B030D-6E8A-4147-A177-3AD203B41FA5}">
                      <a16:colId xmlns:a16="http://schemas.microsoft.com/office/drawing/2014/main" val="3036587679"/>
                    </a:ext>
                  </a:extLst>
                </a:gridCol>
                <a:gridCol w="1215564">
                  <a:extLst>
                    <a:ext uri="{9D8B030D-6E8A-4147-A177-3AD203B41FA5}">
                      <a16:colId xmlns:a16="http://schemas.microsoft.com/office/drawing/2014/main" val="4133060012"/>
                    </a:ext>
                  </a:extLst>
                </a:gridCol>
                <a:gridCol w="1310262">
                  <a:extLst>
                    <a:ext uri="{9D8B030D-6E8A-4147-A177-3AD203B41FA5}">
                      <a16:colId xmlns:a16="http://schemas.microsoft.com/office/drawing/2014/main" val="1175804399"/>
                    </a:ext>
                  </a:extLst>
                </a:gridCol>
                <a:gridCol w="2211317">
                  <a:extLst>
                    <a:ext uri="{9D8B030D-6E8A-4147-A177-3AD203B41FA5}">
                      <a16:colId xmlns:a16="http://schemas.microsoft.com/office/drawing/2014/main" val="2281876700"/>
                    </a:ext>
                  </a:extLst>
                </a:gridCol>
                <a:gridCol w="1215564">
                  <a:extLst>
                    <a:ext uri="{9D8B030D-6E8A-4147-A177-3AD203B41FA5}">
                      <a16:colId xmlns:a16="http://schemas.microsoft.com/office/drawing/2014/main" val="1745460459"/>
                    </a:ext>
                  </a:extLst>
                </a:gridCol>
                <a:gridCol w="1310262">
                  <a:extLst>
                    <a:ext uri="{9D8B030D-6E8A-4147-A177-3AD203B41FA5}">
                      <a16:colId xmlns:a16="http://schemas.microsoft.com/office/drawing/2014/main" val="3473727082"/>
                    </a:ext>
                  </a:extLst>
                </a:gridCol>
                <a:gridCol w="2211317">
                  <a:extLst>
                    <a:ext uri="{9D8B030D-6E8A-4147-A177-3AD203B41FA5}">
                      <a16:colId xmlns:a16="http://schemas.microsoft.com/office/drawing/2014/main" val="1228569800"/>
                    </a:ext>
                  </a:extLst>
                </a:gridCol>
              </a:tblGrid>
              <a:tr h="527319">
                <a:tc>
                  <a:txBody>
                    <a:bodyPr/>
                    <a:lstStyle/>
                    <a:p>
                      <a:pPr algn="l" fontAlgn="b">
                        <a:lnSpc>
                          <a:spcPct val="115000"/>
                        </a:lnSpc>
                        <a:spcBef>
                          <a:spcPts val="0"/>
                        </a:spcBef>
                        <a:spcAft>
                          <a:spcPts val="0"/>
                        </a:spcAft>
                      </a:pPr>
                      <a:endParaRPr lang="en-AE" sz="3300" b="0" i="0" u="none" strike="noStrike">
                        <a:effectLst/>
                        <a:latin typeface="Arial" panose="020B0604020202020204" pitchFamily="34" charset="0"/>
                      </a:endParaRPr>
                    </a:p>
                  </a:txBody>
                  <a:tcPr marL="123967" marR="123967" marT="17218" marB="0" anchor="b">
                    <a:lnL>
                      <a:noFill/>
                    </a:lnL>
                    <a:lnR>
                      <a:noFill/>
                    </a:lnR>
                    <a:lnT>
                      <a:noFill/>
                    </a:lnT>
                    <a:lnB>
                      <a:noFill/>
                    </a:lnB>
                    <a:noFill/>
                  </a:tcPr>
                </a:tc>
                <a:tc gridSpan="3">
                  <a:txBody>
                    <a:bodyPr/>
                    <a:lstStyle/>
                    <a:p>
                      <a:pPr algn="just" fontAlgn="b">
                        <a:lnSpc>
                          <a:spcPct val="115000"/>
                        </a:lnSpc>
                        <a:spcBef>
                          <a:spcPts val="0"/>
                        </a:spcBef>
                        <a:spcAft>
                          <a:spcPts val="1000"/>
                        </a:spcAft>
                      </a:pPr>
                      <a:r>
                        <a:rPr lang="en-US" sz="2000" b="0" i="0" u="none" strike="noStrike">
                          <a:solidFill>
                            <a:srgbClr val="000000"/>
                          </a:solidFill>
                          <a:effectLst/>
                          <a:highlight>
                            <a:srgbClr val="B5E6A2"/>
                          </a:highlight>
                          <a:latin typeface="Aptos Narrow" panose="020B0004020202020204" pitchFamily="34" charset="0"/>
                          <a:ea typeface="Times New Roman" panose="02020603050405020304" pitchFamily="18" charset="0"/>
                          <a:cs typeface="Times New Roman" panose="02020603050405020304" pitchFamily="18" charset="0"/>
                        </a:rPr>
                        <a:t>Test </a:t>
                      </a:r>
                      <a:endParaRPr lang="en-US" sz="3300" b="0" i="0" u="none" strike="noStrike">
                        <a:effectLst/>
                        <a:highlight>
                          <a:srgbClr val="B5E6A2"/>
                        </a:highlight>
                        <a:latin typeface="Arial" panose="020B0604020202020204" pitchFamily="34" charset="0"/>
                      </a:endParaRPr>
                    </a:p>
                  </a:txBody>
                  <a:tcPr marL="165289" marR="165289" marT="82645" marB="82645">
                    <a:lnL>
                      <a:noFill/>
                    </a:lnL>
                    <a:lnR>
                      <a:noFill/>
                    </a:lnR>
                    <a:lnT>
                      <a:noFill/>
                    </a:lnT>
                    <a:lnB w="12700" cap="flat" cmpd="sng" algn="ctr">
                      <a:solidFill>
                        <a:srgbClr val="000000"/>
                      </a:solidFill>
                      <a:prstDash val="solid"/>
                      <a:round/>
                      <a:headEnd type="none" w="med" len="med"/>
                      <a:tailEnd type="none" w="med" len="med"/>
                    </a:lnB>
                    <a:solidFill>
                      <a:srgbClr val="B5E6A2"/>
                    </a:solidFill>
                  </a:tcPr>
                </a:tc>
                <a:tc hMerge="1">
                  <a:txBody>
                    <a:bodyPr/>
                    <a:lstStyle/>
                    <a:p>
                      <a:endParaRPr lang="en-AE"/>
                    </a:p>
                  </a:txBody>
                  <a:tcPr/>
                </a:tc>
                <a:tc hMerge="1">
                  <a:txBody>
                    <a:bodyPr/>
                    <a:lstStyle/>
                    <a:p>
                      <a:endParaRPr lang="en-AE"/>
                    </a:p>
                  </a:txBody>
                  <a:tcPr/>
                </a:tc>
                <a:tc gridSpan="3">
                  <a:txBody>
                    <a:bodyPr/>
                    <a:lstStyle/>
                    <a:p>
                      <a:pPr algn="just" fontAlgn="b">
                        <a:lnSpc>
                          <a:spcPct val="115000"/>
                        </a:lnSpc>
                        <a:spcBef>
                          <a:spcPts val="0"/>
                        </a:spcBef>
                        <a:spcAft>
                          <a:spcPts val="1000"/>
                        </a:spcAft>
                      </a:pPr>
                      <a:r>
                        <a:rPr lang="en-US" sz="2000" b="0" i="0" u="none" strike="noStrike">
                          <a:solidFill>
                            <a:srgbClr val="000000"/>
                          </a:solidFill>
                          <a:effectLst/>
                          <a:highlight>
                            <a:srgbClr val="B5E6A2"/>
                          </a:highlight>
                          <a:latin typeface="Aptos Narrow" panose="020B0004020202020204" pitchFamily="34" charset="0"/>
                          <a:ea typeface="Times New Roman" panose="02020603050405020304" pitchFamily="18" charset="0"/>
                          <a:cs typeface="Times New Roman" panose="02020603050405020304" pitchFamily="18" charset="0"/>
                        </a:rPr>
                        <a:t>Train</a:t>
                      </a:r>
                      <a:endParaRPr lang="en-US" sz="3300" b="0" i="0" u="none" strike="noStrike">
                        <a:effectLst/>
                        <a:highlight>
                          <a:srgbClr val="B5E6A2"/>
                        </a:highlight>
                        <a:latin typeface="Arial" panose="020B0604020202020204" pitchFamily="34" charset="0"/>
                      </a:endParaRPr>
                    </a:p>
                  </a:txBody>
                  <a:tcPr marL="165289" marR="165289" marT="82645" marB="82645">
                    <a:lnL>
                      <a:noFill/>
                    </a:lnL>
                    <a:lnR>
                      <a:noFill/>
                    </a:lnR>
                    <a:lnT>
                      <a:noFill/>
                    </a:lnT>
                    <a:lnB>
                      <a:noFill/>
                    </a:lnB>
                    <a:solidFill>
                      <a:srgbClr val="B5E6A2"/>
                    </a:solidFill>
                  </a:tcPr>
                </a:tc>
                <a:tc hMerge="1">
                  <a:txBody>
                    <a:bodyPr/>
                    <a:lstStyle/>
                    <a:p>
                      <a:endParaRPr lang="en-AE"/>
                    </a:p>
                  </a:txBody>
                  <a:tcPr/>
                </a:tc>
                <a:tc hMerge="1">
                  <a:txBody>
                    <a:bodyPr/>
                    <a:lstStyle/>
                    <a:p>
                      <a:endParaRPr lang="en-AE"/>
                    </a:p>
                  </a:txBody>
                  <a:tcPr/>
                </a:tc>
                <a:extLst>
                  <a:ext uri="{0D108BD9-81ED-4DB2-BD59-A6C34878D82A}">
                    <a16:rowId xmlns:a16="http://schemas.microsoft.com/office/drawing/2014/main" val="1442312756"/>
                  </a:ext>
                </a:extLst>
              </a:tr>
              <a:tr h="727732">
                <a:tc>
                  <a:txBody>
                    <a:bodyPr/>
                    <a:lstStyle/>
                    <a:p>
                      <a:pPr algn="just" fontAlgn="b">
                        <a:lnSpc>
                          <a:spcPct val="115000"/>
                        </a:lnSpc>
                        <a:spcBef>
                          <a:spcPts val="0"/>
                        </a:spcBef>
                        <a:spcAft>
                          <a:spcPts val="1000"/>
                        </a:spcAft>
                      </a:pPr>
                      <a:r>
                        <a:rPr lang="en-US" sz="2000" b="1" i="0" u="none" strike="noStrike">
                          <a:solidFill>
                            <a:srgbClr val="FFFFFF"/>
                          </a:solidFill>
                          <a:effectLst/>
                          <a:highlight>
                            <a:srgbClr val="E97132"/>
                          </a:highlight>
                          <a:latin typeface="Aptos Narrow" panose="020B0004020202020204" pitchFamily="34" charset="0"/>
                          <a:ea typeface="Times New Roman" panose="02020603050405020304" pitchFamily="18" charset="0"/>
                          <a:cs typeface="Times New Roman" panose="02020603050405020304" pitchFamily="18" charset="0"/>
                        </a:rPr>
                        <a:t>Models</a:t>
                      </a:r>
                      <a:endParaRPr lang="en-US" sz="3300" b="0" i="0" u="none" strike="noStrike">
                        <a:effectLst/>
                        <a:highlight>
                          <a:srgbClr val="E97132"/>
                        </a:highlight>
                        <a:latin typeface="Arial" panose="020B0604020202020204" pitchFamily="34" charset="0"/>
                      </a:endParaRPr>
                    </a:p>
                  </a:txBody>
                  <a:tcPr marL="123967" marR="123967" marT="17218"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E97132"/>
                    </a:solidFill>
                  </a:tcPr>
                </a:tc>
                <a:tc>
                  <a:txBody>
                    <a:bodyPr/>
                    <a:lstStyle/>
                    <a:p>
                      <a:pPr algn="just" fontAlgn="b">
                        <a:lnSpc>
                          <a:spcPct val="115000"/>
                        </a:lnSpc>
                        <a:spcBef>
                          <a:spcPts val="0"/>
                        </a:spcBef>
                        <a:spcAft>
                          <a:spcPts val="1000"/>
                        </a:spcAft>
                      </a:pPr>
                      <a:r>
                        <a:rPr lang="en-US" sz="2000" b="1" i="0" u="none" strike="noStrike">
                          <a:solidFill>
                            <a:srgbClr val="FFFFFF"/>
                          </a:solidFill>
                          <a:effectLst/>
                          <a:highlight>
                            <a:srgbClr val="E97132"/>
                          </a:highlight>
                          <a:latin typeface="Aptos Narrow" panose="020B0004020202020204" pitchFamily="34" charset="0"/>
                          <a:ea typeface="Times New Roman" panose="02020603050405020304" pitchFamily="18" charset="0"/>
                          <a:cs typeface="Times New Roman" panose="02020603050405020304" pitchFamily="18" charset="0"/>
                        </a:rPr>
                        <a:t>RMSE</a:t>
                      </a:r>
                      <a:endParaRPr lang="en-US" sz="3300" b="0" i="0" u="none" strike="noStrike">
                        <a:effectLst/>
                        <a:highlight>
                          <a:srgbClr val="E97132"/>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7132"/>
                    </a:solidFill>
                  </a:tcPr>
                </a:tc>
                <a:tc>
                  <a:txBody>
                    <a:bodyPr/>
                    <a:lstStyle/>
                    <a:p>
                      <a:pPr algn="just" fontAlgn="b">
                        <a:lnSpc>
                          <a:spcPct val="115000"/>
                        </a:lnSpc>
                        <a:spcBef>
                          <a:spcPts val="0"/>
                        </a:spcBef>
                        <a:spcAft>
                          <a:spcPts val="1000"/>
                        </a:spcAft>
                      </a:pPr>
                      <a:r>
                        <a:rPr lang="en-US" sz="2000" b="1" i="0" u="none" strike="noStrike">
                          <a:solidFill>
                            <a:srgbClr val="FFFFFF"/>
                          </a:solidFill>
                          <a:effectLst/>
                          <a:highlight>
                            <a:srgbClr val="E97132"/>
                          </a:highlight>
                          <a:latin typeface="Aptos Narrow" panose="020B0004020202020204" pitchFamily="34" charset="0"/>
                          <a:ea typeface="Times New Roman" panose="02020603050405020304" pitchFamily="18" charset="0"/>
                          <a:cs typeface="Times New Roman" panose="02020603050405020304" pitchFamily="18" charset="0"/>
                        </a:rPr>
                        <a:t>R SQUARE</a:t>
                      </a:r>
                      <a:endParaRPr lang="en-US" sz="3300" b="0" i="0" u="none" strike="noStrike">
                        <a:effectLst/>
                        <a:highlight>
                          <a:srgbClr val="E97132"/>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7132"/>
                    </a:solidFill>
                  </a:tcPr>
                </a:tc>
                <a:tc>
                  <a:txBody>
                    <a:bodyPr/>
                    <a:lstStyle/>
                    <a:p>
                      <a:pPr algn="just" fontAlgn="b">
                        <a:lnSpc>
                          <a:spcPct val="115000"/>
                        </a:lnSpc>
                        <a:spcBef>
                          <a:spcPts val="0"/>
                        </a:spcBef>
                        <a:spcAft>
                          <a:spcPts val="1000"/>
                        </a:spcAft>
                      </a:pPr>
                      <a:r>
                        <a:rPr lang="en-US" sz="2000" b="1" i="0" u="none" strike="noStrike">
                          <a:solidFill>
                            <a:srgbClr val="FFFFFF"/>
                          </a:solidFill>
                          <a:effectLst/>
                          <a:highlight>
                            <a:srgbClr val="E97132"/>
                          </a:highlight>
                          <a:latin typeface="Aptos Narrow" panose="020B0004020202020204" pitchFamily="34" charset="0"/>
                          <a:ea typeface="Times New Roman" panose="02020603050405020304" pitchFamily="18" charset="0"/>
                          <a:cs typeface="Times New Roman" panose="02020603050405020304" pitchFamily="18" charset="0"/>
                        </a:rPr>
                        <a:t>ADJUSTED R SQUARE</a:t>
                      </a:r>
                      <a:endParaRPr lang="en-US" sz="3300" b="0" i="0" u="none" strike="noStrike">
                        <a:effectLst/>
                        <a:highlight>
                          <a:srgbClr val="E97132"/>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7132"/>
                    </a:solidFill>
                  </a:tcPr>
                </a:tc>
                <a:tc>
                  <a:txBody>
                    <a:bodyPr/>
                    <a:lstStyle/>
                    <a:p>
                      <a:pPr algn="just" fontAlgn="b">
                        <a:lnSpc>
                          <a:spcPct val="115000"/>
                        </a:lnSpc>
                        <a:spcBef>
                          <a:spcPts val="0"/>
                        </a:spcBef>
                        <a:spcAft>
                          <a:spcPts val="1000"/>
                        </a:spcAft>
                      </a:pPr>
                      <a:r>
                        <a:rPr lang="en-US" sz="2000" b="1" i="0" u="none" strike="noStrike">
                          <a:solidFill>
                            <a:srgbClr val="FFFFFF"/>
                          </a:solidFill>
                          <a:effectLst/>
                          <a:highlight>
                            <a:srgbClr val="E97132"/>
                          </a:highlight>
                          <a:latin typeface="Aptos Narrow" panose="020B0004020202020204" pitchFamily="34" charset="0"/>
                          <a:ea typeface="Times New Roman" panose="02020603050405020304" pitchFamily="18" charset="0"/>
                          <a:cs typeface="Times New Roman" panose="02020603050405020304" pitchFamily="18" charset="0"/>
                        </a:rPr>
                        <a:t>RMSE</a:t>
                      </a:r>
                      <a:endParaRPr lang="en-US" sz="3300" b="0" i="0" u="none" strike="noStrike">
                        <a:effectLst/>
                        <a:highlight>
                          <a:srgbClr val="E97132"/>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E97132"/>
                    </a:solidFill>
                  </a:tcPr>
                </a:tc>
                <a:tc>
                  <a:txBody>
                    <a:bodyPr/>
                    <a:lstStyle/>
                    <a:p>
                      <a:pPr algn="just" fontAlgn="b">
                        <a:lnSpc>
                          <a:spcPct val="115000"/>
                        </a:lnSpc>
                        <a:spcBef>
                          <a:spcPts val="0"/>
                        </a:spcBef>
                        <a:spcAft>
                          <a:spcPts val="1000"/>
                        </a:spcAft>
                      </a:pPr>
                      <a:r>
                        <a:rPr lang="en-US" sz="2000" b="1" i="0" u="none" strike="noStrike">
                          <a:solidFill>
                            <a:srgbClr val="FFFFFF"/>
                          </a:solidFill>
                          <a:effectLst/>
                          <a:highlight>
                            <a:srgbClr val="E97132"/>
                          </a:highlight>
                          <a:latin typeface="Aptos Narrow" panose="020B0004020202020204" pitchFamily="34" charset="0"/>
                          <a:ea typeface="Times New Roman" panose="02020603050405020304" pitchFamily="18" charset="0"/>
                          <a:cs typeface="Times New Roman" panose="02020603050405020304" pitchFamily="18" charset="0"/>
                        </a:rPr>
                        <a:t>R SQUARE</a:t>
                      </a:r>
                      <a:endParaRPr lang="en-US" sz="3300" b="0" i="0" u="none" strike="noStrike">
                        <a:effectLst/>
                        <a:highlight>
                          <a:srgbClr val="E97132"/>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E97132"/>
                    </a:solidFill>
                  </a:tcPr>
                </a:tc>
                <a:tc>
                  <a:txBody>
                    <a:bodyPr/>
                    <a:lstStyle/>
                    <a:p>
                      <a:pPr algn="just" fontAlgn="b">
                        <a:lnSpc>
                          <a:spcPct val="115000"/>
                        </a:lnSpc>
                        <a:spcBef>
                          <a:spcPts val="0"/>
                        </a:spcBef>
                        <a:spcAft>
                          <a:spcPts val="1000"/>
                        </a:spcAft>
                      </a:pPr>
                      <a:r>
                        <a:rPr lang="en-US" sz="2000" b="1" i="0" u="none" strike="noStrike">
                          <a:solidFill>
                            <a:srgbClr val="FFFFFF"/>
                          </a:solidFill>
                          <a:effectLst/>
                          <a:highlight>
                            <a:srgbClr val="E97132"/>
                          </a:highlight>
                          <a:latin typeface="Aptos Narrow" panose="020B0004020202020204" pitchFamily="34" charset="0"/>
                          <a:ea typeface="Times New Roman" panose="02020603050405020304" pitchFamily="18" charset="0"/>
                          <a:cs typeface="Times New Roman" panose="02020603050405020304" pitchFamily="18" charset="0"/>
                        </a:rPr>
                        <a:t>ADJUSTED R SQUARE</a:t>
                      </a:r>
                      <a:endParaRPr lang="en-US" sz="3300" b="0" i="0" u="none" strike="noStrike">
                        <a:effectLst/>
                        <a:highlight>
                          <a:srgbClr val="E97132"/>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a:noFill/>
                    </a:lnR>
                    <a:lnT>
                      <a:noFill/>
                    </a:lnT>
                    <a:lnB w="19050" cap="flat" cmpd="sng" algn="ctr">
                      <a:solidFill>
                        <a:srgbClr val="FFFFFF"/>
                      </a:solidFill>
                      <a:prstDash val="solid"/>
                      <a:round/>
                      <a:headEnd type="none" w="med" len="med"/>
                      <a:tailEnd type="none" w="med" len="med"/>
                    </a:lnB>
                    <a:solidFill>
                      <a:srgbClr val="E97132"/>
                    </a:solidFill>
                  </a:tcPr>
                </a:tc>
                <a:extLst>
                  <a:ext uri="{0D108BD9-81ED-4DB2-BD59-A6C34878D82A}">
                    <a16:rowId xmlns:a16="http://schemas.microsoft.com/office/drawing/2014/main" val="2998620371"/>
                  </a:ext>
                </a:extLst>
              </a:tr>
              <a:tr h="379247">
                <a:tc>
                  <a:txBody>
                    <a:bodyPr/>
                    <a:lstStyle/>
                    <a:p>
                      <a:pPr algn="just" fontAlgn="b">
                        <a:lnSpc>
                          <a:spcPct val="115000"/>
                        </a:lnSpc>
                        <a:spcBef>
                          <a:spcPts val="0"/>
                        </a:spcBef>
                        <a:spcAft>
                          <a:spcPts val="1000"/>
                        </a:spcAft>
                      </a:pPr>
                      <a:r>
                        <a:rPr lang="en-US"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LR</a:t>
                      </a:r>
                      <a:endParaRPr lang="en-US" sz="3300" b="0" i="0" u="none" strike="noStrike">
                        <a:effectLst/>
                        <a:highlight>
                          <a:srgbClr val="F7C7AC"/>
                        </a:highlight>
                        <a:latin typeface="Arial" panose="020B0604020202020204" pitchFamily="34" charset="0"/>
                      </a:endParaRPr>
                    </a:p>
                  </a:txBody>
                  <a:tcPr marL="123967" marR="123967" marT="17218" marB="0" anchor="b">
                    <a:lnL>
                      <a:noFill/>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219426</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0.6</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0.6</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226550</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0.62</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0.62</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extLst>
                  <a:ext uri="{0D108BD9-81ED-4DB2-BD59-A6C34878D82A}">
                    <a16:rowId xmlns:a16="http://schemas.microsoft.com/office/drawing/2014/main" val="459521118"/>
                  </a:ext>
                </a:extLst>
              </a:tr>
              <a:tr h="379247">
                <a:tc>
                  <a:txBody>
                    <a:bodyPr/>
                    <a:lstStyle/>
                    <a:p>
                      <a:pPr algn="just" fontAlgn="b">
                        <a:lnSpc>
                          <a:spcPct val="115000"/>
                        </a:lnSpc>
                        <a:spcBef>
                          <a:spcPts val="0"/>
                        </a:spcBef>
                        <a:spcAft>
                          <a:spcPts val="1000"/>
                        </a:spcAft>
                      </a:pPr>
                      <a:r>
                        <a:rPr lang="en-US"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DT</a:t>
                      </a:r>
                      <a:endParaRPr lang="en-US" sz="3300" b="0" i="0" u="none" strike="noStrike">
                        <a:effectLst/>
                        <a:highlight>
                          <a:srgbClr val="FBE2D5"/>
                        </a:highlight>
                        <a:latin typeface="Arial" panose="020B0604020202020204" pitchFamily="34" charset="0"/>
                      </a:endParaRPr>
                    </a:p>
                  </a:txBody>
                  <a:tcPr marL="123967" marR="123967" marT="17218" marB="0" anchor="b">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E2D5"/>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257254</a:t>
                      </a:r>
                      <a:endParaRPr lang="en-AE" sz="3300" b="0" i="0" u="none" strike="noStrike">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E2D5"/>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0.45</a:t>
                      </a:r>
                      <a:endParaRPr lang="en-AE" sz="3300" b="0" i="0" u="none" strike="noStrike">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E2D5"/>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0.45</a:t>
                      </a:r>
                      <a:endParaRPr lang="en-AE" sz="3300" b="0" i="0" u="none" strike="noStrike">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E2D5"/>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257254</a:t>
                      </a:r>
                      <a:endParaRPr lang="en-AE" sz="3300" b="0" i="0" u="none" strike="noStrike">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E2D5"/>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0.99</a:t>
                      </a:r>
                      <a:endParaRPr lang="en-AE" sz="3300" b="0" i="0" u="none" strike="noStrike">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E2D5"/>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0.99</a:t>
                      </a:r>
                      <a:endParaRPr lang="en-AE" sz="3300" b="0" i="0" u="none" strike="noStrike">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E2D5"/>
                    </a:solidFill>
                  </a:tcPr>
                </a:tc>
                <a:extLst>
                  <a:ext uri="{0D108BD9-81ED-4DB2-BD59-A6C34878D82A}">
                    <a16:rowId xmlns:a16="http://schemas.microsoft.com/office/drawing/2014/main" val="1372391409"/>
                  </a:ext>
                </a:extLst>
              </a:tr>
              <a:tr h="379247">
                <a:tc>
                  <a:txBody>
                    <a:bodyPr/>
                    <a:lstStyle/>
                    <a:p>
                      <a:pPr algn="just" fontAlgn="b">
                        <a:lnSpc>
                          <a:spcPct val="115000"/>
                        </a:lnSpc>
                        <a:spcBef>
                          <a:spcPts val="0"/>
                        </a:spcBef>
                        <a:spcAft>
                          <a:spcPts val="1000"/>
                        </a:spcAft>
                      </a:pPr>
                      <a:r>
                        <a:rPr lang="en-US"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RF</a:t>
                      </a:r>
                      <a:endParaRPr lang="en-US" sz="3300" b="0" i="0" u="none" strike="noStrike">
                        <a:effectLst/>
                        <a:highlight>
                          <a:srgbClr val="F7C7AC"/>
                        </a:highlight>
                        <a:latin typeface="Arial" panose="020B0604020202020204" pitchFamily="34" charset="0"/>
                      </a:endParaRPr>
                    </a:p>
                  </a:txBody>
                  <a:tcPr marL="123967" marR="123967" marT="17218" marB="0" anchor="b">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177750</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0.736</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0.735</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177750</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0.96</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0.96</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extLst>
                  <a:ext uri="{0D108BD9-81ED-4DB2-BD59-A6C34878D82A}">
                    <a16:rowId xmlns:a16="http://schemas.microsoft.com/office/drawing/2014/main" val="406751320"/>
                  </a:ext>
                </a:extLst>
              </a:tr>
              <a:tr h="379247">
                <a:tc>
                  <a:txBody>
                    <a:bodyPr/>
                    <a:lstStyle/>
                    <a:p>
                      <a:pPr algn="just" fontAlgn="b">
                        <a:lnSpc>
                          <a:spcPct val="115000"/>
                        </a:lnSpc>
                        <a:spcBef>
                          <a:spcPts val="0"/>
                        </a:spcBef>
                        <a:spcAft>
                          <a:spcPts val="1000"/>
                        </a:spcAft>
                      </a:pPr>
                      <a:r>
                        <a:rPr lang="en-US"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KNN</a:t>
                      </a:r>
                      <a:endParaRPr lang="en-US" sz="3300" b="0" i="0" u="none" strike="noStrike">
                        <a:effectLst/>
                        <a:highlight>
                          <a:srgbClr val="FBE2D5"/>
                        </a:highlight>
                        <a:latin typeface="Arial" panose="020B0604020202020204" pitchFamily="34" charset="0"/>
                      </a:endParaRPr>
                    </a:p>
                  </a:txBody>
                  <a:tcPr marL="123967" marR="123967" marT="17218" marB="0" anchor="b">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E2D5"/>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195919</a:t>
                      </a:r>
                      <a:endParaRPr lang="en-AE" sz="3300" b="0" i="0" u="none" strike="noStrike">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E2D5"/>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0.68</a:t>
                      </a:r>
                      <a:endParaRPr lang="en-AE" sz="3300" b="0" i="0" u="none" strike="noStrike">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E2D5"/>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0.68</a:t>
                      </a:r>
                      <a:endParaRPr lang="en-AE" sz="3300" b="0" i="0" u="none" strike="noStrike">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E2D5"/>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195919</a:t>
                      </a:r>
                      <a:endParaRPr lang="en-AE" sz="3300" b="0" i="0" u="none" strike="noStrike">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E2D5"/>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0.79</a:t>
                      </a:r>
                      <a:endParaRPr lang="en-AE" sz="3300" b="0" i="0" u="none" strike="noStrike">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E2D5"/>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0.79</a:t>
                      </a:r>
                      <a:endParaRPr lang="en-AE" sz="3300" b="0" i="0" u="none" strike="noStrike">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E2D5"/>
                    </a:solidFill>
                  </a:tcPr>
                </a:tc>
                <a:extLst>
                  <a:ext uri="{0D108BD9-81ED-4DB2-BD59-A6C34878D82A}">
                    <a16:rowId xmlns:a16="http://schemas.microsoft.com/office/drawing/2014/main" val="3857160091"/>
                  </a:ext>
                </a:extLst>
              </a:tr>
              <a:tr h="379247">
                <a:tc>
                  <a:txBody>
                    <a:bodyPr/>
                    <a:lstStyle/>
                    <a:p>
                      <a:pPr algn="just" fontAlgn="b">
                        <a:lnSpc>
                          <a:spcPct val="115000"/>
                        </a:lnSpc>
                        <a:spcBef>
                          <a:spcPts val="0"/>
                        </a:spcBef>
                        <a:spcAft>
                          <a:spcPts val="1000"/>
                        </a:spcAft>
                      </a:pPr>
                      <a:r>
                        <a:rPr lang="en-US"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BAGGING</a:t>
                      </a:r>
                      <a:endParaRPr lang="en-US" sz="3300" b="0" i="0" u="none" strike="noStrike">
                        <a:effectLst/>
                        <a:highlight>
                          <a:srgbClr val="F7C7AC"/>
                        </a:highlight>
                        <a:latin typeface="Arial" panose="020B0604020202020204" pitchFamily="34" charset="0"/>
                      </a:endParaRPr>
                    </a:p>
                  </a:txBody>
                  <a:tcPr marL="123967" marR="123967" marT="17218" marB="0" anchor="b">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186181</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0.71</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0.71</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186181</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0.95</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0.95</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extLst>
                  <a:ext uri="{0D108BD9-81ED-4DB2-BD59-A6C34878D82A}">
                    <a16:rowId xmlns:a16="http://schemas.microsoft.com/office/drawing/2014/main" val="1807796694"/>
                  </a:ext>
                </a:extLst>
              </a:tr>
              <a:tr h="379247">
                <a:tc>
                  <a:txBody>
                    <a:bodyPr/>
                    <a:lstStyle/>
                    <a:p>
                      <a:pPr algn="just" fontAlgn="b">
                        <a:lnSpc>
                          <a:spcPct val="115000"/>
                        </a:lnSpc>
                        <a:spcBef>
                          <a:spcPts val="0"/>
                        </a:spcBef>
                        <a:spcAft>
                          <a:spcPts val="1000"/>
                        </a:spcAft>
                      </a:pPr>
                      <a:r>
                        <a:rPr lang="en-US"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XG BOOST</a:t>
                      </a:r>
                      <a:endParaRPr lang="en-US" sz="3300" b="0" i="0" u="none" strike="noStrike">
                        <a:effectLst/>
                        <a:highlight>
                          <a:srgbClr val="FBE2D5"/>
                        </a:highlight>
                        <a:latin typeface="Arial" panose="020B0604020202020204" pitchFamily="34" charset="0"/>
                      </a:endParaRPr>
                    </a:p>
                  </a:txBody>
                  <a:tcPr marL="123967" marR="123967" marT="17218" marB="0" anchor="b">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E2D5"/>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178561</a:t>
                      </a:r>
                      <a:endParaRPr lang="en-AE" sz="3300" b="0" i="0" u="none" strike="noStrike">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E2D5"/>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0.73</a:t>
                      </a:r>
                      <a:endParaRPr lang="en-AE" sz="3300" b="0" i="0" u="none" strike="noStrike">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E2D5"/>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0.73</a:t>
                      </a:r>
                      <a:endParaRPr lang="en-AE" sz="3300" b="0" i="0" u="none" strike="noStrike">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E2D5"/>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178561</a:t>
                      </a:r>
                      <a:endParaRPr lang="en-AE" sz="3300" b="0" i="0" u="none" strike="noStrike">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E2D5"/>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0.91</a:t>
                      </a:r>
                      <a:endParaRPr lang="en-AE" sz="3300" b="0" i="0" u="none" strike="noStrike">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E2D5"/>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0.91</a:t>
                      </a:r>
                      <a:endParaRPr lang="en-AE" sz="3300" b="0" i="0" u="none" strike="noStrike">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E2D5"/>
                    </a:solidFill>
                  </a:tcPr>
                </a:tc>
                <a:extLst>
                  <a:ext uri="{0D108BD9-81ED-4DB2-BD59-A6C34878D82A}">
                    <a16:rowId xmlns:a16="http://schemas.microsoft.com/office/drawing/2014/main" val="1893411183"/>
                  </a:ext>
                </a:extLst>
              </a:tr>
              <a:tr h="379247">
                <a:tc>
                  <a:txBody>
                    <a:bodyPr/>
                    <a:lstStyle/>
                    <a:p>
                      <a:pPr algn="just" fontAlgn="b">
                        <a:lnSpc>
                          <a:spcPct val="115000"/>
                        </a:lnSpc>
                        <a:spcBef>
                          <a:spcPts val="0"/>
                        </a:spcBef>
                        <a:spcAft>
                          <a:spcPts val="1000"/>
                        </a:spcAft>
                      </a:pPr>
                      <a:r>
                        <a:rPr lang="en-US"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OLS </a:t>
                      </a:r>
                      <a:endParaRPr lang="en-US" sz="3300" b="0" i="0" u="none" strike="noStrike">
                        <a:effectLst/>
                        <a:highlight>
                          <a:srgbClr val="F7C7AC"/>
                        </a:highlight>
                        <a:latin typeface="Arial" panose="020B0604020202020204" pitchFamily="34" charset="0"/>
                      </a:endParaRPr>
                    </a:p>
                  </a:txBody>
                  <a:tcPr marL="123967" marR="123967" marT="17218" marB="0" anchor="b">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230968</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0.55</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0.55</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230968</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0.59</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7C7AC"/>
                          </a:highlight>
                          <a:latin typeface="Aptos Narrow" panose="020B0004020202020204" pitchFamily="34" charset="0"/>
                          <a:ea typeface="Times New Roman" panose="02020603050405020304" pitchFamily="18" charset="0"/>
                          <a:cs typeface="Times New Roman" panose="02020603050405020304" pitchFamily="18" charset="0"/>
                        </a:rPr>
                        <a:t>0.59</a:t>
                      </a:r>
                      <a:endParaRPr lang="en-AE" sz="3300" b="0" i="0" u="none" strike="noStrike">
                        <a:effectLst/>
                        <a:highlight>
                          <a:srgbClr val="F7C7AC"/>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7AC"/>
                    </a:solidFill>
                  </a:tcPr>
                </a:tc>
                <a:extLst>
                  <a:ext uri="{0D108BD9-81ED-4DB2-BD59-A6C34878D82A}">
                    <a16:rowId xmlns:a16="http://schemas.microsoft.com/office/drawing/2014/main" val="3185703267"/>
                  </a:ext>
                </a:extLst>
              </a:tr>
              <a:tr h="379247">
                <a:tc>
                  <a:txBody>
                    <a:bodyPr/>
                    <a:lstStyle/>
                    <a:p>
                      <a:pPr algn="just" fontAlgn="b">
                        <a:lnSpc>
                          <a:spcPct val="115000"/>
                        </a:lnSpc>
                        <a:spcBef>
                          <a:spcPts val="0"/>
                        </a:spcBef>
                        <a:spcAft>
                          <a:spcPts val="1000"/>
                        </a:spcAft>
                      </a:pPr>
                      <a:r>
                        <a:rPr lang="en-US"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RF TUNED</a:t>
                      </a:r>
                      <a:endParaRPr lang="en-US" sz="3300" b="0" i="0" u="none" strike="noStrike">
                        <a:effectLst/>
                        <a:highlight>
                          <a:srgbClr val="FBE2D5"/>
                        </a:highlight>
                        <a:latin typeface="Arial" panose="020B0604020202020204" pitchFamily="34" charset="0"/>
                      </a:endParaRPr>
                    </a:p>
                  </a:txBody>
                  <a:tcPr marL="123967" marR="123967" marT="17218" marB="0" anchor="b">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BE2D5"/>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177410</a:t>
                      </a:r>
                      <a:endParaRPr lang="en-AE" sz="3300" b="0" i="0" u="none" strike="noStrike">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BE2D5"/>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0.74</a:t>
                      </a:r>
                      <a:endParaRPr lang="en-AE" sz="3300" b="0" i="0" u="none" strike="noStrike">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BE2D5"/>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0.74</a:t>
                      </a:r>
                      <a:endParaRPr lang="en-AE" sz="3300" b="0" i="0" u="none" strike="noStrike">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BE2D5"/>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177410</a:t>
                      </a:r>
                      <a:endParaRPr lang="en-AE" sz="3300" b="0" i="0" u="none" strike="noStrike">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BE2D5"/>
                    </a:solidFill>
                  </a:tcPr>
                </a:tc>
                <a:tc>
                  <a:txBody>
                    <a:bodyPr/>
                    <a:lstStyle/>
                    <a:p>
                      <a:pPr algn="just" fontAlgn="b">
                        <a:lnSpc>
                          <a:spcPct val="115000"/>
                        </a:lnSpc>
                        <a:spcBef>
                          <a:spcPts val="0"/>
                        </a:spcBef>
                        <a:spcAft>
                          <a:spcPts val="1000"/>
                        </a:spcAft>
                      </a:pPr>
                      <a:r>
                        <a:rPr lang="en-AE" sz="2000" b="0" i="0" u="none" strike="noStrike">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0.96</a:t>
                      </a:r>
                      <a:endParaRPr lang="en-AE" sz="3300" b="0" i="0" u="none" strike="noStrike">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BE2D5"/>
                    </a:solidFill>
                  </a:tcPr>
                </a:tc>
                <a:tc>
                  <a:txBody>
                    <a:bodyPr/>
                    <a:lstStyle/>
                    <a:p>
                      <a:pPr algn="just" fontAlgn="b">
                        <a:lnSpc>
                          <a:spcPct val="115000"/>
                        </a:lnSpc>
                        <a:spcBef>
                          <a:spcPts val="0"/>
                        </a:spcBef>
                        <a:spcAft>
                          <a:spcPts val="1000"/>
                        </a:spcAft>
                      </a:pPr>
                      <a:r>
                        <a:rPr lang="en-AE" sz="2000" b="0" i="0" u="none" strike="noStrike" dirty="0">
                          <a:solidFill>
                            <a:srgbClr val="000000"/>
                          </a:solidFill>
                          <a:effectLst/>
                          <a:highlight>
                            <a:srgbClr val="FBE2D5"/>
                          </a:highlight>
                          <a:latin typeface="Aptos Narrow" panose="020B0004020202020204" pitchFamily="34" charset="0"/>
                          <a:ea typeface="Times New Roman" panose="02020603050405020304" pitchFamily="18" charset="0"/>
                          <a:cs typeface="Times New Roman" panose="02020603050405020304" pitchFamily="18" charset="0"/>
                        </a:rPr>
                        <a:t>0.96</a:t>
                      </a:r>
                      <a:endParaRPr lang="en-AE" sz="3300" b="0" i="0" u="none" strike="noStrike" dirty="0">
                        <a:effectLst/>
                        <a:highlight>
                          <a:srgbClr val="FBE2D5"/>
                        </a:highlight>
                        <a:latin typeface="Arial" panose="020B0604020202020204" pitchFamily="34" charset="0"/>
                      </a:endParaRPr>
                    </a:p>
                  </a:txBody>
                  <a:tcPr marL="123967" marR="123967" marT="17218" marB="0" anchor="b">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solidFill>
                      <a:srgbClr val="FBE2D5"/>
                    </a:solidFill>
                  </a:tcPr>
                </a:tc>
                <a:extLst>
                  <a:ext uri="{0D108BD9-81ED-4DB2-BD59-A6C34878D82A}">
                    <a16:rowId xmlns:a16="http://schemas.microsoft.com/office/drawing/2014/main" val="3041863337"/>
                  </a:ext>
                </a:extLst>
              </a:tr>
            </a:tbl>
          </a:graphicData>
        </a:graphic>
      </p:graphicFrame>
    </p:spTree>
    <p:extLst>
      <p:ext uri="{BB962C8B-B14F-4D97-AF65-F5344CB8AC3E}">
        <p14:creationId xmlns:p14="http://schemas.microsoft.com/office/powerpoint/2010/main" val="12394538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1" y="920188"/>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pic>
        <p:nvPicPr>
          <p:cNvPr id="2" name="Picture 1" descr="A graph with different colored bars&#10;&#10;Description automatically generated">
            <a:extLst>
              <a:ext uri="{FF2B5EF4-FFF2-40B4-BE49-F238E27FC236}">
                <a16:creationId xmlns:a16="http://schemas.microsoft.com/office/drawing/2014/main" id="{98D706BD-94A2-B1EF-0CDE-D84BB832F421}"/>
              </a:ext>
            </a:extLst>
          </p:cNvPr>
          <p:cNvPicPr>
            <a:picLocks noChangeAspect="1"/>
          </p:cNvPicPr>
          <p:nvPr/>
        </p:nvPicPr>
        <p:blipFill>
          <a:blip r:embed="rId2"/>
          <a:stretch>
            <a:fillRect/>
          </a:stretch>
        </p:blipFill>
        <p:spPr>
          <a:xfrm>
            <a:off x="1101435" y="1815608"/>
            <a:ext cx="8472055" cy="4875957"/>
          </a:xfrm>
          <a:prstGeom prst="rect">
            <a:avLst/>
          </a:prstGeom>
        </p:spPr>
      </p:pic>
    </p:spTree>
    <p:extLst>
      <p:ext uri="{BB962C8B-B14F-4D97-AF65-F5344CB8AC3E}">
        <p14:creationId xmlns:p14="http://schemas.microsoft.com/office/powerpoint/2010/main" val="20732849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Box 2">
            <a:extLst>
              <a:ext uri="{FF2B5EF4-FFF2-40B4-BE49-F238E27FC236}">
                <a16:creationId xmlns:a16="http://schemas.microsoft.com/office/drawing/2014/main" id="{6C1258B3-16A8-AEBF-7BD7-C291259B228E}"/>
              </a:ext>
            </a:extLst>
          </p:cNvPr>
          <p:cNvGraphicFramePr/>
          <p:nvPr>
            <p:extLst>
              <p:ext uri="{D42A27DB-BD31-4B8C-83A1-F6EECF244321}">
                <p14:modId xmlns:p14="http://schemas.microsoft.com/office/powerpoint/2010/main" val="835014082"/>
              </p:ext>
            </p:extLst>
          </p:nvPr>
        </p:nvGraphicFramePr>
        <p:xfrm>
          <a:off x="548959" y="989358"/>
          <a:ext cx="10303920" cy="4879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56418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3473</TotalTime>
  <Words>795</Words>
  <Application>Microsoft Office PowerPoint</Application>
  <PresentationFormat>Widescreen</PresentationFormat>
  <Paragraphs>115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 Narrow</vt:lpstr>
      <vt:lpstr>Arial</vt:lpstr>
      <vt:lpstr>Bookerly</vt:lpstr>
      <vt:lpstr>Calibri</vt:lpstr>
      <vt:lpstr>Calibri Light</vt:lpstr>
      <vt:lpstr>Symbol</vt:lpstr>
      <vt:lpstr>Times New Roman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HP</cp:lastModifiedBy>
  <cp:revision>73</cp:revision>
  <dcterms:created xsi:type="dcterms:W3CDTF">2019-12-31T09:37:22Z</dcterms:created>
  <dcterms:modified xsi:type="dcterms:W3CDTF">2024-07-05T14:47:17Z</dcterms:modified>
</cp:coreProperties>
</file>